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344" r:id="rId2"/>
    <p:sldId id="367" r:id="rId3"/>
    <p:sldId id="360" r:id="rId4"/>
    <p:sldId id="420" r:id="rId5"/>
    <p:sldId id="418" r:id="rId6"/>
    <p:sldId id="516" r:id="rId7"/>
    <p:sldId id="446" r:id="rId8"/>
    <p:sldId id="439" r:id="rId9"/>
    <p:sldId id="517" r:id="rId10"/>
    <p:sldId id="369" r:id="rId11"/>
    <p:sldId id="370" r:id="rId12"/>
    <p:sldId id="371" r:id="rId13"/>
    <p:sldId id="374" r:id="rId14"/>
    <p:sldId id="375" r:id="rId15"/>
    <p:sldId id="410" r:id="rId16"/>
    <p:sldId id="411" r:id="rId17"/>
    <p:sldId id="412" r:id="rId18"/>
    <p:sldId id="518" r:id="rId19"/>
    <p:sldId id="383" r:id="rId20"/>
    <p:sldId id="385" r:id="rId21"/>
    <p:sldId id="386" r:id="rId22"/>
    <p:sldId id="388" r:id="rId23"/>
    <p:sldId id="390" r:id="rId24"/>
    <p:sldId id="519" r:id="rId25"/>
    <p:sldId id="401" r:id="rId26"/>
    <p:sldId id="465" r:id="rId27"/>
    <p:sldId id="408" r:id="rId28"/>
    <p:sldId id="409" r:id="rId29"/>
  </p:sldIdLst>
  <p:sldSz cx="9906000" cy="6858000" type="A4"/>
  <p:notesSz cx="7099300" cy="10234613"/>
  <p:custShowLst>
    <p:custShow name="Shl" id="0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  <a:srgbClr val="CCFF66"/>
    <a:srgbClr val="FFE1FF"/>
    <a:srgbClr val="C5C5FF"/>
    <a:srgbClr val="EDFFC9"/>
    <a:srgbClr val="FF3399"/>
    <a:srgbClr val="DEF1F2"/>
    <a:srgbClr val="006600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4" autoAdjust="0"/>
    <p:restoredTop sz="95818" autoAdjust="0"/>
  </p:normalViewPr>
  <p:slideViewPr>
    <p:cSldViewPr snapToObjects="1">
      <p:cViewPr varScale="1">
        <p:scale>
          <a:sx n="113" d="100"/>
          <a:sy n="113" d="100"/>
        </p:scale>
        <p:origin x="120" y="111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 altLang="en-US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en-US" altLang="en-US"/>
          </a:p>
        </p:txBody>
      </p:sp>
      <p:sp>
        <p:nvSpPr>
          <p:cNvPr id="223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 altLang="en-US"/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E77FDE01-2A2C-435C-9B2F-9D2C2C5FC7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9392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58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9463" y="768350"/>
            <a:ext cx="554037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8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58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58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6F70015-ABF7-45CF-B70F-162A62649C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60479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800100"/>
            <a:ext cx="8915400" cy="26860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" y="3698875"/>
            <a:ext cx="8915400" cy="25527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81196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60118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21450" cy="60118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536369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7921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95300" y="1143000"/>
            <a:ext cx="4375150" cy="5143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143000"/>
            <a:ext cx="4375150" cy="5143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2145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7921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95300" y="1143000"/>
            <a:ext cx="8915400" cy="51435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791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77532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3578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143000"/>
            <a:ext cx="4375150" cy="514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143000"/>
            <a:ext cx="4375150" cy="514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6702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29270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90744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6483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2835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527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906000" cy="792162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143000"/>
            <a:ext cx="89154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0" y="6615132"/>
            <a:ext cx="9906000" cy="246221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tabLst>
                <a:tab pos="4845050" algn="ctr"/>
                <a:tab pos="9688513" algn="r"/>
              </a:tabLst>
            </a:pPr>
            <a:r>
              <a:rPr lang="en-US" altLang="en-US" sz="1000" i="1" baseline="0" dirty="0">
                <a:latin typeface="Times New Roman" pitchFamily="18" charset="0"/>
                <a:cs typeface="Times New Roman" pitchFamily="18" charset="0"/>
              </a:rPr>
              <a:t>Combinational Circuits</a:t>
            </a:r>
            <a:r>
              <a:rPr lang="en-US" altLang="en-US" sz="1000" i="1" dirty="0">
                <a:latin typeface="Times New Roman" pitchFamily="18" charset="0"/>
                <a:cs typeface="Times New Roman" pitchFamily="18" charset="0"/>
              </a:rPr>
              <a:t>	COE 233 –</a:t>
            </a:r>
            <a:r>
              <a:rPr lang="en-US" altLang="en-US" sz="1000" i="1" baseline="0" dirty="0">
                <a:latin typeface="Times New Roman" pitchFamily="18" charset="0"/>
                <a:cs typeface="Times New Roman" pitchFamily="18" charset="0"/>
              </a:rPr>
              <a:t> Digital Logic and Computer Organization</a:t>
            </a:r>
            <a:r>
              <a:rPr lang="en-US" altLang="en-US" sz="1000" i="1" dirty="0">
                <a:latin typeface="Times New Roman" pitchFamily="18" charset="0"/>
                <a:cs typeface="Times New Roman" pitchFamily="18" charset="0"/>
              </a:rPr>
              <a:t>	© Muhamed Mudawar – slide </a:t>
            </a:r>
            <a:fld id="{39B4A023-9B48-47D3-A4F1-206ADEA8646D}" type="slidenum">
              <a:rPr lang="en-US" altLang="en-US" sz="1000" i="1">
                <a:latin typeface="Times New Roman" pitchFamily="18" charset="0"/>
                <a:cs typeface="Times New Roman" pitchFamily="18" charset="0"/>
              </a:rPr>
              <a:pPr>
                <a:spcBef>
                  <a:spcPct val="50000"/>
                </a:spcBef>
                <a:tabLst>
                  <a:tab pos="4845050" algn="ctr"/>
                  <a:tab pos="9688513" algn="r"/>
                </a:tabLst>
              </a:pPr>
              <a:t>‹#›</a:t>
            </a:fld>
            <a:endParaRPr lang="en-US" altLang="en-US" sz="1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9pPr>
    </p:titleStyle>
    <p:bodyStyle>
      <a:lvl1pPr marL="347663" indent="-347663" algn="l" rtl="0" fontAlgn="base">
        <a:spcBef>
          <a:spcPct val="40000"/>
        </a:spcBef>
        <a:spcAft>
          <a:spcPct val="0"/>
        </a:spcAft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98513" indent="-336550" algn="l" rtl="0" fontAlgn="base">
        <a:spcBef>
          <a:spcPct val="40000"/>
        </a:spcBef>
        <a:spcAft>
          <a:spcPct val="0"/>
        </a:spcAft>
        <a:buFont typeface="Wingdings" pitchFamily="2" charset="2"/>
        <a:buChar char="²"/>
        <a:defRPr sz="2000">
          <a:solidFill>
            <a:schemeClr val="tx1"/>
          </a:solidFill>
          <a:latin typeface="+mn-lt"/>
          <a:cs typeface="+mn-cs"/>
        </a:defRPr>
      </a:lvl2pPr>
      <a:lvl3pPr marL="1144588" indent="-231775" algn="l" rtl="0" fontAlgn="base">
        <a:spcBef>
          <a:spcPct val="4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3pPr>
      <a:lvl4pPr marL="1481138" indent="-222250" algn="l" rtl="0" fontAlgn="base">
        <a:spcBef>
          <a:spcPct val="4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8288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22860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7432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2004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6576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33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0.png"/><Relationship Id="rId7" Type="http://schemas.openxmlformats.org/officeDocument/2006/relationships/image" Target="../media/image59.png"/><Relationship Id="rId2" Type="http://schemas.openxmlformats.org/officeDocument/2006/relationships/image" Target="../media/image5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5" Type="http://schemas.openxmlformats.org/officeDocument/2006/relationships/image" Target="../media/image57.png"/><Relationship Id="rId4" Type="http://schemas.openxmlformats.org/officeDocument/2006/relationships/image" Target="../media/image56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0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606257"/>
            <a:ext cx="8915400" cy="2801938"/>
          </a:xfrm>
        </p:spPr>
        <p:txBody>
          <a:bodyPr/>
          <a:lstStyle/>
          <a:p>
            <a:pPr>
              <a:lnSpc>
                <a:spcPct val="160000"/>
              </a:lnSpc>
            </a:pPr>
            <a:r>
              <a:rPr lang="en-US" altLang="en-US" sz="4400" dirty="0"/>
              <a:t>Combinational Circuit</a:t>
            </a:r>
            <a:endParaRPr lang="en-US" altLang="en-US" sz="2800" dirty="0"/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" y="3774642"/>
            <a:ext cx="8915400" cy="2476500"/>
          </a:xfrm>
        </p:spPr>
        <p:txBody>
          <a:bodyPr/>
          <a:lstStyle/>
          <a:p>
            <a:r>
              <a:rPr lang="en-US" altLang="en-US" sz="3200" dirty="0"/>
              <a:t>COE 233</a:t>
            </a:r>
            <a:endParaRPr lang="en-US" altLang="en-US" sz="2800" dirty="0"/>
          </a:p>
          <a:p>
            <a:r>
              <a:rPr lang="en-US" altLang="en-US" sz="2800" dirty="0"/>
              <a:t>Digital Logic and Computer Organization</a:t>
            </a:r>
          </a:p>
          <a:p>
            <a:pPr>
              <a:spcBef>
                <a:spcPct val="100000"/>
              </a:spcBef>
            </a:pPr>
            <a:r>
              <a:rPr lang="en-US" altLang="en-US" dirty="0"/>
              <a:t>Dr. </a:t>
            </a:r>
            <a:r>
              <a:rPr lang="en-US" altLang="en-US" dirty="0" err="1"/>
              <a:t>Muhamed</a:t>
            </a:r>
            <a:r>
              <a:rPr lang="en-US" altLang="en-US" dirty="0"/>
              <a:t> </a:t>
            </a:r>
            <a:r>
              <a:rPr lang="en-US" altLang="en-US" dirty="0" err="1"/>
              <a:t>Mudawar</a:t>
            </a:r>
            <a:endParaRPr lang="en-US" altLang="en-US" dirty="0"/>
          </a:p>
          <a:p>
            <a:r>
              <a:rPr lang="en-US" altLang="en-US" dirty="0"/>
              <a:t>King Fahd University of Petroleum and Minerals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Decoders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047" y="951899"/>
            <a:ext cx="9332334" cy="3283599"/>
          </a:xfrm>
        </p:spPr>
        <p:txBody>
          <a:bodyPr/>
          <a:lstStyle/>
          <a:p>
            <a:pPr>
              <a:spcBef>
                <a:spcPts val="2000"/>
              </a:spcBef>
            </a:pPr>
            <a:r>
              <a:rPr lang="en-US" dirty="0"/>
              <a:t>Given a </a:t>
            </a:r>
            <a:r>
              <a:rPr lang="en-US" i="1" dirty="0"/>
              <a:t>n</a:t>
            </a:r>
            <a:r>
              <a:rPr lang="en-US" dirty="0"/>
              <a:t>-bit binary code, there are 2</a:t>
            </a:r>
            <a:r>
              <a:rPr lang="en-US" i="1" baseline="30000" dirty="0"/>
              <a:t>n</a:t>
            </a:r>
            <a:r>
              <a:rPr lang="en-US" dirty="0"/>
              <a:t> possible code values</a:t>
            </a:r>
          </a:p>
          <a:p>
            <a:pPr>
              <a:spcBef>
                <a:spcPts val="2000"/>
              </a:spcBef>
            </a:pPr>
            <a:r>
              <a:rPr lang="en-US" dirty="0"/>
              <a:t>The decoder has an output for each possible code value </a:t>
            </a:r>
          </a:p>
          <a:p>
            <a:pPr>
              <a:spcBef>
                <a:spcPts val="2000"/>
              </a:spcBef>
            </a:pPr>
            <a:r>
              <a:rPr lang="en-US" dirty="0"/>
              <a:t>The </a:t>
            </a:r>
            <a:r>
              <a:rPr lang="en-US" i="1" dirty="0"/>
              <a:t>n</a:t>
            </a:r>
            <a:r>
              <a:rPr lang="en-US" dirty="0"/>
              <a:t>-to-2</a:t>
            </a:r>
            <a:r>
              <a:rPr lang="en-US" i="1" baseline="30000" dirty="0"/>
              <a:t>n</a:t>
            </a:r>
            <a:r>
              <a:rPr lang="en-US" dirty="0"/>
              <a:t> decoder has </a:t>
            </a:r>
            <a:r>
              <a:rPr lang="en-US" i="1" dirty="0"/>
              <a:t>n</a:t>
            </a:r>
            <a:r>
              <a:rPr lang="en-US" dirty="0"/>
              <a:t> inputs and 2</a:t>
            </a:r>
            <a:r>
              <a:rPr lang="en-US" i="1" baseline="30000" dirty="0"/>
              <a:t>n</a:t>
            </a:r>
            <a:r>
              <a:rPr lang="en-US" dirty="0"/>
              <a:t> outputs</a:t>
            </a:r>
          </a:p>
          <a:p>
            <a:pPr>
              <a:spcBef>
                <a:spcPts val="2000"/>
              </a:spcBef>
            </a:pPr>
            <a:r>
              <a:rPr lang="en-US" dirty="0"/>
              <a:t>Depending on the input code, </a:t>
            </a:r>
            <a:r>
              <a:rPr lang="en-US" b="1" dirty="0">
                <a:solidFill>
                  <a:srgbClr val="FF0000"/>
                </a:solidFill>
              </a:rPr>
              <a:t>only one output </a:t>
            </a:r>
            <a:r>
              <a:rPr lang="en-US" dirty="0"/>
              <a:t>is set to </a:t>
            </a:r>
            <a:r>
              <a:rPr lang="en-US" b="1" dirty="0">
                <a:solidFill>
                  <a:srgbClr val="FF0000"/>
                </a:solidFill>
              </a:rPr>
              <a:t>logic 1</a:t>
            </a:r>
          </a:p>
          <a:p>
            <a:pPr>
              <a:spcBef>
                <a:spcPts val="2000"/>
              </a:spcBef>
            </a:pPr>
            <a:r>
              <a:rPr lang="en-US" dirty="0"/>
              <a:t>The conversion of input to output is called </a:t>
            </a:r>
            <a:r>
              <a:rPr lang="en-US" b="1" dirty="0">
                <a:solidFill>
                  <a:srgbClr val="FF0000"/>
                </a:solidFill>
              </a:rPr>
              <a:t>decoding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1137500" y="4465926"/>
            <a:ext cx="3815500" cy="1728210"/>
            <a:chOff x="964679" y="4235498"/>
            <a:chExt cx="3815500" cy="1728210"/>
          </a:xfrm>
        </p:grpSpPr>
        <p:sp>
          <p:nvSpPr>
            <p:cNvPr id="4" name="TextBox 3"/>
            <p:cNvSpPr txBox="1"/>
            <p:nvPr/>
          </p:nvSpPr>
          <p:spPr>
            <a:xfrm>
              <a:off x="2130257" y="4235498"/>
              <a:ext cx="1440175" cy="172821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2400" i="1" dirty="0">
                  <a:latin typeface="+mn-lt"/>
                  <a:cs typeface="Times New Roman" panose="02020603050405020304" pitchFamily="18" charset="0"/>
                </a:rPr>
                <a:t>n</a:t>
              </a:r>
              <a:r>
                <a:rPr lang="en-US" sz="2400" dirty="0">
                  <a:latin typeface="+mn-lt"/>
                  <a:cs typeface="Times New Roman" panose="02020603050405020304" pitchFamily="18" charset="0"/>
                </a:rPr>
                <a:t> to 2</a:t>
              </a:r>
              <a:r>
                <a:rPr lang="en-US" sz="2400" i="1" baseline="30000" dirty="0">
                  <a:latin typeface="+mn-lt"/>
                  <a:cs typeface="Times New Roman" panose="02020603050405020304" pitchFamily="18" charset="0"/>
                </a:rPr>
                <a:t>n</a:t>
              </a:r>
            </a:p>
            <a:p>
              <a:pPr algn="ctr">
                <a:lnSpc>
                  <a:spcPct val="150000"/>
                </a:lnSpc>
              </a:pPr>
              <a:r>
                <a:rPr lang="en-US" sz="2400" dirty="0">
                  <a:latin typeface="+mn-lt"/>
                  <a:cs typeface="Times New Roman" panose="02020603050405020304" pitchFamily="18" charset="0"/>
                </a:rPr>
                <a:t>Decoder</a:t>
              </a:r>
            </a:p>
          </p:txBody>
        </p:sp>
        <p:cxnSp>
          <p:nvCxnSpPr>
            <p:cNvPr id="6" name="Straight Arrow Connector 5"/>
            <p:cNvCxnSpPr/>
            <p:nvPr/>
          </p:nvCxnSpPr>
          <p:spPr>
            <a:xfrm>
              <a:off x="1669401" y="4696354"/>
              <a:ext cx="460856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>
              <a:off x="1669401" y="4926782"/>
              <a:ext cx="460856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1669401" y="5445245"/>
              <a:ext cx="460856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3570432" y="4638747"/>
              <a:ext cx="460856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3570432" y="4869175"/>
              <a:ext cx="460856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3570432" y="5790887"/>
              <a:ext cx="460856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3570432" y="4408319"/>
              <a:ext cx="460856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 rot="16200000">
              <a:off x="3565540" y="5190906"/>
              <a:ext cx="457200" cy="243868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400" dirty="0">
                  <a:cs typeface="Times New Roman" panose="02020603050405020304" pitchFamily="18" charset="0"/>
                  <a:sym typeface="Symbol"/>
                </a:rPr>
                <a:t></a:t>
              </a:r>
              <a:endParaRPr lang="en-US" sz="2400" dirty="0">
                <a:cs typeface="Times New Roman" panose="02020603050405020304" pitchFamily="18" charset="0"/>
              </a:endParaRPr>
            </a:p>
          </p:txBody>
        </p:sp>
        <p:sp>
          <p:nvSpPr>
            <p:cNvPr id="14" name="Left Brace 13"/>
            <p:cNvSpPr/>
            <p:nvPr/>
          </p:nvSpPr>
          <p:spPr>
            <a:xfrm>
              <a:off x="1381367" y="4638746"/>
              <a:ext cx="230428" cy="864106"/>
            </a:xfrm>
            <a:prstGeom prst="leftBrace">
              <a:avLst>
                <a:gd name="adj1" fmla="val 46980"/>
                <a:gd name="adj2" fmla="val 50000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Left Brace 14"/>
            <p:cNvSpPr/>
            <p:nvPr/>
          </p:nvSpPr>
          <p:spPr>
            <a:xfrm flipH="1">
              <a:off x="4088895" y="4319986"/>
              <a:ext cx="230428" cy="1528508"/>
            </a:xfrm>
            <a:prstGeom prst="leftBrace">
              <a:avLst>
                <a:gd name="adj1" fmla="val 46980"/>
                <a:gd name="adj2" fmla="val 50000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 rot="16200000">
              <a:off x="1686545" y="5082459"/>
              <a:ext cx="324794" cy="243868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400" dirty="0">
                  <a:cs typeface="Times New Roman" panose="02020603050405020304" pitchFamily="18" charset="0"/>
                  <a:sym typeface="Symbol"/>
                </a:rPr>
                <a:t></a:t>
              </a:r>
              <a:endParaRPr lang="en-US" sz="2400" dirty="0">
                <a:cs typeface="Times New Roman" panose="02020603050405020304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 rot="16200000">
              <a:off x="596952" y="4891259"/>
              <a:ext cx="1094533" cy="359080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+mn-lt"/>
                  <a:cs typeface="Times New Roman" panose="02020603050405020304" pitchFamily="18" charset="0"/>
                </a:rPr>
                <a:t>n</a:t>
              </a:r>
              <a:r>
                <a:rPr lang="en-US" sz="2000" dirty="0">
                  <a:latin typeface="+mn-lt"/>
                  <a:cs typeface="Times New Roman" panose="02020603050405020304" pitchFamily="18" charset="0"/>
                </a:rPr>
                <a:t> Inputs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 rot="16200000">
              <a:off x="3938158" y="4891259"/>
              <a:ext cx="1324961" cy="359080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dirty="0">
                  <a:latin typeface="+mn-lt"/>
                  <a:cs typeface="Times New Roman" panose="02020603050405020304" pitchFamily="18" charset="0"/>
                </a:rPr>
                <a:t>2</a:t>
              </a:r>
              <a:r>
                <a:rPr lang="en-US" sz="2000" i="1" baseline="30000" dirty="0">
                  <a:latin typeface="+mn-lt"/>
                  <a:cs typeface="Times New Roman" panose="02020603050405020304" pitchFamily="18" charset="0"/>
                </a:rPr>
                <a:t>n</a:t>
              </a:r>
              <a:r>
                <a:rPr lang="en-US" sz="2000" dirty="0">
                  <a:latin typeface="+mn-lt"/>
                  <a:cs typeface="Times New Roman" panose="02020603050405020304" pitchFamily="18" charset="0"/>
                </a:rPr>
                <a:t> Outputs</a:t>
              </a:r>
            </a:p>
          </p:txBody>
        </p:sp>
      </p:grpSp>
      <p:sp>
        <p:nvSpPr>
          <p:cNvPr id="38" name="Rectangle 37"/>
          <p:cNvSpPr/>
          <p:nvPr/>
        </p:nvSpPr>
        <p:spPr>
          <a:xfrm>
            <a:off x="5529071" y="4439810"/>
            <a:ext cx="3571634" cy="1754326"/>
          </a:xfrm>
          <a:prstGeom prst="rect">
            <a:avLst/>
          </a:prstGeom>
          <a:ln w="254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2000"/>
              </a:spcBef>
            </a:pPr>
            <a:r>
              <a:rPr lang="en-US" sz="2400" dirty="0"/>
              <a:t>A decoder can have less than 2</a:t>
            </a:r>
            <a:r>
              <a:rPr lang="en-US" sz="2400" i="1" baseline="30000" dirty="0"/>
              <a:t>n</a:t>
            </a:r>
            <a:r>
              <a:rPr lang="en-US" sz="2400" dirty="0"/>
              <a:t> outputs if some input codes are unused</a:t>
            </a:r>
          </a:p>
        </p:txBody>
      </p:sp>
    </p:spTree>
    <p:extLst>
      <p:ext uri="{BB962C8B-B14F-4D97-AF65-F5344CB8AC3E}">
        <p14:creationId xmlns:p14="http://schemas.microsoft.com/office/powerpoint/2010/main" val="3716782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Binary Decoders</a:t>
            </a:r>
          </a:p>
        </p:txBody>
      </p:sp>
      <p:graphicFrame>
        <p:nvGraphicFramePr>
          <p:cNvPr id="106" name="Table 10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69961"/>
              </p:ext>
            </p:extLst>
          </p:nvPr>
        </p:nvGraphicFramePr>
        <p:xfrm>
          <a:off x="5010607" y="3198572"/>
          <a:ext cx="4320525" cy="33138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75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3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03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03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03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03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03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03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037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14233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Inputs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Outputs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23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a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a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675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0  0  0</a:t>
                      </a:r>
                    </a:p>
                  </a:txBody>
                  <a:tcPr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675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0  0  1</a:t>
                      </a:r>
                    </a:p>
                  </a:txBody>
                  <a:tcPr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675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0  1  0</a:t>
                      </a:r>
                    </a:p>
                  </a:txBody>
                  <a:tcPr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675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0  1  1</a:t>
                      </a:r>
                    </a:p>
                  </a:txBody>
                  <a:tcPr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675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1  0  0</a:t>
                      </a:r>
                    </a:p>
                  </a:txBody>
                  <a:tcPr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675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1  0  1</a:t>
                      </a:r>
                    </a:p>
                  </a:txBody>
                  <a:tcPr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675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1  1  0</a:t>
                      </a:r>
                    </a:p>
                  </a:txBody>
                  <a:tcPr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675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1  1  1</a:t>
                      </a:r>
                    </a:p>
                  </a:txBody>
                  <a:tcPr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07" name="Table 10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354585"/>
              </p:ext>
            </p:extLst>
          </p:nvPr>
        </p:nvGraphicFramePr>
        <p:xfrm>
          <a:off x="5010607" y="951899"/>
          <a:ext cx="2506212" cy="2071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3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03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03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03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4233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Inputs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Outputs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23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a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675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0  0</a:t>
                      </a:r>
                    </a:p>
                  </a:txBody>
                  <a:tcPr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675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0  1</a:t>
                      </a:r>
                    </a:p>
                  </a:txBody>
                  <a:tcPr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675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1  0</a:t>
                      </a:r>
                    </a:p>
                  </a:txBody>
                  <a:tcPr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675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1  1</a:t>
                      </a:r>
                    </a:p>
                  </a:txBody>
                  <a:tcPr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8" name="TextBox 107"/>
          <p:cNvSpPr txBox="1"/>
          <p:nvPr/>
        </p:nvSpPr>
        <p:spPr>
          <a:xfrm>
            <a:off x="8006171" y="1722662"/>
            <a:ext cx="1209747" cy="1001383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sz="2400" b="1" dirty="0">
                <a:latin typeface="+mn-lt"/>
                <a:cs typeface="Times New Roman" panose="02020603050405020304" pitchFamily="18" charset="0"/>
              </a:rPr>
              <a:t>Truth</a:t>
            </a:r>
          </a:p>
          <a:p>
            <a:pPr algn="ctr">
              <a:lnSpc>
                <a:spcPct val="120000"/>
              </a:lnSpc>
            </a:pPr>
            <a:r>
              <a:rPr lang="en-US" sz="2400" b="1" dirty="0">
                <a:latin typeface="+mn-lt"/>
                <a:cs typeface="Times New Roman" panose="02020603050405020304" pitchFamily="18" charset="0"/>
              </a:rPr>
              <a:t>Tables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27475" y="1355148"/>
            <a:ext cx="4315574" cy="1470438"/>
            <a:chOff x="227475" y="1355148"/>
            <a:chExt cx="4315574" cy="1470438"/>
          </a:xfrm>
        </p:grpSpPr>
        <p:sp>
          <p:nvSpPr>
            <p:cNvPr id="40" name="TextBox 39"/>
            <p:cNvSpPr txBox="1"/>
            <p:nvPr/>
          </p:nvSpPr>
          <p:spPr>
            <a:xfrm>
              <a:off x="1464100" y="1355148"/>
              <a:ext cx="1729962" cy="1470438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2000" dirty="0">
                  <a:latin typeface="+mn-lt"/>
                  <a:cs typeface="Times New Roman" panose="02020603050405020304" pitchFamily="18" charset="0"/>
                </a:rPr>
                <a:t>2-to-4</a:t>
              </a:r>
              <a:endParaRPr lang="en-US" sz="2000" i="1" baseline="30000" dirty="0">
                <a:latin typeface="+mn-lt"/>
                <a:cs typeface="Times New Roman" panose="02020603050405020304" pitchFamily="18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2000" dirty="0">
                  <a:latin typeface="+mn-lt"/>
                  <a:cs typeface="Times New Roman" panose="02020603050405020304" pitchFamily="18" charset="0"/>
                </a:rPr>
                <a:t>Decoder</a:t>
              </a:r>
            </a:p>
          </p:txBody>
        </p:sp>
        <p:grpSp>
          <p:nvGrpSpPr>
            <p:cNvPr id="65" name="Group 64"/>
            <p:cNvGrpSpPr/>
            <p:nvPr/>
          </p:nvGrpSpPr>
          <p:grpSpPr>
            <a:xfrm>
              <a:off x="227475" y="1514297"/>
              <a:ext cx="589509" cy="1152141"/>
              <a:chOff x="619036" y="4696354"/>
              <a:chExt cx="589509" cy="1152141"/>
            </a:xfrm>
          </p:grpSpPr>
          <p:sp>
            <p:nvSpPr>
              <p:cNvPr id="44" name="Left Brace 43"/>
              <p:cNvSpPr/>
              <p:nvPr/>
            </p:nvSpPr>
            <p:spPr>
              <a:xfrm>
                <a:off x="1035724" y="5018908"/>
                <a:ext cx="172821" cy="555223"/>
              </a:xfrm>
              <a:prstGeom prst="leftBrace">
                <a:avLst>
                  <a:gd name="adj1" fmla="val 46980"/>
                  <a:gd name="adj2" fmla="val 50000"/>
                </a:avLst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 rot="16200000">
                <a:off x="222505" y="5092885"/>
                <a:ext cx="1152141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dirty="0">
                    <a:latin typeface="+mn-lt"/>
                    <a:cs typeface="Times New Roman" panose="02020603050405020304" pitchFamily="18" charset="0"/>
                  </a:rPr>
                  <a:t>2 Inputs</a:t>
                </a:r>
              </a:p>
            </p:txBody>
          </p:sp>
        </p:grpSp>
        <p:sp>
          <p:nvSpPr>
            <p:cNvPr id="46" name="Left Brace 45"/>
            <p:cNvSpPr/>
            <p:nvPr/>
          </p:nvSpPr>
          <p:spPr>
            <a:xfrm flipH="1">
              <a:off x="3929513" y="1470362"/>
              <a:ext cx="230428" cy="1280792"/>
            </a:xfrm>
            <a:prstGeom prst="leftBrace">
              <a:avLst>
                <a:gd name="adj1" fmla="val 46980"/>
                <a:gd name="adj2" fmla="val 50000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/>
            <p:cNvSpPr txBox="1"/>
            <p:nvPr/>
          </p:nvSpPr>
          <p:spPr>
            <a:xfrm rot="16200000">
              <a:off x="3729832" y="1910828"/>
              <a:ext cx="1267354" cy="359080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dirty="0">
                  <a:latin typeface="+mn-lt"/>
                  <a:cs typeface="Times New Roman" panose="02020603050405020304" pitchFamily="18" charset="0"/>
                </a:rPr>
                <a:t>4 Outputs</a:t>
              </a:r>
            </a:p>
          </p:txBody>
        </p:sp>
        <p:grpSp>
          <p:nvGrpSpPr>
            <p:cNvPr id="64" name="Group 63"/>
            <p:cNvGrpSpPr/>
            <p:nvPr/>
          </p:nvGrpSpPr>
          <p:grpSpPr>
            <a:xfrm>
              <a:off x="778022" y="1722662"/>
              <a:ext cx="686077" cy="735411"/>
              <a:chOff x="1169583" y="4940262"/>
              <a:chExt cx="686077" cy="735411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1518253" y="5129867"/>
                <a:ext cx="337407" cy="372985"/>
                <a:chOff x="1394805" y="5129867"/>
                <a:chExt cx="460856" cy="372985"/>
              </a:xfrm>
            </p:grpSpPr>
            <p:cxnSp>
              <p:nvCxnSpPr>
                <p:cNvPr id="41" name="Straight Arrow Connector 40"/>
                <p:cNvCxnSpPr/>
                <p:nvPr/>
              </p:nvCxnSpPr>
              <p:spPr>
                <a:xfrm>
                  <a:off x="1394805" y="5129867"/>
                  <a:ext cx="460856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Arrow Connector 41"/>
                <p:cNvCxnSpPr/>
                <p:nvPr/>
              </p:nvCxnSpPr>
              <p:spPr>
                <a:xfrm>
                  <a:off x="1394805" y="5502852"/>
                  <a:ext cx="460856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6" name="TextBox 55"/>
              <p:cNvSpPr txBox="1"/>
              <p:nvPr/>
            </p:nvSpPr>
            <p:spPr>
              <a:xfrm>
                <a:off x="1169583" y="4940262"/>
                <a:ext cx="34867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a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1169583" y="5316593"/>
                <a:ext cx="34867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a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0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3194061" y="1392364"/>
              <a:ext cx="738480" cy="1396006"/>
              <a:chOff x="3295836" y="4523533"/>
              <a:chExt cx="738480" cy="1396006"/>
            </a:xfrm>
          </p:grpSpPr>
          <p:grpSp>
            <p:nvGrpSpPr>
              <p:cNvPr id="58" name="Group 57"/>
              <p:cNvGrpSpPr/>
              <p:nvPr/>
            </p:nvGrpSpPr>
            <p:grpSpPr>
              <a:xfrm>
                <a:off x="3295836" y="4703073"/>
                <a:ext cx="389810" cy="1087814"/>
                <a:chOff x="3295836" y="4784225"/>
                <a:chExt cx="460856" cy="1036926"/>
              </a:xfrm>
            </p:grpSpPr>
            <p:cxnSp>
              <p:nvCxnSpPr>
                <p:cNvPr id="49" name="Straight Arrow Connector 48"/>
                <p:cNvCxnSpPr/>
                <p:nvPr/>
              </p:nvCxnSpPr>
              <p:spPr>
                <a:xfrm>
                  <a:off x="3295836" y="5475509"/>
                  <a:ext cx="460856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Arrow Connector 50"/>
                <p:cNvCxnSpPr/>
                <p:nvPr/>
              </p:nvCxnSpPr>
              <p:spPr>
                <a:xfrm>
                  <a:off x="3295836" y="4784225"/>
                  <a:ext cx="460856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Arrow Connector 52"/>
                <p:cNvCxnSpPr/>
                <p:nvPr/>
              </p:nvCxnSpPr>
              <p:spPr>
                <a:xfrm>
                  <a:off x="3295836" y="5129867"/>
                  <a:ext cx="460856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Arrow Connector 53"/>
                <p:cNvCxnSpPr/>
                <p:nvPr/>
              </p:nvCxnSpPr>
              <p:spPr>
                <a:xfrm>
                  <a:off x="3295836" y="5821151"/>
                  <a:ext cx="460856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9" name="TextBox 58"/>
              <p:cNvSpPr txBox="1"/>
              <p:nvPr/>
            </p:nvSpPr>
            <p:spPr>
              <a:xfrm>
                <a:off x="3685646" y="4523533"/>
                <a:ext cx="34867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0</a:t>
                </a:r>
                <a:endParaRPr lang="en-US" sz="2000" i="1" baseline="-25000" dirty="0">
                  <a:latin typeface="+mn-lt"/>
                  <a:cs typeface="Times New Roman" panose="02020603050405020304" pitchFamily="18" charset="0"/>
                </a:endParaRP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3685646" y="4869175"/>
                <a:ext cx="34867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1</a:t>
                </a:r>
                <a:endParaRPr lang="en-US" sz="2000" i="1" baseline="-25000" dirty="0">
                  <a:latin typeface="+mn-lt"/>
                  <a:cs typeface="Times New Roman" panose="02020603050405020304" pitchFamily="18" charset="0"/>
                </a:endParaRP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3685646" y="5214817"/>
                <a:ext cx="34867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2</a:t>
                </a:r>
                <a:endParaRPr lang="en-US" sz="2000" i="1" baseline="-25000" dirty="0">
                  <a:latin typeface="+mn-lt"/>
                  <a:cs typeface="Times New Roman" panose="02020603050405020304" pitchFamily="18" charset="0"/>
                </a:endParaRP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3685646" y="5560459"/>
                <a:ext cx="34867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3</a:t>
                </a:r>
                <a:endParaRPr lang="en-US" sz="2000" i="1" baseline="-25000" dirty="0">
                  <a:latin typeface="+mn-lt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2972780" y="1437654"/>
              <a:ext cx="180020" cy="1363974"/>
              <a:chOff x="2972780" y="1437654"/>
              <a:chExt cx="180020" cy="1363974"/>
            </a:xfrm>
          </p:grpSpPr>
          <p:sp>
            <p:nvSpPr>
              <p:cNvPr id="3" name="TextBox 2"/>
              <p:cNvSpPr txBox="1"/>
              <p:nvPr/>
            </p:nvSpPr>
            <p:spPr>
              <a:xfrm>
                <a:off x="2972780" y="1437654"/>
                <a:ext cx="180020" cy="2718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  <a:cs typeface="Times New Roman" panose="02020603050405020304" pitchFamily="18" charset="0"/>
                  </a:rPr>
                  <a:t>0</a:t>
                </a: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2972780" y="1791092"/>
                <a:ext cx="180020" cy="2718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  <a:cs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2972780" y="2160432"/>
                <a:ext cx="180020" cy="2718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  <a:cs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2972780" y="2529772"/>
                <a:ext cx="180020" cy="2718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  <a:cs typeface="Times New Roman" panose="02020603050405020304" pitchFamily="18" charset="0"/>
                  </a:rPr>
                  <a:t>3</a:t>
                </a: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1516718" y="1765893"/>
              <a:ext cx="180020" cy="637769"/>
              <a:chOff x="1516718" y="1765893"/>
              <a:chExt cx="180020" cy="637769"/>
            </a:xfrm>
          </p:grpSpPr>
          <p:sp>
            <p:nvSpPr>
              <p:cNvPr id="120" name="TextBox 119"/>
              <p:cNvSpPr txBox="1"/>
              <p:nvPr/>
            </p:nvSpPr>
            <p:spPr>
              <a:xfrm>
                <a:off x="1516718" y="1765893"/>
                <a:ext cx="180020" cy="2718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  <a:cs typeface="Times New Roman" panose="02020603050405020304" pitchFamily="18" charset="0"/>
                  </a:rPr>
                  <a:t>1</a:t>
                </a:r>
                <a:endParaRPr lang="en-US" sz="1600" baseline="30000" dirty="0">
                  <a:latin typeface="+mn-lt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1" name="TextBox 120"/>
              <p:cNvSpPr txBox="1"/>
              <p:nvPr/>
            </p:nvSpPr>
            <p:spPr>
              <a:xfrm>
                <a:off x="1516718" y="2131806"/>
                <a:ext cx="180020" cy="2718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  <a:cs typeface="Times New Roman" panose="02020603050405020304" pitchFamily="18" charset="0"/>
                  </a:rPr>
                  <a:t>0</a:t>
                </a:r>
                <a:endParaRPr lang="en-US" sz="1600" baseline="30000" dirty="0">
                  <a:latin typeface="+mn-lt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9" name="Group 8"/>
          <p:cNvGrpSpPr/>
          <p:nvPr/>
        </p:nvGrpSpPr>
        <p:grpSpPr>
          <a:xfrm>
            <a:off x="227475" y="3456343"/>
            <a:ext cx="4315574" cy="2853007"/>
            <a:chOff x="227475" y="3456343"/>
            <a:chExt cx="4315574" cy="2853007"/>
          </a:xfrm>
        </p:grpSpPr>
        <p:sp>
          <p:nvSpPr>
            <p:cNvPr id="68" name="TextBox 67"/>
            <p:cNvSpPr txBox="1"/>
            <p:nvPr/>
          </p:nvSpPr>
          <p:spPr>
            <a:xfrm>
              <a:off x="1464100" y="3456343"/>
              <a:ext cx="1729961" cy="2853007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2000" dirty="0">
                  <a:latin typeface="+mn-lt"/>
                  <a:cs typeface="Times New Roman" panose="02020603050405020304" pitchFamily="18" charset="0"/>
                </a:rPr>
                <a:t>3-to-8</a:t>
              </a:r>
              <a:endParaRPr lang="en-US" sz="2000" i="1" baseline="30000" dirty="0">
                <a:latin typeface="+mn-lt"/>
                <a:cs typeface="Times New Roman" panose="02020603050405020304" pitchFamily="18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2000" dirty="0">
                  <a:latin typeface="+mn-lt"/>
                  <a:cs typeface="Times New Roman" panose="02020603050405020304" pitchFamily="18" charset="0"/>
                </a:rPr>
                <a:t>Decoder</a:t>
              </a:r>
            </a:p>
          </p:txBody>
        </p:sp>
        <p:sp>
          <p:nvSpPr>
            <p:cNvPr id="70" name="Left Brace 69"/>
            <p:cNvSpPr/>
            <p:nvPr/>
          </p:nvSpPr>
          <p:spPr>
            <a:xfrm flipH="1">
              <a:off x="3929513" y="3571558"/>
              <a:ext cx="230428" cy="2737792"/>
            </a:xfrm>
            <a:prstGeom prst="leftBrace">
              <a:avLst>
                <a:gd name="adj1" fmla="val 46980"/>
                <a:gd name="adj2" fmla="val 50000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TextBox 70"/>
            <p:cNvSpPr txBox="1"/>
            <p:nvPr/>
          </p:nvSpPr>
          <p:spPr>
            <a:xfrm rot="16200000">
              <a:off x="3729832" y="4747242"/>
              <a:ext cx="1267354" cy="359080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dirty="0">
                  <a:latin typeface="+mn-lt"/>
                  <a:cs typeface="Times New Roman" panose="02020603050405020304" pitchFamily="18" charset="0"/>
                </a:rPr>
                <a:t>8 Outputs</a:t>
              </a:r>
            </a:p>
          </p:txBody>
        </p:sp>
        <p:grpSp>
          <p:nvGrpSpPr>
            <p:cNvPr id="102" name="Group 101"/>
            <p:cNvGrpSpPr/>
            <p:nvPr/>
          </p:nvGrpSpPr>
          <p:grpSpPr>
            <a:xfrm>
              <a:off x="227475" y="4306776"/>
              <a:ext cx="1236800" cy="1152141"/>
              <a:chOff x="639177" y="4293104"/>
              <a:chExt cx="1236800" cy="1152141"/>
            </a:xfrm>
          </p:grpSpPr>
          <p:grpSp>
            <p:nvGrpSpPr>
              <p:cNvPr id="69" name="Group 68"/>
              <p:cNvGrpSpPr/>
              <p:nvPr/>
            </p:nvGrpSpPr>
            <p:grpSpPr>
              <a:xfrm>
                <a:off x="639177" y="4293104"/>
                <a:ext cx="589509" cy="1152141"/>
                <a:chOff x="619036" y="4913108"/>
                <a:chExt cx="589509" cy="1152141"/>
              </a:xfrm>
            </p:grpSpPr>
            <p:sp>
              <p:nvSpPr>
                <p:cNvPr id="88" name="Left Brace 87"/>
                <p:cNvSpPr/>
                <p:nvPr/>
              </p:nvSpPr>
              <p:spPr>
                <a:xfrm>
                  <a:off x="1035724" y="5018908"/>
                  <a:ext cx="172821" cy="944799"/>
                </a:xfrm>
                <a:prstGeom prst="leftBrace">
                  <a:avLst>
                    <a:gd name="adj1" fmla="val 46980"/>
                    <a:gd name="adj2" fmla="val 50000"/>
                  </a:avLst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TextBox 88"/>
                <p:cNvSpPr txBox="1"/>
                <p:nvPr/>
              </p:nvSpPr>
              <p:spPr>
                <a:xfrm rot="16200000">
                  <a:off x="222505" y="5309639"/>
                  <a:ext cx="1152141" cy="359080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sz="2000" dirty="0">
                      <a:latin typeface="+mn-lt"/>
                      <a:cs typeface="Times New Roman" panose="02020603050405020304" pitchFamily="18" charset="0"/>
                    </a:rPr>
                    <a:t>3 Inputs</a:t>
                  </a:r>
                </a:p>
              </p:txBody>
            </p:sp>
          </p:grpSp>
          <p:grpSp>
            <p:nvGrpSpPr>
              <p:cNvPr id="72" name="Group 71"/>
              <p:cNvGrpSpPr/>
              <p:nvPr/>
            </p:nvGrpSpPr>
            <p:grpSpPr>
              <a:xfrm>
                <a:off x="1189724" y="4319919"/>
                <a:ext cx="686253" cy="1098510"/>
                <a:chOff x="1169583" y="4940262"/>
                <a:chExt cx="686253" cy="1098510"/>
              </a:xfrm>
            </p:grpSpPr>
            <p:grpSp>
              <p:nvGrpSpPr>
                <p:cNvPr id="83" name="Group 82"/>
                <p:cNvGrpSpPr/>
                <p:nvPr/>
              </p:nvGrpSpPr>
              <p:grpSpPr>
                <a:xfrm>
                  <a:off x="1518254" y="5129867"/>
                  <a:ext cx="337582" cy="736084"/>
                  <a:chOff x="1394805" y="5129867"/>
                  <a:chExt cx="461095" cy="736084"/>
                </a:xfrm>
              </p:grpSpPr>
              <p:cxnSp>
                <p:nvCxnSpPr>
                  <p:cNvPr id="86" name="Straight Arrow Connector 85"/>
                  <p:cNvCxnSpPr/>
                  <p:nvPr/>
                </p:nvCxnSpPr>
                <p:spPr>
                  <a:xfrm>
                    <a:off x="1394805" y="5129867"/>
                    <a:ext cx="460856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7" name="Straight Arrow Connector 86"/>
                  <p:cNvCxnSpPr/>
                  <p:nvPr/>
                </p:nvCxnSpPr>
                <p:spPr>
                  <a:xfrm>
                    <a:off x="1394805" y="5502852"/>
                    <a:ext cx="460856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0" name="Straight Arrow Connector 99"/>
                  <p:cNvCxnSpPr/>
                  <p:nvPr/>
                </p:nvCxnSpPr>
                <p:spPr>
                  <a:xfrm>
                    <a:off x="1395044" y="5865951"/>
                    <a:ext cx="460856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84" name="TextBox 83"/>
                <p:cNvSpPr txBox="1"/>
                <p:nvPr/>
              </p:nvSpPr>
              <p:spPr>
                <a:xfrm>
                  <a:off x="1169583" y="4940262"/>
                  <a:ext cx="348670" cy="359080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sz="2000" i="1" dirty="0">
                      <a:latin typeface="+mn-lt"/>
                      <a:cs typeface="Times New Roman" panose="02020603050405020304" pitchFamily="18" charset="0"/>
                    </a:rPr>
                    <a:t>a</a:t>
                  </a:r>
                  <a:r>
                    <a:rPr lang="en-US" sz="2000" baseline="-25000" dirty="0">
                      <a:latin typeface="+mn-lt"/>
                      <a:cs typeface="Times New Roman" panose="02020603050405020304" pitchFamily="18" charset="0"/>
                    </a:rPr>
                    <a:t>2</a:t>
                  </a:r>
                </a:p>
              </p:txBody>
            </p:sp>
            <p:sp>
              <p:nvSpPr>
                <p:cNvPr id="85" name="TextBox 84"/>
                <p:cNvSpPr txBox="1"/>
                <p:nvPr/>
              </p:nvSpPr>
              <p:spPr>
                <a:xfrm>
                  <a:off x="1169583" y="5316593"/>
                  <a:ext cx="348670" cy="359080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sz="2000" i="1" dirty="0">
                      <a:latin typeface="+mn-lt"/>
                      <a:cs typeface="Times New Roman" panose="02020603050405020304" pitchFamily="18" charset="0"/>
                    </a:rPr>
                    <a:t>a</a:t>
                  </a:r>
                  <a:r>
                    <a:rPr lang="en-US" sz="2000" baseline="-25000" dirty="0">
                      <a:latin typeface="+mn-lt"/>
                      <a:cs typeface="Times New Roman" panose="02020603050405020304" pitchFamily="18" charset="0"/>
                    </a:rPr>
                    <a:t>1</a:t>
                  </a:r>
                </a:p>
              </p:txBody>
            </p:sp>
            <p:sp>
              <p:nvSpPr>
                <p:cNvPr id="101" name="TextBox 100"/>
                <p:cNvSpPr txBox="1"/>
                <p:nvPr/>
              </p:nvSpPr>
              <p:spPr>
                <a:xfrm>
                  <a:off x="1169758" y="5679692"/>
                  <a:ext cx="348670" cy="359080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sz="2000" i="1" dirty="0">
                      <a:latin typeface="+mn-lt"/>
                      <a:cs typeface="Times New Roman" panose="02020603050405020304" pitchFamily="18" charset="0"/>
                    </a:rPr>
                    <a:t>a</a:t>
                  </a:r>
                  <a:r>
                    <a:rPr lang="en-US" sz="2000" baseline="-25000" dirty="0">
                      <a:latin typeface="+mn-lt"/>
                      <a:cs typeface="Times New Roman" panose="02020603050405020304" pitchFamily="18" charset="0"/>
                    </a:rPr>
                    <a:t>0</a:t>
                  </a:r>
                </a:p>
              </p:txBody>
            </p:sp>
          </p:grpSp>
        </p:grpSp>
        <p:grpSp>
          <p:nvGrpSpPr>
            <p:cNvPr id="73" name="Group 72"/>
            <p:cNvGrpSpPr/>
            <p:nvPr/>
          </p:nvGrpSpPr>
          <p:grpSpPr>
            <a:xfrm>
              <a:off x="3194061" y="3493560"/>
              <a:ext cx="738480" cy="1396006"/>
              <a:chOff x="3295836" y="4523533"/>
              <a:chExt cx="738480" cy="1396006"/>
            </a:xfrm>
          </p:grpSpPr>
          <p:grpSp>
            <p:nvGrpSpPr>
              <p:cNvPr id="74" name="Group 73"/>
              <p:cNvGrpSpPr/>
              <p:nvPr/>
            </p:nvGrpSpPr>
            <p:grpSpPr>
              <a:xfrm>
                <a:off x="3295836" y="4703073"/>
                <a:ext cx="389810" cy="1087814"/>
                <a:chOff x="3295836" y="4784225"/>
                <a:chExt cx="460856" cy="1036926"/>
              </a:xfrm>
            </p:grpSpPr>
            <p:cxnSp>
              <p:nvCxnSpPr>
                <p:cNvPr id="79" name="Straight Arrow Connector 78"/>
                <p:cNvCxnSpPr/>
                <p:nvPr/>
              </p:nvCxnSpPr>
              <p:spPr>
                <a:xfrm>
                  <a:off x="3295836" y="5475509"/>
                  <a:ext cx="460856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Arrow Connector 79"/>
                <p:cNvCxnSpPr/>
                <p:nvPr/>
              </p:nvCxnSpPr>
              <p:spPr>
                <a:xfrm>
                  <a:off x="3295836" y="4784225"/>
                  <a:ext cx="460856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Arrow Connector 80"/>
                <p:cNvCxnSpPr/>
                <p:nvPr/>
              </p:nvCxnSpPr>
              <p:spPr>
                <a:xfrm>
                  <a:off x="3295836" y="5129867"/>
                  <a:ext cx="460856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Straight Arrow Connector 81"/>
                <p:cNvCxnSpPr/>
                <p:nvPr/>
              </p:nvCxnSpPr>
              <p:spPr>
                <a:xfrm>
                  <a:off x="3295836" y="5821151"/>
                  <a:ext cx="460856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5" name="TextBox 74"/>
              <p:cNvSpPr txBox="1"/>
              <p:nvPr/>
            </p:nvSpPr>
            <p:spPr>
              <a:xfrm>
                <a:off x="3685646" y="4523533"/>
                <a:ext cx="34867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0</a:t>
                </a:r>
                <a:endParaRPr lang="en-US" sz="2000" i="1" baseline="-25000" dirty="0">
                  <a:latin typeface="+mn-lt"/>
                  <a:cs typeface="Times New Roman" panose="02020603050405020304" pitchFamily="18" charset="0"/>
                </a:endParaRPr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3685646" y="4869175"/>
                <a:ext cx="34867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1</a:t>
                </a:r>
                <a:endParaRPr lang="en-US" sz="2000" i="1" baseline="-25000" dirty="0">
                  <a:latin typeface="+mn-lt"/>
                  <a:cs typeface="Times New Roman" panose="02020603050405020304" pitchFamily="18" charset="0"/>
                </a:endParaRP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3685646" y="5214817"/>
                <a:ext cx="34867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2</a:t>
                </a:r>
                <a:endParaRPr lang="en-US" sz="2000" i="1" baseline="-25000" dirty="0">
                  <a:latin typeface="+mn-lt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3685646" y="5560459"/>
                <a:ext cx="34867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3</a:t>
                </a:r>
                <a:endParaRPr lang="en-US" sz="2000" i="1" baseline="-25000" dirty="0">
                  <a:latin typeface="+mn-lt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90" name="Group 89"/>
            <p:cNvGrpSpPr/>
            <p:nvPr/>
          </p:nvGrpSpPr>
          <p:grpSpPr>
            <a:xfrm>
              <a:off x="3196695" y="4913344"/>
              <a:ext cx="738480" cy="1396006"/>
              <a:chOff x="3295836" y="4523533"/>
              <a:chExt cx="738480" cy="1396006"/>
            </a:xfrm>
          </p:grpSpPr>
          <p:grpSp>
            <p:nvGrpSpPr>
              <p:cNvPr id="91" name="Group 90"/>
              <p:cNvGrpSpPr/>
              <p:nvPr/>
            </p:nvGrpSpPr>
            <p:grpSpPr>
              <a:xfrm>
                <a:off x="3295836" y="4703073"/>
                <a:ext cx="389810" cy="1087814"/>
                <a:chOff x="3295836" y="4784225"/>
                <a:chExt cx="460856" cy="1036926"/>
              </a:xfrm>
            </p:grpSpPr>
            <p:cxnSp>
              <p:nvCxnSpPr>
                <p:cNvPr id="96" name="Straight Arrow Connector 95"/>
                <p:cNvCxnSpPr/>
                <p:nvPr/>
              </p:nvCxnSpPr>
              <p:spPr>
                <a:xfrm>
                  <a:off x="3295836" y="5475509"/>
                  <a:ext cx="460856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Arrow Connector 96"/>
                <p:cNvCxnSpPr/>
                <p:nvPr/>
              </p:nvCxnSpPr>
              <p:spPr>
                <a:xfrm>
                  <a:off x="3295836" y="4784225"/>
                  <a:ext cx="460856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Straight Arrow Connector 97"/>
                <p:cNvCxnSpPr/>
                <p:nvPr/>
              </p:nvCxnSpPr>
              <p:spPr>
                <a:xfrm>
                  <a:off x="3295836" y="5129867"/>
                  <a:ext cx="460856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Straight Arrow Connector 98"/>
                <p:cNvCxnSpPr/>
                <p:nvPr/>
              </p:nvCxnSpPr>
              <p:spPr>
                <a:xfrm>
                  <a:off x="3295836" y="5821151"/>
                  <a:ext cx="460856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2" name="TextBox 91"/>
              <p:cNvSpPr txBox="1"/>
              <p:nvPr/>
            </p:nvSpPr>
            <p:spPr>
              <a:xfrm>
                <a:off x="3685646" y="4523533"/>
                <a:ext cx="34867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4</a:t>
                </a:r>
                <a:endParaRPr lang="en-US" sz="2000" i="1" baseline="-25000" dirty="0">
                  <a:latin typeface="+mn-lt"/>
                  <a:cs typeface="Times New Roman" panose="02020603050405020304" pitchFamily="18" charset="0"/>
                </a:endParaRP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3685646" y="4869175"/>
                <a:ext cx="34867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5</a:t>
                </a:r>
                <a:endParaRPr lang="en-US" sz="2000" i="1" baseline="-25000" dirty="0">
                  <a:latin typeface="+mn-lt"/>
                  <a:cs typeface="Times New Roman" panose="02020603050405020304" pitchFamily="18" charset="0"/>
                </a:endParaRPr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3685646" y="5214817"/>
                <a:ext cx="34867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6</a:t>
                </a:r>
                <a:endParaRPr lang="en-US" sz="2000" i="1" baseline="-25000" dirty="0">
                  <a:latin typeface="+mn-lt"/>
                  <a:cs typeface="Times New Roman" panose="02020603050405020304" pitchFamily="18" charset="0"/>
                </a:endParaRPr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3685646" y="5560459"/>
                <a:ext cx="34867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7</a:t>
                </a:r>
                <a:endParaRPr lang="en-US" sz="2000" i="1" baseline="-25000" dirty="0">
                  <a:latin typeface="+mn-lt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09" name="Group 108"/>
            <p:cNvGrpSpPr/>
            <p:nvPr/>
          </p:nvGrpSpPr>
          <p:grpSpPr>
            <a:xfrm>
              <a:off x="2972780" y="3550191"/>
              <a:ext cx="180020" cy="1363974"/>
              <a:chOff x="2972780" y="1437654"/>
              <a:chExt cx="180020" cy="1363974"/>
            </a:xfrm>
          </p:grpSpPr>
          <p:sp>
            <p:nvSpPr>
              <p:cNvPr id="110" name="TextBox 109"/>
              <p:cNvSpPr txBox="1"/>
              <p:nvPr/>
            </p:nvSpPr>
            <p:spPr>
              <a:xfrm>
                <a:off x="2972780" y="1437654"/>
                <a:ext cx="180020" cy="2718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  <a:cs typeface="Times New Roman" panose="02020603050405020304" pitchFamily="18" charset="0"/>
                  </a:rPr>
                  <a:t>0</a:t>
                </a:r>
              </a:p>
            </p:txBody>
          </p:sp>
          <p:sp>
            <p:nvSpPr>
              <p:cNvPr id="111" name="TextBox 110"/>
              <p:cNvSpPr txBox="1"/>
              <p:nvPr/>
            </p:nvSpPr>
            <p:spPr>
              <a:xfrm>
                <a:off x="2972780" y="1791092"/>
                <a:ext cx="180020" cy="2718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  <a:cs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2972780" y="2160432"/>
                <a:ext cx="180020" cy="2718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  <a:cs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113" name="TextBox 112"/>
              <p:cNvSpPr txBox="1"/>
              <p:nvPr/>
            </p:nvSpPr>
            <p:spPr>
              <a:xfrm>
                <a:off x="2972780" y="2529772"/>
                <a:ext cx="180020" cy="2718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  <a:cs typeface="Times New Roman" panose="02020603050405020304" pitchFamily="18" charset="0"/>
                  </a:rPr>
                  <a:t>3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2972780" y="4945346"/>
              <a:ext cx="180020" cy="1363974"/>
              <a:chOff x="2972780" y="1437654"/>
              <a:chExt cx="180020" cy="1363974"/>
            </a:xfrm>
          </p:grpSpPr>
          <p:sp>
            <p:nvSpPr>
              <p:cNvPr id="115" name="TextBox 114"/>
              <p:cNvSpPr txBox="1"/>
              <p:nvPr/>
            </p:nvSpPr>
            <p:spPr>
              <a:xfrm>
                <a:off x="2972780" y="1437654"/>
                <a:ext cx="180020" cy="2718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  <a:cs typeface="Times New Roman" panose="02020603050405020304" pitchFamily="18" charset="0"/>
                  </a:rPr>
                  <a:t>4</a:t>
                </a: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2972780" y="1791092"/>
                <a:ext cx="180020" cy="2718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  <a:cs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117" name="TextBox 116"/>
              <p:cNvSpPr txBox="1"/>
              <p:nvPr/>
            </p:nvSpPr>
            <p:spPr>
              <a:xfrm>
                <a:off x="2972780" y="2160432"/>
                <a:ext cx="180020" cy="2718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  <a:cs typeface="Times New Roman" panose="02020603050405020304" pitchFamily="18" charset="0"/>
                  </a:rPr>
                  <a:t>6</a:t>
                </a:r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2972780" y="2529772"/>
                <a:ext cx="180020" cy="2718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  <a:cs typeface="Times New Roman" panose="02020603050405020304" pitchFamily="18" charset="0"/>
                  </a:rPr>
                  <a:t>7</a:t>
                </a:r>
              </a:p>
            </p:txBody>
          </p:sp>
        </p:grpSp>
        <p:sp>
          <p:nvSpPr>
            <p:cNvPr id="125" name="TextBox 124"/>
            <p:cNvSpPr txBox="1"/>
            <p:nvPr/>
          </p:nvSpPr>
          <p:spPr>
            <a:xfrm>
              <a:off x="1516718" y="4747598"/>
              <a:ext cx="180020" cy="271856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1600" dirty="0">
                  <a:latin typeface="+mn-lt"/>
                  <a:cs typeface="Times New Roman" panose="02020603050405020304" pitchFamily="18" charset="0"/>
                </a:rPr>
                <a:t>1</a:t>
              </a:r>
              <a:endParaRPr lang="en-US" sz="1600" baseline="30000" dirty="0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1516718" y="5113511"/>
              <a:ext cx="180020" cy="271856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1600" dirty="0">
                  <a:latin typeface="+mn-lt"/>
                  <a:cs typeface="Times New Roman" panose="02020603050405020304" pitchFamily="18" charset="0"/>
                </a:rPr>
                <a:t>0</a:t>
              </a:r>
              <a:endParaRPr lang="en-US" sz="1600" baseline="30000" dirty="0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1516718" y="4374105"/>
              <a:ext cx="180020" cy="271856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1600" dirty="0">
                  <a:latin typeface="+mn-lt"/>
                  <a:cs typeface="Times New Roman" panose="02020603050405020304" pitchFamily="18" charset="0"/>
                </a:rPr>
                <a:t>2</a:t>
              </a:r>
              <a:endParaRPr lang="en-US" sz="1600" baseline="30000" dirty="0">
                <a:latin typeface="+mn-lt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58887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Decoder Implementation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02047" y="5790887"/>
            <a:ext cx="4918772" cy="576070"/>
          </a:xfrm>
          <a:prstGeom prst="rect">
            <a:avLst/>
          </a:prstGeom>
          <a:ln w="25400">
            <a:solidFill>
              <a:srgbClr val="FF0000"/>
            </a:solidFill>
          </a:ln>
        </p:spPr>
        <p:txBody>
          <a:bodyPr wrap="square" anchor="ctr" anchorCtr="0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sz="2400" dirty="0"/>
              <a:t>Each decoder output is a </a:t>
            </a:r>
            <a:r>
              <a:rPr lang="en-US" sz="2400" b="1" dirty="0" err="1">
                <a:solidFill>
                  <a:srgbClr val="FF0000"/>
                </a:solidFill>
              </a:rPr>
              <a:t>minterm</a:t>
            </a:r>
            <a:endParaRPr lang="en-US" sz="2400" dirty="0"/>
          </a:p>
        </p:txBody>
      </p:sp>
      <p:grpSp>
        <p:nvGrpSpPr>
          <p:cNvPr id="5" name="Group 4"/>
          <p:cNvGrpSpPr/>
          <p:nvPr/>
        </p:nvGrpSpPr>
        <p:grpSpPr>
          <a:xfrm>
            <a:off x="632475" y="3083358"/>
            <a:ext cx="3974883" cy="2477101"/>
            <a:chOff x="747689" y="3198572"/>
            <a:chExt cx="3974883" cy="2477101"/>
          </a:xfrm>
        </p:grpSpPr>
        <p:sp>
          <p:nvSpPr>
            <p:cNvPr id="3" name="Freeform 2"/>
            <p:cNvSpPr/>
            <p:nvPr/>
          </p:nvSpPr>
          <p:spPr>
            <a:xfrm>
              <a:off x="1033670" y="3485322"/>
              <a:ext cx="1499835" cy="781878"/>
            </a:xfrm>
            <a:custGeom>
              <a:avLst/>
              <a:gdLst>
                <a:gd name="connsiteX0" fmla="*/ 1490869 w 1490869"/>
                <a:gd name="connsiteY0" fmla="*/ 781878 h 781878"/>
                <a:gd name="connsiteX1" fmla="*/ 1345095 w 1490869"/>
                <a:gd name="connsiteY1" fmla="*/ 781878 h 781878"/>
                <a:gd name="connsiteX2" fmla="*/ 1345095 w 1490869"/>
                <a:gd name="connsiteY2" fmla="*/ 0 h 781878"/>
                <a:gd name="connsiteX3" fmla="*/ 0 w 1490869"/>
                <a:gd name="connsiteY3" fmla="*/ 0 h 781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90869" h="781878">
                  <a:moveTo>
                    <a:pt x="1490869" y="781878"/>
                  </a:moveTo>
                  <a:lnTo>
                    <a:pt x="1345095" y="781878"/>
                  </a:lnTo>
                  <a:lnTo>
                    <a:pt x="1345095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2936755" y="3861052"/>
              <a:ext cx="28803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3340004" y="3588640"/>
                  <a:ext cx="1382568" cy="518463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400" b="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i="1" dirty="0" smtClean="0"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2400" i="1" dirty="0" err="1" smtClean="0">
                              <a:latin typeface="Cambria Math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400" b="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b="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bSup>
                      <m:sSubSup>
                        <m:sSubSup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400" b="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bSup>
                    </m:oMath>
                  </a14:m>
                  <a:r>
                    <a:rPr lang="en-US" sz="2400" dirty="0">
                      <a:latin typeface="+mn-lt"/>
                      <a:cs typeface="Times New Roman" panose="02020603050405020304" pitchFamily="18" charset="0"/>
                    </a:rPr>
                    <a:t> </a:t>
                  </a:r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40004" y="3588640"/>
                  <a:ext cx="1382568" cy="518463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l="-7489" r="-881"/>
                  </a:stretch>
                </a:blipFill>
                <a:ln w="25400"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9" name="Straight Connector 28"/>
            <p:cNvCxnSpPr/>
            <p:nvPr/>
          </p:nvCxnSpPr>
          <p:spPr>
            <a:xfrm>
              <a:off x="2936755" y="4392696"/>
              <a:ext cx="28803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3340004" y="4120284"/>
                  <a:ext cx="1382568" cy="518463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=</m:t>
                        </m:r>
                        <m:sSubSup>
                          <m:sSubSup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i="1" dirty="0" err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bSup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40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 </m:t>
                        </m:r>
                      </m:oMath>
                    </m:oMathPara>
                  </a14:m>
                  <a:endParaRPr lang="en-US" sz="2400" dirty="0">
                    <a:latin typeface="+mn-lt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40004" y="4120284"/>
                  <a:ext cx="1382568" cy="518463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l="-7489" r="-1322"/>
                  </a:stretch>
                </a:blipFill>
                <a:ln w="25400"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5" name="Straight Connector 34"/>
            <p:cNvCxnSpPr/>
            <p:nvPr/>
          </p:nvCxnSpPr>
          <p:spPr>
            <a:xfrm>
              <a:off x="2936755" y="4924340"/>
              <a:ext cx="28803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1035724" y="3987076"/>
              <a:ext cx="148923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2936755" y="5455984"/>
              <a:ext cx="28803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7" name="Group 46"/>
            <p:cNvGrpSpPr/>
            <p:nvPr/>
          </p:nvGrpSpPr>
          <p:grpSpPr>
            <a:xfrm>
              <a:off x="1653849" y="3313786"/>
              <a:ext cx="361194" cy="345642"/>
              <a:chOff x="6479585" y="3169769"/>
              <a:chExt cx="361194" cy="345642"/>
            </a:xfrm>
          </p:grpSpPr>
          <p:sp>
            <p:nvSpPr>
              <p:cNvPr id="45" name="Isosceles Triangle 44"/>
              <p:cNvSpPr/>
              <p:nvPr/>
            </p:nvSpPr>
            <p:spPr>
              <a:xfrm rot="5400000">
                <a:off x="6450782" y="3198572"/>
                <a:ext cx="345642" cy="288035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6754379" y="3299384"/>
                <a:ext cx="86400" cy="8641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1653849" y="3812371"/>
              <a:ext cx="361194" cy="345642"/>
              <a:chOff x="6479585" y="3169769"/>
              <a:chExt cx="361194" cy="345642"/>
            </a:xfrm>
          </p:grpSpPr>
          <p:sp>
            <p:nvSpPr>
              <p:cNvPr id="52" name="Isosceles Triangle 51"/>
              <p:cNvSpPr/>
              <p:nvPr/>
            </p:nvSpPr>
            <p:spPr>
              <a:xfrm rot="5400000">
                <a:off x="6450782" y="3198572"/>
                <a:ext cx="345642" cy="288035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6754379" y="3299384"/>
                <a:ext cx="86400" cy="8641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TextBox 53"/>
                <p:cNvSpPr txBox="1"/>
                <p:nvPr/>
              </p:nvSpPr>
              <p:spPr>
                <a:xfrm>
                  <a:off x="747689" y="3198572"/>
                  <a:ext cx="288035" cy="518463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2400" baseline="-25000" dirty="0">
                    <a:latin typeface="+mn-lt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54" name="TextBox 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7689" y="3198572"/>
                  <a:ext cx="288035" cy="518463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l="-40426" r="-14894"/>
                  </a:stretch>
                </a:blipFill>
                <a:ln w="25400"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TextBox 54"/>
                <p:cNvSpPr txBox="1"/>
                <p:nvPr/>
              </p:nvSpPr>
              <p:spPr>
                <a:xfrm>
                  <a:off x="747689" y="3717035"/>
                  <a:ext cx="288035" cy="518463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US" sz="2400" baseline="-25000" dirty="0">
                    <a:latin typeface="+mn-lt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55" name="TextBox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7689" y="3717035"/>
                  <a:ext cx="288035" cy="518463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l="-40426" r="-17021"/>
                  </a:stretch>
                </a:blipFill>
                <a:ln w="25400"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6" name="Freeform 55"/>
            <p:cNvSpPr/>
            <p:nvPr/>
          </p:nvSpPr>
          <p:spPr>
            <a:xfrm flipV="1">
              <a:off x="1266151" y="4518989"/>
              <a:ext cx="1267354" cy="1072572"/>
            </a:xfrm>
            <a:custGeom>
              <a:avLst/>
              <a:gdLst>
                <a:gd name="connsiteX0" fmla="*/ 0 w 463826"/>
                <a:gd name="connsiteY0" fmla="*/ 523461 h 523461"/>
                <a:gd name="connsiteX1" fmla="*/ 0 w 463826"/>
                <a:gd name="connsiteY1" fmla="*/ 0 h 523461"/>
                <a:gd name="connsiteX2" fmla="*/ 463826 w 463826"/>
                <a:gd name="connsiteY2" fmla="*/ 0 h 523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3826" h="523461">
                  <a:moveTo>
                    <a:pt x="0" y="523461"/>
                  </a:moveTo>
                  <a:lnTo>
                    <a:pt x="0" y="0"/>
                  </a:lnTo>
                  <a:lnTo>
                    <a:pt x="46382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head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56"/>
            <p:cNvSpPr/>
            <p:nvPr/>
          </p:nvSpPr>
          <p:spPr>
            <a:xfrm flipV="1">
              <a:off x="1438973" y="3485319"/>
              <a:ext cx="1085984" cy="1326245"/>
            </a:xfrm>
            <a:custGeom>
              <a:avLst/>
              <a:gdLst>
                <a:gd name="connsiteX0" fmla="*/ 0 w 463826"/>
                <a:gd name="connsiteY0" fmla="*/ 523461 h 523461"/>
                <a:gd name="connsiteX1" fmla="*/ 0 w 463826"/>
                <a:gd name="connsiteY1" fmla="*/ 0 h 523461"/>
                <a:gd name="connsiteX2" fmla="*/ 463826 w 463826"/>
                <a:gd name="connsiteY2" fmla="*/ 0 h 523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3826" h="523461">
                  <a:moveTo>
                    <a:pt x="0" y="523461"/>
                  </a:moveTo>
                  <a:lnTo>
                    <a:pt x="0" y="0"/>
                  </a:lnTo>
                  <a:lnTo>
                    <a:pt x="46382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head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 59"/>
            <p:cNvSpPr/>
            <p:nvPr/>
          </p:nvSpPr>
          <p:spPr>
            <a:xfrm flipV="1">
              <a:off x="2232218" y="3987076"/>
              <a:ext cx="301287" cy="1054920"/>
            </a:xfrm>
            <a:custGeom>
              <a:avLst/>
              <a:gdLst>
                <a:gd name="connsiteX0" fmla="*/ 0 w 463826"/>
                <a:gd name="connsiteY0" fmla="*/ 523461 h 523461"/>
                <a:gd name="connsiteX1" fmla="*/ 0 w 463826"/>
                <a:gd name="connsiteY1" fmla="*/ 0 h 523461"/>
                <a:gd name="connsiteX2" fmla="*/ 463826 w 463826"/>
                <a:gd name="connsiteY2" fmla="*/ 0 h 523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3826" h="523461">
                  <a:moveTo>
                    <a:pt x="0" y="523461"/>
                  </a:moveTo>
                  <a:lnTo>
                    <a:pt x="0" y="0"/>
                  </a:lnTo>
                  <a:lnTo>
                    <a:pt x="46382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head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flipV="1">
              <a:off x="1438973" y="4811565"/>
              <a:ext cx="1085984" cy="532203"/>
            </a:xfrm>
            <a:custGeom>
              <a:avLst/>
              <a:gdLst>
                <a:gd name="connsiteX0" fmla="*/ 0 w 463826"/>
                <a:gd name="connsiteY0" fmla="*/ 523461 h 523461"/>
                <a:gd name="connsiteX1" fmla="*/ 0 w 463826"/>
                <a:gd name="connsiteY1" fmla="*/ 0 h 523461"/>
                <a:gd name="connsiteX2" fmla="*/ 463826 w 463826"/>
                <a:gd name="connsiteY2" fmla="*/ 0 h 523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3826" h="523461">
                  <a:moveTo>
                    <a:pt x="0" y="523461"/>
                  </a:moveTo>
                  <a:lnTo>
                    <a:pt x="0" y="0"/>
                  </a:lnTo>
                  <a:lnTo>
                    <a:pt x="46382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head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lowchart: Delay 12"/>
            <p:cNvSpPr/>
            <p:nvPr/>
          </p:nvSpPr>
          <p:spPr>
            <a:xfrm>
              <a:off x="2533506" y="3659428"/>
              <a:ext cx="403249" cy="403249"/>
            </a:xfrm>
            <a:prstGeom prst="flowChartDelay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lowchart: Delay 27"/>
            <p:cNvSpPr/>
            <p:nvPr/>
          </p:nvSpPr>
          <p:spPr>
            <a:xfrm>
              <a:off x="2533506" y="4191072"/>
              <a:ext cx="403249" cy="403249"/>
            </a:xfrm>
            <a:prstGeom prst="flowChartDelay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lowchart: Delay 33"/>
            <p:cNvSpPr/>
            <p:nvPr/>
          </p:nvSpPr>
          <p:spPr>
            <a:xfrm>
              <a:off x="2533506" y="4722716"/>
              <a:ext cx="403249" cy="403249"/>
            </a:xfrm>
            <a:prstGeom prst="flowChartDelay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lowchart: Delay 39"/>
            <p:cNvSpPr/>
            <p:nvPr/>
          </p:nvSpPr>
          <p:spPr>
            <a:xfrm>
              <a:off x="2533506" y="5254360"/>
              <a:ext cx="403249" cy="403249"/>
            </a:xfrm>
            <a:prstGeom prst="flowChartDelay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Connector 36"/>
            <p:cNvCxnSpPr/>
            <p:nvPr/>
          </p:nvCxnSpPr>
          <p:spPr>
            <a:xfrm>
              <a:off x="2382861" y="3748408"/>
              <a:ext cx="157527" cy="0"/>
            </a:xfrm>
            <a:prstGeom prst="line">
              <a:avLst/>
            </a:prstGeom>
            <a:ln w="1270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3340004" y="4625566"/>
                  <a:ext cx="1382568" cy="518463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sSubSup>
                          <m:sSubSup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bSup>
                        <m:r>
                          <a:rPr lang="en-US" sz="240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 </m:t>
                        </m:r>
                      </m:oMath>
                    </m:oMathPara>
                  </a14:m>
                  <a:endParaRPr lang="en-US" sz="2400" dirty="0">
                    <a:latin typeface="+mn-lt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40004" y="4625566"/>
                  <a:ext cx="1382568" cy="518463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l="-7489" r="-1762"/>
                  </a:stretch>
                </a:blipFill>
                <a:ln w="25400"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3340004" y="5157210"/>
                  <a:ext cx="1382568" cy="518463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sz="240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40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 </m:t>
                        </m:r>
                      </m:oMath>
                    </m:oMathPara>
                  </a14:m>
                  <a:endParaRPr lang="en-US" sz="2400" dirty="0">
                    <a:latin typeface="+mn-lt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40004" y="5157210"/>
                  <a:ext cx="1382568" cy="518463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l="-7489" r="-1762"/>
                  </a:stretch>
                </a:blipFill>
                <a:ln w="25400"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4" name="Freeform 43"/>
            <p:cNvSpPr/>
            <p:nvPr/>
          </p:nvSpPr>
          <p:spPr>
            <a:xfrm flipV="1">
              <a:off x="1266151" y="3985187"/>
              <a:ext cx="1258805" cy="533803"/>
            </a:xfrm>
            <a:custGeom>
              <a:avLst/>
              <a:gdLst>
                <a:gd name="connsiteX0" fmla="*/ 0 w 463826"/>
                <a:gd name="connsiteY0" fmla="*/ 523461 h 523461"/>
                <a:gd name="connsiteX1" fmla="*/ 0 w 463826"/>
                <a:gd name="connsiteY1" fmla="*/ 0 h 523461"/>
                <a:gd name="connsiteX2" fmla="*/ 463826 w 463826"/>
                <a:gd name="connsiteY2" fmla="*/ 0 h 523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3826" h="523461">
                  <a:moveTo>
                    <a:pt x="0" y="523461"/>
                  </a:moveTo>
                  <a:lnTo>
                    <a:pt x="0" y="0"/>
                  </a:lnTo>
                  <a:lnTo>
                    <a:pt x="46382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head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5068214" y="977804"/>
            <a:ext cx="4355955" cy="5142901"/>
            <a:chOff x="5241035" y="977804"/>
            <a:chExt cx="4355955" cy="5142901"/>
          </a:xfrm>
        </p:grpSpPr>
        <p:cxnSp>
          <p:nvCxnSpPr>
            <p:cNvPr id="113" name="Straight Connector 112"/>
            <p:cNvCxnSpPr/>
            <p:nvPr/>
          </p:nvCxnSpPr>
          <p:spPr>
            <a:xfrm>
              <a:off x="6659827" y="3355535"/>
              <a:ext cx="471667" cy="0"/>
            </a:xfrm>
            <a:prstGeom prst="line">
              <a:avLst/>
            </a:prstGeom>
            <a:ln w="1270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>
              <a:off x="6661651" y="4421754"/>
              <a:ext cx="471667" cy="0"/>
            </a:xfrm>
            <a:prstGeom prst="line">
              <a:avLst/>
            </a:prstGeom>
            <a:ln w="1270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6658003" y="2278744"/>
              <a:ext cx="471667" cy="0"/>
            </a:xfrm>
            <a:prstGeom prst="line">
              <a:avLst/>
            </a:prstGeom>
            <a:ln w="1270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Freeform 21"/>
            <p:cNvSpPr/>
            <p:nvPr/>
          </p:nvSpPr>
          <p:spPr>
            <a:xfrm>
              <a:off x="5592417" y="2278744"/>
              <a:ext cx="1537253" cy="3210856"/>
            </a:xfrm>
            <a:custGeom>
              <a:avLst/>
              <a:gdLst>
                <a:gd name="connsiteX0" fmla="*/ 0 w 1537253"/>
                <a:gd name="connsiteY0" fmla="*/ 0 h 3187148"/>
                <a:gd name="connsiteX1" fmla="*/ 1066800 w 1537253"/>
                <a:gd name="connsiteY1" fmla="*/ 0 h 3187148"/>
                <a:gd name="connsiteX2" fmla="*/ 1066800 w 1537253"/>
                <a:gd name="connsiteY2" fmla="*/ 3187148 h 3187148"/>
                <a:gd name="connsiteX3" fmla="*/ 1537253 w 1537253"/>
                <a:gd name="connsiteY3" fmla="*/ 3187148 h 3187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37253" h="3187148">
                  <a:moveTo>
                    <a:pt x="0" y="0"/>
                  </a:moveTo>
                  <a:lnTo>
                    <a:pt x="1066800" y="0"/>
                  </a:lnTo>
                  <a:lnTo>
                    <a:pt x="1066800" y="3187148"/>
                  </a:lnTo>
                  <a:lnTo>
                    <a:pt x="1537253" y="3187148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5592417" y="1762539"/>
              <a:ext cx="1537253" cy="3041374"/>
            </a:xfrm>
            <a:custGeom>
              <a:avLst/>
              <a:gdLst>
                <a:gd name="connsiteX0" fmla="*/ 0 w 1537253"/>
                <a:gd name="connsiteY0" fmla="*/ 0 h 3041374"/>
                <a:gd name="connsiteX1" fmla="*/ 1225826 w 1537253"/>
                <a:gd name="connsiteY1" fmla="*/ 0 h 3041374"/>
                <a:gd name="connsiteX2" fmla="*/ 1225826 w 1537253"/>
                <a:gd name="connsiteY2" fmla="*/ 3041374 h 3041374"/>
                <a:gd name="connsiteX3" fmla="*/ 1537253 w 1537253"/>
                <a:gd name="connsiteY3" fmla="*/ 3041374 h 3041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37253" h="3041374">
                  <a:moveTo>
                    <a:pt x="0" y="0"/>
                  </a:moveTo>
                  <a:lnTo>
                    <a:pt x="1225826" y="0"/>
                  </a:lnTo>
                  <a:lnTo>
                    <a:pt x="1225826" y="3041374"/>
                  </a:lnTo>
                  <a:lnTo>
                    <a:pt x="1537253" y="3041374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5584623" y="1264554"/>
              <a:ext cx="1535267" cy="2323672"/>
            </a:xfrm>
            <a:custGeom>
              <a:avLst/>
              <a:gdLst>
                <a:gd name="connsiteX0" fmla="*/ 1490869 w 1490869"/>
                <a:gd name="connsiteY0" fmla="*/ 781878 h 781878"/>
                <a:gd name="connsiteX1" fmla="*/ 1345095 w 1490869"/>
                <a:gd name="connsiteY1" fmla="*/ 781878 h 781878"/>
                <a:gd name="connsiteX2" fmla="*/ 1345095 w 1490869"/>
                <a:gd name="connsiteY2" fmla="*/ 0 h 781878"/>
                <a:gd name="connsiteX3" fmla="*/ 0 w 1490869"/>
                <a:gd name="connsiteY3" fmla="*/ 0 h 781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90869" h="781878">
                  <a:moveTo>
                    <a:pt x="1490869" y="781878"/>
                  </a:moveTo>
                  <a:lnTo>
                    <a:pt x="1345095" y="781878"/>
                  </a:lnTo>
                  <a:lnTo>
                    <a:pt x="1345095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0" name="Group 69"/>
            <p:cNvGrpSpPr/>
            <p:nvPr/>
          </p:nvGrpSpPr>
          <p:grpSpPr>
            <a:xfrm>
              <a:off x="6147195" y="1093018"/>
              <a:ext cx="361194" cy="345642"/>
              <a:chOff x="6479585" y="3169769"/>
              <a:chExt cx="361194" cy="345642"/>
            </a:xfrm>
          </p:grpSpPr>
          <p:sp>
            <p:nvSpPr>
              <p:cNvPr id="88" name="Isosceles Triangle 87"/>
              <p:cNvSpPr/>
              <p:nvPr/>
            </p:nvSpPr>
            <p:spPr>
              <a:xfrm rot="5400000">
                <a:off x="6450782" y="3198572"/>
                <a:ext cx="345642" cy="288035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Oval 88"/>
              <p:cNvSpPr/>
              <p:nvPr/>
            </p:nvSpPr>
            <p:spPr>
              <a:xfrm>
                <a:off x="6754379" y="3299384"/>
                <a:ext cx="86400" cy="8641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1" name="Group 70"/>
            <p:cNvGrpSpPr/>
            <p:nvPr/>
          </p:nvGrpSpPr>
          <p:grpSpPr>
            <a:xfrm>
              <a:off x="6147195" y="1591603"/>
              <a:ext cx="361194" cy="345642"/>
              <a:chOff x="6479585" y="3169769"/>
              <a:chExt cx="361194" cy="345642"/>
            </a:xfrm>
          </p:grpSpPr>
          <p:sp>
            <p:nvSpPr>
              <p:cNvPr id="86" name="Isosceles Triangle 85"/>
              <p:cNvSpPr/>
              <p:nvPr/>
            </p:nvSpPr>
            <p:spPr>
              <a:xfrm rot="5400000">
                <a:off x="6450782" y="3198572"/>
                <a:ext cx="345642" cy="288035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Oval 86"/>
              <p:cNvSpPr/>
              <p:nvPr/>
            </p:nvSpPr>
            <p:spPr>
              <a:xfrm>
                <a:off x="6754379" y="3299384"/>
                <a:ext cx="86400" cy="8641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2" name="TextBox 71"/>
                <p:cNvSpPr txBox="1"/>
                <p:nvPr/>
              </p:nvSpPr>
              <p:spPr>
                <a:xfrm>
                  <a:off x="5241035" y="977804"/>
                  <a:ext cx="288035" cy="518463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2400" baseline="-25000" dirty="0">
                    <a:latin typeface="+mn-lt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72" name="TextBox 7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41035" y="977804"/>
                  <a:ext cx="288035" cy="518463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l="-39583" r="-14583"/>
                  </a:stretch>
                </a:blipFill>
                <a:ln w="25400"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3" name="TextBox 72"/>
                <p:cNvSpPr txBox="1"/>
                <p:nvPr/>
              </p:nvSpPr>
              <p:spPr>
                <a:xfrm>
                  <a:off x="5241035" y="1496267"/>
                  <a:ext cx="288035" cy="518463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2400" baseline="-25000" dirty="0">
                    <a:latin typeface="+mn-lt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73" name="TextBox 7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41035" y="1496267"/>
                  <a:ext cx="288035" cy="518463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l="-37500" r="-14583"/>
                  </a:stretch>
                </a:blipFill>
                <a:ln w="25400"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4" name="Freeform 73"/>
            <p:cNvSpPr/>
            <p:nvPr/>
          </p:nvSpPr>
          <p:spPr>
            <a:xfrm flipV="1">
              <a:off x="5874712" y="1762539"/>
              <a:ext cx="1245178" cy="4110204"/>
            </a:xfrm>
            <a:custGeom>
              <a:avLst/>
              <a:gdLst>
                <a:gd name="connsiteX0" fmla="*/ 0 w 463826"/>
                <a:gd name="connsiteY0" fmla="*/ 523461 h 523461"/>
                <a:gd name="connsiteX1" fmla="*/ 0 w 463826"/>
                <a:gd name="connsiteY1" fmla="*/ 0 h 523461"/>
                <a:gd name="connsiteX2" fmla="*/ 463826 w 463826"/>
                <a:gd name="connsiteY2" fmla="*/ 0 h 523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3826" h="523461">
                  <a:moveTo>
                    <a:pt x="0" y="523461"/>
                  </a:moveTo>
                  <a:lnTo>
                    <a:pt x="0" y="0"/>
                  </a:lnTo>
                  <a:lnTo>
                    <a:pt x="46382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head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 74"/>
            <p:cNvSpPr/>
            <p:nvPr/>
          </p:nvSpPr>
          <p:spPr>
            <a:xfrm flipV="1">
              <a:off x="5989926" y="1265838"/>
              <a:ext cx="1129964" cy="4467442"/>
            </a:xfrm>
            <a:custGeom>
              <a:avLst/>
              <a:gdLst>
                <a:gd name="connsiteX0" fmla="*/ 0 w 463826"/>
                <a:gd name="connsiteY0" fmla="*/ 523461 h 523461"/>
                <a:gd name="connsiteX1" fmla="*/ 0 w 463826"/>
                <a:gd name="connsiteY1" fmla="*/ 0 h 523461"/>
                <a:gd name="connsiteX2" fmla="*/ 463826 w 463826"/>
                <a:gd name="connsiteY2" fmla="*/ 0 h 523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3826" h="523461">
                  <a:moveTo>
                    <a:pt x="0" y="523461"/>
                  </a:moveTo>
                  <a:lnTo>
                    <a:pt x="0" y="0"/>
                  </a:lnTo>
                  <a:lnTo>
                    <a:pt x="46382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head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 84"/>
            <p:cNvSpPr/>
            <p:nvPr/>
          </p:nvSpPr>
          <p:spPr>
            <a:xfrm flipV="1">
              <a:off x="5759498" y="2283701"/>
              <a:ext cx="1367273" cy="3737611"/>
            </a:xfrm>
            <a:custGeom>
              <a:avLst/>
              <a:gdLst>
                <a:gd name="connsiteX0" fmla="*/ 0 w 463826"/>
                <a:gd name="connsiteY0" fmla="*/ 523461 h 523461"/>
                <a:gd name="connsiteX1" fmla="*/ 0 w 463826"/>
                <a:gd name="connsiteY1" fmla="*/ 0 h 523461"/>
                <a:gd name="connsiteX2" fmla="*/ 463826 w 463826"/>
                <a:gd name="connsiteY2" fmla="*/ 0 h 523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3826" h="523461">
                  <a:moveTo>
                    <a:pt x="0" y="523461"/>
                  </a:moveTo>
                  <a:lnTo>
                    <a:pt x="0" y="0"/>
                  </a:lnTo>
                  <a:lnTo>
                    <a:pt x="46382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head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2" name="Straight Connector 81"/>
            <p:cNvCxnSpPr/>
            <p:nvPr/>
          </p:nvCxnSpPr>
          <p:spPr>
            <a:xfrm>
              <a:off x="6969246" y="1988825"/>
              <a:ext cx="157527" cy="0"/>
            </a:xfrm>
            <a:prstGeom prst="line">
              <a:avLst/>
            </a:prstGeom>
            <a:ln w="1270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6812335" y="2133171"/>
              <a:ext cx="998839" cy="0"/>
            </a:xfrm>
            <a:prstGeom prst="line">
              <a:avLst/>
            </a:prstGeom>
            <a:ln w="1270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6812335" y="2664815"/>
              <a:ext cx="998839" cy="0"/>
            </a:xfrm>
            <a:prstGeom prst="line">
              <a:avLst/>
            </a:prstGeom>
            <a:ln w="1270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TextBox 65"/>
                <p:cNvSpPr txBox="1"/>
                <p:nvPr/>
              </p:nvSpPr>
              <p:spPr>
                <a:xfrm>
                  <a:off x="7926387" y="2392403"/>
                  <a:ext cx="1670603" cy="518463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=</m:t>
                        </m:r>
                        <m:sSubSup>
                          <m:sSubSup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bSup>
                        <m:sSubSup>
                          <m:sSubSup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bSup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US" sz="2400" dirty="0">
                    <a:latin typeface="+mn-lt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66" name="TextBox 6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26387" y="2392403"/>
                  <a:ext cx="1670603" cy="518463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l="-6569" r="-1460"/>
                  </a:stretch>
                </a:blipFill>
                <a:ln w="25400"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7" name="Straight Connector 66"/>
            <p:cNvCxnSpPr/>
            <p:nvPr/>
          </p:nvCxnSpPr>
          <p:spPr>
            <a:xfrm>
              <a:off x="5874712" y="3196459"/>
              <a:ext cx="1936462" cy="0"/>
            </a:xfrm>
            <a:prstGeom prst="line">
              <a:avLst/>
            </a:prstGeom>
            <a:ln w="1270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5874712" y="3728103"/>
              <a:ext cx="1936462" cy="0"/>
            </a:xfrm>
            <a:prstGeom prst="line">
              <a:avLst/>
            </a:prstGeom>
            <a:ln w="1270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Flowchart: Delay 77"/>
            <p:cNvSpPr/>
            <p:nvPr/>
          </p:nvSpPr>
          <p:spPr>
            <a:xfrm>
              <a:off x="7119890" y="1931547"/>
              <a:ext cx="403249" cy="403249"/>
            </a:xfrm>
            <a:prstGeom prst="flowChartDelay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lowchart: Delay 78"/>
            <p:cNvSpPr/>
            <p:nvPr/>
          </p:nvSpPr>
          <p:spPr>
            <a:xfrm>
              <a:off x="7119890" y="2463191"/>
              <a:ext cx="403249" cy="403249"/>
            </a:xfrm>
            <a:prstGeom prst="flowChartDelay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lowchart: Delay 79"/>
            <p:cNvSpPr/>
            <p:nvPr/>
          </p:nvSpPr>
          <p:spPr>
            <a:xfrm>
              <a:off x="7119890" y="2994835"/>
              <a:ext cx="403249" cy="403249"/>
            </a:xfrm>
            <a:prstGeom prst="flowChartDelay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lowchart: Delay 80"/>
            <p:cNvSpPr/>
            <p:nvPr/>
          </p:nvSpPr>
          <p:spPr>
            <a:xfrm>
              <a:off x="7119890" y="3526479"/>
              <a:ext cx="403249" cy="403249"/>
            </a:xfrm>
            <a:prstGeom prst="flowChartDelay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1" name="Straight Connector 90"/>
            <p:cNvCxnSpPr/>
            <p:nvPr/>
          </p:nvCxnSpPr>
          <p:spPr>
            <a:xfrm>
              <a:off x="6812335" y="4277811"/>
              <a:ext cx="998839" cy="0"/>
            </a:xfrm>
            <a:prstGeom prst="line">
              <a:avLst/>
            </a:prstGeom>
            <a:ln w="1270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7523139" y="4809455"/>
              <a:ext cx="28803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5874712" y="5341099"/>
              <a:ext cx="1936462" cy="0"/>
            </a:xfrm>
            <a:prstGeom prst="line">
              <a:avLst/>
            </a:prstGeom>
            <a:ln w="1270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7523139" y="5872743"/>
              <a:ext cx="28803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Flowchart: Delay 96"/>
            <p:cNvSpPr/>
            <p:nvPr/>
          </p:nvSpPr>
          <p:spPr>
            <a:xfrm>
              <a:off x="7119890" y="4076187"/>
              <a:ext cx="403249" cy="403249"/>
            </a:xfrm>
            <a:prstGeom prst="flowChartDelay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Flowchart: Delay 97"/>
            <p:cNvSpPr/>
            <p:nvPr/>
          </p:nvSpPr>
          <p:spPr>
            <a:xfrm>
              <a:off x="7119890" y="4607831"/>
              <a:ext cx="403249" cy="403249"/>
            </a:xfrm>
            <a:prstGeom prst="flowChartDelay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lowchart: Delay 98"/>
            <p:cNvSpPr/>
            <p:nvPr/>
          </p:nvSpPr>
          <p:spPr>
            <a:xfrm>
              <a:off x="7119890" y="5139475"/>
              <a:ext cx="403249" cy="403249"/>
            </a:xfrm>
            <a:prstGeom prst="flowChartDelay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lowchart: Delay 99"/>
            <p:cNvSpPr/>
            <p:nvPr/>
          </p:nvSpPr>
          <p:spPr>
            <a:xfrm>
              <a:off x="7119890" y="5671119"/>
              <a:ext cx="403249" cy="403249"/>
            </a:xfrm>
            <a:prstGeom prst="flowChartDelay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4" name="Group 103"/>
            <p:cNvGrpSpPr/>
            <p:nvPr/>
          </p:nvGrpSpPr>
          <p:grpSpPr>
            <a:xfrm>
              <a:off x="6147195" y="2104039"/>
              <a:ext cx="361194" cy="345642"/>
              <a:chOff x="6479585" y="3169769"/>
              <a:chExt cx="361194" cy="345642"/>
            </a:xfrm>
          </p:grpSpPr>
          <p:sp>
            <p:nvSpPr>
              <p:cNvPr id="105" name="Isosceles Triangle 104"/>
              <p:cNvSpPr/>
              <p:nvPr/>
            </p:nvSpPr>
            <p:spPr>
              <a:xfrm rot="5400000">
                <a:off x="6450782" y="3198572"/>
                <a:ext cx="345642" cy="288035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Oval 105"/>
              <p:cNvSpPr/>
              <p:nvPr/>
            </p:nvSpPr>
            <p:spPr>
              <a:xfrm>
                <a:off x="6754379" y="3299384"/>
                <a:ext cx="86400" cy="8641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7" name="TextBox 106"/>
                <p:cNvSpPr txBox="1"/>
                <p:nvPr/>
              </p:nvSpPr>
              <p:spPr>
                <a:xfrm>
                  <a:off x="5241035" y="1988825"/>
                  <a:ext cx="288035" cy="518463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US" sz="2400" baseline="-25000" dirty="0">
                    <a:latin typeface="+mn-lt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07" name="TextBox 10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41035" y="1988825"/>
                  <a:ext cx="288035" cy="518463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l="-39583" r="-14583"/>
                  </a:stretch>
                </a:blipFill>
                <a:ln w="25400"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0" name="Straight Connector 109"/>
            <p:cNvCxnSpPr/>
            <p:nvPr/>
          </p:nvCxnSpPr>
          <p:spPr>
            <a:xfrm>
              <a:off x="6969245" y="2513914"/>
              <a:ext cx="157527" cy="0"/>
            </a:xfrm>
            <a:prstGeom prst="line">
              <a:avLst/>
            </a:prstGeom>
            <a:ln w="1270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6969244" y="3045629"/>
              <a:ext cx="157527" cy="0"/>
            </a:xfrm>
            <a:prstGeom prst="line">
              <a:avLst/>
            </a:prstGeom>
            <a:ln w="1270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>
              <a:off x="5989926" y="4146351"/>
              <a:ext cx="1129964" cy="0"/>
            </a:xfrm>
            <a:prstGeom prst="line">
              <a:avLst/>
            </a:prstGeom>
            <a:ln w="1270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5989926" y="4669620"/>
              <a:ext cx="1129964" cy="0"/>
            </a:xfrm>
            <a:prstGeom prst="line">
              <a:avLst/>
            </a:prstGeom>
            <a:ln w="1270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>
              <a:off x="5989926" y="5192889"/>
              <a:ext cx="1129964" cy="0"/>
            </a:xfrm>
            <a:prstGeom prst="line">
              <a:avLst/>
            </a:prstGeom>
            <a:ln w="1270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>
              <a:off x="5759498" y="2805895"/>
              <a:ext cx="136098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>
              <a:off x="5759498" y="3873998"/>
              <a:ext cx="136098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>
              <a:off x="5759498" y="4952673"/>
              <a:ext cx="136098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5" name="TextBox 124"/>
                <p:cNvSpPr txBox="1"/>
                <p:nvPr/>
              </p:nvSpPr>
              <p:spPr>
                <a:xfrm>
                  <a:off x="7926387" y="1873611"/>
                  <a:ext cx="1670603" cy="518463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40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=</m:t>
                        </m:r>
                        <m:sSubSup>
                          <m:sSubSup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bSup>
                        <m:sSubSup>
                          <m:sSubSup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bSup>
                        <m:sSubSup>
                          <m:sSubSup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bSup>
                      </m:oMath>
                    </m:oMathPara>
                  </a14:m>
                  <a:endParaRPr lang="en-US" sz="2400" dirty="0">
                    <a:latin typeface="+mn-lt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25" name="TextBox 1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26387" y="1873611"/>
                  <a:ext cx="1670603" cy="518463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l="-6569" r="-1825"/>
                  </a:stretch>
                </a:blipFill>
                <a:ln w="25400"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6" name="TextBox 125"/>
                <p:cNvSpPr txBox="1"/>
                <p:nvPr/>
              </p:nvSpPr>
              <p:spPr>
                <a:xfrm>
                  <a:off x="7926387" y="2910537"/>
                  <a:ext cx="1670603" cy="518463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=</m:t>
                        </m:r>
                        <m:sSubSup>
                          <m:sSubSup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bSup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sSubSup>
                          <m:sSubSup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bSup>
                      </m:oMath>
                    </m:oMathPara>
                  </a14:m>
                  <a:endParaRPr lang="en-US" sz="2400" dirty="0">
                    <a:latin typeface="+mn-lt"/>
                    <a:cs typeface="Times New Roman" panose="02020603050405020304" pitchFamily="18" charset="0"/>
                  </a:endParaRPr>
                </a:p>
              </p:txBody>
            </p:sp>
          </mc:Choice>
          <mc:Fallback>
            <p:sp>
              <p:nvSpPr>
                <p:cNvPr id="126" name="TextBox 1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26387" y="2910537"/>
                  <a:ext cx="1670603" cy="518463"/>
                </a:xfrm>
                <a:prstGeom prst="rect">
                  <a:avLst/>
                </a:prstGeom>
                <a:blipFill>
                  <a:blip r:embed="rId13"/>
                  <a:stretch>
                    <a:fillRect l="-6569" r="-1825"/>
                  </a:stretch>
                </a:blipFill>
                <a:ln w="25400"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7" name="TextBox 126"/>
                <p:cNvSpPr txBox="1"/>
                <p:nvPr/>
              </p:nvSpPr>
              <p:spPr>
                <a:xfrm>
                  <a:off x="7926387" y="3462130"/>
                  <a:ext cx="1670603" cy="518463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sz="240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=</m:t>
                        </m:r>
                        <m:sSubSup>
                          <m:sSubSup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bSup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US" sz="2400" dirty="0">
                    <a:latin typeface="+mn-lt"/>
                    <a:cs typeface="Times New Roman" panose="02020603050405020304" pitchFamily="18" charset="0"/>
                  </a:endParaRPr>
                </a:p>
              </p:txBody>
            </p:sp>
          </mc:Choice>
          <mc:Fallback>
            <p:sp>
              <p:nvSpPr>
                <p:cNvPr id="127" name="TextBox 1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26387" y="3462130"/>
                  <a:ext cx="1670603" cy="518463"/>
                </a:xfrm>
                <a:prstGeom prst="rect">
                  <a:avLst/>
                </a:prstGeom>
                <a:blipFill>
                  <a:blip r:embed="rId14"/>
                  <a:stretch>
                    <a:fillRect l="-6569" r="-1825"/>
                  </a:stretch>
                </a:blipFill>
                <a:ln w="25400"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8" name="TextBox 127"/>
                <p:cNvSpPr txBox="1"/>
                <p:nvPr/>
              </p:nvSpPr>
              <p:spPr>
                <a:xfrm>
                  <a:off x="7926387" y="4013723"/>
                  <a:ext cx="1670603" cy="518463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4</m:t>
                            </m:r>
                          </m:sub>
                        </m:sSub>
                        <m:r>
                          <a:rPr lang="en-US" sz="240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sSubSup>
                          <m:sSubSup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bSup>
                        <m:sSubSup>
                          <m:sSubSup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bSup>
                      </m:oMath>
                    </m:oMathPara>
                  </a14:m>
                  <a:endParaRPr lang="en-US" sz="2400" dirty="0">
                    <a:latin typeface="+mn-lt"/>
                    <a:cs typeface="Times New Roman" panose="02020603050405020304" pitchFamily="18" charset="0"/>
                  </a:endParaRPr>
                </a:p>
              </p:txBody>
            </p:sp>
          </mc:Choice>
          <mc:Fallback>
            <p:sp>
              <p:nvSpPr>
                <p:cNvPr id="128" name="TextBox 1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26387" y="4013723"/>
                  <a:ext cx="1670603" cy="518463"/>
                </a:xfrm>
                <a:prstGeom prst="rect">
                  <a:avLst/>
                </a:prstGeom>
                <a:blipFill>
                  <a:blip r:embed="rId15"/>
                  <a:stretch>
                    <a:fillRect l="-6569" r="-1825"/>
                  </a:stretch>
                </a:blipFill>
                <a:ln w="25400"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9" name="TextBox 128"/>
                <p:cNvSpPr txBox="1"/>
                <p:nvPr/>
              </p:nvSpPr>
              <p:spPr>
                <a:xfrm>
                  <a:off x="7926387" y="4552064"/>
                  <a:ext cx="1670603" cy="518463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5</m:t>
                            </m:r>
                          </m:sub>
                        </m:sSub>
                        <m:r>
                          <a:rPr lang="en-US" sz="240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sSubSup>
                          <m:sSubSup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bSup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US" sz="2400" dirty="0">
                    <a:latin typeface="+mn-lt"/>
                    <a:cs typeface="Times New Roman" panose="02020603050405020304" pitchFamily="18" charset="0"/>
                  </a:endParaRPr>
                </a:p>
              </p:txBody>
            </p:sp>
          </mc:Choice>
          <mc:Fallback>
            <p:sp>
              <p:nvSpPr>
                <p:cNvPr id="129" name="TextBox 1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26387" y="4552064"/>
                  <a:ext cx="1670603" cy="518463"/>
                </a:xfrm>
                <a:prstGeom prst="rect">
                  <a:avLst/>
                </a:prstGeom>
                <a:blipFill>
                  <a:blip r:embed="rId16"/>
                  <a:stretch>
                    <a:fillRect l="-6569" r="-1825"/>
                  </a:stretch>
                </a:blipFill>
                <a:ln w="25400"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0" name="TextBox 129"/>
                <p:cNvSpPr txBox="1"/>
                <p:nvPr/>
              </p:nvSpPr>
              <p:spPr>
                <a:xfrm>
                  <a:off x="7926387" y="5077153"/>
                  <a:ext cx="1670603" cy="518463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6</m:t>
                            </m:r>
                          </m:sub>
                        </m:sSub>
                        <m:r>
                          <a:rPr lang="en-US" sz="240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sSubSup>
                          <m:sSubSup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bSup>
                      </m:oMath>
                    </m:oMathPara>
                  </a14:m>
                  <a:endParaRPr lang="en-US" sz="2400" dirty="0">
                    <a:latin typeface="+mn-lt"/>
                    <a:cs typeface="Times New Roman" panose="02020603050405020304" pitchFamily="18" charset="0"/>
                  </a:endParaRPr>
                </a:p>
              </p:txBody>
            </p:sp>
          </mc:Choice>
          <mc:Fallback>
            <p:sp>
              <p:nvSpPr>
                <p:cNvPr id="130" name="TextBox 1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26387" y="5077153"/>
                  <a:ext cx="1670603" cy="518463"/>
                </a:xfrm>
                <a:prstGeom prst="rect">
                  <a:avLst/>
                </a:prstGeom>
                <a:blipFill>
                  <a:blip r:embed="rId17"/>
                  <a:stretch>
                    <a:fillRect l="-6569" r="-1825"/>
                  </a:stretch>
                </a:blipFill>
                <a:ln w="25400"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1" name="TextBox 130"/>
                <p:cNvSpPr txBox="1"/>
                <p:nvPr/>
              </p:nvSpPr>
              <p:spPr>
                <a:xfrm>
                  <a:off x="7926387" y="5602242"/>
                  <a:ext cx="1670603" cy="518463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7</m:t>
                            </m:r>
                          </m:sub>
                        </m:sSub>
                        <m:r>
                          <a:rPr lang="en-US" sz="240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US" sz="2400" dirty="0">
                    <a:latin typeface="+mn-lt"/>
                    <a:cs typeface="Times New Roman" panose="02020603050405020304" pitchFamily="18" charset="0"/>
                  </a:endParaRPr>
                </a:p>
              </p:txBody>
            </p:sp>
          </mc:Choice>
          <mc:Fallback>
            <p:sp>
              <p:nvSpPr>
                <p:cNvPr id="131" name="TextBox 1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26387" y="5602242"/>
                  <a:ext cx="1670603" cy="518463"/>
                </a:xfrm>
                <a:prstGeom prst="rect">
                  <a:avLst/>
                </a:prstGeom>
                <a:blipFill>
                  <a:blip r:embed="rId18"/>
                  <a:stretch>
                    <a:fillRect l="-6569" r="-1825"/>
                  </a:stretch>
                </a:blipFill>
                <a:ln w="25400"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23" name="TextBox 122"/>
          <p:cNvSpPr txBox="1"/>
          <p:nvPr/>
        </p:nvSpPr>
        <p:spPr>
          <a:xfrm>
            <a:off x="7372494" y="1215429"/>
            <a:ext cx="1958638" cy="54296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r>
              <a:rPr lang="en-US" sz="2000" dirty="0">
                <a:latin typeface="+mn-lt"/>
                <a:cs typeface="Times New Roman" panose="02020603050405020304" pitchFamily="18" charset="0"/>
              </a:rPr>
              <a:t>3-to-8 Decoder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3282397" y="2564895"/>
            <a:ext cx="1209747" cy="86410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r>
              <a:rPr lang="en-US" sz="2000" dirty="0">
                <a:latin typeface="+mn-lt"/>
                <a:cs typeface="Times New Roman" panose="02020603050405020304" pitchFamily="18" charset="0"/>
              </a:rPr>
              <a:t>2-to-4</a:t>
            </a:r>
          </a:p>
          <a:p>
            <a:pPr algn="ctr"/>
            <a:r>
              <a:rPr lang="en-US" sz="2000" dirty="0">
                <a:latin typeface="+mn-lt"/>
                <a:cs typeface="Times New Roman" panose="02020603050405020304" pitchFamily="18" charset="0"/>
              </a:rPr>
              <a:t>Decoder</a:t>
            </a:r>
          </a:p>
        </p:txBody>
      </p:sp>
      <p:graphicFrame>
        <p:nvGraphicFramePr>
          <p:cNvPr id="92" name="Table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399266"/>
              </p:ext>
            </p:extLst>
          </p:nvPr>
        </p:nvGraphicFramePr>
        <p:xfrm>
          <a:off x="747689" y="961166"/>
          <a:ext cx="2325464" cy="20069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0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0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0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2367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Inputs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Outputs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36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a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5561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0  0</a:t>
                      </a:r>
                    </a:p>
                  </a:txBody>
                  <a:tcPr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5561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0  1</a:t>
                      </a:r>
                    </a:p>
                  </a:txBody>
                  <a:tcPr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5561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1  0</a:t>
                      </a:r>
                    </a:p>
                  </a:txBody>
                  <a:tcPr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5561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1  1</a:t>
                      </a:r>
                    </a:p>
                  </a:txBody>
                  <a:tcPr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+mn-lt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8732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Decoders to Implement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047" y="818710"/>
            <a:ext cx="9274727" cy="2592315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A decoder generates all the minterms</a:t>
            </a:r>
          </a:p>
          <a:p>
            <a:pPr>
              <a:spcBef>
                <a:spcPts val="1200"/>
              </a:spcBef>
            </a:pPr>
            <a:r>
              <a:rPr lang="en-US" dirty="0"/>
              <a:t>A Boolean function can be expressed as a sum of minterms</a:t>
            </a:r>
          </a:p>
          <a:p>
            <a:pPr>
              <a:spcBef>
                <a:spcPts val="1200"/>
              </a:spcBef>
            </a:pPr>
            <a:r>
              <a:rPr lang="en-US" dirty="0"/>
              <a:t>Any function can be implemented using a decoder + OR gate</a:t>
            </a:r>
          </a:p>
          <a:p>
            <a:pPr marL="357188" indent="0">
              <a:spcBef>
                <a:spcPts val="1200"/>
              </a:spcBef>
              <a:buNone/>
            </a:pPr>
            <a:r>
              <a:rPr lang="en-US" dirty="0"/>
              <a:t>Note: the function </a:t>
            </a:r>
            <a:r>
              <a:rPr lang="en-US" b="1" dirty="0">
                <a:solidFill>
                  <a:srgbClr val="FF0000"/>
                </a:solidFill>
              </a:rPr>
              <a:t>must not be minimized</a:t>
            </a:r>
          </a:p>
          <a:p>
            <a:pPr>
              <a:spcBef>
                <a:spcPts val="1200"/>
              </a:spcBef>
            </a:pPr>
            <a:r>
              <a:rPr lang="en-US" b="1" dirty="0"/>
              <a:t>Example:</a:t>
            </a:r>
            <a:r>
              <a:rPr lang="en-US" dirty="0"/>
              <a:t> Full Adder </a:t>
            </a:r>
            <a:r>
              <a:rPr lang="en-US" dirty="0">
                <a:solidFill>
                  <a:srgbClr val="006600"/>
                </a:solidFill>
                <a:sym typeface="Symbol"/>
              </a:rPr>
              <a:t>sum = </a:t>
            </a:r>
            <a:r>
              <a:rPr lang="en-US" dirty="0">
                <a:solidFill>
                  <a:srgbClr val="0066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/>
              </a:rPr>
              <a:t>∑</a:t>
            </a:r>
            <a:r>
              <a:rPr lang="en-US" dirty="0">
                <a:solidFill>
                  <a:srgbClr val="006600"/>
                </a:solidFill>
                <a:sym typeface="Symbol"/>
              </a:rPr>
              <a:t>(1, 2, 4, 7)</a:t>
            </a:r>
            <a:r>
              <a:rPr lang="en-US" dirty="0">
                <a:sym typeface="Symbol"/>
              </a:rPr>
              <a:t>,</a:t>
            </a:r>
            <a:r>
              <a:rPr lang="en-US" dirty="0">
                <a:solidFill>
                  <a:srgbClr val="006600"/>
                </a:solidFill>
                <a:sym typeface="Symbol"/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cout</a:t>
            </a:r>
            <a:r>
              <a:rPr lang="en-US" dirty="0">
                <a:solidFill>
                  <a:srgbClr val="0000FF"/>
                </a:solidFill>
              </a:rPr>
              <a:t> = </a:t>
            </a:r>
            <a:r>
              <a:rPr lang="en-US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/>
              </a:rPr>
              <a:t>∑</a:t>
            </a:r>
            <a:r>
              <a:rPr lang="en-US" dirty="0">
                <a:solidFill>
                  <a:srgbClr val="0000FF"/>
                </a:solidFill>
                <a:sym typeface="Symbol"/>
              </a:rPr>
              <a:t>(3, 5, 6, 7)</a:t>
            </a:r>
            <a:endParaRPr lang="en-US" dirty="0">
              <a:solidFill>
                <a:srgbClr val="0066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334094"/>
              </p:ext>
            </p:extLst>
          </p:nvPr>
        </p:nvGraphicFramePr>
        <p:xfrm>
          <a:off x="920510" y="3429000"/>
          <a:ext cx="2592315" cy="31107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4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8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88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0137">
                <a:tc>
                  <a:txBody>
                    <a:bodyPr/>
                    <a:lstStyle/>
                    <a:p>
                      <a:pPr algn="ctr"/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Inputs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Outputs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b="1" baseline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137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 b c</a:t>
                      </a:r>
                      <a:endParaRPr lang="en-US" sz="2000" b="0" baseline="-2500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cout</a:t>
                      </a:r>
                      <a:endParaRPr lang="en-US" sz="2000" b="0" baseline="-2500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sum</a:t>
                      </a:r>
                      <a:endParaRPr lang="en-US" sz="2000" b="0" baseline="-2500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813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0 0 0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813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0 0 1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813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0 1</a:t>
                      </a:r>
                      <a:r>
                        <a:rPr lang="en-US" sz="2000" b="0" baseline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0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813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0 1 1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813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1 0 0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3813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1 0 1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3813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1 1 0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3813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1 1 1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55" name="Group 54"/>
          <p:cNvGrpSpPr/>
          <p:nvPr/>
        </p:nvGrpSpPr>
        <p:grpSpPr>
          <a:xfrm>
            <a:off x="3800860" y="3571557"/>
            <a:ext cx="5545118" cy="2910614"/>
            <a:chOff x="3958834" y="3629164"/>
            <a:chExt cx="5545118" cy="2910614"/>
          </a:xfrm>
        </p:grpSpPr>
        <p:sp>
          <p:nvSpPr>
            <p:cNvPr id="51" name="Freeform 50"/>
            <p:cNvSpPr/>
            <p:nvPr/>
          </p:nvSpPr>
          <p:spPr>
            <a:xfrm>
              <a:off x="6533322" y="5546035"/>
              <a:ext cx="1358348" cy="443948"/>
            </a:xfrm>
            <a:custGeom>
              <a:avLst/>
              <a:gdLst>
                <a:gd name="connsiteX0" fmla="*/ 0 w 1358348"/>
                <a:gd name="connsiteY0" fmla="*/ 443948 h 443948"/>
                <a:gd name="connsiteX1" fmla="*/ 841513 w 1358348"/>
                <a:gd name="connsiteY1" fmla="*/ 443948 h 443948"/>
                <a:gd name="connsiteX2" fmla="*/ 841513 w 1358348"/>
                <a:gd name="connsiteY2" fmla="*/ 0 h 443948"/>
                <a:gd name="connsiteX3" fmla="*/ 1358348 w 1358348"/>
                <a:gd name="connsiteY3" fmla="*/ 0 h 443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348" h="443948">
                  <a:moveTo>
                    <a:pt x="0" y="443948"/>
                  </a:moveTo>
                  <a:lnTo>
                    <a:pt x="841513" y="443948"/>
                  </a:lnTo>
                  <a:lnTo>
                    <a:pt x="841513" y="0"/>
                  </a:lnTo>
                  <a:lnTo>
                    <a:pt x="1358348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6526696" y="5400261"/>
              <a:ext cx="1358347" cy="218661"/>
            </a:xfrm>
            <a:custGeom>
              <a:avLst/>
              <a:gdLst>
                <a:gd name="connsiteX0" fmla="*/ 0 w 1358347"/>
                <a:gd name="connsiteY0" fmla="*/ 218661 h 218661"/>
                <a:gd name="connsiteX1" fmla="*/ 602974 w 1358347"/>
                <a:gd name="connsiteY1" fmla="*/ 218661 h 218661"/>
                <a:gd name="connsiteX2" fmla="*/ 602974 w 1358347"/>
                <a:gd name="connsiteY2" fmla="*/ 0 h 218661"/>
                <a:gd name="connsiteX3" fmla="*/ 1358347 w 1358347"/>
                <a:gd name="connsiteY3" fmla="*/ 0 h 218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347" h="218661">
                  <a:moveTo>
                    <a:pt x="0" y="218661"/>
                  </a:moveTo>
                  <a:lnTo>
                    <a:pt x="602974" y="218661"/>
                  </a:lnTo>
                  <a:lnTo>
                    <a:pt x="602974" y="0"/>
                  </a:lnTo>
                  <a:lnTo>
                    <a:pt x="135834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6539948" y="4936435"/>
              <a:ext cx="1318591" cy="337930"/>
            </a:xfrm>
            <a:custGeom>
              <a:avLst/>
              <a:gdLst>
                <a:gd name="connsiteX0" fmla="*/ 0 w 1318591"/>
                <a:gd name="connsiteY0" fmla="*/ 0 h 304800"/>
                <a:gd name="connsiteX1" fmla="*/ 834887 w 1318591"/>
                <a:gd name="connsiteY1" fmla="*/ 0 h 304800"/>
                <a:gd name="connsiteX2" fmla="*/ 834887 w 1318591"/>
                <a:gd name="connsiteY2" fmla="*/ 304800 h 304800"/>
                <a:gd name="connsiteX3" fmla="*/ 1318591 w 1318591"/>
                <a:gd name="connsiteY3" fmla="*/ 30480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18591" h="304800">
                  <a:moveTo>
                    <a:pt x="0" y="0"/>
                  </a:moveTo>
                  <a:lnTo>
                    <a:pt x="834887" y="0"/>
                  </a:lnTo>
                  <a:lnTo>
                    <a:pt x="834887" y="304800"/>
                  </a:lnTo>
                  <a:lnTo>
                    <a:pt x="1318591" y="30480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6533322" y="4638747"/>
              <a:ext cx="1318591" cy="1722296"/>
            </a:xfrm>
            <a:custGeom>
              <a:avLst/>
              <a:gdLst>
                <a:gd name="connsiteX0" fmla="*/ 0 w 1318591"/>
                <a:gd name="connsiteY0" fmla="*/ 1683026 h 1683026"/>
                <a:gd name="connsiteX1" fmla="*/ 1007165 w 1318591"/>
                <a:gd name="connsiteY1" fmla="*/ 1683026 h 1683026"/>
                <a:gd name="connsiteX2" fmla="*/ 1007165 w 1318591"/>
                <a:gd name="connsiteY2" fmla="*/ 0 h 1683026"/>
                <a:gd name="connsiteX3" fmla="*/ 1318591 w 1318591"/>
                <a:gd name="connsiteY3" fmla="*/ 0 h 1683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18591" h="1683026">
                  <a:moveTo>
                    <a:pt x="0" y="1683026"/>
                  </a:moveTo>
                  <a:lnTo>
                    <a:pt x="1007165" y="1683026"/>
                  </a:lnTo>
                  <a:lnTo>
                    <a:pt x="1007165" y="0"/>
                  </a:lnTo>
                  <a:lnTo>
                    <a:pt x="1318591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6526696" y="4499113"/>
              <a:ext cx="1371600" cy="775252"/>
            </a:xfrm>
            <a:custGeom>
              <a:avLst/>
              <a:gdLst>
                <a:gd name="connsiteX0" fmla="*/ 0 w 1371600"/>
                <a:gd name="connsiteY0" fmla="*/ 775252 h 775252"/>
                <a:gd name="connsiteX1" fmla="*/ 450574 w 1371600"/>
                <a:gd name="connsiteY1" fmla="*/ 775252 h 775252"/>
                <a:gd name="connsiteX2" fmla="*/ 450574 w 1371600"/>
                <a:gd name="connsiteY2" fmla="*/ 0 h 775252"/>
                <a:gd name="connsiteX3" fmla="*/ 1371600 w 1371600"/>
                <a:gd name="connsiteY3" fmla="*/ 0 h 775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71600" h="775252">
                  <a:moveTo>
                    <a:pt x="0" y="775252"/>
                  </a:moveTo>
                  <a:lnTo>
                    <a:pt x="450574" y="775252"/>
                  </a:lnTo>
                  <a:lnTo>
                    <a:pt x="450574" y="0"/>
                  </a:lnTo>
                  <a:lnTo>
                    <a:pt x="137160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6539948" y="4353339"/>
              <a:ext cx="1345095" cy="217791"/>
            </a:xfrm>
            <a:custGeom>
              <a:avLst/>
              <a:gdLst>
                <a:gd name="connsiteX0" fmla="*/ 0 w 1345095"/>
                <a:gd name="connsiteY0" fmla="*/ 225287 h 225287"/>
                <a:gd name="connsiteX1" fmla="*/ 205409 w 1345095"/>
                <a:gd name="connsiteY1" fmla="*/ 225287 h 225287"/>
                <a:gd name="connsiteX2" fmla="*/ 205409 w 1345095"/>
                <a:gd name="connsiteY2" fmla="*/ 0 h 225287"/>
                <a:gd name="connsiteX3" fmla="*/ 1345095 w 1345095"/>
                <a:gd name="connsiteY3" fmla="*/ 0 h 225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45095" h="225287">
                  <a:moveTo>
                    <a:pt x="0" y="225287"/>
                  </a:moveTo>
                  <a:lnTo>
                    <a:pt x="205409" y="225287"/>
                  </a:lnTo>
                  <a:lnTo>
                    <a:pt x="205409" y="0"/>
                  </a:lnTo>
                  <a:lnTo>
                    <a:pt x="1345095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645088" y="3629164"/>
              <a:ext cx="1896882" cy="291061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dirty="0">
                  <a:latin typeface="+mn-lt"/>
                  <a:cs typeface="Times New Roman" panose="02020603050405020304" pitchFamily="18" charset="0"/>
                </a:rPr>
                <a:t>3-to-8</a:t>
              </a:r>
              <a:endParaRPr lang="en-US" i="1" baseline="30000" dirty="0">
                <a:latin typeface="+mn-lt"/>
                <a:cs typeface="Times New Roman" panose="02020603050405020304" pitchFamily="18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dirty="0">
                  <a:latin typeface="+mn-lt"/>
                  <a:cs typeface="Times New Roman" panose="02020603050405020304" pitchFamily="18" charset="0"/>
                </a:rPr>
                <a:t>Decoder</a:t>
              </a:r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3958834" y="4506412"/>
              <a:ext cx="686253" cy="1098510"/>
              <a:chOff x="881548" y="4940262"/>
              <a:chExt cx="686253" cy="1098510"/>
            </a:xfrm>
          </p:grpSpPr>
          <p:grpSp>
            <p:nvGrpSpPr>
              <p:cNvPr id="32" name="Group 31"/>
              <p:cNvGrpSpPr/>
              <p:nvPr/>
            </p:nvGrpSpPr>
            <p:grpSpPr>
              <a:xfrm>
                <a:off x="1230219" y="5129867"/>
                <a:ext cx="337582" cy="736084"/>
                <a:chOff x="1001385" y="5129867"/>
                <a:chExt cx="461095" cy="736084"/>
              </a:xfrm>
            </p:grpSpPr>
            <p:cxnSp>
              <p:nvCxnSpPr>
                <p:cNvPr id="36" name="Straight Arrow Connector 35"/>
                <p:cNvCxnSpPr/>
                <p:nvPr/>
              </p:nvCxnSpPr>
              <p:spPr>
                <a:xfrm>
                  <a:off x="1001385" y="5129867"/>
                  <a:ext cx="460856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Arrow Connector 36"/>
                <p:cNvCxnSpPr/>
                <p:nvPr/>
              </p:nvCxnSpPr>
              <p:spPr>
                <a:xfrm>
                  <a:off x="1001385" y="5502852"/>
                  <a:ext cx="460856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Arrow Connector 37"/>
                <p:cNvCxnSpPr/>
                <p:nvPr/>
              </p:nvCxnSpPr>
              <p:spPr>
                <a:xfrm>
                  <a:off x="1001624" y="5865951"/>
                  <a:ext cx="460856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3" name="TextBox 32"/>
              <p:cNvSpPr txBox="1"/>
              <p:nvPr/>
            </p:nvSpPr>
            <p:spPr>
              <a:xfrm>
                <a:off x="881548" y="4940262"/>
                <a:ext cx="34867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881548" y="5316593"/>
                <a:ext cx="34867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881723" y="5679692"/>
                <a:ext cx="34867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c</a:t>
                </a:r>
              </a:p>
            </p:txBody>
          </p:sp>
        </p:grpSp>
        <p:cxnSp>
          <p:nvCxnSpPr>
            <p:cNvPr id="27" name="Straight Arrow Connector 26"/>
            <p:cNvCxnSpPr/>
            <p:nvPr/>
          </p:nvCxnSpPr>
          <p:spPr>
            <a:xfrm>
              <a:off x="6541969" y="3845921"/>
              <a:ext cx="38981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6541969" y="4208526"/>
              <a:ext cx="146420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8452423" y="4434417"/>
              <a:ext cx="389810" cy="0"/>
            </a:xfrm>
            <a:prstGeom prst="straightConnector1">
              <a:avLst/>
            </a:prstGeom>
            <a:ln w="19050">
              <a:solidFill>
                <a:srgbClr val="0066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7545315" y="5675673"/>
              <a:ext cx="38981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" name="Group 41"/>
            <p:cNvGrpSpPr/>
            <p:nvPr/>
          </p:nvGrpSpPr>
          <p:grpSpPr>
            <a:xfrm>
              <a:off x="4650118" y="3666381"/>
              <a:ext cx="1887779" cy="2815790"/>
              <a:chOff x="5479391" y="3666381"/>
              <a:chExt cx="1887779" cy="2815790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7015866" y="3666381"/>
                <a:ext cx="34867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0</a:t>
                </a:r>
                <a:endParaRPr lang="en-US" sz="2000" i="1" baseline="-25000" dirty="0">
                  <a:latin typeface="+mn-lt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7015866" y="4012023"/>
                <a:ext cx="34867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1</a:t>
                </a:r>
                <a:endParaRPr lang="en-US" sz="2000" i="1" baseline="-25000" dirty="0">
                  <a:latin typeface="+mn-lt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7015866" y="4357665"/>
                <a:ext cx="34867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2</a:t>
                </a:r>
                <a:endParaRPr lang="en-US" sz="2000" i="1" baseline="-25000" dirty="0">
                  <a:latin typeface="+mn-lt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7015866" y="4703307"/>
                <a:ext cx="34867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3</a:t>
                </a:r>
                <a:endParaRPr lang="en-US" sz="2000" i="1" baseline="-25000" dirty="0">
                  <a:latin typeface="+mn-lt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7018500" y="5086165"/>
                <a:ext cx="34867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4</a:t>
                </a:r>
                <a:endParaRPr lang="en-US" sz="2000" i="1" baseline="-25000" dirty="0">
                  <a:latin typeface="+mn-lt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018500" y="5431807"/>
                <a:ext cx="34867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5</a:t>
                </a:r>
                <a:endParaRPr lang="en-US" sz="2000" i="1" baseline="-25000" dirty="0">
                  <a:latin typeface="+mn-lt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7018500" y="5777449"/>
                <a:ext cx="34867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6</a:t>
                </a:r>
                <a:endParaRPr lang="en-US" sz="2000" i="1" baseline="-25000" dirty="0">
                  <a:latin typeface="+mn-lt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7018500" y="6123091"/>
                <a:ext cx="34867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7</a:t>
                </a:r>
                <a:endParaRPr lang="en-US" sz="2000" i="1" baseline="-25000" dirty="0">
                  <a:latin typeface="+mn-lt"/>
                  <a:cs typeface="Times New Roman" panose="02020603050405020304" pitchFamily="18" charset="0"/>
                </a:endParaRP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5479391" y="4510095"/>
                <a:ext cx="34867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dirty="0">
                    <a:latin typeface="+mn-lt"/>
                    <a:cs typeface="Times New Roman" panose="02020603050405020304" pitchFamily="18" charset="0"/>
                  </a:rPr>
                  <a:t>2</a:t>
                </a:r>
                <a:endParaRPr lang="en-US" sz="2000" baseline="30000" dirty="0">
                  <a:latin typeface="+mn-lt"/>
                  <a:cs typeface="Times New Roman" panose="02020603050405020304" pitchFamily="18" charset="0"/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5479391" y="4882427"/>
                <a:ext cx="34867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dirty="0">
                    <a:latin typeface="+mn-lt"/>
                    <a:cs typeface="Times New Roman" panose="02020603050405020304" pitchFamily="18" charset="0"/>
                  </a:rPr>
                  <a:t>1</a:t>
                </a:r>
                <a:endParaRPr lang="en-US" sz="2000" baseline="30000" dirty="0">
                  <a:latin typeface="+mn-lt"/>
                  <a:cs typeface="Times New Roman" panose="02020603050405020304" pitchFamily="18" charset="0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5479391" y="5254759"/>
                <a:ext cx="34867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dirty="0">
                    <a:latin typeface="+mn-lt"/>
                    <a:cs typeface="Times New Roman" panose="02020603050405020304" pitchFamily="18" charset="0"/>
                  </a:rPr>
                  <a:t>0</a:t>
                </a:r>
                <a:endParaRPr lang="en-US" sz="2000" baseline="30000" dirty="0">
                  <a:latin typeface="+mn-lt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43" name="Freeform 67"/>
            <p:cNvSpPr>
              <a:spLocks noChangeAspect="1"/>
            </p:cNvSpPr>
            <p:nvPr/>
          </p:nvSpPr>
          <p:spPr bwMode="auto">
            <a:xfrm>
              <a:off x="7775743" y="5151800"/>
              <a:ext cx="676680" cy="639087"/>
            </a:xfrm>
            <a:custGeom>
              <a:avLst/>
              <a:gdLst>
                <a:gd name="T0" fmla="*/ 0 w 708"/>
                <a:gd name="T1" fmla="*/ 0 h 576"/>
                <a:gd name="T2" fmla="*/ 17 w 708"/>
                <a:gd name="T3" fmla="*/ 40 h 576"/>
                <a:gd name="T4" fmla="*/ 39 w 708"/>
                <a:gd name="T5" fmla="*/ 95 h 576"/>
                <a:gd name="T6" fmla="*/ 54 w 708"/>
                <a:gd name="T7" fmla="*/ 157 h 576"/>
                <a:gd name="T8" fmla="*/ 66 w 708"/>
                <a:gd name="T9" fmla="*/ 227 h 576"/>
                <a:gd name="T10" fmla="*/ 74 w 708"/>
                <a:gd name="T11" fmla="*/ 284 h 576"/>
                <a:gd name="T12" fmla="*/ 69 w 708"/>
                <a:gd name="T13" fmla="*/ 338 h 576"/>
                <a:gd name="T14" fmla="*/ 58 w 708"/>
                <a:gd name="T15" fmla="*/ 399 h 576"/>
                <a:gd name="T16" fmla="*/ 45 w 708"/>
                <a:gd name="T17" fmla="*/ 458 h 576"/>
                <a:gd name="T18" fmla="*/ 28 w 708"/>
                <a:gd name="T19" fmla="*/ 512 h 576"/>
                <a:gd name="T20" fmla="*/ 0 w 708"/>
                <a:gd name="T21" fmla="*/ 572 h 576"/>
                <a:gd name="T22" fmla="*/ 210 w 708"/>
                <a:gd name="T23" fmla="*/ 576 h 576"/>
                <a:gd name="T24" fmla="*/ 297 w 708"/>
                <a:gd name="T25" fmla="*/ 570 h 576"/>
                <a:gd name="T26" fmla="*/ 342 w 708"/>
                <a:gd name="T27" fmla="*/ 567 h 576"/>
                <a:gd name="T28" fmla="*/ 375 w 708"/>
                <a:gd name="T29" fmla="*/ 559 h 576"/>
                <a:gd name="T30" fmla="*/ 409 w 708"/>
                <a:gd name="T31" fmla="*/ 549 h 576"/>
                <a:gd name="T32" fmla="*/ 445 w 708"/>
                <a:gd name="T33" fmla="*/ 533 h 576"/>
                <a:gd name="T34" fmla="*/ 486 w 708"/>
                <a:gd name="T35" fmla="*/ 515 h 576"/>
                <a:gd name="T36" fmla="*/ 526 w 708"/>
                <a:gd name="T37" fmla="*/ 490 h 576"/>
                <a:gd name="T38" fmla="*/ 552 w 708"/>
                <a:gd name="T39" fmla="*/ 470 h 576"/>
                <a:gd name="T40" fmla="*/ 577 w 708"/>
                <a:gd name="T41" fmla="*/ 447 h 576"/>
                <a:gd name="T42" fmla="*/ 604 w 708"/>
                <a:gd name="T43" fmla="*/ 420 h 576"/>
                <a:gd name="T44" fmla="*/ 628 w 708"/>
                <a:gd name="T45" fmla="*/ 398 h 576"/>
                <a:gd name="T46" fmla="*/ 651 w 708"/>
                <a:gd name="T47" fmla="*/ 370 h 576"/>
                <a:gd name="T48" fmla="*/ 680 w 708"/>
                <a:gd name="T49" fmla="*/ 333 h 576"/>
                <a:gd name="T50" fmla="*/ 708 w 708"/>
                <a:gd name="T51" fmla="*/ 286 h 576"/>
                <a:gd name="T52" fmla="*/ 682 w 708"/>
                <a:gd name="T53" fmla="*/ 245 h 576"/>
                <a:gd name="T54" fmla="*/ 658 w 708"/>
                <a:gd name="T55" fmla="*/ 210 h 576"/>
                <a:gd name="T56" fmla="*/ 638 w 708"/>
                <a:gd name="T57" fmla="*/ 185 h 576"/>
                <a:gd name="T58" fmla="*/ 616 w 708"/>
                <a:gd name="T59" fmla="*/ 161 h 576"/>
                <a:gd name="T60" fmla="*/ 592 w 708"/>
                <a:gd name="T61" fmla="*/ 138 h 576"/>
                <a:gd name="T62" fmla="*/ 572 w 708"/>
                <a:gd name="T63" fmla="*/ 120 h 576"/>
                <a:gd name="T64" fmla="*/ 552 w 708"/>
                <a:gd name="T65" fmla="*/ 103 h 576"/>
                <a:gd name="T66" fmla="*/ 528 w 708"/>
                <a:gd name="T67" fmla="*/ 85 h 576"/>
                <a:gd name="T68" fmla="*/ 506 w 708"/>
                <a:gd name="T69" fmla="*/ 72 h 576"/>
                <a:gd name="T70" fmla="*/ 480 w 708"/>
                <a:gd name="T71" fmla="*/ 58 h 576"/>
                <a:gd name="T72" fmla="*/ 451 w 708"/>
                <a:gd name="T73" fmla="*/ 43 h 576"/>
                <a:gd name="T74" fmla="*/ 415 w 708"/>
                <a:gd name="T75" fmla="*/ 29 h 576"/>
                <a:gd name="T76" fmla="*/ 385 w 708"/>
                <a:gd name="T77" fmla="*/ 20 h 576"/>
                <a:gd name="T78" fmla="*/ 350 w 708"/>
                <a:gd name="T79" fmla="*/ 11 h 576"/>
                <a:gd name="T80" fmla="*/ 313 w 708"/>
                <a:gd name="T81" fmla="*/ 5 h 576"/>
                <a:gd name="T82" fmla="*/ 278 w 708"/>
                <a:gd name="T83" fmla="*/ 1 h 576"/>
                <a:gd name="T84" fmla="*/ 253 w 708"/>
                <a:gd name="T85" fmla="*/ 1 h 576"/>
                <a:gd name="T86" fmla="*/ 227 w 708"/>
                <a:gd name="T87" fmla="*/ 0 h 576"/>
                <a:gd name="T88" fmla="*/ 0 w 708"/>
                <a:gd name="T89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08" h="576">
                  <a:moveTo>
                    <a:pt x="0" y="0"/>
                  </a:moveTo>
                  <a:lnTo>
                    <a:pt x="17" y="40"/>
                  </a:lnTo>
                  <a:lnTo>
                    <a:pt x="39" y="95"/>
                  </a:lnTo>
                  <a:lnTo>
                    <a:pt x="54" y="157"/>
                  </a:lnTo>
                  <a:lnTo>
                    <a:pt x="66" y="227"/>
                  </a:lnTo>
                  <a:lnTo>
                    <a:pt x="74" y="284"/>
                  </a:lnTo>
                  <a:lnTo>
                    <a:pt x="69" y="338"/>
                  </a:lnTo>
                  <a:lnTo>
                    <a:pt x="58" y="399"/>
                  </a:lnTo>
                  <a:lnTo>
                    <a:pt x="45" y="458"/>
                  </a:lnTo>
                  <a:lnTo>
                    <a:pt x="28" y="512"/>
                  </a:lnTo>
                  <a:lnTo>
                    <a:pt x="0" y="572"/>
                  </a:lnTo>
                  <a:lnTo>
                    <a:pt x="210" y="576"/>
                  </a:lnTo>
                  <a:lnTo>
                    <a:pt x="297" y="570"/>
                  </a:lnTo>
                  <a:lnTo>
                    <a:pt x="342" y="567"/>
                  </a:lnTo>
                  <a:lnTo>
                    <a:pt x="375" y="559"/>
                  </a:lnTo>
                  <a:lnTo>
                    <a:pt x="409" y="549"/>
                  </a:lnTo>
                  <a:lnTo>
                    <a:pt x="445" y="533"/>
                  </a:lnTo>
                  <a:lnTo>
                    <a:pt x="486" y="515"/>
                  </a:lnTo>
                  <a:lnTo>
                    <a:pt x="526" y="490"/>
                  </a:lnTo>
                  <a:lnTo>
                    <a:pt x="552" y="470"/>
                  </a:lnTo>
                  <a:lnTo>
                    <a:pt x="577" y="447"/>
                  </a:lnTo>
                  <a:lnTo>
                    <a:pt x="604" y="420"/>
                  </a:lnTo>
                  <a:lnTo>
                    <a:pt x="628" y="398"/>
                  </a:lnTo>
                  <a:lnTo>
                    <a:pt x="651" y="370"/>
                  </a:lnTo>
                  <a:lnTo>
                    <a:pt x="680" y="333"/>
                  </a:lnTo>
                  <a:lnTo>
                    <a:pt x="708" y="286"/>
                  </a:lnTo>
                  <a:lnTo>
                    <a:pt x="682" y="245"/>
                  </a:lnTo>
                  <a:lnTo>
                    <a:pt x="658" y="210"/>
                  </a:lnTo>
                  <a:lnTo>
                    <a:pt x="638" y="185"/>
                  </a:lnTo>
                  <a:lnTo>
                    <a:pt x="616" y="161"/>
                  </a:lnTo>
                  <a:lnTo>
                    <a:pt x="592" y="138"/>
                  </a:lnTo>
                  <a:lnTo>
                    <a:pt x="572" y="120"/>
                  </a:lnTo>
                  <a:lnTo>
                    <a:pt x="552" y="103"/>
                  </a:lnTo>
                  <a:lnTo>
                    <a:pt x="528" y="85"/>
                  </a:lnTo>
                  <a:lnTo>
                    <a:pt x="506" y="72"/>
                  </a:lnTo>
                  <a:lnTo>
                    <a:pt x="480" y="58"/>
                  </a:lnTo>
                  <a:lnTo>
                    <a:pt x="451" y="43"/>
                  </a:lnTo>
                  <a:lnTo>
                    <a:pt x="415" y="29"/>
                  </a:lnTo>
                  <a:lnTo>
                    <a:pt x="385" y="20"/>
                  </a:lnTo>
                  <a:lnTo>
                    <a:pt x="350" y="11"/>
                  </a:lnTo>
                  <a:lnTo>
                    <a:pt x="313" y="5"/>
                  </a:lnTo>
                  <a:lnTo>
                    <a:pt x="278" y="1"/>
                  </a:lnTo>
                  <a:lnTo>
                    <a:pt x="253" y="1"/>
                  </a:lnTo>
                  <a:lnTo>
                    <a:pt x="2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25400" cmpd="sng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67"/>
            <p:cNvSpPr>
              <a:spLocks noChangeAspect="1"/>
            </p:cNvSpPr>
            <p:nvPr/>
          </p:nvSpPr>
          <p:spPr bwMode="auto">
            <a:xfrm>
              <a:off x="7775743" y="4114874"/>
              <a:ext cx="676680" cy="639087"/>
            </a:xfrm>
            <a:custGeom>
              <a:avLst/>
              <a:gdLst>
                <a:gd name="T0" fmla="*/ 0 w 708"/>
                <a:gd name="T1" fmla="*/ 0 h 576"/>
                <a:gd name="T2" fmla="*/ 17 w 708"/>
                <a:gd name="T3" fmla="*/ 40 h 576"/>
                <a:gd name="T4" fmla="*/ 39 w 708"/>
                <a:gd name="T5" fmla="*/ 95 h 576"/>
                <a:gd name="T6" fmla="*/ 54 w 708"/>
                <a:gd name="T7" fmla="*/ 157 h 576"/>
                <a:gd name="T8" fmla="*/ 66 w 708"/>
                <a:gd name="T9" fmla="*/ 227 h 576"/>
                <a:gd name="T10" fmla="*/ 74 w 708"/>
                <a:gd name="T11" fmla="*/ 284 h 576"/>
                <a:gd name="T12" fmla="*/ 69 w 708"/>
                <a:gd name="T13" fmla="*/ 338 h 576"/>
                <a:gd name="T14" fmla="*/ 58 w 708"/>
                <a:gd name="T15" fmla="*/ 399 h 576"/>
                <a:gd name="T16" fmla="*/ 45 w 708"/>
                <a:gd name="T17" fmla="*/ 458 h 576"/>
                <a:gd name="T18" fmla="*/ 28 w 708"/>
                <a:gd name="T19" fmla="*/ 512 h 576"/>
                <a:gd name="T20" fmla="*/ 0 w 708"/>
                <a:gd name="T21" fmla="*/ 572 h 576"/>
                <a:gd name="T22" fmla="*/ 210 w 708"/>
                <a:gd name="T23" fmla="*/ 576 h 576"/>
                <a:gd name="T24" fmla="*/ 297 w 708"/>
                <a:gd name="T25" fmla="*/ 570 h 576"/>
                <a:gd name="T26" fmla="*/ 342 w 708"/>
                <a:gd name="T27" fmla="*/ 567 h 576"/>
                <a:gd name="T28" fmla="*/ 375 w 708"/>
                <a:gd name="T29" fmla="*/ 559 h 576"/>
                <a:gd name="T30" fmla="*/ 409 w 708"/>
                <a:gd name="T31" fmla="*/ 549 h 576"/>
                <a:gd name="T32" fmla="*/ 445 w 708"/>
                <a:gd name="T33" fmla="*/ 533 h 576"/>
                <a:gd name="T34" fmla="*/ 486 w 708"/>
                <a:gd name="T35" fmla="*/ 515 h 576"/>
                <a:gd name="T36" fmla="*/ 526 w 708"/>
                <a:gd name="T37" fmla="*/ 490 h 576"/>
                <a:gd name="T38" fmla="*/ 552 w 708"/>
                <a:gd name="T39" fmla="*/ 470 h 576"/>
                <a:gd name="T40" fmla="*/ 577 w 708"/>
                <a:gd name="T41" fmla="*/ 447 h 576"/>
                <a:gd name="T42" fmla="*/ 604 w 708"/>
                <a:gd name="T43" fmla="*/ 420 h 576"/>
                <a:gd name="T44" fmla="*/ 628 w 708"/>
                <a:gd name="T45" fmla="*/ 398 h 576"/>
                <a:gd name="T46" fmla="*/ 651 w 708"/>
                <a:gd name="T47" fmla="*/ 370 h 576"/>
                <a:gd name="T48" fmla="*/ 680 w 708"/>
                <a:gd name="T49" fmla="*/ 333 h 576"/>
                <a:gd name="T50" fmla="*/ 708 w 708"/>
                <a:gd name="T51" fmla="*/ 286 h 576"/>
                <a:gd name="T52" fmla="*/ 682 w 708"/>
                <a:gd name="T53" fmla="*/ 245 h 576"/>
                <a:gd name="T54" fmla="*/ 658 w 708"/>
                <a:gd name="T55" fmla="*/ 210 h 576"/>
                <a:gd name="T56" fmla="*/ 638 w 708"/>
                <a:gd name="T57" fmla="*/ 185 h 576"/>
                <a:gd name="T58" fmla="*/ 616 w 708"/>
                <a:gd name="T59" fmla="*/ 161 h 576"/>
                <a:gd name="T60" fmla="*/ 592 w 708"/>
                <a:gd name="T61" fmla="*/ 138 h 576"/>
                <a:gd name="T62" fmla="*/ 572 w 708"/>
                <a:gd name="T63" fmla="*/ 120 h 576"/>
                <a:gd name="T64" fmla="*/ 552 w 708"/>
                <a:gd name="T65" fmla="*/ 103 h 576"/>
                <a:gd name="T66" fmla="*/ 528 w 708"/>
                <a:gd name="T67" fmla="*/ 85 h 576"/>
                <a:gd name="T68" fmla="*/ 506 w 708"/>
                <a:gd name="T69" fmla="*/ 72 h 576"/>
                <a:gd name="T70" fmla="*/ 480 w 708"/>
                <a:gd name="T71" fmla="*/ 58 h 576"/>
                <a:gd name="T72" fmla="*/ 451 w 708"/>
                <a:gd name="T73" fmla="*/ 43 h 576"/>
                <a:gd name="T74" fmla="*/ 415 w 708"/>
                <a:gd name="T75" fmla="*/ 29 h 576"/>
                <a:gd name="T76" fmla="*/ 385 w 708"/>
                <a:gd name="T77" fmla="*/ 20 h 576"/>
                <a:gd name="T78" fmla="*/ 350 w 708"/>
                <a:gd name="T79" fmla="*/ 11 h 576"/>
                <a:gd name="T80" fmla="*/ 313 w 708"/>
                <a:gd name="T81" fmla="*/ 5 h 576"/>
                <a:gd name="T82" fmla="*/ 278 w 708"/>
                <a:gd name="T83" fmla="*/ 1 h 576"/>
                <a:gd name="T84" fmla="*/ 253 w 708"/>
                <a:gd name="T85" fmla="*/ 1 h 576"/>
                <a:gd name="T86" fmla="*/ 227 w 708"/>
                <a:gd name="T87" fmla="*/ 0 h 576"/>
                <a:gd name="T88" fmla="*/ 0 w 708"/>
                <a:gd name="T89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08" h="576">
                  <a:moveTo>
                    <a:pt x="0" y="0"/>
                  </a:moveTo>
                  <a:lnTo>
                    <a:pt x="17" y="40"/>
                  </a:lnTo>
                  <a:lnTo>
                    <a:pt x="39" y="95"/>
                  </a:lnTo>
                  <a:lnTo>
                    <a:pt x="54" y="157"/>
                  </a:lnTo>
                  <a:lnTo>
                    <a:pt x="66" y="227"/>
                  </a:lnTo>
                  <a:lnTo>
                    <a:pt x="74" y="284"/>
                  </a:lnTo>
                  <a:lnTo>
                    <a:pt x="69" y="338"/>
                  </a:lnTo>
                  <a:lnTo>
                    <a:pt x="58" y="399"/>
                  </a:lnTo>
                  <a:lnTo>
                    <a:pt x="45" y="458"/>
                  </a:lnTo>
                  <a:lnTo>
                    <a:pt x="28" y="512"/>
                  </a:lnTo>
                  <a:lnTo>
                    <a:pt x="0" y="572"/>
                  </a:lnTo>
                  <a:lnTo>
                    <a:pt x="210" y="576"/>
                  </a:lnTo>
                  <a:lnTo>
                    <a:pt x="297" y="570"/>
                  </a:lnTo>
                  <a:lnTo>
                    <a:pt x="342" y="567"/>
                  </a:lnTo>
                  <a:lnTo>
                    <a:pt x="375" y="559"/>
                  </a:lnTo>
                  <a:lnTo>
                    <a:pt x="409" y="549"/>
                  </a:lnTo>
                  <a:lnTo>
                    <a:pt x="445" y="533"/>
                  </a:lnTo>
                  <a:lnTo>
                    <a:pt x="486" y="515"/>
                  </a:lnTo>
                  <a:lnTo>
                    <a:pt x="526" y="490"/>
                  </a:lnTo>
                  <a:lnTo>
                    <a:pt x="552" y="470"/>
                  </a:lnTo>
                  <a:lnTo>
                    <a:pt x="577" y="447"/>
                  </a:lnTo>
                  <a:lnTo>
                    <a:pt x="604" y="420"/>
                  </a:lnTo>
                  <a:lnTo>
                    <a:pt x="628" y="398"/>
                  </a:lnTo>
                  <a:lnTo>
                    <a:pt x="651" y="370"/>
                  </a:lnTo>
                  <a:lnTo>
                    <a:pt x="680" y="333"/>
                  </a:lnTo>
                  <a:lnTo>
                    <a:pt x="708" y="286"/>
                  </a:lnTo>
                  <a:lnTo>
                    <a:pt x="682" y="245"/>
                  </a:lnTo>
                  <a:lnTo>
                    <a:pt x="658" y="210"/>
                  </a:lnTo>
                  <a:lnTo>
                    <a:pt x="638" y="185"/>
                  </a:lnTo>
                  <a:lnTo>
                    <a:pt x="616" y="161"/>
                  </a:lnTo>
                  <a:lnTo>
                    <a:pt x="592" y="138"/>
                  </a:lnTo>
                  <a:lnTo>
                    <a:pt x="572" y="120"/>
                  </a:lnTo>
                  <a:lnTo>
                    <a:pt x="552" y="103"/>
                  </a:lnTo>
                  <a:lnTo>
                    <a:pt x="528" y="85"/>
                  </a:lnTo>
                  <a:lnTo>
                    <a:pt x="506" y="72"/>
                  </a:lnTo>
                  <a:lnTo>
                    <a:pt x="480" y="58"/>
                  </a:lnTo>
                  <a:lnTo>
                    <a:pt x="451" y="43"/>
                  </a:lnTo>
                  <a:lnTo>
                    <a:pt x="415" y="29"/>
                  </a:lnTo>
                  <a:lnTo>
                    <a:pt x="385" y="20"/>
                  </a:lnTo>
                  <a:lnTo>
                    <a:pt x="350" y="11"/>
                  </a:lnTo>
                  <a:lnTo>
                    <a:pt x="313" y="5"/>
                  </a:lnTo>
                  <a:lnTo>
                    <a:pt x="278" y="1"/>
                  </a:lnTo>
                  <a:lnTo>
                    <a:pt x="253" y="1"/>
                  </a:lnTo>
                  <a:lnTo>
                    <a:pt x="2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25400" cmpd="sng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cxnSp>
          <p:nvCxnSpPr>
            <p:cNvPr id="52" name="Straight Arrow Connector 51"/>
            <p:cNvCxnSpPr/>
            <p:nvPr/>
          </p:nvCxnSpPr>
          <p:spPr>
            <a:xfrm>
              <a:off x="8452708" y="5471343"/>
              <a:ext cx="389810" cy="0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8921257" y="4241938"/>
              <a:ext cx="576069" cy="359080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r>
                <a:rPr lang="en-US" sz="2000" i="1" dirty="0">
                  <a:solidFill>
                    <a:srgbClr val="006600"/>
                  </a:solidFill>
                  <a:latin typeface="+mn-lt"/>
                  <a:cs typeface="Times New Roman" panose="02020603050405020304" pitchFamily="18" charset="0"/>
                </a:rPr>
                <a:t>sum</a:t>
              </a:r>
              <a:endParaRPr lang="en-US" sz="2000" i="1" baseline="-25000" dirty="0">
                <a:solidFill>
                  <a:srgbClr val="006600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8927883" y="5272424"/>
              <a:ext cx="576069" cy="359080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r>
                <a:rPr lang="en-US" sz="2000" i="1" dirty="0" err="1">
                  <a:solidFill>
                    <a:srgbClr val="0000FF"/>
                  </a:solidFill>
                  <a:latin typeface="+mn-lt"/>
                  <a:cs typeface="Times New Roman" panose="02020603050405020304" pitchFamily="18" charset="0"/>
                </a:rPr>
                <a:t>cout</a:t>
              </a:r>
              <a:endParaRPr lang="en-US" sz="2000" i="1" baseline="-25000" dirty="0">
                <a:solidFill>
                  <a:srgbClr val="0000FF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14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Decoders to Implement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047" y="836685"/>
            <a:ext cx="9274727" cy="2246673"/>
          </a:xfrm>
        </p:spPr>
        <p:txBody>
          <a:bodyPr/>
          <a:lstStyle/>
          <a:p>
            <a:pPr>
              <a:spcBef>
                <a:spcPts val="1500"/>
              </a:spcBef>
            </a:pPr>
            <a:r>
              <a:rPr lang="en-US" dirty="0"/>
              <a:t>Good if many output functions of the same input variables</a:t>
            </a:r>
          </a:p>
          <a:p>
            <a:pPr>
              <a:spcBef>
                <a:spcPts val="1500"/>
              </a:spcBef>
            </a:pPr>
            <a:r>
              <a:rPr lang="en-US" dirty="0"/>
              <a:t>If number of minterms is large </a:t>
            </a:r>
            <a:r>
              <a:rPr lang="en-US" dirty="0">
                <a:sym typeface="Wingdings" panose="05000000000000000000" pitchFamily="2" charset="2"/>
              </a:rPr>
              <a:t> </a:t>
            </a:r>
            <a:r>
              <a:rPr lang="en-US" dirty="0"/>
              <a:t>Wider OR gate is needed</a:t>
            </a:r>
          </a:p>
          <a:p>
            <a:pPr>
              <a:spcBef>
                <a:spcPts val="1500"/>
              </a:spcBef>
            </a:pPr>
            <a:r>
              <a:rPr lang="en-US" dirty="0">
                <a:sym typeface="Wingdings" panose="05000000000000000000" pitchFamily="2" charset="2"/>
              </a:rPr>
              <a:t>Use NOR gate if number of </a:t>
            </a:r>
            <a:r>
              <a:rPr lang="en-US" dirty="0" err="1">
                <a:sym typeface="Wingdings" panose="05000000000000000000" pitchFamily="2" charset="2"/>
              </a:rPr>
              <a:t>maxterms</a:t>
            </a:r>
            <a:r>
              <a:rPr lang="en-US" dirty="0">
                <a:sym typeface="Wingdings" panose="05000000000000000000" pitchFamily="2" charset="2"/>
              </a:rPr>
              <a:t> is less than minterms</a:t>
            </a:r>
            <a:endParaRPr lang="en-US" dirty="0"/>
          </a:p>
          <a:p>
            <a:pPr>
              <a:spcBef>
                <a:spcPts val="1500"/>
              </a:spcBef>
            </a:pPr>
            <a:r>
              <a:rPr lang="en-US" b="1" dirty="0"/>
              <a:t>Example:</a:t>
            </a:r>
            <a:r>
              <a:rPr lang="en-US" dirty="0"/>
              <a:t> </a:t>
            </a:r>
            <a:r>
              <a:rPr lang="en-US" i="1" dirty="0">
                <a:solidFill>
                  <a:srgbClr val="006600"/>
                </a:solidFill>
                <a:sym typeface="Symbol"/>
              </a:rPr>
              <a:t>f</a:t>
            </a:r>
            <a:r>
              <a:rPr lang="en-US" dirty="0">
                <a:solidFill>
                  <a:srgbClr val="006600"/>
                </a:solidFill>
                <a:sym typeface="Symbol"/>
              </a:rPr>
              <a:t> = </a:t>
            </a:r>
            <a:r>
              <a:rPr lang="en-US" dirty="0">
                <a:solidFill>
                  <a:srgbClr val="0066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/>
              </a:rPr>
              <a:t>∑</a:t>
            </a:r>
            <a:r>
              <a:rPr lang="en-US" dirty="0">
                <a:solidFill>
                  <a:srgbClr val="006600"/>
                </a:solidFill>
                <a:sym typeface="Symbol"/>
              </a:rPr>
              <a:t>(2, 5, 6)</a:t>
            </a:r>
            <a:r>
              <a:rPr lang="en-US" dirty="0">
                <a:sym typeface="Symbol"/>
              </a:rPr>
              <a:t>,</a:t>
            </a:r>
            <a:r>
              <a:rPr lang="en-US" b="1" dirty="0">
                <a:solidFill>
                  <a:srgbClr val="006600"/>
                </a:solidFill>
                <a:sym typeface="Symbol"/>
              </a:rPr>
              <a:t> </a:t>
            </a:r>
            <a:r>
              <a:rPr lang="en-US" i="1" dirty="0">
                <a:solidFill>
                  <a:srgbClr val="0000FF"/>
                </a:solidFill>
              </a:rPr>
              <a:t>g</a:t>
            </a:r>
            <a:r>
              <a:rPr lang="en-US" dirty="0">
                <a:solidFill>
                  <a:srgbClr val="0000FF"/>
                </a:solidFill>
              </a:rPr>
              <a:t> = </a:t>
            </a:r>
            <a:r>
              <a:rPr lang="en-US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/>
              </a:rPr>
              <a:t>∏</a:t>
            </a:r>
            <a:r>
              <a:rPr lang="en-US" dirty="0">
                <a:solidFill>
                  <a:srgbClr val="0000FF"/>
                </a:solidFill>
                <a:sym typeface="Symbol"/>
              </a:rPr>
              <a:t>(3, 6)</a:t>
            </a:r>
            <a:r>
              <a:rPr lang="en-US" b="1" dirty="0">
                <a:solidFill>
                  <a:srgbClr val="0000FF"/>
                </a:solidFill>
                <a:sym typeface="Symbol"/>
              </a:rPr>
              <a:t> </a:t>
            </a:r>
            <a:r>
              <a:rPr lang="en-US" dirty="0">
                <a:solidFill>
                  <a:srgbClr val="0000FF"/>
                </a:solidFill>
                <a:sym typeface="Wingdings" panose="05000000000000000000" pitchFamily="2" charset="2"/>
              </a:rPr>
              <a:t> </a:t>
            </a:r>
            <a:r>
              <a:rPr lang="en-US" i="1" dirty="0">
                <a:solidFill>
                  <a:srgbClr val="0000FF"/>
                </a:solidFill>
                <a:sym typeface="Wingdings" panose="05000000000000000000" pitchFamily="2" charset="2"/>
              </a:rPr>
              <a:t>g'</a:t>
            </a:r>
            <a:r>
              <a:rPr lang="en-US" dirty="0">
                <a:solidFill>
                  <a:srgbClr val="0000FF"/>
                </a:solidFill>
                <a:sym typeface="Wingdings" panose="05000000000000000000" pitchFamily="2" charset="2"/>
              </a:rPr>
              <a:t> = </a:t>
            </a:r>
            <a:r>
              <a:rPr lang="en-US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/>
              </a:rPr>
              <a:t>∑</a:t>
            </a:r>
            <a:r>
              <a:rPr lang="en-US" dirty="0">
                <a:solidFill>
                  <a:srgbClr val="0000FF"/>
                </a:solidFill>
                <a:sym typeface="Symbol"/>
              </a:rPr>
              <a:t>(3, 6)</a:t>
            </a:r>
            <a:r>
              <a:rPr lang="en-US" dirty="0">
                <a:sym typeface="Symbol"/>
              </a:rPr>
              <a:t>,</a:t>
            </a:r>
            <a:r>
              <a:rPr lang="en-US" b="1" dirty="0">
                <a:solidFill>
                  <a:srgbClr val="006600"/>
                </a:solidFill>
                <a:sym typeface="Symbol"/>
              </a:rPr>
              <a:t> </a:t>
            </a:r>
            <a:r>
              <a:rPr lang="en-US" i="1" dirty="0">
                <a:solidFill>
                  <a:srgbClr val="FF0000"/>
                </a:solidFill>
              </a:rPr>
              <a:t>h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/>
              </a:rPr>
              <a:t>∑</a:t>
            </a:r>
            <a:r>
              <a:rPr lang="en-US" dirty="0">
                <a:solidFill>
                  <a:srgbClr val="FF0000"/>
                </a:solidFill>
                <a:sym typeface="Symbol"/>
              </a:rPr>
              <a:t>(0, 5)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679573"/>
              </p:ext>
            </p:extLst>
          </p:nvPr>
        </p:nvGraphicFramePr>
        <p:xfrm>
          <a:off x="862903" y="3083358"/>
          <a:ext cx="2477101" cy="3415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05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5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55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55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7327">
                <a:tc>
                  <a:txBody>
                    <a:bodyPr/>
                    <a:lstStyle/>
                    <a:p>
                      <a:pPr algn="ctr"/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Inputs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Outputs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b="1" baseline="-2500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b="1" baseline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327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 b c</a:t>
                      </a:r>
                      <a:endParaRPr lang="en-US" sz="2000" b="0" baseline="-2500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</a:t>
                      </a:r>
                      <a:endParaRPr lang="en-US" sz="2000" b="0" baseline="-2500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g</a:t>
                      </a:r>
                      <a:endParaRPr lang="en-US" sz="2000" b="0" baseline="-2500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h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558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0 0 0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baseline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558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0 0 1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baseline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558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0 1</a:t>
                      </a:r>
                      <a:r>
                        <a:rPr lang="en-US" sz="2000" b="0" baseline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0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baseline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558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0 1 1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baseline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2558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1 0 0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baseline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2558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1 0 1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baseline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558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1 1 0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baseline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2558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1 1 1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000" b="0" baseline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30" name="Group 29"/>
          <p:cNvGrpSpPr/>
          <p:nvPr/>
        </p:nvGrpSpPr>
        <p:grpSpPr>
          <a:xfrm>
            <a:off x="3700332" y="3371393"/>
            <a:ext cx="5400372" cy="2910614"/>
            <a:chOff x="3527511" y="3398736"/>
            <a:chExt cx="5400372" cy="2910614"/>
          </a:xfrm>
        </p:grpSpPr>
        <p:sp>
          <p:nvSpPr>
            <p:cNvPr id="29" name="Freeform 28"/>
            <p:cNvSpPr/>
            <p:nvPr/>
          </p:nvSpPr>
          <p:spPr>
            <a:xfrm>
              <a:off x="6135757" y="3823252"/>
              <a:ext cx="1484243" cy="532800"/>
            </a:xfrm>
            <a:custGeom>
              <a:avLst/>
              <a:gdLst>
                <a:gd name="connsiteX0" fmla="*/ 0 w 1484243"/>
                <a:gd name="connsiteY0" fmla="*/ 543339 h 543339"/>
                <a:gd name="connsiteX1" fmla="*/ 563217 w 1484243"/>
                <a:gd name="connsiteY1" fmla="*/ 543339 h 543339"/>
                <a:gd name="connsiteX2" fmla="*/ 563217 w 1484243"/>
                <a:gd name="connsiteY2" fmla="*/ 0 h 543339"/>
                <a:gd name="connsiteX3" fmla="*/ 1484243 w 1484243"/>
                <a:gd name="connsiteY3" fmla="*/ 0 h 543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84243" h="543339">
                  <a:moveTo>
                    <a:pt x="0" y="543339"/>
                  </a:moveTo>
                  <a:lnTo>
                    <a:pt x="563217" y="543339"/>
                  </a:lnTo>
                  <a:lnTo>
                    <a:pt x="563217" y="0"/>
                  </a:lnTo>
                  <a:lnTo>
                    <a:pt x="1484243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 flipV="1">
              <a:off x="6162747" y="3659427"/>
              <a:ext cx="1452972" cy="1901031"/>
            </a:xfrm>
            <a:custGeom>
              <a:avLst/>
              <a:gdLst>
                <a:gd name="connsiteX0" fmla="*/ 0 w 1318591"/>
                <a:gd name="connsiteY0" fmla="*/ 1683026 h 1683026"/>
                <a:gd name="connsiteX1" fmla="*/ 1007165 w 1318591"/>
                <a:gd name="connsiteY1" fmla="*/ 1683026 h 1683026"/>
                <a:gd name="connsiteX2" fmla="*/ 1007165 w 1318591"/>
                <a:gd name="connsiteY2" fmla="*/ 0 h 1683026"/>
                <a:gd name="connsiteX3" fmla="*/ 1318591 w 1318591"/>
                <a:gd name="connsiteY3" fmla="*/ 0 h 1683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18591" h="1683026">
                  <a:moveTo>
                    <a:pt x="0" y="1683026"/>
                  </a:moveTo>
                  <a:lnTo>
                    <a:pt x="1007165" y="1683026"/>
                  </a:lnTo>
                  <a:lnTo>
                    <a:pt x="1007165" y="0"/>
                  </a:lnTo>
                  <a:lnTo>
                    <a:pt x="1318591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2" name="Straight Arrow Connector 61"/>
            <p:cNvCxnSpPr/>
            <p:nvPr/>
          </p:nvCxnSpPr>
          <p:spPr>
            <a:xfrm>
              <a:off x="6151546" y="4005070"/>
              <a:ext cx="337407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/>
            <p:nvPr/>
          </p:nvCxnSpPr>
          <p:spPr>
            <a:xfrm>
              <a:off x="6151546" y="6130615"/>
              <a:ext cx="337407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Freeform 10"/>
            <p:cNvSpPr/>
            <p:nvPr/>
          </p:nvSpPr>
          <p:spPr>
            <a:xfrm flipH="1" flipV="1">
              <a:off x="6153563" y="5035277"/>
              <a:ext cx="735669" cy="724278"/>
            </a:xfrm>
            <a:custGeom>
              <a:avLst/>
              <a:gdLst>
                <a:gd name="connsiteX0" fmla="*/ 0 w 762000"/>
                <a:gd name="connsiteY0" fmla="*/ 1378226 h 1378226"/>
                <a:gd name="connsiteX1" fmla="*/ 0 w 762000"/>
                <a:gd name="connsiteY1" fmla="*/ 0 h 1378226"/>
                <a:gd name="connsiteX2" fmla="*/ 762000 w 762000"/>
                <a:gd name="connsiteY2" fmla="*/ 0 h 1378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62000" h="1378226">
                  <a:moveTo>
                    <a:pt x="0" y="1378226"/>
                  </a:moveTo>
                  <a:lnTo>
                    <a:pt x="0" y="0"/>
                  </a:lnTo>
                  <a:lnTo>
                    <a:pt x="76200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 59"/>
            <p:cNvSpPr/>
            <p:nvPr/>
          </p:nvSpPr>
          <p:spPr>
            <a:xfrm>
              <a:off x="6889233" y="4250519"/>
              <a:ext cx="728536" cy="793417"/>
            </a:xfrm>
            <a:custGeom>
              <a:avLst/>
              <a:gdLst>
                <a:gd name="connsiteX0" fmla="*/ 834887 w 834887"/>
                <a:gd name="connsiteY0" fmla="*/ 0 h 1822174"/>
                <a:gd name="connsiteX1" fmla="*/ 0 w 834887"/>
                <a:gd name="connsiteY1" fmla="*/ 0 h 1822174"/>
                <a:gd name="connsiteX2" fmla="*/ 0 w 834887"/>
                <a:gd name="connsiteY2" fmla="*/ 1822174 h 1822174"/>
                <a:gd name="connsiteX3" fmla="*/ 815008 w 834887"/>
                <a:gd name="connsiteY3" fmla="*/ 1822174 h 1822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34887" h="1822174">
                  <a:moveTo>
                    <a:pt x="834887" y="0"/>
                  </a:moveTo>
                  <a:lnTo>
                    <a:pt x="0" y="0"/>
                  </a:lnTo>
                  <a:lnTo>
                    <a:pt x="0" y="1822174"/>
                  </a:lnTo>
                  <a:lnTo>
                    <a:pt x="815008" y="1822174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7084459" y="4035287"/>
              <a:ext cx="576070" cy="1822174"/>
            </a:xfrm>
            <a:custGeom>
              <a:avLst/>
              <a:gdLst>
                <a:gd name="connsiteX0" fmla="*/ 834887 w 834887"/>
                <a:gd name="connsiteY0" fmla="*/ 0 h 1822174"/>
                <a:gd name="connsiteX1" fmla="*/ 0 w 834887"/>
                <a:gd name="connsiteY1" fmla="*/ 0 h 1822174"/>
                <a:gd name="connsiteX2" fmla="*/ 0 w 834887"/>
                <a:gd name="connsiteY2" fmla="*/ 1822174 h 1822174"/>
                <a:gd name="connsiteX3" fmla="*/ 815008 w 834887"/>
                <a:gd name="connsiteY3" fmla="*/ 1822174 h 1822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34887" h="1822174">
                  <a:moveTo>
                    <a:pt x="834887" y="0"/>
                  </a:moveTo>
                  <a:lnTo>
                    <a:pt x="0" y="0"/>
                  </a:lnTo>
                  <a:lnTo>
                    <a:pt x="0" y="1822174"/>
                  </a:lnTo>
                  <a:lnTo>
                    <a:pt x="815008" y="1822174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Arrow Connector 58"/>
            <p:cNvCxnSpPr/>
            <p:nvPr/>
          </p:nvCxnSpPr>
          <p:spPr>
            <a:xfrm>
              <a:off x="6153567" y="5428250"/>
              <a:ext cx="93089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4212169" y="3398736"/>
              <a:ext cx="1941398" cy="291061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dirty="0">
                  <a:latin typeface="+mn-lt"/>
                  <a:cs typeface="Times New Roman" panose="02020603050405020304" pitchFamily="18" charset="0"/>
                </a:rPr>
                <a:t>3-to-8</a:t>
              </a:r>
              <a:endParaRPr lang="en-US" i="1" baseline="30000" dirty="0">
                <a:latin typeface="+mn-lt"/>
                <a:cs typeface="Times New Roman" panose="02020603050405020304" pitchFamily="18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dirty="0">
                  <a:latin typeface="+mn-lt"/>
                  <a:cs typeface="Times New Roman" panose="02020603050405020304" pitchFamily="18" charset="0"/>
                </a:rPr>
                <a:t>Decoder</a:t>
              </a:r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3527511" y="4275984"/>
              <a:ext cx="683223" cy="1098510"/>
              <a:chOff x="825375" y="4940262"/>
              <a:chExt cx="683223" cy="1098510"/>
            </a:xfrm>
          </p:grpSpPr>
          <p:grpSp>
            <p:nvGrpSpPr>
              <p:cNvPr id="32" name="Group 31"/>
              <p:cNvGrpSpPr/>
              <p:nvPr/>
            </p:nvGrpSpPr>
            <p:grpSpPr>
              <a:xfrm>
                <a:off x="1171016" y="5129867"/>
                <a:ext cx="337582" cy="736084"/>
                <a:chOff x="920523" y="5129867"/>
                <a:chExt cx="461095" cy="736084"/>
              </a:xfrm>
            </p:grpSpPr>
            <p:cxnSp>
              <p:nvCxnSpPr>
                <p:cNvPr id="36" name="Straight Arrow Connector 35"/>
                <p:cNvCxnSpPr/>
                <p:nvPr/>
              </p:nvCxnSpPr>
              <p:spPr>
                <a:xfrm>
                  <a:off x="920523" y="5129867"/>
                  <a:ext cx="460856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Arrow Connector 36"/>
                <p:cNvCxnSpPr/>
                <p:nvPr/>
              </p:nvCxnSpPr>
              <p:spPr>
                <a:xfrm>
                  <a:off x="920523" y="5502852"/>
                  <a:ext cx="460856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Arrow Connector 37"/>
                <p:cNvCxnSpPr/>
                <p:nvPr/>
              </p:nvCxnSpPr>
              <p:spPr>
                <a:xfrm>
                  <a:off x="920762" y="5865951"/>
                  <a:ext cx="460856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3" name="TextBox 32"/>
              <p:cNvSpPr txBox="1"/>
              <p:nvPr/>
            </p:nvSpPr>
            <p:spPr>
              <a:xfrm>
                <a:off x="825375" y="4940262"/>
                <a:ext cx="34867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825375" y="5316593"/>
                <a:ext cx="34867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825550" y="5679692"/>
                <a:ext cx="34867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c</a:t>
                </a:r>
              </a:p>
            </p:txBody>
          </p:sp>
        </p:grpSp>
        <p:cxnSp>
          <p:nvCxnSpPr>
            <p:cNvPr id="28" name="Straight Arrow Connector 27"/>
            <p:cNvCxnSpPr/>
            <p:nvPr/>
          </p:nvCxnSpPr>
          <p:spPr>
            <a:xfrm>
              <a:off x="6162747" y="4702980"/>
              <a:ext cx="146420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" name="Group 41"/>
            <p:cNvGrpSpPr/>
            <p:nvPr/>
          </p:nvGrpSpPr>
          <p:grpSpPr>
            <a:xfrm>
              <a:off x="4217361" y="3435953"/>
              <a:ext cx="1925508" cy="2815790"/>
              <a:chOff x="5435036" y="3666381"/>
              <a:chExt cx="1925508" cy="2815790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7009240" y="3666381"/>
                <a:ext cx="34867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0</a:t>
                </a:r>
                <a:endParaRPr lang="en-US" sz="2000" i="1" baseline="-25000" dirty="0">
                  <a:latin typeface="+mn-lt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7009240" y="4012023"/>
                <a:ext cx="34867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1</a:t>
                </a:r>
                <a:endParaRPr lang="en-US" sz="2000" i="1" baseline="-25000" dirty="0">
                  <a:latin typeface="+mn-lt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7009240" y="4357665"/>
                <a:ext cx="34867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2</a:t>
                </a:r>
                <a:endParaRPr lang="en-US" sz="2000" i="1" baseline="-25000" dirty="0">
                  <a:latin typeface="+mn-lt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7009240" y="4703307"/>
                <a:ext cx="34867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3</a:t>
                </a:r>
                <a:endParaRPr lang="en-US" sz="2000" i="1" baseline="-25000" dirty="0">
                  <a:latin typeface="+mn-lt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7011874" y="5086165"/>
                <a:ext cx="34867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4</a:t>
                </a:r>
                <a:endParaRPr lang="en-US" sz="2000" i="1" baseline="-25000" dirty="0">
                  <a:latin typeface="+mn-lt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011874" y="5431807"/>
                <a:ext cx="34867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5</a:t>
                </a:r>
                <a:endParaRPr lang="en-US" sz="2000" i="1" baseline="-25000" dirty="0">
                  <a:latin typeface="+mn-lt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7011874" y="5777449"/>
                <a:ext cx="34867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6</a:t>
                </a:r>
                <a:endParaRPr lang="en-US" sz="2000" i="1" baseline="-25000" dirty="0">
                  <a:latin typeface="+mn-lt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7011874" y="6123091"/>
                <a:ext cx="34867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7</a:t>
                </a:r>
                <a:endParaRPr lang="en-US" sz="2000" i="1" baseline="-25000" dirty="0">
                  <a:latin typeface="+mn-lt"/>
                  <a:cs typeface="Times New Roman" panose="02020603050405020304" pitchFamily="18" charset="0"/>
                </a:endParaRP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5435036" y="4517560"/>
                <a:ext cx="34867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dirty="0">
                    <a:latin typeface="+mn-lt"/>
                    <a:cs typeface="Times New Roman" panose="02020603050405020304" pitchFamily="18" charset="0"/>
                  </a:rPr>
                  <a:t>2</a:t>
                </a:r>
                <a:endParaRPr lang="en-US" sz="2000" baseline="30000" dirty="0">
                  <a:latin typeface="+mn-lt"/>
                  <a:cs typeface="Times New Roman" panose="02020603050405020304" pitchFamily="18" charset="0"/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5435036" y="4883080"/>
                <a:ext cx="34867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dirty="0">
                    <a:latin typeface="+mn-lt"/>
                    <a:cs typeface="Times New Roman" panose="02020603050405020304" pitchFamily="18" charset="0"/>
                  </a:rPr>
                  <a:t>1</a:t>
                </a:r>
                <a:endParaRPr lang="en-US" sz="2000" baseline="30000" dirty="0">
                  <a:latin typeface="+mn-lt"/>
                  <a:cs typeface="Times New Roman" panose="02020603050405020304" pitchFamily="18" charset="0"/>
                </a:endParaRPr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5435036" y="5248600"/>
                <a:ext cx="34867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dirty="0">
                    <a:latin typeface="+mn-lt"/>
                    <a:cs typeface="Times New Roman" panose="02020603050405020304" pitchFamily="18" charset="0"/>
                  </a:rPr>
                  <a:t>0</a:t>
                </a:r>
                <a:endParaRPr lang="en-US" sz="2000" baseline="30000" dirty="0">
                  <a:latin typeface="+mn-lt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7545316" y="3749354"/>
              <a:ext cx="1382567" cy="2214354"/>
              <a:chOff x="7545316" y="3544214"/>
              <a:chExt cx="1382567" cy="2214354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7545316" y="3544214"/>
                <a:ext cx="1382567" cy="575558"/>
                <a:chOff x="7372494" y="3544214"/>
                <a:chExt cx="1382567" cy="575558"/>
              </a:xfrm>
            </p:grpSpPr>
            <p:cxnSp>
              <p:nvCxnSpPr>
                <p:cNvPr id="17" name="Straight Arrow Connector 16"/>
                <p:cNvCxnSpPr/>
                <p:nvPr/>
              </p:nvCxnSpPr>
              <p:spPr>
                <a:xfrm>
                  <a:off x="8043900" y="3832249"/>
                  <a:ext cx="389810" cy="0"/>
                </a:xfrm>
                <a:prstGeom prst="straightConnector1">
                  <a:avLst/>
                </a:prstGeom>
                <a:ln w="19050">
                  <a:solidFill>
                    <a:srgbClr val="0066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4" name="Freeform 67"/>
                <p:cNvSpPr>
                  <a:spLocks noChangeAspect="1"/>
                </p:cNvSpPr>
                <p:nvPr/>
              </p:nvSpPr>
              <p:spPr bwMode="auto">
                <a:xfrm>
                  <a:off x="7372494" y="3544214"/>
                  <a:ext cx="676680" cy="575558"/>
                </a:xfrm>
                <a:custGeom>
                  <a:avLst/>
                  <a:gdLst>
                    <a:gd name="T0" fmla="*/ 0 w 708"/>
                    <a:gd name="T1" fmla="*/ 0 h 576"/>
                    <a:gd name="T2" fmla="*/ 17 w 708"/>
                    <a:gd name="T3" fmla="*/ 40 h 576"/>
                    <a:gd name="T4" fmla="*/ 39 w 708"/>
                    <a:gd name="T5" fmla="*/ 95 h 576"/>
                    <a:gd name="T6" fmla="*/ 54 w 708"/>
                    <a:gd name="T7" fmla="*/ 157 h 576"/>
                    <a:gd name="T8" fmla="*/ 66 w 708"/>
                    <a:gd name="T9" fmla="*/ 227 h 576"/>
                    <a:gd name="T10" fmla="*/ 74 w 708"/>
                    <a:gd name="T11" fmla="*/ 284 h 576"/>
                    <a:gd name="T12" fmla="*/ 69 w 708"/>
                    <a:gd name="T13" fmla="*/ 338 h 576"/>
                    <a:gd name="T14" fmla="*/ 58 w 708"/>
                    <a:gd name="T15" fmla="*/ 399 h 576"/>
                    <a:gd name="T16" fmla="*/ 45 w 708"/>
                    <a:gd name="T17" fmla="*/ 458 h 576"/>
                    <a:gd name="T18" fmla="*/ 28 w 708"/>
                    <a:gd name="T19" fmla="*/ 512 h 576"/>
                    <a:gd name="T20" fmla="*/ 0 w 708"/>
                    <a:gd name="T21" fmla="*/ 572 h 576"/>
                    <a:gd name="T22" fmla="*/ 210 w 708"/>
                    <a:gd name="T23" fmla="*/ 576 h 576"/>
                    <a:gd name="T24" fmla="*/ 297 w 708"/>
                    <a:gd name="T25" fmla="*/ 570 h 576"/>
                    <a:gd name="T26" fmla="*/ 342 w 708"/>
                    <a:gd name="T27" fmla="*/ 567 h 576"/>
                    <a:gd name="T28" fmla="*/ 375 w 708"/>
                    <a:gd name="T29" fmla="*/ 559 h 576"/>
                    <a:gd name="T30" fmla="*/ 409 w 708"/>
                    <a:gd name="T31" fmla="*/ 549 h 576"/>
                    <a:gd name="T32" fmla="*/ 445 w 708"/>
                    <a:gd name="T33" fmla="*/ 533 h 576"/>
                    <a:gd name="T34" fmla="*/ 486 w 708"/>
                    <a:gd name="T35" fmla="*/ 515 h 576"/>
                    <a:gd name="T36" fmla="*/ 526 w 708"/>
                    <a:gd name="T37" fmla="*/ 490 h 576"/>
                    <a:gd name="T38" fmla="*/ 552 w 708"/>
                    <a:gd name="T39" fmla="*/ 470 h 576"/>
                    <a:gd name="T40" fmla="*/ 577 w 708"/>
                    <a:gd name="T41" fmla="*/ 447 h 576"/>
                    <a:gd name="T42" fmla="*/ 604 w 708"/>
                    <a:gd name="T43" fmla="*/ 420 h 576"/>
                    <a:gd name="T44" fmla="*/ 628 w 708"/>
                    <a:gd name="T45" fmla="*/ 398 h 576"/>
                    <a:gd name="T46" fmla="*/ 651 w 708"/>
                    <a:gd name="T47" fmla="*/ 370 h 576"/>
                    <a:gd name="T48" fmla="*/ 680 w 708"/>
                    <a:gd name="T49" fmla="*/ 333 h 576"/>
                    <a:gd name="T50" fmla="*/ 708 w 708"/>
                    <a:gd name="T51" fmla="*/ 286 h 576"/>
                    <a:gd name="T52" fmla="*/ 682 w 708"/>
                    <a:gd name="T53" fmla="*/ 245 h 576"/>
                    <a:gd name="T54" fmla="*/ 658 w 708"/>
                    <a:gd name="T55" fmla="*/ 210 h 576"/>
                    <a:gd name="T56" fmla="*/ 638 w 708"/>
                    <a:gd name="T57" fmla="*/ 185 h 576"/>
                    <a:gd name="T58" fmla="*/ 616 w 708"/>
                    <a:gd name="T59" fmla="*/ 161 h 576"/>
                    <a:gd name="T60" fmla="*/ 592 w 708"/>
                    <a:gd name="T61" fmla="*/ 138 h 576"/>
                    <a:gd name="T62" fmla="*/ 572 w 708"/>
                    <a:gd name="T63" fmla="*/ 120 h 576"/>
                    <a:gd name="T64" fmla="*/ 552 w 708"/>
                    <a:gd name="T65" fmla="*/ 103 h 576"/>
                    <a:gd name="T66" fmla="*/ 528 w 708"/>
                    <a:gd name="T67" fmla="*/ 85 h 576"/>
                    <a:gd name="T68" fmla="*/ 506 w 708"/>
                    <a:gd name="T69" fmla="*/ 72 h 576"/>
                    <a:gd name="T70" fmla="*/ 480 w 708"/>
                    <a:gd name="T71" fmla="*/ 58 h 576"/>
                    <a:gd name="T72" fmla="*/ 451 w 708"/>
                    <a:gd name="T73" fmla="*/ 43 h 576"/>
                    <a:gd name="T74" fmla="*/ 415 w 708"/>
                    <a:gd name="T75" fmla="*/ 29 h 576"/>
                    <a:gd name="T76" fmla="*/ 385 w 708"/>
                    <a:gd name="T77" fmla="*/ 20 h 576"/>
                    <a:gd name="T78" fmla="*/ 350 w 708"/>
                    <a:gd name="T79" fmla="*/ 11 h 576"/>
                    <a:gd name="T80" fmla="*/ 313 w 708"/>
                    <a:gd name="T81" fmla="*/ 5 h 576"/>
                    <a:gd name="T82" fmla="*/ 278 w 708"/>
                    <a:gd name="T83" fmla="*/ 1 h 576"/>
                    <a:gd name="T84" fmla="*/ 253 w 708"/>
                    <a:gd name="T85" fmla="*/ 1 h 576"/>
                    <a:gd name="T86" fmla="*/ 227 w 708"/>
                    <a:gd name="T87" fmla="*/ 0 h 576"/>
                    <a:gd name="T88" fmla="*/ 0 w 708"/>
                    <a:gd name="T89" fmla="*/ 0 h 5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708" h="576">
                      <a:moveTo>
                        <a:pt x="0" y="0"/>
                      </a:moveTo>
                      <a:lnTo>
                        <a:pt x="17" y="40"/>
                      </a:lnTo>
                      <a:lnTo>
                        <a:pt x="39" y="95"/>
                      </a:lnTo>
                      <a:lnTo>
                        <a:pt x="54" y="157"/>
                      </a:lnTo>
                      <a:lnTo>
                        <a:pt x="66" y="227"/>
                      </a:lnTo>
                      <a:lnTo>
                        <a:pt x="74" y="284"/>
                      </a:lnTo>
                      <a:lnTo>
                        <a:pt x="69" y="338"/>
                      </a:lnTo>
                      <a:lnTo>
                        <a:pt x="58" y="399"/>
                      </a:lnTo>
                      <a:lnTo>
                        <a:pt x="45" y="458"/>
                      </a:lnTo>
                      <a:lnTo>
                        <a:pt x="28" y="512"/>
                      </a:lnTo>
                      <a:lnTo>
                        <a:pt x="0" y="572"/>
                      </a:lnTo>
                      <a:lnTo>
                        <a:pt x="210" y="576"/>
                      </a:lnTo>
                      <a:lnTo>
                        <a:pt x="297" y="570"/>
                      </a:lnTo>
                      <a:lnTo>
                        <a:pt x="342" y="567"/>
                      </a:lnTo>
                      <a:lnTo>
                        <a:pt x="375" y="559"/>
                      </a:lnTo>
                      <a:lnTo>
                        <a:pt x="409" y="549"/>
                      </a:lnTo>
                      <a:lnTo>
                        <a:pt x="445" y="533"/>
                      </a:lnTo>
                      <a:lnTo>
                        <a:pt x="486" y="515"/>
                      </a:lnTo>
                      <a:lnTo>
                        <a:pt x="526" y="490"/>
                      </a:lnTo>
                      <a:lnTo>
                        <a:pt x="552" y="470"/>
                      </a:lnTo>
                      <a:lnTo>
                        <a:pt x="577" y="447"/>
                      </a:lnTo>
                      <a:lnTo>
                        <a:pt x="604" y="420"/>
                      </a:lnTo>
                      <a:lnTo>
                        <a:pt x="628" y="398"/>
                      </a:lnTo>
                      <a:lnTo>
                        <a:pt x="651" y="370"/>
                      </a:lnTo>
                      <a:lnTo>
                        <a:pt x="680" y="333"/>
                      </a:lnTo>
                      <a:lnTo>
                        <a:pt x="708" y="286"/>
                      </a:lnTo>
                      <a:lnTo>
                        <a:pt x="682" y="245"/>
                      </a:lnTo>
                      <a:lnTo>
                        <a:pt x="658" y="210"/>
                      </a:lnTo>
                      <a:lnTo>
                        <a:pt x="638" y="185"/>
                      </a:lnTo>
                      <a:lnTo>
                        <a:pt x="616" y="161"/>
                      </a:lnTo>
                      <a:lnTo>
                        <a:pt x="592" y="138"/>
                      </a:lnTo>
                      <a:lnTo>
                        <a:pt x="572" y="120"/>
                      </a:lnTo>
                      <a:lnTo>
                        <a:pt x="552" y="103"/>
                      </a:lnTo>
                      <a:lnTo>
                        <a:pt x="528" y="85"/>
                      </a:lnTo>
                      <a:lnTo>
                        <a:pt x="506" y="72"/>
                      </a:lnTo>
                      <a:lnTo>
                        <a:pt x="480" y="58"/>
                      </a:lnTo>
                      <a:lnTo>
                        <a:pt x="451" y="43"/>
                      </a:lnTo>
                      <a:lnTo>
                        <a:pt x="415" y="29"/>
                      </a:lnTo>
                      <a:lnTo>
                        <a:pt x="385" y="20"/>
                      </a:lnTo>
                      <a:lnTo>
                        <a:pt x="350" y="11"/>
                      </a:lnTo>
                      <a:lnTo>
                        <a:pt x="313" y="5"/>
                      </a:lnTo>
                      <a:lnTo>
                        <a:pt x="278" y="1"/>
                      </a:lnTo>
                      <a:lnTo>
                        <a:pt x="253" y="1"/>
                      </a:lnTo>
                      <a:lnTo>
                        <a:pt x="2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5400" cmpd="sng">
                  <a:solidFill>
                    <a:srgbClr val="0066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" name="TextBox 52"/>
                <p:cNvSpPr txBox="1"/>
                <p:nvPr/>
              </p:nvSpPr>
              <p:spPr>
                <a:xfrm>
                  <a:off x="8467027" y="3645990"/>
                  <a:ext cx="288034" cy="359080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sz="2000" i="1" dirty="0">
                      <a:solidFill>
                        <a:srgbClr val="006600"/>
                      </a:solidFill>
                      <a:latin typeface="+mn-lt"/>
                      <a:cs typeface="Times New Roman" panose="02020603050405020304" pitchFamily="18" charset="0"/>
                    </a:rPr>
                    <a:t>f</a:t>
                  </a:r>
                  <a:endParaRPr lang="en-US" sz="2000" i="1" baseline="-25000" dirty="0">
                    <a:solidFill>
                      <a:srgbClr val="006600"/>
                    </a:solidFill>
                    <a:latin typeface="+mn-lt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7" name="Group 6"/>
              <p:cNvGrpSpPr/>
              <p:nvPr/>
            </p:nvGrpSpPr>
            <p:grpSpPr>
              <a:xfrm>
                <a:off x="7545316" y="4420760"/>
                <a:ext cx="1382567" cy="486144"/>
                <a:chOff x="7372494" y="4363153"/>
                <a:chExt cx="1382567" cy="486144"/>
              </a:xfrm>
            </p:grpSpPr>
            <p:cxnSp>
              <p:nvCxnSpPr>
                <p:cNvPr id="52" name="Straight Arrow Connector 51"/>
                <p:cNvCxnSpPr/>
                <p:nvPr/>
              </p:nvCxnSpPr>
              <p:spPr>
                <a:xfrm>
                  <a:off x="8043900" y="4605617"/>
                  <a:ext cx="389810" cy="0"/>
                </a:xfrm>
                <a:prstGeom prst="straightConnector1">
                  <a:avLst/>
                </a:prstGeom>
                <a:ln w="19050">
                  <a:solidFill>
                    <a:srgbClr val="0000FF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" name="TextBox 53"/>
                <p:cNvSpPr txBox="1"/>
                <p:nvPr/>
              </p:nvSpPr>
              <p:spPr>
                <a:xfrm>
                  <a:off x="8467027" y="4432610"/>
                  <a:ext cx="288034" cy="359080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sz="2000" i="1" dirty="0">
                      <a:solidFill>
                        <a:srgbClr val="0000FF"/>
                      </a:solidFill>
                      <a:latin typeface="+mn-lt"/>
                      <a:cs typeface="Times New Roman" panose="02020603050405020304" pitchFamily="18" charset="0"/>
                    </a:rPr>
                    <a:t>g</a:t>
                  </a:r>
                  <a:endParaRPr lang="en-US" sz="2000" i="1" baseline="-25000" dirty="0">
                    <a:solidFill>
                      <a:srgbClr val="0000FF"/>
                    </a:solidFill>
                    <a:latin typeface="+mn-lt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9" name="Freeform 67"/>
                <p:cNvSpPr>
                  <a:spLocks noChangeAspect="1"/>
                </p:cNvSpPr>
                <p:nvPr/>
              </p:nvSpPr>
              <p:spPr bwMode="auto">
                <a:xfrm>
                  <a:off x="7372494" y="4363153"/>
                  <a:ext cx="676680" cy="486144"/>
                </a:xfrm>
                <a:custGeom>
                  <a:avLst/>
                  <a:gdLst>
                    <a:gd name="T0" fmla="*/ 0 w 708"/>
                    <a:gd name="T1" fmla="*/ 0 h 576"/>
                    <a:gd name="T2" fmla="*/ 17 w 708"/>
                    <a:gd name="T3" fmla="*/ 40 h 576"/>
                    <a:gd name="T4" fmla="*/ 39 w 708"/>
                    <a:gd name="T5" fmla="*/ 95 h 576"/>
                    <a:gd name="T6" fmla="*/ 54 w 708"/>
                    <a:gd name="T7" fmla="*/ 157 h 576"/>
                    <a:gd name="T8" fmla="*/ 66 w 708"/>
                    <a:gd name="T9" fmla="*/ 227 h 576"/>
                    <a:gd name="T10" fmla="*/ 74 w 708"/>
                    <a:gd name="T11" fmla="*/ 284 h 576"/>
                    <a:gd name="T12" fmla="*/ 69 w 708"/>
                    <a:gd name="T13" fmla="*/ 338 h 576"/>
                    <a:gd name="T14" fmla="*/ 58 w 708"/>
                    <a:gd name="T15" fmla="*/ 399 h 576"/>
                    <a:gd name="T16" fmla="*/ 45 w 708"/>
                    <a:gd name="T17" fmla="*/ 458 h 576"/>
                    <a:gd name="T18" fmla="*/ 28 w 708"/>
                    <a:gd name="T19" fmla="*/ 512 h 576"/>
                    <a:gd name="T20" fmla="*/ 0 w 708"/>
                    <a:gd name="T21" fmla="*/ 572 h 576"/>
                    <a:gd name="T22" fmla="*/ 210 w 708"/>
                    <a:gd name="T23" fmla="*/ 576 h 576"/>
                    <a:gd name="T24" fmla="*/ 297 w 708"/>
                    <a:gd name="T25" fmla="*/ 570 h 576"/>
                    <a:gd name="T26" fmla="*/ 342 w 708"/>
                    <a:gd name="T27" fmla="*/ 567 h 576"/>
                    <a:gd name="T28" fmla="*/ 375 w 708"/>
                    <a:gd name="T29" fmla="*/ 559 h 576"/>
                    <a:gd name="T30" fmla="*/ 409 w 708"/>
                    <a:gd name="T31" fmla="*/ 549 h 576"/>
                    <a:gd name="T32" fmla="*/ 445 w 708"/>
                    <a:gd name="T33" fmla="*/ 533 h 576"/>
                    <a:gd name="T34" fmla="*/ 486 w 708"/>
                    <a:gd name="T35" fmla="*/ 515 h 576"/>
                    <a:gd name="T36" fmla="*/ 526 w 708"/>
                    <a:gd name="T37" fmla="*/ 490 h 576"/>
                    <a:gd name="T38" fmla="*/ 552 w 708"/>
                    <a:gd name="T39" fmla="*/ 470 h 576"/>
                    <a:gd name="T40" fmla="*/ 577 w 708"/>
                    <a:gd name="T41" fmla="*/ 447 h 576"/>
                    <a:gd name="T42" fmla="*/ 604 w 708"/>
                    <a:gd name="T43" fmla="*/ 420 h 576"/>
                    <a:gd name="T44" fmla="*/ 628 w 708"/>
                    <a:gd name="T45" fmla="*/ 398 h 576"/>
                    <a:gd name="T46" fmla="*/ 651 w 708"/>
                    <a:gd name="T47" fmla="*/ 370 h 576"/>
                    <a:gd name="T48" fmla="*/ 680 w 708"/>
                    <a:gd name="T49" fmla="*/ 333 h 576"/>
                    <a:gd name="T50" fmla="*/ 708 w 708"/>
                    <a:gd name="T51" fmla="*/ 286 h 576"/>
                    <a:gd name="T52" fmla="*/ 682 w 708"/>
                    <a:gd name="T53" fmla="*/ 245 h 576"/>
                    <a:gd name="T54" fmla="*/ 658 w 708"/>
                    <a:gd name="T55" fmla="*/ 210 h 576"/>
                    <a:gd name="T56" fmla="*/ 638 w 708"/>
                    <a:gd name="T57" fmla="*/ 185 h 576"/>
                    <a:gd name="T58" fmla="*/ 616 w 708"/>
                    <a:gd name="T59" fmla="*/ 161 h 576"/>
                    <a:gd name="T60" fmla="*/ 592 w 708"/>
                    <a:gd name="T61" fmla="*/ 138 h 576"/>
                    <a:gd name="T62" fmla="*/ 572 w 708"/>
                    <a:gd name="T63" fmla="*/ 120 h 576"/>
                    <a:gd name="T64" fmla="*/ 552 w 708"/>
                    <a:gd name="T65" fmla="*/ 103 h 576"/>
                    <a:gd name="T66" fmla="*/ 528 w 708"/>
                    <a:gd name="T67" fmla="*/ 85 h 576"/>
                    <a:gd name="T68" fmla="*/ 506 w 708"/>
                    <a:gd name="T69" fmla="*/ 72 h 576"/>
                    <a:gd name="T70" fmla="*/ 480 w 708"/>
                    <a:gd name="T71" fmla="*/ 58 h 576"/>
                    <a:gd name="T72" fmla="*/ 451 w 708"/>
                    <a:gd name="T73" fmla="*/ 43 h 576"/>
                    <a:gd name="T74" fmla="*/ 415 w 708"/>
                    <a:gd name="T75" fmla="*/ 29 h 576"/>
                    <a:gd name="T76" fmla="*/ 385 w 708"/>
                    <a:gd name="T77" fmla="*/ 20 h 576"/>
                    <a:gd name="T78" fmla="*/ 350 w 708"/>
                    <a:gd name="T79" fmla="*/ 11 h 576"/>
                    <a:gd name="T80" fmla="*/ 313 w 708"/>
                    <a:gd name="T81" fmla="*/ 5 h 576"/>
                    <a:gd name="T82" fmla="*/ 278 w 708"/>
                    <a:gd name="T83" fmla="*/ 1 h 576"/>
                    <a:gd name="T84" fmla="*/ 253 w 708"/>
                    <a:gd name="T85" fmla="*/ 1 h 576"/>
                    <a:gd name="T86" fmla="*/ 227 w 708"/>
                    <a:gd name="T87" fmla="*/ 0 h 576"/>
                    <a:gd name="T88" fmla="*/ 0 w 708"/>
                    <a:gd name="T89" fmla="*/ 0 h 5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708" h="576">
                      <a:moveTo>
                        <a:pt x="0" y="0"/>
                      </a:moveTo>
                      <a:lnTo>
                        <a:pt x="17" y="40"/>
                      </a:lnTo>
                      <a:lnTo>
                        <a:pt x="39" y="95"/>
                      </a:lnTo>
                      <a:lnTo>
                        <a:pt x="54" y="157"/>
                      </a:lnTo>
                      <a:lnTo>
                        <a:pt x="66" y="227"/>
                      </a:lnTo>
                      <a:lnTo>
                        <a:pt x="74" y="284"/>
                      </a:lnTo>
                      <a:lnTo>
                        <a:pt x="69" y="338"/>
                      </a:lnTo>
                      <a:lnTo>
                        <a:pt x="58" y="399"/>
                      </a:lnTo>
                      <a:lnTo>
                        <a:pt x="45" y="458"/>
                      </a:lnTo>
                      <a:lnTo>
                        <a:pt x="28" y="512"/>
                      </a:lnTo>
                      <a:lnTo>
                        <a:pt x="0" y="572"/>
                      </a:lnTo>
                      <a:lnTo>
                        <a:pt x="210" y="576"/>
                      </a:lnTo>
                      <a:lnTo>
                        <a:pt x="297" y="570"/>
                      </a:lnTo>
                      <a:lnTo>
                        <a:pt x="342" y="567"/>
                      </a:lnTo>
                      <a:lnTo>
                        <a:pt x="375" y="559"/>
                      </a:lnTo>
                      <a:lnTo>
                        <a:pt x="409" y="549"/>
                      </a:lnTo>
                      <a:lnTo>
                        <a:pt x="445" y="533"/>
                      </a:lnTo>
                      <a:lnTo>
                        <a:pt x="486" y="515"/>
                      </a:lnTo>
                      <a:lnTo>
                        <a:pt x="526" y="490"/>
                      </a:lnTo>
                      <a:lnTo>
                        <a:pt x="552" y="470"/>
                      </a:lnTo>
                      <a:lnTo>
                        <a:pt x="577" y="447"/>
                      </a:lnTo>
                      <a:lnTo>
                        <a:pt x="604" y="420"/>
                      </a:lnTo>
                      <a:lnTo>
                        <a:pt x="628" y="398"/>
                      </a:lnTo>
                      <a:lnTo>
                        <a:pt x="651" y="370"/>
                      </a:lnTo>
                      <a:lnTo>
                        <a:pt x="680" y="333"/>
                      </a:lnTo>
                      <a:lnTo>
                        <a:pt x="708" y="286"/>
                      </a:lnTo>
                      <a:lnTo>
                        <a:pt x="682" y="245"/>
                      </a:lnTo>
                      <a:lnTo>
                        <a:pt x="658" y="210"/>
                      </a:lnTo>
                      <a:lnTo>
                        <a:pt x="638" y="185"/>
                      </a:lnTo>
                      <a:lnTo>
                        <a:pt x="616" y="161"/>
                      </a:lnTo>
                      <a:lnTo>
                        <a:pt x="592" y="138"/>
                      </a:lnTo>
                      <a:lnTo>
                        <a:pt x="572" y="120"/>
                      </a:lnTo>
                      <a:lnTo>
                        <a:pt x="552" y="103"/>
                      </a:lnTo>
                      <a:lnTo>
                        <a:pt x="528" y="85"/>
                      </a:lnTo>
                      <a:lnTo>
                        <a:pt x="506" y="72"/>
                      </a:lnTo>
                      <a:lnTo>
                        <a:pt x="480" y="58"/>
                      </a:lnTo>
                      <a:lnTo>
                        <a:pt x="451" y="43"/>
                      </a:lnTo>
                      <a:lnTo>
                        <a:pt x="415" y="29"/>
                      </a:lnTo>
                      <a:lnTo>
                        <a:pt x="385" y="20"/>
                      </a:lnTo>
                      <a:lnTo>
                        <a:pt x="350" y="11"/>
                      </a:lnTo>
                      <a:lnTo>
                        <a:pt x="313" y="5"/>
                      </a:lnTo>
                      <a:lnTo>
                        <a:pt x="278" y="1"/>
                      </a:lnTo>
                      <a:lnTo>
                        <a:pt x="253" y="1"/>
                      </a:lnTo>
                      <a:lnTo>
                        <a:pt x="2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5400" cmpd="sng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" name="Group 4"/>
              <p:cNvGrpSpPr/>
              <p:nvPr/>
            </p:nvGrpSpPr>
            <p:grpSpPr>
              <a:xfrm>
                <a:off x="7545316" y="5272424"/>
                <a:ext cx="1382567" cy="486144"/>
                <a:chOff x="7372494" y="5272424"/>
                <a:chExt cx="1382567" cy="486144"/>
              </a:xfrm>
            </p:grpSpPr>
            <p:sp>
              <p:nvSpPr>
                <p:cNvPr id="40" name="Freeform 67"/>
                <p:cNvSpPr>
                  <a:spLocks noChangeAspect="1"/>
                </p:cNvSpPr>
                <p:nvPr/>
              </p:nvSpPr>
              <p:spPr bwMode="auto">
                <a:xfrm>
                  <a:off x="7372494" y="5272424"/>
                  <a:ext cx="676680" cy="486144"/>
                </a:xfrm>
                <a:custGeom>
                  <a:avLst/>
                  <a:gdLst>
                    <a:gd name="T0" fmla="*/ 0 w 708"/>
                    <a:gd name="T1" fmla="*/ 0 h 576"/>
                    <a:gd name="T2" fmla="*/ 17 w 708"/>
                    <a:gd name="T3" fmla="*/ 40 h 576"/>
                    <a:gd name="T4" fmla="*/ 39 w 708"/>
                    <a:gd name="T5" fmla="*/ 95 h 576"/>
                    <a:gd name="T6" fmla="*/ 54 w 708"/>
                    <a:gd name="T7" fmla="*/ 157 h 576"/>
                    <a:gd name="T8" fmla="*/ 66 w 708"/>
                    <a:gd name="T9" fmla="*/ 227 h 576"/>
                    <a:gd name="T10" fmla="*/ 74 w 708"/>
                    <a:gd name="T11" fmla="*/ 284 h 576"/>
                    <a:gd name="T12" fmla="*/ 69 w 708"/>
                    <a:gd name="T13" fmla="*/ 338 h 576"/>
                    <a:gd name="T14" fmla="*/ 58 w 708"/>
                    <a:gd name="T15" fmla="*/ 399 h 576"/>
                    <a:gd name="T16" fmla="*/ 45 w 708"/>
                    <a:gd name="T17" fmla="*/ 458 h 576"/>
                    <a:gd name="T18" fmla="*/ 28 w 708"/>
                    <a:gd name="T19" fmla="*/ 512 h 576"/>
                    <a:gd name="T20" fmla="*/ 0 w 708"/>
                    <a:gd name="T21" fmla="*/ 572 h 576"/>
                    <a:gd name="T22" fmla="*/ 210 w 708"/>
                    <a:gd name="T23" fmla="*/ 576 h 576"/>
                    <a:gd name="T24" fmla="*/ 297 w 708"/>
                    <a:gd name="T25" fmla="*/ 570 h 576"/>
                    <a:gd name="T26" fmla="*/ 342 w 708"/>
                    <a:gd name="T27" fmla="*/ 567 h 576"/>
                    <a:gd name="T28" fmla="*/ 375 w 708"/>
                    <a:gd name="T29" fmla="*/ 559 h 576"/>
                    <a:gd name="T30" fmla="*/ 409 w 708"/>
                    <a:gd name="T31" fmla="*/ 549 h 576"/>
                    <a:gd name="T32" fmla="*/ 445 w 708"/>
                    <a:gd name="T33" fmla="*/ 533 h 576"/>
                    <a:gd name="T34" fmla="*/ 486 w 708"/>
                    <a:gd name="T35" fmla="*/ 515 h 576"/>
                    <a:gd name="T36" fmla="*/ 526 w 708"/>
                    <a:gd name="T37" fmla="*/ 490 h 576"/>
                    <a:gd name="T38" fmla="*/ 552 w 708"/>
                    <a:gd name="T39" fmla="*/ 470 h 576"/>
                    <a:gd name="T40" fmla="*/ 577 w 708"/>
                    <a:gd name="T41" fmla="*/ 447 h 576"/>
                    <a:gd name="T42" fmla="*/ 604 w 708"/>
                    <a:gd name="T43" fmla="*/ 420 h 576"/>
                    <a:gd name="T44" fmla="*/ 628 w 708"/>
                    <a:gd name="T45" fmla="*/ 398 h 576"/>
                    <a:gd name="T46" fmla="*/ 651 w 708"/>
                    <a:gd name="T47" fmla="*/ 370 h 576"/>
                    <a:gd name="T48" fmla="*/ 680 w 708"/>
                    <a:gd name="T49" fmla="*/ 333 h 576"/>
                    <a:gd name="T50" fmla="*/ 708 w 708"/>
                    <a:gd name="T51" fmla="*/ 286 h 576"/>
                    <a:gd name="T52" fmla="*/ 682 w 708"/>
                    <a:gd name="T53" fmla="*/ 245 h 576"/>
                    <a:gd name="T54" fmla="*/ 658 w 708"/>
                    <a:gd name="T55" fmla="*/ 210 h 576"/>
                    <a:gd name="T56" fmla="*/ 638 w 708"/>
                    <a:gd name="T57" fmla="*/ 185 h 576"/>
                    <a:gd name="T58" fmla="*/ 616 w 708"/>
                    <a:gd name="T59" fmla="*/ 161 h 576"/>
                    <a:gd name="T60" fmla="*/ 592 w 708"/>
                    <a:gd name="T61" fmla="*/ 138 h 576"/>
                    <a:gd name="T62" fmla="*/ 572 w 708"/>
                    <a:gd name="T63" fmla="*/ 120 h 576"/>
                    <a:gd name="T64" fmla="*/ 552 w 708"/>
                    <a:gd name="T65" fmla="*/ 103 h 576"/>
                    <a:gd name="T66" fmla="*/ 528 w 708"/>
                    <a:gd name="T67" fmla="*/ 85 h 576"/>
                    <a:gd name="T68" fmla="*/ 506 w 708"/>
                    <a:gd name="T69" fmla="*/ 72 h 576"/>
                    <a:gd name="T70" fmla="*/ 480 w 708"/>
                    <a:gd name="T71" fmla="*/ 58 h 576"/>
                    <a:gd name="T72" fmla="*/ 451 w 708"/>
                    <a:gd name="T73" fmla="*/ 43 h 576"/>
                    <a:gd name="T74" fmla="*/ 415 w 708"/>
                    <a:gd name="T75" fmla="*/ 29 h 576"/>
                    <a:gd name="T76" fmla="*/ 385 w 708"/>
                    <a:gd name="T77" fmla="*/ 20 h 576"/>
                    <a:gd name="T78" fmla="*/ 350 w 708"/>
                    <a:gd name="T79" fmla="*/ 11 h 576"/>
                    <a:gd name="T80" fmla="*/ 313 w 708"/>
                    <a:gd name="T81" fmla="*/ 5 h 576"/>
                    <a:gd name="T82" fmla="*/ 278 w 708"/>
                    <a:gd name="T83" fmla="*/ 1 h 576"/>
                    <a:gd name="T84" fmla="*/ 253 w 708"/>
                    <a:gd name="T85" fmla="*/ 1 h 576"/>
                    <a:gd name="T86" fmla="*/ 227 w 708"/>
                    <a:gd name="T87" fmla="*/ 0 h 576"/>
                    <a:gd name="T88" fmla="*/ 0 w 708"/>
                    <a:gd name="T89" fmla="*/ 0 h 5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708" h="576">
                      <a:moveTo>
                        <a:pt x="0" y="0"/>
                      </a:moveTo>
                      <a:lnTo>
                        <a:pt x="17" y="40"/>
                      </a:lnTo>
                      <a:lnTo>
                        <a:pt x="39" y="95"/>
                      </a:lnTo>
                      <a:lnTo>
                        <a:pt x="54" y="157"/>
                      </a:lnTo>
                      <a:lnTo>
                        <a:pt x="66" y="227"/>
                      </a:lnTo>
                      <a:lnTo>
                        <a:pt x="74" y="284"/>
                      </a:lnTo>
                      <a:lnTo>
                        <a:pt x="69" y="338"/>
                      </a:lnTo>
                      <a:lnTo>
                        <a:pt x="58" y="399"/>
                      </a:lnTo>
                      <a:lnTo>
                        <a:pt x="45" y="458"/>
                      </a:lnTo>
                      <a:lnTo>
                        <a:pt x="28" y="512"/>
                      </a:lnTo>
                      <a:lnTo>
                        <a:pt x="0" y="572"/>
                      </a:lnTo>
                      <a:lnTo>
                        <a:pt x="210" y="576"/>
                      </a:lnTo>
                      <a:lnTo>
                        <a:pt x="297" y="570"/>
                      </a:lnTo>
                      <a:lnTo>
                        <a:pt x="342" y="567"/>
                      </a:lnTo>
                      <a:lnTo>
                        <a:pt x="375" y="559"/>
                      </a:lnTo>
                      <a:lnTo>
                        <a:pt x="409" y="549"/>
                      </a:lnTo>
                      <a:lnTo>
                        <a:pt x="445" y="533"/>
                      </a:lnTo>
                      <a:lnTo>
                        <a:pt x="486" y="515"/>
                      </a:lnTo>
                      <a:lnTo>
                        <a:pt x="526" y="490"/>
                      </a:lnTo>
                      <a:lnTo>
                        <a:pt x="552" y="470"/>
                      </a:lnTo>
                      <a:lnTo>
                        <a:pt x="577" y="447"/>
                      </a:lnTo>
                      <a:lnTo>
                        <a:pt x="604" y="420"/>
                      </a:lnTo>
                      <a:lnTo>
                        <a:pt x="628" y="398"/>
                      </a:lnTo>
                      <a:lnTo>
                        <a:pt x="651" y="370"/>
                      </a:lnTo>
                      <a:lnTo>
                        <a:pt x="680" y="333"/>
                      </a:lnTo>
                      <a:lnTo>
                        <a:pt x="708" y="286"/>
                      </a:lnTo>
                      <a:lnTo>
                        <a:pt x="682" y="245"/>
                      </a:lnTo>
                      <a:lnTo>
                        <a:pt x="658" y="210"/>
                      </a:lnTo>
                      <a:lnTo>
                        <a:pt x="638" y="185"/>
                      </a:lnTo>
                      <a:lnTo>
                        <a:pt x="616" y="161"/>
                      </a:lnTo>
                      <a:lnTo>
                        <a:pt x="592" y="138"/>
                      </a:lnTo>
                      <a:lnTo>
                        <a:pt x="572" y="120"/>
                      </a:lnTo>
                      <a:lnTo>
                        <a:pt x="552" y="103"/>
                      </a:lnTo>
                      <a:lnTo>
                        <a:pt x="528" y="85"/>
                      </a:lnTo>
                      <a:lnTo>
                        <a:pt x="506" y="72"/>
                      </a:lnTo>
                      <a:lnTo>
                        <a:pt x="480" y="58"/>
                      </a:lnTo>
                      <a:lnTo>
                        <a:pt x="451" y="43"/>
                      </a:lnTo>
                      <a:lnTo>
                        <a:pt x="415" y="29"/>
                      </a:lnTo>
                      <a:lnTo>
                        <a:pt x="385" y="20"/>
                      </a:lnTo>
                      <a:lnTo>
                        <a:pt x="350" y="11"/>
                      </a:lnTo>
                      <a:lnTo>
                        <a:pt x="313" y="5"/>
                      </a:lnTo>
                      <a:lnTo>
                        <a:pt x="278" y="1"/>
                      </a:lnTo>
                      <a:lnTo>
                        <a:pt x="253" y="1"/>
                      </a:lnTo>
                      <a:lnTo>
                        <a:pt x="2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5400" cmpd="sng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cxnSp>
              <p:nvCxnSpPr>
                <p:cNvPr id="41" name="Straight Arrow Connector 40"/>
                <p:cNvCxnSpPr/>
                <p:nvPr/>
              </p:nvCxnSpPr>
              <p:spPr>
                <a:xfrm>
                  <a:off x="8043900" y="5516104"/>
                  <a:ext cx="389810" cy="0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5" name="TextBox 44"/>
                <p:cNvSpPr txBox="1"/>
                <p:nvPr/>
              </p:nvSpPr>
              <p:spPr>
                <a:xfrm>
                  <a:off x="8467027" y="5330031"/>
                  <a:ext cx="288034" cy="359080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sz="2000" i="1" dirty="0">
                      <a:solidFill>
                        <a:srgbClr val="FF0000"/>
                      </a:solidFill>
                      <a:latin typeface="+mn-lt"/>
                      <a:cs typeface="Times New Roman" panose="02020603050405020304" pitchFamily="18" charset="0"/>
                    </a:rPr>
                    <a:t>h</a:t>
                  </a:r>
                  <a:endParaRPr lang="en-US" sz="2000" i="1" baseline="-25000" dirty="0">
                    <a:solidFill>
                      <a:srgbClr val="FF0000"/>
                    </a:solidFill>
                    <a:latin typeface="+mn-lt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9" name="Oval 8"/>
              <p:cNvSpPr/>
              <p:nvPr/>
            </p:nvSpPr>
            <p:spPr>
              <a:xfrm>
                <a:off x="8216721" y="4594392"/>
                <a:ext cx="144000" cy="144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63" name="Straight Arrow Connector 62"/>
            <p:cNvCxnSpPr/>
            <p:nvPr/>
          </p:nvCxnSpPr>
          <p:spPr>
            <a:xfrm>
              <a:off x="6162747" y="5068500"/>
              <a:ext cx="337407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83928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BCD to 7-Segment Decoder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226" y="894292"/>
            <a:ext cx="7719337" cy="1555389"/>
          </a:xfrm>
        </p:spPr>
        <p:txBody>
          <a:bodyPr/>
          <a:lstStyle/>
          <a:p>
            <a:pPr>
              <a:spcBef>
                <a:spcPts val="1500"/>
              </a:spcBef>
            </a:pPr>
            <a:r>
              <a:rPr lang="en-US" dirty="0"/>
              <a:t>Seven-Segment Display:</a:t>
            </a:r>
          </a:p>
          <a:p>
            <a:pPr marL="712788" lvl="1">
              <a:spcBef>
                <a:spcPts val="1500"/>
              </a:spcBef>
            </a:pPr>
            <a:r>
              <a:rPr lang="en-US" dirty="0"/>
              <a:t>Made of Seven segments: light-emitting diodes (LED)</a:t>
            </a:r>
          </a:p>
          <a:p>
            <a:pPr marL="712788" lvl="1">
              <a:spcBef>
                <a:spcPts val="1500"/>
              </a:spcBef>
            </a:pPr>
            <a:r>
              <a:rPr lang="en-US" dirty="0"/>
              <a:t>Found in electronic devices: such as clocks, calculators, etc.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7478" y="2491597"/>
            <a:ext cx="5930911" cy="120743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5" name="Picture 4" descr="huge_7segment_displa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63778" y="1091960"/>
            <a:ext cx="1555389" cy="155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29226" y="3969060"/>
            <a:ext cx="9159513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7663" indent="-347663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8513" indent="-336550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4588" indent="-231775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+mn-cs"/>
              </a:defRPr>
            </a:lvl3pPr>
            <a:lvl4pPr marL="1481138" indent="-222250" algn="l" rtl="0" fontAlgn="base">
              <a:spcBef>
                <a:spcPct val="4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ts val="1500"/>
              </a:spcBef>
            </a:pPr>
            <a:r>
              <a:rPr lang="en-US" kern="0" dirty="0"/>
              <a:t>BCD to 7-Segment Decoder</a:t>
            </a:r>
          </a:p>
          <a:p>
            <a:pPr marL="712788" lvl="1">
              <a:spcBef>
                <a:spcPts val="1500"/>
              </a:spcBef>
            </a:pPr>
            <a:r>
              <a:rPr lang="en-US" kern="0" dirty="0"/>
              <a:t>Called also a decoder, but not a binary decoder</a:t>
            </a:r>
          </a:p>
          <a:p>
            <a:pPr marL="712788" lvl="1">
              <a:spcBef>
                <a:spcPts val="1500"/>
              </a:spcBef>
            </a:pPr>
            <a:r>
              <a:rPr lang="en-US" kern="0" dirty="0"/>
              <a:t>Accepts as input a BCD decimal digit (0 to 9)</a:t>
            </a:r>
          </a:p>
          <a:p>
            <a:pPr marL="712788" lvl="1">
              <a:spcBef>
                <a:spcPts val="1500"/>
              </a:spcBef>
            </a:pPr>
            <a:r>
              <a:rPr lang="en-US" kern="0" dirty="0"/>
              <a:t>Generates output to the seven LED segments to display the BCD digit</a:t>
            </a:r>
          </a:p>
          <a:p>
            <a:pPr marL="712788" lvl="1">
              <a:spcBef>
                <a:spcPts val="1500"/>
              </a:spcBef>
            </a:pPr>
            <a:r>
              <a:rPr lang="en-US" kern="0" dirty="0"/>
              <a:t>Each segment can be turned on or off separately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6867312" y="3230361"/>
            <a:ext cx="2636641" cy="1811635"/>
            <a:chOff x="6393174" y="2938670"/>
            <a:chExt cx="2636641" cy="1811635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6738816" y="3371393"/>
              <a:ext cx="230428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6738817" y="3717035"/>
              <a:ext cx="230428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6738818" y="4062677"/>
              <a:ext cx="230428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6738819" y="4408319"/>
              <a:ext cx="230428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8467027" y="3140965"/>
              <a:ext cx="230428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8467028" y="3408579"/>
              <a:ext cx="230428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8467029" y="3655772"/>
              <a:ext cx="230428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8467030" y="3889856"/>
              <a:ext cx="230428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8467027" y="4120284"/>
              <a:ext cx="230428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8467028" y="4350712"/>
              <a:ext cx="230428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8467029" y="4581140"/>
              <a:ext cx="230428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6969244" y="2968144"/>
              <a:ext cx="1497783" cy="1778505"/>
            </a:xfrm>
            <a:prstGeom prst="rect">
              <a:avLst/>
            </a:prstGeom>
            <a:noFill/>
            <a:ln w="25400">
              <a:solidFill>
                <a:srgbClr val="FF0000"/>
              </a:solidFill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2000" dirty="0"/>
                <a:t>BCD to</a:t>
              </a:r>
            </a:p>
            <a:p>
              <a:pPr algn="ctr">
                <a:lnSpc>
                  <a:spcPct val="150000"/>
                </a:lnSpc>
              </a:pPr>
              <a:r>
                <a:rPr lang="en-US" sz="2000" dirty="0"/>
                <a:t>7-Segment</a:t>
              </a:r>
            </a:p>
            <a:p>
              <a:pPr algn="ctr">
                <a:lnSpc>
                  <a:spcPct val="150000"/>
                </a:lnSpc>
              </a:pPr>
              <a:r>
                <a:rPr lang="en-US" sz="2000" dirty="0"/>
                <a:t>Decoder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393174" y="3200400"/>
              <a:ext cx="336787" cy="341986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I</a:t>
              </a:r>
              <a:r>
                <a:rPr lang="en-US" sz="2000" baseline="-25000" dirty="0"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393175" y="3547870"/>
              <a:ext cx="336787" cy="341986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I</a:t>
              </a:r>
              <a:r>
                <a:rPr lang="en-US" sz="2000" baseline="-25000" dirty="0"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393176" y="3895340"/>
              <a:ext cx="336787" cy="341986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I</a:t>
              </a:r>
              <a:r>
                <a:rPr lang="en-US" sz="2000" baseline="-25000" dirty="0"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393177" y="4242810"/>
              <a:ext cx="336787" cy="341986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I</a:t>
              </a:r>
              <a:r>
                <a:rPr lang="en-US" sz="2000" baseline="-25000" dirty="0"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693028" y="2938670"/>
              <a:ext cx="336787" cy="341986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693028" y="3218450"/>
              <a:ext cx="336787" cy="341986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693028" y="3453477"/>
              <a:ext cx="336787" cy="341986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693028" y="3703783"/>
              <a:ext cx="336787" cy="341986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693028" y="3951119"/>
              <a:ext cx="336787" cy="341986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693028" y="4185203"/>
              <a:ext cx="336787" cy="341986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693028" y="4408319"/>
              <a:ext cx="336787" cy="341986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137745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BCD to 7-Segment Decoder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832" y="818709"/>
            <a:ext cx="5116218" cy="4185465"/>
          </a:xfrm>
        </p:spPr>
        <p:txBody>
          <a:bodyPr/>
          <a:lstStyle/>
          <a:p>
            <a:pPr marL="0" indent="0">
              <a:lnSpc>
                <a:spcPct val="130000"/>
              </a:lnSpc>
              <a:spcBef>
                <a:spcPts val="100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Specification:</a:t>
            </a:r>
            <a:endParaRPr lang="en-US" dirty="0"/>
          </a:p>
          <a:p>
            <a:pPr marL="447675" lvl="1">
              <a:lnSpc>
                <a:spcPct val="130000"/>
              </a:lnSpc>
              <a:spcBef>
                <a:spcPts val="1000"/>
              </a:spcBef>
            </a:pPr>
            <a:r>
              <a:rPr lang="en-US" dirty="0"/>
              <a:t>Input: 4-bit BCD 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/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/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/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/>
              <a:t>)</a:t>
            </a:r>
          </a:p>
          <a:p>
            <a:pPr marL="447675" lvl="1">
              <a:lnSpc>
                <a:spcPct val="130000"/>
              </a:lnSpc>
              <a:spcBef>
                <a:spcPts val="1000"/>
              </a:spcBef>
            </a:pPr>
            <a:r>
              <a:rPr lang="en-US" dirty="0"/>
              <a:t>Output: 7-bit 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/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/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/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dirty="0"/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/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/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dirty="0"/>
              <a:t>)</a:t>
            </a:r>
          </a:p>
          <a:p>
            <a:pPr marL="447675" lvl="1">
              <a:lnSpc>
                <a:spcPct val="130000"/>
              </a:lnSpc>
              <a:spcBef>
                <a:spcPts val="1000"/>
              </a:spcBef>
            </a:pPr>
            <a:r>
              <a:rPr lang="en-US" dirty="0"/>
              <a:t>Display should be OFF for Non-BCD input codes.</a:t>
            </a:r>
          </a:p>
          <a:p>
            <a:pPr marL="0" lvl="1" indent="0">
              <a:lnSpc>
                <a:spcPct val="130000"/>
              </a:lnSpc>
              <a:spcBef>
                <a:spcPts val="1000"/>
              </a:spcBef>
              <a:buNone/>
            </a:pPr>
            <a:r>
              <a:rPr lang="en-US" sz="2400" b="1" dirty="0"/>
              <a:t>Implementation can use:</a:t>
            </a:r>
          </a:p>
          <a:p>
            <a:pPr marL="449263" lvl="1" indent="-342900">
              <a:lnSpc>
                <a:spcPct val="130000"/>
              </a:lnSpc>
              <a:spcBef>
                <a:spcPts val="1000"/>
              </a:spcBef>
            </a:pPr>
            <a:r>
              <a:rPr lang="en-US" sz="2000" dirty="0"/>
              <a:t>A binary decoder</a:t>
            </a:r>
          </a:p>
          <a:p>
            <a:pPr marL="449263" lvl="1" indent="-342900">
              <a:lnSpc>
                <a:spcPct val="130000"/>
              </a:lnSpc>
              <a:spcBef>
                <a:spcPts val="1000"/>
              </a:spcBef>
            </a:pPr>
            <a:r>
              <a:rPr lang="en-US" sz="2000" dirty="0"/>
              <a:t>Additional gates</a:t>
            </a:r>
          </a:p>
          <a:p>
            <a:pPr marL="447675" lvl="1">
              <a:lnSpc>
                <a:spcPct val="130000"/>
              </a:lnSpc>
              <a:spcBef>
                <a:spcPts val="1000"/>
              </a:spcBef>
            </a:pPr>
            <a:endParaRPr lang="en-US" dirty="0"/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851057"/>
              </p:ext>
            </p:extLst>
          </p:nvPr>
        </p:nvGraphicFramePr>
        <p:xfrm>
          <a:off x="5568672" y="1448780"/>
          <a:ext cx="4154858" cy="47862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4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0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8072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+mn-lt"/>
                          <a:cs typeface="Consolas" panose="020B0609020204030204" pitchFamily="49" charset="0"/>
                        </a:rPr>
                        <a:t>BCD input</a:t>
                      </a:r>
                    </a:p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  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  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  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7-Segment Output</a:t>
                      </a:r>
                    </a:p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 b c d e f 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24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0  0  0  0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1 1 1 1 1 1 0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24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0  0  0  1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0 1 1 0 0 0 0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24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0  0  1  0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1 1 0 1 1 0 1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924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0  0  1  1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1 1 1 1 0 0 1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924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0  1 </a:t>
                      </a:r>
                      <a:r>
                        <a:rPr lang="en-US" baseline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0  0</a:t>
                      </a:r>
                      <a:endParaRPr 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0 1 1 0 0 1 1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924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0  1  0  1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1 0</a:t>
                      </a:r>
                      <a:r>
                        <a:rPr lang="en-US" baseline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1 1 0 1 1</a:t>
                      </a:r>
                      <a:endParaRPr 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924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 </a:t>
                      </a:r>
                      <a:r>
                        <a:rPr lang="en-US" baseline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1  1  0</a:t>
                      </a:r>
                      <a:endParaRPr 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1 0 1 1 1 1 1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924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0  1  1  1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1 1 1 0 0</a:t>
                      </a:r>
                      <a:r>
                        <a:rPr lang="en-US" baseline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0 0</a:t>
                      </a:r>
                      <a:endParaRPr 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924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1  0  0  0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1 1 1 1 1 1 1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924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1  0  0  1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1 1 1 1 0 1 1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924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1010</a:t>
                      </a:r>
                      <a:r>
                        <a:rPr lang="en-US" baseline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to 1111</a:t>
                      </a:r>
                      <a:endParaRPr 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0 0 0 0 0 0 0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29" name="Picture 2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7261" y="5360412"/>
            <a:ext cx="4493346" cy="99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603870" y="908720"/>
            <a:ext cx="2354575" cy="460856"/>
          </a:xfrm>
          <a:prstGeom prst="rect">
            <a:avLst/>
          </a:prstGeom>
          <a:noFill/>
          <a:ln w="25400">
            <a:noFill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Truth Table</a:t>
            </a:r>
          </a:p>
        </p:txBody>
      </p:sp>
    </p:spTree>
    <p:extLst>
      <p:ext uri="{BB962C8B-B14F-4D97-AF65-F5344CB8AC3E}">
        <p14:creationId xmlns:p14="http://schemas.microsoft.com/office/powerpoint/2010/main" val="29743546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9" name="Group 248"/>
          <p:cNvGrpSpPr/>
          <p:nvPr/>
        </p:nvGrpSpPr>
        <p:grpSpPr>
          <a:xfrm>
            <a:off x="756649" y="2830669"/>
            <a:ext cx="2171126" cy="3703675"/>
            <a:chOff x="756649" y="2830669"/>
            <a:chExt cx="2171126" cy="3703675"/>
          </a:xfrm>
        </p:grpSpPr>
        <p:sp>
          <p:nvSpPr>
            <p:cNvPr id="235" name="Rounded Rectangle 234"/>
            <p:cNvSpPr/>
            <p:nvPr/>
          </p:nvSpPr>
          <p:spPr>
            <a:xfrm>
              <a:off x="1532620" y="5763580"/>
              <a:ext cx="1395155" cy="770764"/>
            </a:xfrm>
            <a:prstGeom prst="round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27" name="Freeform 226"/>
            <p:cNvSpPr/>
            <p:nvPr/>
          </p:nvSpPr>
          <p:spPr>
            <a:xfrm flipV="1">
              <a:off x="756649" y="2830669"/>
              <a:ext cx="1705484" cy="3542156"/>
            </a:xfrm>
            <a:custGeom>
              <a:avLst/>
              <a:gdLst>
                <a:gd name="connsiteX0" fmla="*/ 0 w 925759"/>
                <a:gd name="connsiteY0" fmla="*/ 1959429 h 1959429"/>
                <a:gd name="connsiteX1" fmla="*/ 0 w 925759"/>
                <a:gd name="connsiteY1" fmla="*/ 0 h 1959429"/>
                <a:gd name="connsiteX2" fmla="*/ 925759 w 925759"/>
                <a:gd name="connsiteY2" fmla="*/ 0 h 19594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25759" h="1959429">
                  <a:moveTo>
                    <a:pt x="0" y="1959429"/>
                  </a:moveTo>
                  <a:lnTo>
                    <a:pt x="0" y="0"/>
                  </a:lnTo>
                  <a:lnTo>
                    <a:pt x="925759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head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Freeform 228"/>
            <p:cNvSpPr/>
            <p:nvPr/>
          </p:nvSpPr>
          <p:spPr>
            <a:xfrm flipV="1">
              <a:off x="947555" y="3195168"/>
              <a:ext cx="855095" cy="2917625"/>
            </a:xfrm>
            <a:custGeom>
              <a:avLst/>
              <a:gdLst>
                <a:gd name="connsiteX0" fmla="*/ 0 w 925759"/>
                <a:gd name="connsiteY0" fmla="*/ 1959429 h 1959429"/>
                <a:gd name="connsiteX1" fmla="*/ 0 w 925759"/>
                <a:gd name="connsiteY1" fmla="*/ 0 h 1959429"/>
                <a:gd name="connsiteX2" fmla="*/ 925759 w 925759"/>
                <a:gd name="connsiteY2" fmla="*/ 0 h 19594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25759" h="1959429">
                  <a:moveTo>
                    <a:pt x="0" y="1959429"/>
                  </a:moveTo>
                  <a:lnTo>
                    <a:pt x="0" y="0"/>
                  </a:lnTo>
                  <a:lnTo>
                    <a:pt x="925759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head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Freeform 229"/>
            <p:cNvSpPr/>
            <p:nvPr/>
          </p:nvSpPr>
          <p:spPr>
            <a:xfrm flipV="1">
              <a:off x="1127575" y="3568154"/>
              <a:ext cx="675075" cy="2381125"/>
            </a:xfrm>
            <a:custGeom>
              <a:avLst/>
              <a:gdLst>
                <a:gd name="connsiteX0" fmla="*/ 0 w 925759"/>
                <a:gd name="connsiteY0" fmla="*/ 1959429 h 1959429"/>
                <a:gd name="connsiteX1" fmla="*/ 0 w 925759"/>
                <a:gd name="connsiteY1" fmla="*/ 0 h 1959429"/>
                <a:gd name="connsiteX2" fmla="*/ 925759 w 925759"/>
                <a:gd name="connsiteY2" fmla="*/ 0 h 19594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25759" h="1959429">
                  <a:moveTo>
                    <a:pt x="0" y="1959429"/>
                  </a:moveTo>
                  <a:lnTo>
                    <a:pt x="0" y="0"/>
                  </a:lnTo>
                  <a:lnTo>
                    <a:pt x="925759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head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8" name="Group 247"/>
            <p:cNvGrpSpPr/>
            <p:nvPr/>
          </p:nvGrpSpPr>
          <p:grpSpPr>
            <a:xfrm>
              <a:off x="1728050" y="5864082"/>
              <a:ext cx="1050478" cy="580253"/>
              <a:chOff x="1728050" y="5613232"/>
              <a:chExt cx="1050478" cy="580253"/>
            </a:xfrm>
          </p:grpSpPr>
          <p:sp>
            <p:nvSpPr>
              <p:cNvPr id="226" name="Freeform 225"/>
              <p:cNvSpPr/>
              <p:nvPr/>
            </p:nvSpPr>
            <p:spPr>
              <a:xfrm flipH="1" flipV="1">
                <a:off x="2104322" y="5783457"/>
                <a:ext cx="357809" cy="156974"/>
              </a:xfrm>
              <a:custGeom>
                <a:avLst/>
                <a:gdLst>
                  <a:gd name="connsiteX0" fmla="*/ 0 w 357809"/>
                  <a:gd name="connsiteY0" fmla="*/ 0 h 304800"/>
                  <a:gd name="connsiteX1" fmla="*/ 225287 w 357809"/>
                  <a:gd name="connsiteY1" fmla="*/ 0 h 304800"/>
                  <a:gd name="connsiteX2" fmla="*/ 225287 w 357809"/>
                  <a:gd name="connsiteY2" fmla="*/ 304800 h 304800"/>
                  <a:gd name="connsiteX3" fmla="*/ 357809 w 357809"/>
                  <a:gd name="connsiteY3" fmla="*/ 304800 h 304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7809" h="304800">
                    <a:moveTo>
                      <a:pt x="0" y="0"/>
                    </a:moveTo>
                    <a:lnTo>
                      <a:pt x="225287" y="0"/>
                    </a:lnTo>
                    <a:lnTo>
                      <a:pt x="225287" y="304800"/>
                    </a:lnTo>
                    <a:lnTo>
                      <a:pt x="357809" y="30480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3" name="AutoShape 65"/>
              <p:cNvSpPr>
                <a:spLocks noChangeAspect="1" noChangeArrowheads="1"/>
              </p:cNvSpPr>
              <p:nvPr/>
            </p:nvSpPr>
            <p:spPr bwMode="auto">
              <a:xfrm>
                <a:off x="2387600" y="5859270"/>
                <a:ext cx="390928" cy="334215"/>
              </a:xfrm>
              <a:prstGeom prst="flowChartDelay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altLang="en-US"/>
              </a:p>
            </p:txBody>
          </p:sp>
          <p:sp>
            <p:nvSpPr>
              <p:cNvPr id="224" name="Freeform 67"/>
              <p:cNvSpPr>
                <a:spLocks noChangeAspect="1"/>
              </p:cNvSpPr>
              <p:nvPr/>
            </p:nvSpPr>
            <p:spPr bwMode="auto">
              <a:xfrm rot="10800000" flipH="1">
                <a:off x="1728050" y="5613232"/>
                <a:ext cx="412340" cy="340451"/>
              </a:xfrm>
              <a:custGeom>
                <a:avLst/>
                <a:gdLst>
                  <a:gd name="T0" fmla="*/ 0 w 708"/>
                  <a:gd name="T1" fmla="*/ 0 h 576"/>
                  <a:gd name="T2" fmla="*/ 17 w 708"/>
                  <a:gd name="T3" fmla="*/ 40 h 576"/>
                  <a:gd name="T4" fmla="*/ 39 w 708"/>
                  <a:gd name="T5" fmla="*/ 95 h 576"/>
                  <a:gd name="T6" fmla="*/ 54 w 708"/>
                  <a:gd name="T7" fmla="*/ 157 h 576"/>
                  <a:gd name="T8" fmla="*/ 66 w 708"/>
                  <a:gd name="T9" fmla="*/ 227 h 576"/>
                  <a:gd name="T10" fmla="*/ 74 w 708"/>
                  <a:gd name="T11" fmla="*/ 284 h 576"/>
                  <a:gd name="T12" fmla="*/ 69 w 708"/>
                  <a:gd name="T13" fmla="*/ 338 h 576"/>
                  <a:gd name="T14" fmla="*/ 58 w 708"/>
                  <a:gd name="T15" fmla="*/ 399 h 576"/>
                  <a:gd name="T16" fmla="*/ 45 w 708"/>
                  <a:gd name="T17" fmla="*/ 458 h 576"/>
                  <a:gd name="T18" fmla="*/ 28 w 708"/>
                  <a:gd name="T19" fmla="*/ 512 h 576"/>
                  <a:gd name="T20" fmla="*/ 0 w 708"/>
                  <a:gd name="T21" fmla="*/ 572 h 576"/>
                  <a:gd name="T22" fmla="*/ 210 w 708"/>
                  <a:gd name="T23" fmla="*/ 576 h 576"/>
                  <a:gd name="T24" fmla="*/ 297 w 708"/>
                  <a:gd name="T25" fmla="*/ 570 h 576"/>
                  <a:gd name="T26" fmla="*/ 342 w 708"/>
                  <a:gd name="T27" fmla="*/ 567 h 576"/>
                  <a:gd name="T28" fmla="*/ 375 w 708"/>
                  <a:gd name="T29" fmla="*/ 559 h 576"/>
                  <a:gd name="T30" fmla="*/ 409 w 708"/>
                  <a:gd name="T31" fmla="*/ 549 h 576"/>
                  <a:gd name="T32" fmla="*/ 445 w 708"/>
                  <a:gd name="T33" fmla="*/ 533 h 576"/>
                  <a:gd name="T34" fmla="*/ 486 w 708"/>
                  <a:gd name="T35" fmla="*/ 515 h 576"/>
                  <a:gd name="T36" fmla="*/ 526 w 708"/>
                  <a:gd name="T37" fmla="*/ 490 h 576"/>
                  <a:gd name="T38" fmla="*/ 552 w 708"/>
                  <a:gd name="T39" fmla="*/ 470 h 576"/>
                  <a:gd name="T40" fmla="*/ 577 w 708"/>
                  <a:gd name="T41" fmla="*/ 447 h 576"/>
                  <a:gd name="T42" fmla="*/ 604 w 708"/>
                  <a:gd name="T43" fmla="*/ 420 h 576"/>
                  <a:gd name="T44" fmla="*/ 628 w 708"/>
                  <a:gd name="T45" fmla="*/ 398 h 576"/>
                  <a:gd name="T46" fmla="*/ 651 w 708"/>
                  <a:gd name="T47" fmla="*/ 370 h 576"/>
                  <a:gd name="T48" fmla="*/ 680 w 708"/>
                  <a:gd name="T49" fmla="*/ 333 h 576"/>
                  <a:gd name="T50" fmla="*/ 708 w 708"/>
                  <a:gd name="T51" fmla="*/ 286 h 576"/>
                  <a:gd name="T52" fmla="*/ 682 w 708"/>
                  <a:gd name="T53" fmla="*/ 245 h 576"/>
                  <a:gd name="T54" fmla="*/ 658 w 708"/>
                  <a:gd name="T55" fmla="*/ 210 h 576"/>
                  <a:gd name="T56" fmla="*/ 638 w 708"/>
                  <a:gd name="T57" fmla="*/ 185 h 576"/>
                  <a:gd name="T58" fmla="*/ 616 w 708"/>
                  <a:gd name="T59" fmla="*/ 161 h 576"/>
                  <a:gd name="T60" fmla="*/ 592 w 708"/>
                  <a:gd name="T61" fmla="*/ 138 h 576"/>
                  <a:gd name="T62" fmla="*/ 572 w 708"/>
                  <a:gd name="T63" fmla="*/ 120 h 576"/>
                  <a:gd name="T64" fmla="*/ 552 w 708"/>
                  <a:gd name="T65" fmla="*/ 103 h 576"/>
                  <a:gd name="T66" fmla="*/ 528 w 708"/>
                  <a:gd name="T67" fmla="*/ 85 h 576"/>
                  <a:gd name="T68" fmla="*/ 506 w 708"/>
                  <a:gd name="T69" fmla="*/ 72 h 576"/>
                  <a:gd name="T70" fmla="*/ 480 w 708"/>
                  <a:gd name="T71" fmla="*/ 58 h 576"/>
                  <a:gd name="T72" fmla="*/ 451 w 708"/>
                  <a:gd name="T73" fmla="*/ 43 h 576"/>
                  <a:gd name="T74" fmla="*/ 415 w 708"/>
                  <a:gd name="T75" fmla="*/ 29 h 576"/>
                  <a:gd name="T76" fmla="*/ 385 w 708"/>
                  <a:gd name="T77" fmla="*/ 20 h 576"/>
                  <a:gd name="T78" fmla="*/ 350 w 708"/>
                  <a:gd name="T79" fmla="*/ 11 h 576"/>
                  <a:gd name="T80" fmla="*/ 313 w 708"/>
                  <a:gd name="T81" fmla="*/ 5 h 576"/>
                  <a:gd name="T82" fmla="*/ 278 w 708"/>
                  <a:gd name="T83" fmla="*/ 1 h 576"/>
                  <a:gd name="T84" fmla="*/ 253 w 708"/>
                  <a:gd name="T85" fmla="*/ 1 h 576"/>
                  <a:gd name="T86" fmla="*/ 227 w 708"/>
                  <a:gd name="T87" fmla="*/ 0 h 576"/>
                  <a:gd name="T88" fmla="*/ 0 w 708"/>
                  <a:gd name="T89" fmla="*/ 0 h 5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708" h="576">
                    <a:moveTo>
                      <a:pt x="0" y="0"/>
                    </a:moveTo>
                    <a:lnTo>
                      <a:pt x="17" y="40"/>
                    </a:lnTo>
                    <a:lnTo>
                      <a:pt x="39" y="95"/>
                    </a:lnTo>
                    <a:lnTo>
                      <a:pt x="54" y="157"/>
                    </a:lnTo>
                    <a:lnTo>
                      <a:pt x="66" y="227"/>
                    </a:lnTo>
                    <a:lnTo>
                      <a:pt x="74" y="284"/>
                    </a:lnTo>
                    <a:lnTo>
                      <a:pt x="69" y="338"/>
                    </a:lnTo>
                    <a:lnTo>
                      <a:pt x="58" y="399"/>
                    </a:lnTo>
                    <a:lnTo>
                      <a:pt x="45" y="458"/>
                    </a:lnTo>
                    <a:lnTo>
                      <a:pt x="28" y="512"/>
                    </a:lnTo>
                    <a:lnTo>
                      <a:pt x="0" y="572"/>
                    </a:lnTo>
                    <a:lnTo>
                      <a:pt x="210" y="576"/>
                    </a:lnTo>
                    <a:lnTo>
                      <a:pt x="297" y="570"/>
                    </a:lnTo>
                    <a:lnTo>
                      <a:pt x="342" y="567"/>
                    </a:lnTo>
                    <a:lnTo>
                      <a:pt x="375" y="559"/>
                    </a:lnTo>
                    <a:lnTo>
                      <a:pt x="409" y="549"/>
                    </a:lnTo>
                    <a:lnTo>
                      <a:pt x="445" y="533"/>
                    </a:lnTo>
                    <a:lnTo>
                      <a:pt x="486" y="515"/>
                    </a:lnTo>
                    <a:lnTo>
                      <a:pt x="526" y="490"/>
                    </a:lnTo>
                    <a:lnTo>
                      <a:pt x="552" y="470"/>
                    </a:lnTo>
                    <a:lnTo>
                      <a:pt x="577" y="447"/>
                    </a:lnTo>
                    <a:lnTo>
                      <a:pt x="604" y="420"/>
                    </a:lnTo>
                    <a:lnTo>
                      <a:pt x="628" y="398"/>
                    </a:lnTo>
                    <a:lnTo>
                      <a:pt x="651" y="370"/>
                    </a:lnTo>
                    <a:lnTo>
                      <a:pt x="680" y="333"/>
                    </a:lnTo>
                    <a:lnTo>
                      <a:pt x="708" y="286"/>
                    </a:lnTo>
                    <a:lnTo>
                      <a:pt x="682" y="245"/>
                    </a:lnTo>
                    <a:lnTo>
                      <a:pt x="658" y="210"/>
                    </a:lnTo>
                    <a:lnTo>
                      <a:pt x="638" y="185"/>
                    </a:lnTo>
                    <a:lnTo>
                      <a:pt x="616" y="161"/>
                    </a:lnTo>
                    <a:lnTo>
                      <a:pt x="592" y="138"/>
                    </a:lnTo>
                    <a:lnTo>
                      <a:pt x="572" y="120"/>
                    </a:lnTo>
                    <a:lnTo>
                      <a:pt x="552" y="103"/>
                    </a:lnTo>
                    <a:lnTo>
                      <a:pt x="528" y="85"/>
                    </a:lnTo>
                    <a:lnTo>
                      <a:pt x="506" y="72"/>
                    </a:lnTo>
                    <a:lnTo>
                      <a:pt x="480" y="58"/>
                    </a:lnTo>
                    <a:lnTo>
                      <a:pt x="451" y="43"/>
                    </a:lnTo>
                    <a:lnTo>
                      <a:pt x="415" y="29"/>
                    </a:lnTo>
                    <a:lnTo>
                      <a:pt x="385" y="20"/>
                    </a:lnTo>
                    <a:lnTo>
                      <a:pt x="350" y="11"/>
                    </a:lnTo>
                    <a:lnTo>
                      <a:pt x="313" y="5"/>
                    </a:lnTo>
                    <a:lnTo>
                      <a:pt x="278" y="1"/>
                    </a:lnTo>
                    <a:lnTo>
                      <a:pt x="253" y="1"/>
                    </a:lnTo>
                    <a:lnTo>
                      <a:pt x="22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254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7" name="TextBox 246"/>
                <p:cNvSpPr txBox="1"/>
                <p:nvPr/>
              </p:nvSpPr>
              <p:spPr>
                <a:xfrm>
                  <a:off x="1607314" y="5315082"/>
                  <a:ext cx="1320461" cy="424224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  <a:cs typeface="Times New Roman" panose="020206030504050203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  <a:cs typeface="Times New Roman" panose="020206030504050203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dirty="0">
                    <a:latin typeface="+mn-lt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47" name="TextBox 2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07314" y="5315082"/>
                  <a:ext cx="1320461" cy="424224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7246"/>
                  </a:stretch>
                </a:blipFill>
                <a:ln w="25400"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a BCD to 7-Segment Decoder</a:t>
            </a:r>
          </a:p>
        </p:txBody>
      </p:sp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954795"/>
              </p:ext>
            </p:extLst>
          </p:nvPr>
        </p:nvGraphicFramePr>
        <p:xfrm>
          <a:off x="6063727" y="1426092"/>
          <a:ext cx="3569793" cy="4420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4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5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8072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  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  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  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 b c d e f 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24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0  0  0  0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1 1 1 1 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1 </a:t>
                      </a:r>
                      <a:r>
                        <a:rPr lang="en-US" b="1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24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0  0  0  1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1 1 </a:t>
                      </a:r>
                      <a:r>
                        <a:rPr lang="en-US" b="1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 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r>
                        <a:rPr lang="en-US" b="1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0 0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24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0  0  1  0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1 1 </a:t>
                      </a:r>
                      <a:r>
                        <a:rPr lang="en-US" b="1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1 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b="1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924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0  0  1  1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1 1 1 1 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r>
                        <a:rPr lang="en-US" b="1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0</a:t>
                      </a:r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924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0  1 </a:t>
                      </a:r>
                      <a:r>
                        <a:rPr lang="en-US" baseline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0  0</a:t>
                      </a:r>
                      <a:endParaRPr 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1 1 </a:t>
                      </a:r>
                      <a:r>
                        <a:rPr lang="en-US" b="1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 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1 1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924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0  1  0  1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 </a:t>
                      </a:r>
                      <a:r>
                        <a:rPr lang="en-US" b="1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r>
                        <a:rPr lang="en-US" baseline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1 1 </a:t>
                      </a:r>
                      <a:r>
                        <a:rPr lang="en-US" b="0" baseline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r>
                        <a:rPr lang="en-US" baseline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1 1</a:t>
                      </a:r>
                      <a:endParaRPr 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924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 </a:t>
                      </a:r>
                      <a:r>
                        <a:rPr lang="en-US" baseline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1  1  0</a:t>
                      </a:r>
                      <a:endParaRPr 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 </a:t>
                      </a:r>
                      <a:r>
                        <a:rPr lang="en-US" b="1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1 1 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1 1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924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0  1  1  1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1 1 1 </a:t>
                      </a:r>
                      <a:r>
                        <a:rPr lang="en-US" b="1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 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r>
                        <a:rPr lang="en-US" b="1" baseline="0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0 0</a:t>
                      </a:r>
                      <a:endParaRPr lang="en-US" b="1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924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1  0  0  0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1 1 1 1 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1 1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924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1  0  0  1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1 1 1 1 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1 1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924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1010</a:t>
                      </a:r>
                      <a:r>
                        <a:rPr lang="en-US" baseline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– 1111</a:t>
                      </a:r>
                      <a:endParaRPr 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0 0 0 0 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r>
                        <a:rPr lang="en-US" b="1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0 0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6843210" y="863715"/>
            <a:ext cx="2354575" cy="460856"/>
          </a:xfrm>
          <a:prstGeom prst="rect">
            <a:avLst/>
          </a:prstGeom>
          <a:noFill/>
          <a:ln w="25400">
            <a:noFill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Truth Table</a:t>
            </a:r>
          </a:p>
        </p:txBody>
      </p:sp>
      <p:grpSp>
        <p:nvGrpSpPr>
          <p:cNvPr id="250" name="Group 249"/>
          <p:cNvGrpSpPr/>
          <p:nvPr/>
        </p:nvGrpSpPr>
        <p:grpSpPr>
          <a:xfrm>
            <a:off x="2778528" y="1133745"/>
            <a:ext cx="3029567" cy="5140203"/>
            <a:chOff x="2778528" y="1133745"/>
            <a:chExt cx="3029567" cy="5140203"/>
          </a:xfrm>
        </p:grpSpPr>
        <p:grpSp>
          <p:nvGrpSpPr>
            <p:cNvPr id="246" name="Group 245"/>
            <p:cNvGrpSpPr/>
            <p:nvPr/>
          </p:nvGrpSpPr>
          <p:grpSpPr>
            <a:xfrm>
              <a:off x="2778528" y="1133745"/>
              <a:ext cx="3029567" cy="5140203"/>
              <a:chOff x="2778528" y="1133745"/>
              <a:chExt cx="3029567" cy="5140203"/>
            </a:xfrm>
          </p:grpSpPr>
          <p:sp>
            <p:nvSpPr>
              <p:cNvPr id="234" name="Freeform 233"/>
              <p:cNvSpPr/>
              <p:nvPr/>
            </p:nvSpPr>
            <p:spPr>
              <a:xfrm>
                <a:off x="2778528" y="1444486"/>
                <a:ext cx="2001078" cy="4829462"/>
              </a:xfrm>
              <a:custGeom>
                <a:avLst/>
                <a:gdLst>
                  <a:gd name="connsiteX0" fmla="*/ 0 w 2001078"/>
                  <a:gd name="connsiteY0" fmla="*/ 4572000 h 4572000"/>
                  <a:gd name="connsiteX1" fmla="*/ 1729408 w 2001078"/>
                  <a:gd name="connsiteY1" fmla="*/ 4572000 h 4572000"/>
                  <a:gd name="connsiteX2" fmla="*/ 1729408 w 2001078"/>
                  <a:gd name="connsiteY2" fmla="*/ 0 h 4572000"/>
                  <a:gd name="connsiteX3" fmla="*/ 2001078 w 2001078"/>
                  <a:gd name="connsiteY3" fmla="*/ 0 h 457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01078" h="4572000">
                    <a:moveTo>
                      <a:pt x="0" y="4572000"/>
                    </a:moveTo>
                    <a:lnTo>
                      <a:pt x="1729408" y="4572000"/>
                    </a:lnTo>
                    <a:lnTo>
                      <a:pt x="1729408" y="0"/>
                    </a:lnTo>
                    <a:lnTo>
                      <a:pt x="200107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8" name="Freeform 217"/>
              <p:cNvSpPr/>
              <p:nvPr/>
            </p:nvSpPr>
            <p:spPr>
              <a:xfrm>
                <a:off x="2834072" y="1817441"/>
                <a:ext cx="1982147" cy="1720889"/>
              </a:xfrm>
              <a:custGeom>
                <a:avLst/>
                <a:gdLst>
                  <a:gd name="connsiteX0" fmla="*/ 0 w 1982147"/>
                  <a:gd name="connsiteY0" fmla="*/ 1720889 h 1720889"/>
                  <a:gd name="connsiteX1" fmla="*/ 948477 w 1982147"/>
                  <a:gd name="connsiteY1" fmla="*/ 1720889 h 1720889"/>
                  <a:gd name="connsiteX2" fmla="*/ 948477 w 1982147"/>
                  <a:gd name="connsiteY2" fmla="*/ 0 h 1720889"/>
                  <a:gd name="connsiteX3" fmla="*/ 1982147 w 1982147"/>
                  <a:gd name="connsiteY3" fmla="*/ 0 h 17208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82147" h="1720889">
                    <a:moveTo>
                      <a:pt x="0" y="1720889"/>
                    </a:moveTo>
                    <a:lnTo>
                      <a:pt x="948477" y="1720889"/>
                    </a:lnTo>
                    <a:lnTo>
                      <a:pt x="948477" y="0"/>
                    </a:lnTo>
                    <a:lnTo>
                      <a:pt x="1982147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9" name="Freeform 218"/>
              <p:cNvSpPr/>
              <p:nvPr/>
            </p:nvSpPr>
            <p:spPr>
              <a:xfrm>
                <a:off x="2839752" y="2839752"/>
                <a:ext cx="1976467" cy="2118454"/>
              </a:xfrm>
              <a:custGeom>
                <a:avLst/>
                <a:gdLst>
                  <a:gd name="connsiteX0" fmla="*/ 0 w 1976467"/>
                  <a:gd name="connsiteY0" fmla="*/ 0 h 2118454"/>
                  <a:gd name="connsiteX1" fmla="*/ 675860 w 1976467"/>
                  <a:gd name="connsiteY1" fmla="*/ 0 h 2118454"/>
                  <a:gd name="connsiteX2" fmla="*/ 675860 w 1976467"/>
                  <a:gd name="connsiteY2" fmla="*/ 2118454 h 2118454"/>
                  <a:gd name="connsiteX3" fmla="*/ 1976467 w 1976467"/>
                  <a:gd name="connsiteY3" fmla="*/ 2118454 h 2118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76467" h="2118454">
                    <a:moveTo>
                      <a:pt x="0" y="0"/>
                    </a:moveTo>
                    <a:lnTo>
                      <a:pt x="675860" y="0"/>
                    </a:lnTo>
                    <a:lnTo>
                      <a:pt x="675860" y="2118454"/>
                    </a:lnTo>
                    <a:lnTo>
                      <a:pt x="1976467" y="2118454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6" name="Freeform 215"/>
              <p:cNvSpPr/>
              <p:nvPr/>
            </p:nvSpPr>
            <p:spPr>
              <a:xfrm>
                <a:off x="2845431" y="1760646"/>
                <a:ext cx="1965108" cy="3657600"/>
              </a:xfrm>
              <a:custGeom>
                <a:avLst/>
                <a:gdLst>
                  <a:gd name="connsiteX0" fmla="*/ 0 w 1965108"/>
                  <a:gd name="connsiteY0" fmla="*/ 0 h 3657600"/>
                  <a:gd name="connsiteX1" fmla="*/ 261257 w 1965108"/>
                  <a:gd name="connsiteY1" fmla="*/ 0 h 3657600"/>
                  <a:gd name="connsiteX2" fmla="*/ 261257 w 1965108"/>
                  <a:gd name="connsiteY2" fmla="*/ 3657600 h 3657600"/>
                  <a:gd name="connsiteX3" fmla="*/ 1965108 w 1965108"/>
                  <a:gd name="connsiteY3" fmla="*/ 3657600 h 3657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65108" h="3657600">
                    <a:moveTo>
                      <a:pt x="0" y="0"/>
                    </a:moveTo>
                    <a:lnTo>
                      <a:pt x="261257" y="0"/>
                    </a:lnTo>
                    <a:lnTo>
                      <a:pt x="261257" y="3657600"/>
                    </a:lnTo>
                    <a:lnTo>
                      <a:pt x="1965108" y="365760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5" name="Freeform 214"/>
              <p:cNvSpPr/>
              <p:nvPr/>
            </p:nvSpPr>
            <p:spPr>
              <a:xfrm>
                <a:off x="2845431" y="4009729"/>
                <a:ext cx="1959429" cy="584989"/>
              </a:xfrm>
              <a:custGeom>
                <a:avLst/>
                <a:gdLst>
                  <a:gd name="connsiteX0" fmla="*/ 0 w 1959429"/>
                  <a:gd name="connsiteY0" fmla="*/ 584989 h 584989"/>
                  <a:gd name="connsiteX1" fmla="*/ 1346042 w 1959429"/>
                  <a:gd name="connsiteY1" fmla="*/ 584989 h 584989"/>
                  <a:gd name="connsiteX2" fmla="*/ 1346042 w 1959429"/>
                  <a:gd name="connsiteY2" fmla="*/ 0 h 584989"/>
                  <a:gd name="connsiteX3" fmla="*/ 1959429 w 1959429"/>
                  <a:gd name="connsiteY3" fmla="*/ 0 h 5849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59429" h="584989">
                    <a:moveTo>
                      <a:pt x="0" y="584989"/>
                    </a:moveTo>
                    <a:lnTo>
                      <a:pt x="1346042" y="584989"/>
                    </a:lnTo>
                    <a:lnTo>
                      <a:pt x="1346042" y="0"/>
                    </a:lnTo>
                    <a:lnTo>
                      <a:pt x="1959429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Freeform 212"/>
              <p:cNvSpPr/>
              <p:nvPr/>
            </p:nvSpPr>
            <p:spPr>
              <a:xfrm flipV="1">
                <a:off x="3380587" y="2487381"/>
                <a:ext cx="1437398" cy="2359493"/>
              </a:xfrm>
              <a:custGeom>
                <a:avLst/>
                <a:gdLst>
                  <a:gd name="connsiteX0" fmla="*/ 0 w 925759"/>
                  <a:gd name="connsiteY0" fmla="*/ 1959429 h 1959429"/>
                  <a:gd name="connsiteX1" fmla="*/ 0 w 925759"/>
                  <a:gd name="connsiteY1" fmla="*/ 0 h 1959429"/>
                  <a:gd name="connsiteX2" fmla="*/ 925759 w 925759"/>
                  <a:gd name="connsiteY2" fmla="*/ 0 h 19594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25759" h="1959429">
                    <a:moveTo>
                      <a:pt x="0" y="1959429"/>
                    </a:moveTo>
                    <a:lnTo>
                      <a:pt x="0" y="0"/>
                    </a:lnTo>
                    <a:lnTo>
                      <a:pt x="925759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headEnd type="oval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7" name="Straight Arrow Connector 16"/>
              <p:cNvCxnSpPr/>
              <p:nvPr/>
            </p:nvCxnSpPr>
            <p:spPr>
              <a:xfrm>
                <a:off x="2837765" y="3181957"/>
                <a:ext cx="2012531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1" name="Freeform 210"/>
              <p:cNvSpPr/>
              <p:nvPr/>
            </p:nvSpPr>
            <p:spPr>
              <a:xfrm>
                <a:off x="3647856" y="1310696"/>
                <a:ext cx="1251012" cy="1871262"/>
              </a:xfrm>
              <a:custGeom>
                <a:avLst/>
                <a:gdLst>
                  <a:gd name="connsiteX0" fmla="*/ 0 w 925759"/>
                  <a:gd name="connsiteY0" fmla="*/ 1959429 h 1959429"/>
                  <a:gd name="connsiteX1" fmla="*/ 0 w 925759"/>
                  <a:gd name="connsiteY1" fmla="*/ 0 h 1959429"/>
                  <a:gd name="connsiteX2" fmla="*/ 925759 w 925759"/>
                  <a:gd name="connsiteY2" fmla="*/ 0 h 19594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25759" h="1959429">
                    <a:moveTo>
                      <a:pt x="0" y="1959429"/>
                    </a:moveTo>
                    <a:lnTo>
                      <a:pt x="0" y="0"/>
                    </a:lnTo>
                    <a:lnTo>
                      <a:pt x="925759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headEnd type="oval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Freeform 208"/>
              <p:cNvSpPr/>
              <p:nvPr/>
            </p:nvSpPr>
            <p:spPr>
              <a:xfrm>
                <a:off x="3918857" y="1947679"/>
                <a:ext cx="925759" cy="1953319"/>
              </a:xfrm>
              <a:custGeom>
                <a:avLst/>
                <a:gdLst>
                  <a:gd name="connsiteX0" fmla="*/ 0 w 925759"/>
                  <a:gd name="connsiteY0" fmla="*/ 1959429 h 1959429"/>
                  <a:gd name="connsiteX1" fmla="*/ 0 w 925759"/>
                  <a:gd name="connsiteY1" fmla="*/ 0 h 1959429"/>
                  <a:gd name="connsiteX2" fmla="*/ 925759 w 925759"/>
                  <a:gd name="connsiteY2" fmla="*/ 0 h 19594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25759" h="1959429">
                    <a:moveTo>
                      <a:pt x="0" y="1959429"/>
                    </a:moveTo>
                    <a:lnTo>
                      <a:pt x="0" y="0"/>
                    </a:lnTo>
                    <a:lnTo>
                      <a:pt x="925759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headEnd type="oval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Freeform 207"/>
              <p:cNvSpPr/>
              <p:nvPr/>
            </p:nvSpPr>
            <p:spPr>
              <a:xfrm>
                <a:off x="3242535" y="1185221"/>
                <a:ext cx="1656332" cy="4341973"/>
              </a:xfrm>
              <a:custGeom>
                <a:avLst/>
                <a:gdLst>
                  <a:gd name="connsiteX0" fmla="*/ 783772 w 806490"/>
                  <a:gd name="connsiteY0" fmla="*/ 0 h 2339955"/>
                  <a:gd name="connsiteX1" fmla="*/ 0 w 806490"/>
                  <a:gd name="connsiteY1" fmla="*/ 0 h 2339955"/>
                  <a:gd name="connsiteX2" fmla="*/ 0 w 806490"/>
                  <a:gd name="connsiteY2" fmla="*/ 2339955 h 2339955"/>
                  <a:gd name="connsiteX3" fmla="*/ 806490 w 806490"/>
                  <a:gd name="connsiteY3" fmla="*/ 2339955 h 23399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06490" h="2339955">
                    <a:moveTo>
                      <a:pt x="783772" y="0"/>
                    </a:moveTo>
                    <a:lnTo>
                      <a:pt x="0" y="0"/>
                    </a:lnTo>
                    <a:lnTo>
                      <a:pt x="0" y="2339955"/>
                    </a:lnTo>
                    <a:lnTo>
                      <a:pt x="806490" y="2339955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6" name="Freeform 205"/>
              <p:cNvSpPr/>
              <p:nvPr/>
            </p:nvSpPr>
            <p:spPr>
              <a:xfrm>
                <a:off x="4058463" y="3308514"/>
                <a:ext cx="791833" cy="2348272"/>
              </a:xfrm>
              <a:custGeom>
                <a:avLst/>
                <a:gdLst>
                  <a:gd name="connsiteX0" fmla="*/ 783772 w 806490"/>
                  <a:gd name="connsiteY0" fmla="*/ 0 h 2339955"/>
                  <a:gd name="connsiteX1" fmla="*/ 0 w 806490"/>
                  <a:gd name="connsiteY1" fmla="*/ 0 h 2339955"/>
                  <a:gd name="connsiteX2" fmla="*/ 0 w 806490"/>
                  <a:gd name="connsiteY2" fmla="*/ 2339955 h 2339955"/>
                  <a:gd name="connsiteX3" fmla="*/ 806490 w 806490"/>
                  <a:gd name="connsiteY3" fmla="*/ 2339955 h 23399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06490" h="2339955">
                    <a:moveTo>
                      <a:pt x="783772" y="0"/>
                    </a:moveTo>
                    <a:lnTo>
                      <a:pt x="0" y="0"/>
                    </a:lnTo>
                    <a:lnTo>
                      <a:pt x="0" y="2339955"/>
                    </a:lnTo>
                    <a:lnTo>
                      <a:pt x="806490" y="2339955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1" name="Straight Connector 190"/>
              <p:cNvCxnSpPr/>
              <p:nvPr/>
            </p:nvCxnSpPr>
            <p:spPr>
              <a:xfrm>
                <a:off x="4508630" y="5763580"/>
                <a:ext cx="350625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>
              <a:xfrm>
                <a:off x="4058463" y="5060540"/>
                <a:ext cx="804527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>
                <a:off x="4502950" y="5161910"/>
                <a:ext cx="350625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>
                <a:off x="3242597" y="4743792"/>
                <a:ext cx="1610978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>
                <a:off x="3380587" y="3789040"/>
                <a:ext cx="1482403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>
                <a:off x="3112502" y="3665385"/>
                <a:ext cx="1741073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>
                <a:off x="3242810" y="3068960"/>
                <a:ext cx="1610765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>
                <a:off x="4509576" y="3423437"/>
                <a:ext cx="350625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4509576" y="2677167"/>
                <a:ext cx="350625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>
                <a:off x="4512365" y="2078850"/>
                <a:ext cx="350625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>
                <a:off x="2837765" y="2489575"/>
                <a:ext cx="2025225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4" name="Group 53"/>
              <p:cNvGrpSpPr/>
              <p:nvPr/>
            </p:nvGrpSpPr>
            <p:grpSpPr>
              <a:xfrm>
                <a:off x="4735316" y="1133745"/>
                <a:ext cx="1072779" cy="367729"/>
                <a:chOff x="4240261" y="1531101"/>
                <a:chExt cx="1072779" cy="367729"/>
              </a:xfrm>
            </p:grpSpPr>
            <p:sp>
              <p:nvSpPr>
                <p:cNvPr id="48" name="Freeform 26"/>
                <p:cNvSpPr>
                  <a:spLocks/>
                </p:cNvSpPr>
                <p:nvPr/>
              </p:nvSpPr>
              <p:spPr bwMode="auto">
                <a:xfrm>
                  <a:off x="4240261" y="1531101"/>
                  <a:ext cx="442709" cy="367729"/>
                </a:xfrm>
                <a:custGeom>
                  <a:avLst/>
                  <a:gdLst>
                    <a:gd name="T0" fmla="*/ 0 w 708"/>
                    <a:gd name="T1" fmla="*/ 0 h 576"/>
                    <a:gd name="T2" fmla="*/ 2147483647 w 708"/>
                    <a:gd name="T3" fmla="*/ 2147483647 h 576"/>
                    <a:gd name="T4" fmla="*/ 2147483647 w 708"/>
                    <a:gd name="T5" fmla="*/ 2147483647 h 576"/>
                    <a:gd name="T6" fmla="*/ 2147483647 w 708"/>
                    <a:gd name="T7" fmla="*/ 2147483647 h 576"/>
                    <a:gd name="T8" fmla="*/ 2147483647 w 708"/>
                    <a:gd name="T9" fmla="*/ 2147483647 h 576"/>
                    <a:gd name="T10" fmla="*/ 2147483647 w 708"/>
                    <a:gd name="T11" fmla="*/ 2147483647 h 576"/>
                    <a:gd name="T12" fmla="*/ 2147483647 w 708"/>
                    <a:gd name="T13" fmla="*/ 2147483647 h 576"/>
                    <a:gd name="T14" fmla="*/ 2147483647 w 708"/>
                    <a:gd name="T15" fmla="*/ 2147483647 h 576"/>
                    <a:gd name="T16" fmla="*/ 2147483647 w 708"/>
                    <a:gd name="T17" fmla="*/ 2147483647 h 576"/>
                    <a:gd name="T18" fmla="*/ 2147483647 w 708"/>
                    <a:gd name="T19" fmla="*/ 2147483647 h 576"/>
                    <a:gd name="T20" fmla="*/ 0 w 708"/>
                    <a:gd name="T21" fmla="*/ 2147483647 h 576"/>
                    <a:gd name="T22" fmla="*/ 2147483647 w 708"/>
                    <a:gd name="T23" fmla="*/ 2147483647 h 576"/>
                    <a:gd name="T24" fmla="*/ 2147483647 w 708"/>
                    <a:gd name="T25" fmla="*/ 2147483647 h 576"/>
                    <a:gd name="T26" fmla="*/ 2147483647 w 708"/>
                    <a:gd name="T27" fmla="*/ 2147483647 h 576"/>
                    <a:gd name="T28" fmla="*/ 2147483647 w 708"/>
                    <a:gd name="T29" fmla="*/ 2147483647 h 576"/>
                    <a:gd name="T30" fmla="*/ 2147483647 w 708"/>
                    <a:gd name="T31" fmla="*/ 2147483647 h 576"/>
                    <a:gd name="T32" fmla="*/ 2147483647 w 708"/>
                    <a:gd name="T33" fmla="*/ 2147483647 h 576"/>
                    <a:gd name="T34" fmla="*/ 2147483647 w 708"/>
                    <a:gd name="T35" fmla="*/ 2147483647 h 576"/>
                    <a:gd name="T36" fmla="*/ 2147483647 w 708"/>
                    <a:gd name="T37" fmla="*/ 2147483647 h 576"/>
                    <a:gd name="T38" fmla="*/ 2147483647 w 708"/>
                    <a:gd name="T39" fmla="*/ 2147483647 h 576"/>
                    <a:gd name="T40" fmla="*/ 2147483647 w 708"/>
                    <a:gd name="T41" fmla="*/ 2147483647 h 576"/>
                    <a:gd name="T42" fmla="*/ 2147483647 w 708"/>
                    <a:gd name="T43" fmla="*/ 2147483647 h 576"/>
                    <a:gd name="T44" fmla="*/ 2147483647 w 708"/>
                    <a:gd name="T45" fmla="*/ 2147483647 h 576"/>
                    <a:gd name="T46" fmla="*/ 2147483647 w 708"/>
                    <a:gd name="T47" fmla="*/ 2147483647 h 576"/>
                    <a:gd name="T48" fmla="*/ 2147483647 w 708"/>
                    <a:gd name="T49" fmla="*/ 2147483647 h 576"/>
                    <a:gd name="T50" fmla="*/ 2147483647 w 708"/>
                    <a:gd name="T51" fmla="*/ 2147483647 h 576"/>
                    <a:gd name="T52" fmla="*/ 2147483647 w 708"/>
                    <a:gd name="T53" fmla="*/ 2147483647 h 576"/>
                    <a:gd name="T54" fmla="*/ 2147483647 w 708"/>
                    <a:gd name="T55" fmla="*/ 2147483647 h 576"/>
                    <a:gd name="T56" fmla="*/ 2147483647 w 708"/>
                    <a:gd name="T57" fmla="*/ 2147483647 h 576"/>
                    <a:gd name="T58" fmla="*/ 2147483647 w 708"/>
                    <a:gd name="T59" fmla="*/ 2147483647 h 576"/>
                    <a:gd name="T60" fmla="*/ 2147483647 w 708"/>
                    <a:gd name="T61" fmla="*/ 2147483647 h 576"/>
                    <a:gd name="T62" fmla="*/ 2147483647 w 708"/>
                    <a:gd name="T63" fmla="*/ 2147483647 h 576"/>
                    <a:gd name="T64" fmla="*/ 2147483647 w 708"/>
                    <a:gd name="T65" fmla="*/ 2147483647 h 576"/>
                    <a:gd name="T66" fmla="*/ 2147483647 w 708"/>
                    <a:gd name="T67" fmla="*/ 2147483647 h 576"/>
                    <a:gd name="T68" fmla="*/ 2147483647 w 708"/>
                    <a:gd name="T69" fmla="*/ 2147483647 h 576"/>
                    <a:gd name="T70" fmla="*/ 2147483647 w 708"/>
                    <a:gd name="T71" fmla="*/ 2147483647 h 576"/>
                    <a:gd name="T72" fmla="*/ 2147483647 w 708"/>
                    <a:gd name="T73" fmla="*/ 2147483647 h 576"/>
                    <a:gd name="T74" fmla="*/ 2147483647 w 708"/>
                    <a:gd name="T75" fmla="*/ 2147483647 h 576"/>
                    <a:gd name="T76" fmla="*/ 2147483647 w 708"/>
                    <a:gd name="T77" fmla="*/ 2147483647 h 576"/>
                    <a:gd name="T78" fmla="*/ 2147483647 w 708"/>
                    <a:gd name="T79" fmla="*/ 2147483647 h 576"/>
                    <a:gd name="T80" fmla="*/ 2147483647 w 708"/>
                    <a:gd name="T81" fmla="*/ 2147483647 h 576"/>
                    <a:gd name="T82" fmla="*/ 2147483647 w 708"/>
                    <a:gd name="T83" fmla="*/ 2147483647 h 576"/>
                    <a:gd name="T84" fmla="*/ 2147483647 w 708"/>
                    <a:gd name="T85" fmla="*/ 2147483647 h 576"/>
                    <a:gd name="T86" fmla="*/ 2147483647 w 708"/>
                    <a:gd name="T87" fmla="*/ 0 h 576"/>
                    <a:gd name="T88" fmla="*/ 0 w 708"/>
                    <a:gd name="T89" fmla="*/ 0 h 57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708"/>
                    <a:gd name="T136" fmla="*/ 0 h 576"/>
                    <a:gd name="T137" fmla="*/ 708 w 708"/>
                    <a:gd name="T138" fmla="*/ 576 h 576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708" h="576">
                      <a:moveTo>
                        <a:pt x="0" y="0"/>
                      </a:moveTo>
                      <a:lnTo>
                        <a:pt x="17" y="40"/>
                      </a:lnTo>
                      <a:lnTo>
                        <a:pt x="39" y="95"/>
                      </a:lnTo>
                      <a:lnTo>
                        <a:pt x="54" y="157"/>
                      </a:lnTo>
                      <a:lnTo>
                        <a:pt x="66" y="227"/>
                      </a:lnTo>
                      <a:lnTo>
                        <a:pt x="74" y="284"/>
                      </a:lnTo>
                      <a:lnTo>
                        <a:pt x="69" y="338"/>
                      </a:lnTo>
                      <a:lnTo>
                        <a:pt x="58" y="399"/>
                      </a:lnTo>
                      <a:lnTo>
                        <a:pt x="45" y="458"/>
                      </a:lnTo>
                      <a:lnTo>
                        <a:pt x="28" y="512"/>
                      </a:lnTo>
                      <a:lnTo>
                        <a:pt x="0" y="572"/>
                      </a:lnTo>
                      <a:lnTo>
                        <a:pt x="210" y="576"/>
                      </a:lnTo>
                      <a:lnTo>
                        <a:pt x="297" y="570"/>
                      </a:lnTo>
                      <a:lnTo>
                        <a:pt x="342" y="567"/>
                      </a:lnTo>
                      <a:lnTo>
                        <a:pt x="375" y="559"/>
                      </a:lnTo>
                      <a:lnTo>
                        <a:pt x="409" y="549"/>
                      </a:lnTo>
                      <a:lnTo>
                        <a:pt x="445" y="533"/>
                      </a:lnTo>
                      <a:lnTo>
                        <a:pt x="486" y="515"/>
                      </a:lnTo>
                      <a:lnTo>
                        <a:pt x="526" y="490"/>
                      </a:lnTo>
                      <a:lnTo>
                        <a:pt x="552" y="470"/>
                      </a:lnTo>
                      <a:lnTo>
                        <a:pt x="577" y="447"/>
                      </a:lnTo>
                      <a:lnTo>
                        <a:pt x="604" y="420"/>
                      </a:lnTo>
                      <a:lnTo>
                        <a:pt x="628" y="398"/>
                      </a:lnTo>
                      <a:lnTo>
                        <a:pt x="651" y="370"/>
                      </a:lnTo>
                      <a:lnTo>
                        <a:pt x="680" y="333"/>
                      </a:lnTo>
                      <a:lnTo>
                        <a:pt x="708" y="286"/>
                      </a:lnTo>
                      <a:lnTo>
                        <a:pt x="682" y="245"/>
                      </a:lnTo>
                      <a:lnTo>
                        <a:pt x="658" y="210"/>
                      </a:lnTo>
                      <a:lnTo>
                        <a:pt x="638" y="185"/>
                      </a:lnTo>
                      <a:lnTo>
                        <a:pt x="616" y="161"/>
                      </a:lnTo>
                      <a:lnTo>
                        <a:pt x="592" y="138"/>
                      </a:lnTo>
                      <a:lnTo>
                        <a:pt x="572" y="120"/>
                      </a:lnTo>
                      <a:lnTo>
                        <a:pt x="552" y="103"/>
                      </a:lnTo>
                      <a:lnTo>
                        <a:pt x="528" y="85"/>
                      </a:lnTo>
                      <a:lnTo>
                        <a:pt x="506" y="72"/>
                      </a:lnTo>
                      <a:lnTo>
                        <a:pt x="480" y="58"/>
                      </a:lnTo>
                      <a:lnTo>
                        <a:pt x="451" y="43"/>
                      </a:lnTo>
                      <a:lnTo>
                        <a:pt x="415" y="29"/>
                      </a:lnTo>
                      <a:lnTo>
                        <a:pt x="385" y="20"/>
                      </a:lnTo>
                      <a:lnTo>
                        <a:pt x="350" y="11"/>
                      </a:lnTo>
                      <a:lnTo>
                        <a:pt x="313" y="5"/>
                      </a:lnTo>
                      <a:lnTo>
                        <a:pt x="278" y="1"/>
                      </a:lnTo>
                      <a:lnTo>
                        <a:pt x="253" y="1"/>
                      </a:lnTo>
                      <a:lnTo>
                        <a:pt x="2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54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cxnSp>
              <p:nvCxnSpPr>
                <p:cNvPr id="50" name="Straight Connector 49"/>
                <p:cNvCxnSpPr/>
                <p:nvPr/>
              </p:nvCxnSpPr>
              <p:spPr>
                <a:xfrm>
                  <a:off x="4790970" y="1714965"/>
                  <a:ext cx="25204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" name="Oval 50"/>
                <p:cNvSpPr/>
                <p:nvPr/>
              </p:nvSpPr>
              <p:spPr>
                <a:xfrm>
                  <a:off x="4682970" y="1660965"/>
                  <a:ext cx="108000" cy="1080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3" name="TextBox 52"/>
                <p:cNvSpPr txBox="1"/>
                <p:nvPr/>
              </p:nvSpPr>
              <p:spPr>
                <a:xfrm>
                  <a:off x="5043010" y="1550353"/>
                  <a:ext cx="270030" cy="269597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sz="2000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  <a:endParaRPr lang="en-US" sz="20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55" name="Group 54"/>
              <p:cNvGrpSpPr/>
              <p:nvPr/>
            </p:nvGrpSpPr>
            <p:grpSpPr>
              <a:xfrm>
                <a:off x="4735316" y="1763815"/>
                <a:ext cx="1072779" cy="367729"/>
                <a:chOff x="4240261" y="1531101"/>
                <a:chExt cx="1072779" cy="367729"/>
              </a:xfrm>
            </p:grpSpPr>
            <p:sp>
              <p:nvSpPr>
                <p:cNvPr id="56" name="Freeform 26"/>
                <p:cNvSpPr>
                  <a:spLocks/>
                </p:cNvSpPr>
                <p:nvPr/>
              </p:nvSpPr>
              <p:spPr bwMode="auto">
                <a:xfrm>
                  <a:off x="4240261" y="1531101"/>
                  <a:ext cx="442709" cy="367729"/>
                </a:xfrm>
                <a:custGeom>
                  <a:avLst/>
                  <a:gdLst>
                    <a:gd name="T0" fmla="*/ 0 w 708"/>
                    <a:gd name="T1" fmla="*/ 0 h 576"/>
                    <a:gd name="T2" fmla="*/ 2147483647 w 708"/>
                    <a:gd name="T3" fmla="*/ 2147483647 h 576"/>
                    <a:gd name="T4" fmla="*/ 2147483647 w 708"/>
                    <a:gd name="T5" fmla="*/ 2147483647 h 576"/>
                    <a:gd name="T6" fmla="*/ 2147483647 w 708"/>
                    <a:gd name="T7" fmla="*/ 2147483647 h 576"/>
                    <a:gd name="T8" fmla="*/ 2147483647 w 708"/>
                    <a:gd name="T9" fmla="*/ 2147483647 h 576"/>
                    <a:gd name="T10" fmla="*/ 2147483647 w 708"/>
                    <a:gd name="T11" fmla="*/ 2147483647 h 576"/>
                    <a:gd name="T12" fmla="*/ 2147483647 w 708"/>
                    <a:gd name="T13" fmla="*/ 2147483647 h 576"/>
                    <a:gd name="T14" fmla="*/ 2147483647 w 708"/>
                    <a:gd name="T15" fmla="*/ 2147483647 h 576"/>
                    <a:gd name="T16" fmla="*/ 2147483647 w 708"/>
                    <a:gd name="T17" fmla="*/ 2147483647 h 576"/>
                    <a:gd name="T18" fmla="*/ 2147483647 w 708"/>
                    <a:gd name="T19" fmla="*/ 2147483647 h 576"/>
                    <a:gd name="T20" fmla="*/ 0 w 708"/>
                    <a:gd name="T21" fmla="*/ 2147483647 h 576"/>
                    <a:gd name="T22" fmla="*/ 2147483647 w 708"/>
                    <a:gd name="T23" fmla="*/ 2147483647 h 576"/>
                    <a:gd name="T24" fmla="*/ 2147483647 w 708"/>
                    <a:gd name="T25" fmla="*/ 2147483647 h 576"/>
                    <a:gd name="T26" fmla="*/ 2147483647 w 708"/>
                    <a:gd name="T27" fmla="*/ 2147483647 h 576"/>
                    <a:gd name="T28" fmla="*/ 2147483647 w 708"/>
                    <a:gd name="T29" fmla="*/ 2147483647 h 576"/>
                    <a:gd name="T30" fmla="*/ 2147483647 w 708"/>
                    <a:gd name="T31" fmla="*/ 2147483647 h 576"/>
                    <a:gd name="T32" fmla="*/ 2147483647 w 708"/>
                    <a:gd name="T33" fmla="*/ 2147483647 h 576"/>
                    <a:gd name="T34" fmla="*/ 2147483647 w 708"/>
                    <a:gd name="T35" fmla="*/ 2147483647 h 576"/>
                    <a:gd name="T36" fmla="*/ 2147483647 w 708"/>
                    <a:gd name="T37" fmla="*/ 2147483647 h 576"/>
                    <a:gd name="T38" fmla="*/ 2147483647 w 708"/>
                    <a:gd name="T39" fmla="*/ 2147483647 h 576"/>
                    <a:gd name="T40" fmla="*/ 2147483647 w 708"/>
                    <a:gd name="T41" fmla="*/ 2147483647 h 576"/>
                    <a:gd name="T42" fmla="*/ 2147483647 w 708"/>
                    <a:gd name="T43" fmla="*/ 2147483647 h 576"/>
                    <a:gd name="T44" fmla="*/ 2147483647 w 708"/>
                    <a:gd name="T45" fmla="*/ 2147483647 h 576"/>
                    <a:gd name="T46" fmla="*/ 2147483647 w 708"/>
                    <a:gd name="T47" fmla="*/ 2147483647 h 576"/>
                    <a:gd name="T48" fmla="*/ 2147483647 w 708"/>
                    <a:gd name="T49" fmla="*/ 2147483647 h 576"/>
                    <a:gd name="T50" fmla="*/ 2147483647 w 708"/>
                    <a:gd name="T51" fmla="*/ 2147483647 h 576"/>
                    <a:gd name="T52" fmla="*/ 2147483647 w 708"/>
                    <a:gd name="T53" fmla="*/ 2147483647 h 576"/>
                    <a:gd name="T54" fmla="*/ 2147483647 w 708"/>
                    <a:gd name="T55" fmla="*/ 2147483647 h 576"/>
                    <a:gd name="T56" fmla="*/ 2147483647 w 708"/>
                    <a:gd name="T57" fmla="*/ 2147483647 h 576"/>
                    <a:gd name="T58" fmla="*/ 2147483647 w 708"/>
                    <a:gd name="T59" fmla="*/ 2147483647 h 576"/>
                    <a:gd name="T60" fmla="*/ 2147483647 w 708"/>
                    <a:gd name="T61" fmla="*/ 2147483647 h 576"/>
                    <a:gd name="T62" fmla="*/ 2147483647 w 708"/>
                    <a:gd name="T63" fmla="*/ 2147483647 h 576"/>
                    <a:gd name="T64" fmla="*/ 2147483647 w 708"/>
                    <a:gd name="T65" fmla="*/ 2147483647 h 576"/>
                    <a:gd name="T66" fmla="*/ 2147483647 w 708"/>
                    <a:gd name="T67" fmla="*/ 2147483647 h 576"/>
                    <a:gd name="T68" fmla="*/ 2147483647 w 708"/>
                    <a:gd name="T69" fmla="*/ 2147483647 h 576"/>
                    <a:gd name="T70" fmla="*/ 2147483647 w 708"/>
                    <a:gd name="T71" fmla="*/ 2147483647 h 576"/>
                    <a:gd name="T72" fmla="*/ 2147483647 w 708"/>
                    <a:gd name="T73" fmla="*/ 2147483647 h 576"/>
                    <a:gd name="T74" fmla="*/ 2147483647 w 708"/>
                    <a:gd name="T75" fmla="*/ 2147483647 h 576"/>
                    <a:gd name="T76" fmla="*/ 2147483647 w 708"/>
                    <a:gd name="T77" fmla="*/ 2147483647 h 576"/>
                    <a:gd name="T78" fmla="*/ 2147483647 w 708"/>
                    <a:gd name="T79" fmla="*/ 2147483647 h 576"/>
                    <a:gd name="T80" fmla="*/ 2147483647 w 708"/>
                    <a:gd name="T81" fmla="*/ 2147483647 h 576"/>
                    <a:gd name="T82" fmla="*/ 2147483647 w 708"/>
                    <a:gd name="T83" fmla="*/ 2147483647 h 576"/>
                    <a:gd name="T84" fmla="*/ 2147483647 w 708"/>
                    <a:gd name="T85" fmla="*/ 2147483647 h 576"/>
                    <a:gd name="T86" fmla="*/ 2147483647 w 708"/>
                    <a:gd name="T87" fmla="*/ 0 h 576"/>
                    <a:gd name="T88" fmla="*/ 0 w 708"/>
                    <a:gd name="T89" fmla="*/ 0 h 57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708"/>
                    <a:gd name="T136" fmla="*/ 0 h 576"/>
                    <a:gd name="T137" fmla="*/ 708 w 708"/>
                    <a:gd name="T138" fmla="*/ 576 h 576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708" h="576">
                      <a:moveTo>
                        <a:pt x="0" y="0"/>
                      </a:moveTo>
                      <a:lnTo>
                        <a:pt x="17" y="40"/>
                      </a:lnTo>
                      <a:lnTo>
                        <a:pt x="39" y="95"/>
                      </a:lnTo>
                      <a:lnTo>
                        <a:pt x="54" y="157"/>
                      </a:lnTo>
                      <a:lnTo>
                        <a:pt x="66" y="227"/>
                      </a:lnTo>
                      <a:lnTo>
                        <a:pt x="74" y="284"/>
                      </a:lnTo>
                      <a:lnTo>
                        <a:pt x="69" y="338"/>
                      </a:lnTo>
                      <a:lnTo>
                        <a:pt x="58" y="399"/>
                      </a:lnTo>
                      <a:lnTo>
                        <a:pt x="45" y="458"/>
                      </a:lnTo>
                      <a:lnTo>
                        <a:pt x="28" y="512"/>
                      </a:lnTo>
                      <a:lnTo>
                        <a:pt x="0" y="572"/>
                      </a:lnTo>
                      <a:lnTo>
                        <a:pt x="210" y="576"/>
                      </a:lnTo>
                      <a:lnTo>
                        <a:pt x="297" y="570"/>
                      </a:lnTo>
                      <a:lnTo>
                        <a:pt x="342" y="567"/>
                      </a:lnTo>
                      <a:lnTo>
                        <a:pt x="375" y="559"/>
                      </a:lnTo>
                      <a:lnTo>
                        <a:pt x="409" y="549"/>
                      </a:lnTo>
                      <a:lnTo>
                        <a:pt x="445" y="533"/>
                      </a:lnTo>
                      <a:lnTo>
                        <a:pt x="486" y="515"/>
                      </a:lnTo>
                      <a:lnTo>
                        <a:pt x="526" y="490"/>
                      </a:lnTo>
                      <a:lnTo>
                        <a:pt x="552" y="470"/>
                      </a:lnTo>
                      <a:lnTo>
                        <a:pt x="577" y="447"/>
                      </a:lnTo>
                      <a:lnTo>
                        <a:pt x="604" y="420"/>
                      </a:lnTo>
                      <a:lnTo>
                        <a:pt x="628" y="398"/>
                      </a:lnTo>
                      <a:lnTo>
                        <a:pt x="651" y="370"/>
                      </a:lnTo>
                      <a:lnTo>
                        <a:pt x="680" y="333"/>
                      </a:lnTo>
                      <a:lnTo>
                        <a:pt x="708" y="286"/>
                      </a:lnTo>
                      <a:lnTo>
                        <a:pt x="682" y="245"/>
                      </a:lnTo>
                      <a:lnTo>
                        <a:pt x="658" y="210"/>
                      </a:lnTo>
                      <a:lnTo>
                        <a:pt x="638" y="185"/>
                      </a:lnTo>
                      <a:lnTo>
                        <a:pt x="616" y="161"/>
                      </a:lnTo>
                      <a:lnTo>
                        <a:pt x="592" y="138"/>
                      </a:lnTo>
                      <a:lnTo>
                        <a:pt x="572" y="120"/>
                      </a:lnTo>
                      <a:lnTo>
                        <a:pt x="552" y="103"/>
                      </a:lnTo>
                      <a:lnTo>
                        <a:pt x="528" y="85"/>
                      </a:lnTo>
                      <a:lnTo>
                        <a:pt x="506" y="72"/>
                      </a:lnTo>
                      <a:lnTo>
                        <a:pt x="480" y="58"/>
                      </a:lnTo>
                      <a:lnTo>
                        <a:pt x="451" y="43"/>
                      </a:lnTo>
                      <a:lnTo>
                        <a:pt x="415" y="29"/>
                      </a:lnTo>
                      <a:lnTo>
                        <a:pt x="385" y="20"/>
                      </a:lnTo>
                      <a:lnTo>
                        <a:pt x="350" y="11"/>
                      </a:lnTo>
                      <a:lnTo>
                        <a:pt x="313" y="5"/>
                      </a:lnTo>
                      <a:lnTo>
                        <a:pt x="278" y="1"/>
                      </a:lnTo>
                      <a:lnTo>
                        <a:pt x="253" y="1"/>
                      </a:lnTo>
                      <a:lnTo>
                        <a:pt x="2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54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cxnSp>
              <p:nvCxnSpPr>
                <p:cNvPr id="57" name="Straight Connector 56"/>
                <p:cNvCxnSpPr/>
                <p:nvPr/>
              </p:nvCxnSpPr>
              <p:spPr>
                <a:xfrm>
                  <a:off x="4790970" y="1714965"/>
                  <a:ext cx="25204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8" name="Oval 57"/>
                <p:cNvSpPr/>
                <p:nvPr/>
              </p:nvSpPr>
              <p:spPr>
                <a:xfrm>
                  <a:off x="4682970" y="1660965"/>
                  <a:ext cx="108000" cy="1080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9" name="TextBox 58"/>
                <p:cNvSpPr txBox="1"/>
                <p:nvPr/>
              </p:nvSpPr>
              <p:spPr>
                <a:xfrm>
                  <a:off x="5043010" y="1550353"/>
                  <a:ext cx="270030" cy="269597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sz="2000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</a:t>
                  </a:r>
                  <a:endParaRPr lang="en-US" sz="20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60" name="Group 59"/>
              <p:cNvGrpSpPr/>
              <p:nvPr/>
            </p:nvGrpSpPr>
            <p:grpSpPr>
              <a:xfrm>
                <a:off x="4735316" y="2399565"/>
                <a:ext cx="1072779" cy="367729"/>
                <a:chOff x="4240261" y="1531101"/>
                <a:chExt cx="1072779" cy="367729"/>
              </a:xfrm>
            </p:grpSpPr>
            <p:sp>
              <p:nvSpPr>
                <p:cNvPr id="61" name="Freeform 26"/>
                <p:cNvSpPr>
                  <a:spLocks/>
                </p:cNvSpPr>
                <p:nvPr/>
              </p:nvSpPr>
              <p:spPr bwMode="auto">
                <a:xfrm>
                  <a:off x="4240261" y="1531101"/>
                  <a:ext cx="442709" cy="367729"/>
                </a:xfrm>
                <a:custGeom>
                  <a:avLst/>
                  <a:gdLst>
                    <a:gd name="T0" fmla="*/ 0 w 708"/>
                    <a:gd name="T1" fmla="*/ 0 h 576"/>
                    <a:gd name="T2" fmla="*/ 2147483647 w 708"/>
                    <a:gd name="T3" fmla="*/ 2147483647 h 576"/>
                    <a:gd name="T4" fmla="*/ 2147483647 w 708"/>
                    <a:gd name="T5" fmla="*/ 2147483647 h 576"/>
                    <a:gd name="T6" fmla="*/ 2147483647 w 708"/>
                    <a:gd name="T7" fmla="*/ 2147483647 h 576"/>
                    <a:gd name="T8" fmla="*/ 2147483647 w 708"/>
                    <a:gd name="T9" fmla="*/ 2147483647 h 576"/>
                    <a:gd name="T10" fmla="*/ 2147483647 w 708"/>
                    <a:gd name="T11" fmla="*/ 2147483647 h 576"/>
                    <a:gd name="T12" fmla="*/ 2147483647 w 708"/>
                    <a:gd name="T13" fmla="*/ 2147483647 h 576"/>
                    <a:gd name="T14" fmla="*/ 2147483647 w 708"/>
                    <a:gd name="T15" fmla="*/ 2147483647 h 576"/>
                    <a:gd name="T16" fmla="*/ 2147483647 w 708"/>
                    <a:gd name="T17" fmla="*/ 2147483647 h 576"/>
                    <a:gd name="T18" fmla="*/ 2147483647 w 708"/>
                    <a:gd name="T19" fmla="*/ 2147483647 h 576"/>
                    <a:gd name="T20" fmla="*/ 0 w 708"/>
                    <a:gd name="T21" fmla="*/ 2147483647 h 576"/>
                    <a:gd name="T22" fmla="*/ 2147483647 w 708"/>
                    <a:gd name="T23" fmla="*/ 2147483647 h 576"/>
                    <a:gd name="T24" fmla="*/ 2147483647 w 708"/>
                    <a:gd name="T25" fmla="*/ 2147483647 h 576"/>
                    <a:gd name="T26" fmla="*/ 2147483647 w 708"/>
                    <a:gd name="T27" fmla="*/ 2147483647 h 576"/>
                    <a:gd name="T28" fmla="*/ 2147483647 w 708"/>
                    <a:gd name="T29" fmla="*/ 2147483647 h 576"/>
                    <a:gd name="T30" fmla="*/ 2147483647 w 708"/>
                    <a:gd name="T31" fmla="*/ 2147483647 h 576"/>
                    <a:gd name="T32" fmla="*/ 2147483647 w 708"/>
                    <a:gd name="T33" fmla="*/ 2147483647 h 576"/>
                    <a:gd name="T34" fmla="*/ 2147483647 w 708"/>
                    <a:gd name="T35" fmla="*/ 2147483647 h 576"/>
                    <a:gd name="T36" fmla="*/ 2147483647 w 708"/>
                    <a:gd name="T37" fmla="*/ 2147483647 h 576"/>
                    <a:gd name="T38" fmla="*/ 2147483647 w 708"/>
                    <a:gd name="T39" fmla="*/ 2147483647 h 576"/>
                    <a:gd name="T40" fmla="*/ 2147483647 w 708"/>
                    <a:gd name="T41" fmla="*/ 2147483647 h 576"/>
                    <a:gd name="T42" fmla="*/ 2147483647 w 708"/>
                    <a:gd name="T43" fmla="*/ 2147483647 h 576"/>
                    <a:gd name="T44" fmla="*/ 2147483647 w 708"/>
                    <a:gd name="T45" fmla="*/ 2147483647 h 576"/>
                    <a:gd name="T46" fmla="*/ 2147483647 w 708"/>
                    <a:gd name="T47" fmla="*/ 2147483647 h 576"/>
                    <a:gd name="T48" fmla="*/ 2147483647 w 708"/>
                    <a:gd name="T49" fmla="*/ 2147483647 h 576"/>
                    <a:gd name="T50" fmla="*/ 2147483647 w 708"/>
                    <a:gd name="T51" fmla="*/ 2147483647 h 576"/>
                    <a:gd name="T52" fmla="*/ 2147483647 w 708"/>
                    <a:gd name="T53" fmla="*/ 2147483647 h 576"/>
                    <a:gd name="T54" fmla="*/ 2147483647 w 708"/>
                    <a:gd name="T55" fmla="*/ 2147483647 h 576"/>
                    <a:gd name="T56" fmla="*/ 2147483647 w 708"/>
                    <a:gd name="T57" fmla="*/ 2147483647 h 576"/>
                    <a:gd name="T58" fmla="*/ 2147483647 w 708"/>
                    <a:gd name="T59" fmla="*/ 2147483647 h 576"/>
                    <a:gd name="T60" fmla="*/ 2147483647 w 708"/>
                    <a:gd name="T61" fmla="*/ 2147483647 h 576"/>
                    <a:gd name="T62" fmla="*/ 2147483647 w 708"/>
                    <a:gd name="T63" fmla="*/ 2147483647 h 576"/>
                    <a:gd name="T64" fmla="*/ 2147483647 w 708"/>
                    <a:gd name="T65" fmla="*/ 2147483647 h 576"/>
                    <a:gd name="T66" fmla="*/ 2147483647 w 708"/>
                    <a:gd name="T67" fmla="*/ 2147483647 h 576"/>
                    <a:gd name="T68" fmla="*/ 2147483647 w 708"/>
                    <a:gd name="T69" fmla="*/ 2147483647 h 576"/>
                    <a:gd name="T70" fmla="*/ 2147483647 w 708"/>
                    <a:gd name="T71" fmla="*/ 2147483647 h 576"/>
                    <a:gd name="T72" fmla="*/ 2147483647 w 708"/>
                    <a:gd name="T73" fmla="*/ 2147483647 h 576"/>
                    <a:gd name="T74" fmla="*/ 2147483647 w 708"/>
                    <a:gd name="T75" fmla="*/ 2147483647 h 576"/>
                    <a:gd name="T76" fmla="*/ 2147483647 w 708"/>
                    <a:gd name="T77" fmla="*/ 2147483647 h 576"/>
                    <a:gd name="T78" fmla="*/ 2147483647 w 708"/>
                    <a:gd name="T79" fmla="*/ 2147483647 h 576"/>
                    <a:gd name="T80" fmla="*/ 2147483647 w 708"/>
                    <a:gd name="T81" fmla="*/ 2147483647 h 576"/>
                    <a:gd name="T82" fmla="*/ 2147483647 w 708"/>
                    <a:gd name="T83" fmla="*/ 2147483647 h 576"/>
                    <a:gd name="T84" fmla="*/ 2147483647 w 708"/>
                    <a:gd name="T85" fmla="*/ 2147483647 h 576"/>
                    <a:gd name="T86" fmla="*/ 2147483647 w 708"/>
                    <a:gd name="T87" fmla="*/ 0 h 576"/>
                    <a:gd name="T88" fmla="*/ 0 w 708"/>
                    <a:gd name="T89" fmla="*/ 0 h 57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708"/>
                    <a:gd name="T136" fmla="*/ 0 h 576"/>
                    <a:gd name="T137" fmla="*/ 708 w 708"/>
                    <a:gd name="T138" fmla="*/ 576 h 576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708" h="576">
                      <a:moveTo>
                        <a:pt x="0" y="0"/>
                      </a:moveTo>
                      <a:lnTo>
                        <a:pt x="17" y="40"/>
                      </a:lnTo>
                      <a:lnTo>
                        <a:pt x="39" y="95"/>
                      </a:lnTo>
                      <a:lnTo>
                        <a:pt x="54" y="157"/>
                      </a:lnTo>
                      <a:lnTo>
                        <a:pt x="66" y="227"/>
                      </a:lnTo>
                      <a:lnTo>
                        <a:pt x="74" y="284"/>
                      </a:lnTo>
                      <a:lnTo>
                        <a:pt x="69" y="338"/>
                      </a:lnTo>
                      <a:lnTo>
                        <a:pt x="58" y="399"/>
                      </a:lnTo>
                      <a:lnTo>
                        <a:pt x="45" y="458"/>
                      </a:lnTo>
                      <a:lnTo>
                        <a:pt x="28" y="512"/>
                      </a:lnTo>
                      <a:lnTo>
                        <a:pt x="0" y="572"/>
                      </a:lnTo>
                      <a:lnTo>
                        <a:pt x="210" y="576"/>
                      </a:lnTo>
                      <a:lnTo>
                        <a:pt x="297" y="570"/>
                      </a:lnTo>
                      <a:lnTo>
                        <a:pt x="342" y="567"/>
                      </a:lnTo>
                      <a:lnTo>
                        <a:pt x="375" y="559"/>
                      </a:lnTo>
                      <a:lnTo>
                        <a:pt x="409" y="549"/>
                      </a:lnTo>
                      <a:lnTo>
                        <a:pt x="445" y="533"/>
                      </a:lnTo>
                      <a:lnTo>
                        <a:pt x="486" y="515"/>
                      </a:lnTo>
                      <a:lnTo>
                        <a:pt x="526" y="490"/>
                      </a:lnTo>
                      <a:lnTo>
                        <a:pt x="552" y="470"/>
                      </a:lnTo>
                      <a:lnTo>
                        <a:pt x="577" y="447"/>
                      </a:lnTo>
                      <a:lnTo>
                        <a:pt x="604" y="420"/>
                      </a:lnTo>
                      <a:lnTo>
                        <a:pt x="628" y="398"/>
                      </a:lnTo>
                      <a:lnTo>
                        <a:pt x="651" y="370"/>
                      </a:lnTo>
                      <a:lnTo>
                        <a:pt x="680" y="333"/>
                      </a:lnTo>
                      <a:lnTo>
                        <a:pt x="708" y="286"/>
                      </a:lnTo>
                      <a:lnTo>
                        <a:pt x="682" y="245"/>
                      </a:lnTo>
                      <a:lnTo>
                        <a:pt x="658" y="210"/>
                      </a:lnTo>
                      <a:lnTo>
                        <a:pt x="638" y="185"/>
                      </a:lnTo>
                      <a:lnTo>
                        <a:pt x="616" y="161"/>
                      </a:lnTo>
                      <a:lnTo>
                        <a:pt x="592" y="138"/>
                      </a:lnTo>
                      <a:lnTo>
                        <a:pt x="572" y="120"/>
                      </a:lnTo>
                      <a:lnTo>
                        <a:pt x="552" y="103"/>
                      </a:lnTo>
                      <a:lnTo>
                        <a:pt x="528" y="85"/>
                      </a:lnTo>
                      <a:lnTo>
                        <a:pt x="506" y="72"/>
                      </a:lnTo>
                      <a:lnTo>
                        <a:pt x="480" y="58"/>
                      </a:lnTo>
                      <a:lnTo>
                        <a:pt x="451" y="43"/>
                      </a:lnTo>
                      <a:lnTo>
                        <a:pt x="415" y="29"/>
                      </a:lnTo>
                      <a:lnTo>
                        <a:pt x="385" y="20"/>
                      </a:lnTo>
                      <a:lnTo>
                        <a:pt x="350" y="11"/>
                      </a:lnTo>
                      <a:lnTo>
                        <a:pt x="313" y="5"/>
                      </a:lnTo>
                      <a:lnTo>
                        <a:pt x="278" y="1"/>
                      </a:lnTo>
                      <a:lnTo>
                        <a:pt x="253" y="1"/>
                      </a:lnTo>
                      <a:lnTo>
                        <a:pt x="2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54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cxnSp>
              <p:nvCxnSpPr>
                <p:cNvPr id="62" name="Straight Connector 61"/>
                <p:cNvCxnSpPr/>
                <p:nvPr/>
              </p:nvCxnSpPr>
              <p:spPr>
                <a:xfrm>
                  <a:off x="4790970" y="1714965"/>
                  <a:ext cx="25204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3" name="Oval 62"/>
                <p:cNvSpPr/>
                <p:nvPr/>
              </p:nvSpPr>
              <p:spPr>
                <a:xfrm>
                  <a:off x="4682970" y="1660965"/>
                  <a:ext cx="108000" cy="1080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4" name="TextBox 63"/>
                <p:cNvSpPr txBox="1"/>
                <p:nvPr/>
              </p:nvSpPr>
              <p:spPr>
                <a:xfrm>
                  <a:off x="5043010" y="1550353"/>
                  <a:ext cx="270030" cy="269597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sz="2000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</a:t>
                  </a:r>
                  <a:endParaRPr lang="en-US" sz="20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26" name="Group 125"/>
              <p:cNvGrpSpPr/>
              <p:nvPr/>
            </p:nvGrpSpPr>
            <p:grpSpPr>
              <a:xfrm>
                <a:off x="4735316" y="3012595"/>
                <a:ext cx="1072779" cy="461786"/>
                <a:chOff x="4600301" y="3061271"/>
                <a:chExt cx="1072779" cy="461786"/>
              </a:xfrm>
            </p:grpSpPr>
            <p:sp>
              <p:nvSpPr>
                <p:cNvPr id="66" name="Freeform 26"/>
                <p:cNvSpPr>
                  <a:spLocks/>
                </p:cNvSpPr>
                <p:nvPr/>
              </p:nvSpPr>
              <p:spPr bwMode="auto">
                <a:xfrm>
                  <a:off x="4600301" y="3061271"/>
                  <a:ext cx="442709" cy="461786"/>
                </a:xfrm>
                <a:custGeom>
                  <a:avLst/>
                  <a:gdLst>
                    <a:gd name="T0" fmla="*/ 0 w 708"/>
                    <a:gd name="T1" fmla="*/ 0 h 576"/>
                    <a:gd name="T2" fmla="*/ 2147483647 w 708"/>
                    <a:gd name="T3" fmla="*/ 2147483647 h 576"/>
                    <a:gd name="T4" fmla="*/ 2147483647 w 708"/>
                    <a:gd name="T5" fmla="*/ 2147483647 h 576"/>
                    <a:gd name="T6" fmla="*/ 2147483647 w 708"/>
                    <a:gd name="T7" fmla="*/ 2147483647 h 576"/>
                    <a:gd name="T8" fmla="*/ 2147483647 w 708"/>
                    <a:gd name="T9" fmla="*/ 2147483647 h 576"/>
                    <a:gd name="T10" fmla="*/ 2147483647 w 708"/>
                    <a:gd name="T11" fmla="*/ 2147483647 h 576"/>
                    <a:gd name="T12" fmla="*/ 2147483647 w 708"/>
                    <a:gd name="T13" fmla="*/ 2147483647 h 576"/>
                    <a:gd name="T14" fmla="*/ 2147483647 w 708"/>
                    <a:gd name="T15" fmla="*/ 2147483647 h 576"/>
                    <a:gd name="T16" fmla="*/ 2147483647 w 708"/>
                    <a:gd name="T17" fmla="*/ 2147483647 h 576"/>
                    <a:gd name="T18" fmla="*/ 2147483647 w 708"/>
                    <a:gd name="T19" fmla="*/ 2147483647 h 576"/>
                    <a:gd name="T20" fmla="*/ 0 w 708"/>
                    <a:gd name="T21" fmla="*/ 2147483647 h 576"/>
                    <a:gd name="T22" fmla="*/ 2147483647 w 708"/>
                    <a:gd name="T23" fmla="*/ 2147483647 h 576"/>
                    <a:gd name="T24" fmla="*/ 2147483647 w 708"/>
                    <a:gd name="T25" fmla="*/ 2147483647 h 576"/>
                    <a:gd name="T26" fmla="*/ 2147483647 w 708"/>
                    <a:gd name="T27" fmla="*/ 2147483647 h 576"/>
                    <a:gd name="T28" fmla="*/ 2147483647 w 708"/>
                    <a:gd name="T29" fmla="*/ 2147483647 h 576"/>
                    <a:gd name="T30" fmla="*/ 2147483647 w 708"/>
                    <a:gd name="T31" fmla="*/ 2147483647 h 576"/>
                    <a:gd name="T32" fmla="*/ 2147483647 w 708"/>
                    <a:gd name="T33" fmla="*/ 2147483647 h 576"/>
                    <a:gd name="T34" fmla="*/ 2147483647 w 708"/>
                    <a:gd name="T35" fmla="*/ 2147483647 h 576"/>
                    <a:gd name="T36" fmla="*/ 2147483647 w 708"/>
                    <a:gd name="T37" fmla="*/ 2147483647 h 576"/>
                    <a:gd name="T38" fmla="*/ 2147483647 w 708"/>
                    <a:gd name="T39" fmla="*/ 2147483647 h 576"/>
                    <a:gd name="T40" fmla="*/ 2147483647 w 708"/>
                    <a:gd name="T41" fmla="*/ 2147483647 h 576"/>
                    <a:gd name="T42" fmla="*/ 2147483647 w 708"/>
                    <a:gd name="T43" fmla="*/ 2147483647 h 576"/>
                    <a:gd name="T44" fmla="*/ 2147483647 w 708"/>
                    <a:gd name="T45" fmla="*/ 2147483647 h 576"/>
                    <a:gd name="T46" fmla="*/ 2147483647 w 708"/>
                    <a:gd name="T47" fmla="*/ 2147483647 h 576"/>
                    <a:gd name="T48" fmla="*/ 2147483647 w 708"/>
                    <a:gd name="T49" fmla="*/ 2147483647 h 576"/>
                    <a:gd name="T50" fmla="*/ 2147483647 w 708"/>
                    <a:gd name="T51" fmla="*/ 2147483647 h 576"/>
                    <a:gd name="T52" fmla="*/ 2147483647 w 708"/>
                    <a:gd name="T53" fmla="*/ 2147483647 h 576"/>
                    <a:gd name="T54" fmla="*/ 2147483647 w 708"/>
                    <a:gd name="T55" fmla="*/ 2147483647 h 576"/>
                    <a:gd name="T56" fmla="*/ 2147483647 w 708"/>
                    <a:gd name="T57" fmla="*/ 2147483647 h 576"/>
                    <a:gd name="T58" fmla="*/ 2147483647 w 708"/>
                    <a:gd name="T59" fmla="*/ 2147483647 h 576"/>
                    <a:gd name="T60" fmla="*/ 2147483647 w 708"/>
                    <a:gd name="T61" fmla="*/ 2147483647 h 576"/>
                    <a:gd name="T62" fmla="*/ 2147483647 w 708"/>
                    <a:gd name="T63" fmla="*/ 2147483647 h 576"/>
                    <a:gd name="T64" fmla="*/ 2147483647 w 708"/>
                    <a:gd name="T65" fmla="*/ 2147483647 h 576"/>
                    <a:gd name="T66" fmla="*/ 2147483647 w 708"/>
                    <a:gd name="T67" fmla="*/ 2147483647 h 576"/>
                    <a:gd name="T68" fmla="*/ 2147483647 w 708"/>
                    <a:gd name="T69" fmla="*/ 2147483647 h 576"/>
                    <a:gd name="T70" fmla="*/ 2147483647 w 708"/>
                    <a:gd name="T71" fmla="*/ 2147483647 h 576"/>
                    <a:gd name="T72" fmla="*/ 2147483647 w 708"/>
                    <a:gd name="T73" fmla="*/ 2147483647 h 576"/>
                    <a:gd name="T74" fmla="*/ 2147483647 w 708"/>
                    <a:gd name="T75" fmla="*/ 2147483647 h 576"/>
                    <a:gd name="T76" fmla="*/ 2147483647 w 708"/>
                    <a:gd name="T77" fmla="*/ 2147483647 h 576"/>
                    <a:gd name="T78" fmla="*/ 2147483647 w 708"/>
                    <a:gd name="T79" fmla="*/ 2147483647 h 576"/>
                    <a:gd name="T80" fmla="*/ 2147483647 w 708"/>
                    <a:gd name="T81" fmla="*/ 2147483647 h 576"/>
                    <a:gd name="T82" fmla="*/ 2147483647 w 708"/>
                    <a:gd name="T83" fmla="*/ 2147483647 h 576"/>
                    <a:gd name="T84" fmla="*/ 2147483647 w 708"/>
                    <a:gd name="T85" fmla="*/ 2147483647 h 576"/>
                    <a:gd name="T86" fmla="*/ 2147483647 w 708"/>
                    <a:gd name="T87" fmla="*/ 0 h 576"/>
                    <a:gd name="T88" fmla="*/ 0 w 708"/>
                    <a:gd name="T89" fmla="*/ 0 h 57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708"/>
                    <a:gd name="T136" fmla="*/ 0 h 576"/>
                    <a:gd name="T137" fmla="*/ 708 w 708"/>
                    <a:gd name="T138" fmla="*/ 576 h 576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708" h="576">
                      <a:moveTo>
                        <a:pt x="0" y="0"/>
                      </a:moveTo>
                      <a:lnTo>
                        <a:pt x="17" y="40"/>
                      </a:lnTo>
                      <a:lnTo>
                        <a:pt x="39" y="95"/>
                      </a:lnTo>
                      <a:lnTo>
                        <a:pt x="54" y="157"/>
                      </a:lnTo>
                      <a:lnTo>
                        <a:pt x="66" y="227"/>
                      </a:lnTo>
                      <a:lnTo>
                        <a:pt x="74" y="284"/>
                      </a:lnTo>
                      <a:lnTo>
                        <a:pt x="69" y="338"/>
                      </a:lnTo>
                      <a:lnTo>
                        <a:pt x="58" y="399"/>
                      </a:lnTo>
                      <a:lnTo>
                        <a:pt x="45" y="458"/>
                      </a:lnTo>
                      <a:lnTo>
                        <a:pt x="28" y="512"/>
                      </a:lnTo>
                      <a:lnTo>
                        <a:pt x="0" y="572"/>
                      </a:lnTo>
                      <a:lnTo>
                        <a:pt x="210" y="576"/>
                      </a:lnTo>
                      <a:lnTo>
                        <a:pt x="297" y="570"/>
                      </a:lnTo>
                      <a:lnTo>
                        <a:pt x="342" y="567"/>
                      </a:lnTo>
                      <a:lnTo>
                        <a:pt x="375" y="559"/>
                      </a:lnTo>
                      <a:lnTo>
                        <a:pt x="409" y="549"/>
                      </a:lnTo>
                      <a:lnTo>
                        <a:pt x="445" y="533"/>
                      </a:lnTo>
                      <a:lnTo>
                        <a:pt x="486" y="515"/>
                      </a:lnTo>
                      <a:lnTo>
                        <a:pt x="526" y="490"/>
                      </a:lnTo>
                      <a:lnTo>
                        <a:pt x="552" y="470"/>
                      </a:lnTo>
                      <a:lnTo>
                        <a:pt x="577" y="447"/>
                      </a:lnTo>
                      <a:lnTo>
                        <a:pt x="604" y="420"/>
                      </a:lnTo>
                      <a:lnTo>
                        <a:pt x="628" y="398"/>
                      </a:lnTo>
                      <a:lnTo>
                        <a:pt x="651" y="370"/>
                      </a:lnTo>
                      <a:lnTo>
                        <a:pt x="680" y="333"/>
                      </a:lnTo>
                      <a:lnTo>
                        <a:pt x="708" y="286"/>
                      </a:lnTo>
                      <a:lnTo>
                        <a:pt x="682" y="245"/>
                      </a:lnTo>
                      <a:lnTo>
                        <a:pt x="658" y="210"/>
                      </a:lnTo>
                      <a:lnTo>
                        <a:pt x="638" y="185"/>
                      </a:lnTo>
                      <a:lnTo>
                        <a:pt x="616" y="161"/>
                      </a:lnTo>
                      <a:lnTo>
                        <a:pt x="592" y="138"/>
                      </a:lnTo>
                      <a:lnTo>
                        <a:pt x="572" y="120"/>
                      </a:lnTo>
                      <a:lnTo>
                        <a:pt x="552" y="103"/>
                      </a:lnTo>
                      <a:lnTo>
                        <a:pt x="528" y="85"/>
                      </a:lnTo>
                      <a:lnTo>
                        <a:pt x="506" y="72"/>
                      </a:lnTo>
                      <a:lnTo>
                        <a:pt x="480" y="58"/>
                      </a:lnTo>
                      <a:lnTo>
                        <a:pt x="451" y="43"/>
                      </a:lnTo>
                      <a:lnTo>
                        <a:pt x="415" y="29"/>
                      </a:lnTo>
                      <a:lnTo>
                        <a:pt x="385" y="20"/>
                      </a:lnTo>
                      <a:lnTo>
                        <a:pt x="350" y="11"/>
                      </a:lnTo>
                      <a:lnTo>
                        <a:pt x="313" y="5"/>
                      </a:lnTo>
                      <a:lnTo>
                        <a:pt x="278" y="1"/>
                      </a:lnTo>
                      <a:lnTo>
                        <a:pt x="253" y="1"/>
                      </a:lnTo>
                      <a:lnTo>
                        <a:pt x="2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54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cxnSp>
              <p:nvCxnSpPr>
                <p:cNvPr id="67" name="Straight Connector 66"/>
                <p:cNvCxnSpPr/>
                <p:nvPr/>
              </p:nvCxnSpPr>
              <p:spPr>
                <a:xfrm>
                  <a:off x="5151010" y="3291829"/>
                  <a:ext cx="25204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8" name="Oval 67"/>
                <p:cNvSpPr/>
                <p:nvPr/>
              </p:nvSpPr>
              <p:spPr>
                <a:xfrm>
                  <a:off x="5043010" y="3237829"/>
                  <a:ext cx="108000" cy="1080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9" name="TextBox 68"/>
                <p:cNvSpPr txBox="1"/>
                <p:nvPr/>
              </p:nvSpPr>
              <p:spPr>
                <a:xfrm>
                  <a:off x="5403050" y="3127217"/>
                  <a:ext cx="270030" cy="269597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sz="2000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</a:t>
                  </a:r>
                  <a:endParaRPr lang="en-US" sz="20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74" name="Group 173"/>
              <p:cNvGrpSpPr/>
              <p:nvPr/>
            </p:nvGrpSpPr>
            <p:grpSpPr>
              <a:xfrm>
                <a:off x="4735316" y="4674815"/>
                <a:ext cx="1072779" cy="554385"/>
                <a:chOff x="4735316" y="4269770"/>
                <a:chExt cx="1072779" cy="554385"/>
              </a:xfrm>
            </p:grpSpPr>
            <p:sp>
              <p:nvSpPr>
                <p:cNvPr id="76" name="Freeform 26"/>
                <p:cNvSpPr>
                  <a:spLocks/>
                </p:cNvSpPr>
                <p:nvPr/>
              </p:nvSpPr>
              <p:spPr bwMode="auto">
                <a:xfrm>
                  <a:off x="4735316" y="4269770"/>
                  <a:ext cx="442709" cy="554385"/>
                </a:xfrm>
                <a:custGeom>
                  <a:avLst/>
                  <a:gdLst>
                    <a:gd name="T0" fmla="*/ 0 w 708"/>
                    <a:gd name="T1" fmla="*/ 0 h 576"/>
                    <a:gd name="T2" fmla="*/ 2147483647 w 708"/>
                    <a:gd name="T3" fmla="*/ 2147483647 h 576"/>
                    <a:gd name="T4" fmla="*/ 2147483647 w 708"/>
                    <a:gd name="T5" fmla="*/ 2147483647 h 576"/>
                    <a:gd name="T6" fmla="*/ 2147483647 w 708"/>
                    <a:gd name="T7" fmla="*/ 2147483647 h 576"/>
                    <a:gd name="T8" fmla="*/ 2147483647 w 708"/>
                    <a:gd name="T9" fmla="*/ 2147483647 h 576"/>
                    <a:gd name="T10" fmla="*/ 2147483647 w 708"/>
                    <a:gd name="T11" fmla="*/ 2147483647 h 576"/>
                    <a:gd name="T12" fmla="*/ 2147483647 w 708"/>
                    <a:gd name="T13" fmla="*/ 2147483647 h 576"/>
                    <a:gd name="T14" fmla="*/ 2147483647 w 708"/>
                    <a:gd name="T15" fmla="*/ 2147483647 h 576"/>
                    <a:gd name="T16" fmla="*/ 2147483647 w 708"/>
                    <a:gd name="T17" fmla="*/ 2147483647 h 576"/>
                    <a:gd name="T18" fmla="*/ 2147483647 w 708"/>
                    <a:gd name="T19" fmla="*/ 2147483647 h 576"/>
                    <a:gd name="T20" fmla="*/ 0 w 708"/>
                    <a:gd name="T21" fmla="*/ 2147483647 h 576"/>
                    <a:gd name="T22" fmla="*/ 2147483647 w 708"/>
                    <a:gd name="T23" fmla="*/ 2147483647 h 576"/>
                    <a:gd name="T24" fmla="*/ 2147483647 w 708"/>
                    <a:gd name="T25" fmla="*/ 2147483647 h 576"/>
                    <a:gd name="T26" fmla="*/ 2147483647 w 708"/>
                    <a:gd name="T27" fmla="*/ 2147483647 h 576"/>
                    <a:gd name="T28" fmla="*/ 2147483647 w 708"/>
                    <a:gd name="T29" fmla="*/ 2147483647 h 576"/>
                    <a:gd name="T30" fmla="*/ 2147483647 w 708"/>
                    <a:gd name="T31" fmla="*/ 2147483647 h 576"/>
                    <a:gd name="T32" fmla="*/ 2147483647 w 708"/>
                    <a:gd name="T33" fmla="*/ 2147483647 h 576"/>
                    <a:gd name="T34" fmla="*/ 2147483647 w 708"/>
                    <a:gd name="T35" fmla="*/ 2147483647 h 576"/>
                    <a:gd name="T36" fmla="*/ 2147483647 w 708"/>
                    <a:gd name="T37" fmla="*/ 2147483647 h 576"/>
                    <a:gd name="T38" fmla="*/ 2147483647 w 708"/>
                    <a:gd name="T39" fmla="*/ 2147483647 h 576"/>
                    <a:gd name="T40" fmla="*/ 2147483647 w 708"/>
                    <a:gd name="T41" fmla="*/ 2147483647 h 576"/>
                    <a:gd name="T42" fmla="*/ 2147483647 w 708"/>
                    <a:gd name="T43" fmla="*/ 2147483647 h 576"/>
                    <a:gd name="T44" fmla="*/ 2147483647 w 708"/>
                    <a:gd name="T45" fmla="*/ 2147483647 h 576"/>
                    <a:gd name="T46" fmla="*/ 2147483647 w 708"/>
                    <a:gd name="T47" fmla="*/ 2147483647 h 576"/>
                    <a:gd name="T48" fmla="*/ 2147483647 w 708"/>
                    <a:gd name="T49" fmla="*/ 2147483647 h 576"/>
                    <a:gd name="T50" fmla="*/ 2147483647 w 708"/>
                    <a:gd name="T51" fmla="*/ 2147483647 h 576"/>
                    <a:gd name="T52" fmla="*/ 2147483647 w 708"/>
                    <a:gd name="T53" fmla="*/ 2147483647 h 576"/>
                    <a:gd name="T54" fmla="*/ 2147483647 w 708"/>
                    <a:gd name="T55" fmla="*/ 2147483647 h 576"/>
                    <a:gd name="T56" fmla="*/ 2147483647 w 708"/>
                    <a:gd name="T57" fmla="*/ 2147483647 h 576"/>
                    <a:gd name="T58" fmla="*/ 2147483647 w 708"/>
                    <a:gd name="T59" fmla="*/ 2147483647 h 576"/>
                    <a:gd name="T60" fmla="*/ 2147483647 w 708"/>
                    <a:gd name="T61" fmla="*/ 2147483647 h 576"/>
                    <a:gd name="T62" fmla="*/ 2147483647 w 708"/>
                    <a:gd name="T63" fmla="*/ 2147483647 h 576"/>
                    <a:gd name="T64" fmla="*/ 2147483647 w 708"/>
                    <a:gd name="T65" fmla="*/ 2147483647 h 576"/>
                    <a:gd name="T66" fmla="*/ 2147483647 w 708"/>
                    <a:gd name="T67" fmla="*/ 2147483647 h 576"/>
                    <a:gd name="T68" fmla="*/ 2147483647 w 708"/>
                    <a:gd name="T69" fmla="*/ 2147483647 h 576"/>
                    <a:gd name="T70" fmla="*/ 2147483647 w 708"/>
                    <a:gd name="T71" fmla="*/ 2147483647 h 576"/>
                    <a:gd name="T72" fmla="*/ 2147483647 w 708"/>
                    <a:gd name="T73" fmla="*/ 2147483647 h 576"/>
                    <a:gd name="T74" fmla="*/ 2147483647 w 708"/>
                    <a:gd name="T75" fmla="*/ 2147483647 h 576"/>
                    <a:gd name="T76" fmla="*/ 2147483647 w 708"/>
                    <a:gd name="T77" fmla="*/ 2147483647 h 576"/>
                    <a:gd name="T78" fmla="*/ 2147483647 w 708"/>
                    <a:gd name="T79" fmla="*/ 2147483647 h 576"/>
                    <a:gd name="T80" fmla="*/ 2147483647 w 708"/>
                    <a:gd name="T81" fmla="*/ 2147483647 h 576"/>
                    <a:gd name="T82" fmla="*/ 2147483647 w 708"/>
                    <a:gd name="T83" fmla="*/ 2147483647 h 576"/>
                    <a:gd name="T84" fmla="*/ 2147483647 w 708"/>
                    <a:gd name="T85" fmla="*/ 2147483647 h 576"/>
                    <a:gd name="T86" fmla="*/ 2147483647 w 708"/>
                    <a:gd name="T87" fmla="*/ 0 h 576"/>
                    <a:gd name="T88" fmla="*/ 0 w 708"/>
                    <a:gd name="T89" fmla="*/ 0 h 57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708"/>
                    <a:gd name="T136" fmla="*/ 0 h 576"/>
                    <a:gd name="T137" fmla="*/ 708 w 708"/>
                    <a:gd name="T138" fmla="*/ 576 h 576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708" h="576">
                      <a:moveTo>
                        <a:pt x="0" y="0"/>
                      </a:moveTo>
                      <a:lnTo>
                        <a:pt x="17" y="40"/>
                      </a:lnTo>
                      <a:lnTo>
                        <a:pt x="39" y="95"/>
                      </a:lnTo>
                      <a:lnTo>
                        <a:pt x="54" y="157"/>
                      </a:lnTo>
                      <a:lnTo>
                        <a:pt x="66" y="227"/>
                      </a:lnTo>
                      <a:lnTo>
                        <a:pt x="74" y="284"/>
                      </a:lnTo>
                      <a:lnTo>
                        <a:pt x="69" y="338"/>
                      </a:lnTo>
                      <a:lnTo>
                        <a:pt x="58" y="399"/>
                      </a:lnTo>
                      <a:lnTo>
                        <a:pt x="45" y="458"/>
                      </a:lnTo>
                      <a:lnTo>
                        <a:pt x="28" y="512"/>
                      </a:lnTo>
                      <a:lnTo>
                        <a:pt x="0" y="572"/>
                      </a:lnTo>
                      <a:lnTo>
                        <a:pt x="210" y="576"/>
                      </a:lnTo>
                      <a:lnTo>
                        <a:pt x="297" y="570"/>
                      </a:lnTo>
                      <a:lnTo>
                        <a:pt x="342" y="567"/>
                      </a:lnTo>
                      <a:lnTo>
                        <a:pt x="375" y="559"/>
                      </a:lnTo>
                      <a:lnTo>
                        <a:pt x="409" y="549"/>
                      </a:lnTo>
                      <a:lnTo>
                        <a:pt x="445" y="533"/>
                      </a:lnTo>
                      <a:lnTo>
                        <a:pt x="486" y="515"/>
                      </a:lnTo>
                      <a:lnTo>
                        <a:pt x="526" y="490"/>
                      </a:lnTo>
                      <a:lnTo>
                        <a:pt x="552" y="470"/>
                      </a:lnTo>
                      <a:lnTo>
                        <a:pt x="577" y="447"/>
                      </a:lnTo>
                      <a:lnTo>
                        <a:pt x="604" y="420"/>
                      </a:lnTo>
                      <a:lnTo>
                        <a:pt x="628" y="398"/>
                      </a:lnTo>
                      <a:lnTo>
                        <a:pt x="651" y="370"/>
                      </a:lnTo>
                      <a:lnTo>
                        <a:pt x="680" y="333"/>
                      </a:lnTo>
                      <a:lnTo>
                        <a:pt x="708" y="286"/>
                      </a:lnTo>
                      <a:lnTo>
                        <a:pt x="682" y="245"/>
                      </a:lnTo>
                      <a:lnTo>
                        <a:pt x="658" y="210"/>
                      </a:lnTo>
                      <a:lnTo>
                        <a:pt x="638" y="185"/>
                      </a:lnTo>
                      <a:lnTo>
                        <a:pt x="616" y="161"/>
                      </a:lnTo>
                      <a:lnTo>
                        <a:pt x="592" y="138"/>
                      </a:lnTo>
                      <a:lnTo>
                        <a:pt x="572" y="120"/>
                      </a:lnTo>
                      <a:lnTo>
                        <a:pt x="552" y="103"/>
                      </a:lnTo>
                      <a:lnTo>
                        <a:pt x="528" y="85"/>
                      </a:lnTo>
                      <a:lnTo>
                        <a:pt x="506" y="72"/>
                      </a:lnTo>
                      <a:lnTo>
                        <a:pt x="480" y="58"/>
                      </a:lnTo>
                      <a:lnTo>
                        <a:pt x="451" y="43"/>
                      </a:lnTo>
                      <a:lnTo>
                        <a:pt x="415" y="29"/>
                      </a:lnTo>
                      <a:lnTo>
                        <a:pt x="385" y="20"/>
                      </a:lnTo>
                      <a:lnTo>
                        <a:pt x="350" y="11"/>
                      </a:lnTo>
                      <a:lnTo>
                        <a:pt x="313" y="5"/>
                      </a:lnTo>
                      <a:lnTo>
                        <a:pt x="278" y="1"/>
                      </a:lnTo>
                      <a:lnTo>
                        <a:pt x="253" y="1"/>
                      </a:lnTo>
                      <a:lnTo>
                        <a:pt x="2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54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cxnSp>
              <p:nvCxnSpPr>
                <p:cNvPr id="77" name="Straight Connector 76"/>
                <p:cNvCxnSpPr/>
                <p:nvPr/>
              </p:nvCxnSpPr>
              <p:spPr>
                <a:xfrm>
                  <a:off x="5286025" y="4544830"/>
                  <a:ext cx="25204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8" name="Oval 77"/>
                <p:cNvSpPr/>
                <p:nvPr/>
              </p:nvSpPr>
              <p:spPr>
                <a:xfrm>
                  <a:off x="5178025" y="4490830"/>
                  <a:ext cx="108000" cy="1080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9" name="TextBox 78"/>
                <p:cNvSpPr txBox="1"/>
                <p:nvPr/>
              </p:nvSpPr>
              <p:spPr>
                <a:xfrm>
                  <a:off x="5538065" y="4380218"/>
                  <a:ext cx="270030" cy="269597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sz="2000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f</a:t>
                  </a:r>
                  <a:endParaRPr lang="en-US" sz="20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27" name="Straight Arrow Connector 26"/>
              <p:cNvCxnSpPr/>
              <p:nvPr/>
            </p:nvCxnSpPr>
            <p:spPr>
              <a:xfrm>
                <a:off x="2837765" y="2124778"/>
                <a:ext cx="405045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>
                <a:off x="2837765" y="3907166"/>
                <a:ext cx="2006851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>
                <a:off x="2837765" y="4239090"/>
                <a:ext cx="1215135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48" name="Group 147"/>
              <p:cNvGrpSpPr/>
              <p:nvPr/>
            </p:nvGrpSpPr>
            <p:grpSpPr>
              <a:xfrm>
                <a:off x="4735316" y="3608644"/>
                <a:ext cx="1072779" cy="461786"/>
                <a:chOff x="4600301" y="3061271"/>
                <a:chExt cx="1072779" cy="461786"/>
              </a:xfrm>
            </p:grpSpPr>
            <p:sp>
              <p:nvSpPr>
                <p:cNvPr id="149" name="Freeform 26"/>
                <p:cNvSpPr>
                  <a:spLocks/>
                </p:cNvSpPr>
                <p:nvPr/>
              </p:nvSpPr>
              <p:spPr bwMode="auto">
                <a:xfrm>
                  <a:off x="4600301" y="3061271"/>
                  <a:ext cx="496709" cy="461786"/>
                </a:xfrm>
                <a:custGeom>
                  <a:avLst/>
                  <a:gdLst>
                    <a:gd name="T0" fmla="*/ 0 w 708"/>
                    <a:gd name="T1" fmla="*/ 0 h 576"/>
                    <a:gd name="T2" fmla="*/ 2147483647 w 708"/>
                    <a:gd name="T3" fmla="*/ 2147483647 h 576"/>
                    <a:gd name="T4" fmla="*/ 2147483647 w 708"/>
                    <a:gd name="T5" fmla="*/ 2147483647 h 576"/>
                    <a:gd name="T6" fmla="*/ 2147483647 w 708"/>
                    <a:gd name="T7" fmla="*/ 2147483647 h 576"/>
                    <a:gd name="T8" fmla="*/ 2147483647 w 708"/>
                    <a:gd name="T9" fmla="*/ 2147483647 h 576"/>
                    <a:gd name="T10" fmla="*/ 2147483647 w 708"/>
                    <a:gd name="T11" fmla="*/ 2147483647 h 576"/>
                    <a:gd name="T12" fmla="*/ 2147483647 w 708"/>
                    <a:gd name="T13" fmla="*/ 2147483647 h 576"/>
                    <a:gd name="T14" fmla="*/ 2147483647 w 708"/>
                    <a:gd name="T15" fmla="*/ 2147483647 h 576"/>
                    <a:gd name="T16" fmla="*/ 2147483647 w 708"/>
                    <a:gd name="T17" fmla="*/ 2147483647 h 576"/>
                    <a:gd name="T18" fmla="*/ 2147483647 w 708"/>
                    <a:gd name="T19" fmla="*/ 2147483647 h 576"/>
                    <a:gd name="T20" fmla="*/ 0 w 708"/>
                    <a:gd name="T21" fmla="*/ 2147483647 h 576"/>
                    <a:gd name="T22" fmla="*/ 2147483647 w 708"/>
                    <a:gd name="T23" fmla="*/ 2147483647 h 576"/>
                    <a:gd name="T24" fmla="*/ 2147483647 w 708"/>
                    <a:gd name="T25" fmla="*/ 2147483647 h 576"/>
                    <a:gd name="T26" fmla="*/ 2147483647 w 708"/>
                    <a:gd name="T27" fmla="*/ 2147483647 h 576"/>
                    <a:gd name="T28" fmla="*/ 2147483647 w 708"/>
                    <a:gd name="T29" fmla="*/ 2147483647 h 576"/>
                    <a:gd name="T30" fmla="*/ 2147483647 w 708"/>
                    <a:gd name="T31" fmla="*/ 2147483647 h 576"/>
                    <a:gd name="T32" fmla="*/ 2147483647 w 708"/>
                    <a:gd name="T33" fmla="*/ 2147483647 h 576"/>
                    <a:gd name="T34" fmla="*/ 2147483647 w 708"/>
                    <a:gd name="T35" fmla="*/ 2147483647 h 576"/>
                    <a:gd name="T36" fmla="*/ 2147483647 w 708"/>
                    <a:gd name="T37" fmla="*/ 2147483647 h 576"/>
                    <a:gd name="T38" fmla="*/ 2147483647 w 708"/>
                    <a:gd name="T39" fmla="*/ 2147483647 h 576"/>
                    <a:gd name="T40" fmla="*/ 2147483647 w 708"/>
                    <a:gd name="T41" fmla="*/ 2147483647 h 576"/>
                    <a:gd name="T42" fmla="*/ 2147483647 w 708"/>
                    <a:gd name="T43" fmla="*/ 2147483647 h 576"/>
                    <a:gd name="T44" fmla="*/ 2147483647 w 708"/>
                    <a:gd name="T45" fmla="*/ 2147483647 h 576"/>
                    <a:gd name="T46" fmla="*/ 2147483647 w 708"/>
                    <a:gd name="T47" fmla="*/ 2147483647 h 576"/>
                    <a:gd name="T48" fmla="*/ 2147483647 w 708"/>
                    <a:gd name="T49" fmla="*/ 2147483647 h 576"/>
                    <a:gd name="T50" fmla="*/ 2147483647 w 708"/>
                    <a:gd name="T51" fmla="*/ 2147483647 h 576"/>
                    <a:gd name="T52" fmla="*/ 2147483647 w 708"/>
                    <a:gd name="T53" fmla="*/ 2147483647 h 576"/>
                    <a:gd name="T54" fmla="*/ 2147483647 w 708"/>
                    <a:gd name="T55" fmla="*/ 2147483647 h 576"/>
                    <a:gd name="T56" fmla="*/ 2147483647 w 708"/>
                    <a:gd name="T57" fmla="*/ 2147483647 h 576"/>
                    <a:gd name="T58" fmla="*/ 2147483647 w 708"/>
                    <a:gd name="T59" fmla="*/ 2147483647 h 576"/>
                    <a:gd name="T60" fmla="*/ 2147483647 w 708"/>
                    <a:gd name="T61" fmla="*/ 2147483647 h 576"/>
                    <a:gd name="T62" fmla="*/ 2147483647 w 708"/>
                    <a:gd name="T63" fmla="*/ 2147483647 h 576"/>
                    <a:gd name="T64" fmla="*/ 2147483647 w 708"/>
                    <a:gd name="T65" fmla="*/ 2147483647 h 576"/>
                    <a:gd name="T66" fmla="*/ 2147483647 w 708"/>
                    <a:gd name="T67" fmla="*/ 2147483647 h 576"/>
                    <a:gd name="T68" fmla="*/ 2147483647 w 708"/>
                    <a:gd name="T69" fmla="*/ 2147483647 h 576"/>
                    <a:gd name="T70" fmla="*/ 2147483647 w 708"/>
                    <a:gd name="T71" fmla="*/ 2147483647 h 576"/>
                    <a:gd name="T72" fmla="*/ 2147483647 w 708"/>
                    <a:gd name="T73" fmla="*/ 2147483647 h 576"/>
                    <a:gd name="T74" fmla="*/ 2147483647 w 708"/>
                    <a:gd name="T75" fmla="*/ 2147483647 h 576"/>
                    <a:gd name="T76" fmla="*/ 2147483647 w 708"/>
                    <a:gd name="T77" fmla="*/ 2147483647 h 576"/>
                    <a:gd name="T78" fmla="*/ 2147483647 w 708"/>
                    <a:gd name="T79" fmla="*/ 2147483647 h 576"/>
                    <a:gd name="T80" fmla="*/ 2147483647 w 708"/>
                    <a:gd name="T81" fmla="*/ 2147483647 h 576"/>
                    <a:gd name="T82" fmla="*/ 2147483647 w 708"/>
                    <a:gd name="T83" fmla="*/ 2147483647 h 576"/>
                    <a:gd name="T84" fmla="*/ 2147483647 w 708"/>
                    <a:gd name="T85" fmla="*/ 2147483647 h 576"/>
                    <a:gd name="T86" fmla="*/ 2147483647 w 708"/>
                    <a:gd name="T87" fmla="*/ 0 h 576"/>
                    <a:gd name="T88" fmla="*/ 0 w 708"/>
                    <a:gd name="T89" fmla="*/ 0 h 57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708"/>
                    <a:gd name="T136" fmla="*/ 0 h 576"/>
                    <a:gd name="T137" fmla="*/ 708 w 708"/>
                    <a:gd name="T138" fmla="*/ 576 h 576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708" h="576">
                      <a:moveTo>
                        <a:pt x="0" y="0"/>
                      </a:moveTo>
                      <a:lnTo>
                        <a:pt x="17" y="40"/>
                      </a:lnTo>
                      <a:lnTo>
                        <a:pt x="39" y="95"/>
                      </a:lnTo>
                      <a:lnTo>
                        <a:pt x="54" y="157"/>
                      </a:lnTo>
                      <a:lnTo>
                        <a:pt x="66" y="227"/>
                      </a:lnTo>
                      <a:lnTo>
                        <a:pt x="74" y="284"/>
                      </a:lnTo>
                      <a:lnTo>
                        <a:pt x="69" y="338"/>
                      </a:lnTo>
                      <a:lnTo>
                        <a:pt x="58" y="399"/>
                      </a:lnTo>
                      <a:lnTo>
                        <a:pt x="45" y="458"/>
                      </a:lnTo>
                      <a:lnTo>
                        <a:pt x="28" y="512"/>
                      </a:lnTo>
                      <a:lnTo>
                        <a:pt x="0" y="572"/>
                      </a:lnTo>
                      <a:lnTo>
                        <a:pt x="210" y="576"/>
                      </a:lnTo>
                      <a:lnTo>
                        <a:pt x="297" y="570"/>
                      </a:lnTo>
                      <a:lnTo>
                        <a:pt x="342" y="567"/>
                      </a:lnTo>
                      <a:lnTo>
                        <a:pt x="375" y="559"/>
                      </a:lnTo>
                      <a:lnTo>
                        <a:pt x="409" y="549"/>
                      </a:lnTo>
                      <a:lnTo>
                        <a:pt x="445" y="533"/>
                      </a:lnTo>
                      <a:lnTo>
                        <a:pt x="486" y="515"/>
                      </a:lnTo>
                      <a:lnTo>
                        <a:pt x="526" y="490"/>
                      </a:lnTo>
                      <a:lnTo>
                        <a:pt x="552" y="470"/>
                      </a:lnTo>
                      <a:lnTo>
                        <a:pt x="577" y="447"/>
                      </a:lnTo>
                      <a:lnTo>
                        <a:pt x="604" y="420"/>
                      </a:lnTo>
                      <a:lnTo>
                        <a:pt x="628" y="398"/>
                      </a:lnTo>
                      <a:lnTo>
                        <a:pt x="651" y="370"/>
                      </a:lnTo>
                      <a:lnTo>
                        <a:pt x="680" y="333"/>
                      </a:lnTo>
                      <a:lnTo>
                        <a:pt x="708" y="286"/>
                      </a:lnTo>
                      <a:lnTo>
                        <a:pt x="682" y="245"/>
                      </a:lnTo>
                      <a:lnTo>
                        <a:pt x="658" y="210"/>
                      </a:lnTo>
                      <a:lnTo>
                        <a:pt x="638" y="185"/>
                      </a:lnTo>
                      <a:lnTo>
                        <a:pt x="616" y="161"/>
                      </a:lnTo>
                      <a:lnTo>
                        <a:pt x="592" y="138"/>
                      </a:lnTo>
                      <a:lnTo>
                        <a:pt x="572" y="120"/>
                      </a:lnTo>
                      <a:lnTo>
                        <a:pt x="552" y="103"/>
                      </a:lnTo>
                      <a:lnTo>
                        <a:pt x="528" y="85"/>
                      </a:lnTo>
                      <a:lnTo>
                        <a:pt x="506" y="72"/>
                      </a:lnTo>
                      <a:lnTo>
                        <a:pt x="480" y="58"/>
                      </a:lnTo>
                      <a:lnTo>
                        <a:pt x="451" y="43"/>
                      </a:lnTo>
                      <a:lnTo>
                        <a:pt x="415" y="29"/>
                      </a:lnTo>
                      <a:lnTo>
                        <a:pt x="385" y="20"/>
                      </a:lnTo>
                      <a:lnTo>
                        <a:pt x="350" y="11"/>
                      </a:lnTo>
                      <a:lnTo>
                        <a:pt x="313" y="5"/>
                      </a:lnTo>
                      <a:lnTo>
                        <a:pt x="278" y="1"/>
                      </a:lnTo>
                      <a:lnTo>
                        <a:pt x="253" y="1"/>
                      </a:lnTo>
                      <a:lnTo>
                        <a:pt x="2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54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cxnSp>
              <p:nvCxnSpPr>
                <p:cNvPr id="150" name="Straight Connector 149"/>
                <p:cNvCxnSpPr/>
                <p:nvPr/>
              </p:nvCxnSpPr>
              <p:spPr>
                <a:xfrm>
                  <a:off x="5097010" y="3291829"/>
                  <a:ext cx="30604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2" name="TextBox 151"/>
                <p:cNvSpPr txBox="1"/>
                <p:nvPr/>
              </p:nvSpPr>
              <p:spPr>
                <a:xfrm>
                  <a:off x="5403050" y="3127217"/>
                  <a:ext cx="270030" cy="269597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sz="2000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e</a:t>
                  </a:r>
                  <a:endParaRPr lang="en-US" sz="20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77" name="Group 176"/>
              <p:cNvGrpSpPr/>
              <p:nvPr/>
            </p:nvGrpSpPr>
            <p:grpSpPr>
              <a:xfrm>
                <a:off x="4735316" y="5364215"/>
                <a:ext cx="1072779" cy="461786"/>
                <a:chOff x="4600301" y="3061271"/>
                <a:chExt cx="1072779" cy="461786"/>
              </a:xfrm>
            </p:grpSpPr>
            <p:sp>
              <p:nvSpPr>
                <p:cNvPr id="178" name="Freeform 26"/>
                <p:cNvSpPr>
                  <a:spLocks/>
                </p:cNvSpPr>
                <p:nvPr/>
              </p:nvSpPr>
              <p:spPr bwMode="auto">
                <a:xfrm>
                  <a:off x="4600301" y="3061271"/>
                  <a:ext cx="442709" cy="461786"/>
                </a:xfrm>
                <a:custGeom>
                  <a:avLst/>
                  <a:gdLst>
                    <a:gd name="T0" fmla="*/ 0 w 708"/>
                    <a:gd name="T1" fmla="*/ 0 h 576"/>
                    <a:gd name="T2" fmla="*/ 2147483647 w 708"/>
                    <a:gd name="T3" fmla="*/ 2147483647 h 576"/>
                    <a:gd name="T4" fmla="*/ 2147483647 w 708"/>
                    <a:gd name="T5" fmla="*/ 2147483647 h 576"/>
                    <a:gd name="T6" fmla="*/ 2147483647 w 708"/>
                    <a:gd name="T7" fmla="*/ 2147483647 h 576"/>
                    <a:gd name="T8" fmla="*/ 2147483647 w 708"/>
                    <a:gd name="T9" fmla="*/ 2147483647 h 576"/>
                    <a:gd name="T10" fmla="*/ 2147483647 w 708"/>
                    <a:gd name="T11" fmla="*/ 2147483647 h 576"/>
                    <a:gd name="T12" fmla="*/ 2147483647 w 708"/>
                    <a:gd name="T13" fmla="*/ 2147483647 h 576"/>
                    <a:gd name="T14" fmla="*/ 2147483647 w 708"/>
                    <a:gd name="T15" fmla="*/ 2147483647 h 576"/>
                    <a:gd name="T16" fmla="*/ 2147483647 w 708"/>
                    <a:gd name="T17" fmla="*/ 2147483647 h 576"/>
                    <a:gd name="T18" fmla="*/ 2147483647 w 708"/>
                    <a:gd name="T19" fmla="*/ 2147483647 h 576"/>
                    <a:gd name="T20" fmla="*/ 0 w 708"/>
                    <a:gd name="T21" fmla="*/ 2147483647 h 576"/>
                    <a:gd name="T22" fmla="*/ 2147483647 w 708"/>
                    <a:gd name="T23" fmla="*/ 2147483647 h 576"/>
                    <a:gd name="T24" fmla="*/ 2147483647 w 708"/>
                    <a:gd name="T25" fmla="*/ 2147483647 h 576"/>
                    <a:gd name="T26" fmla="*/ 2147483647 w 708"/>
                    <a:gd name="T27" fmla="*/ 2147483647 h 576"/>
                    <a:gd name="T28" fmla="*/ 2147483647 w 708"/>
                    <a:gd name="T29" fmla="*/ 2147483647 h 576"/>
                    <a:gd name="T30" fmla="*/ 2147483647 w 708"/>
                    <a:gd name="T31" fmla="*/ 2147483647 h 576"/>
                    <a:gd name="T32" fmla="*/ 2147483647 w 708"/>
                    <a:gd name="T33" fmla="*/ 2147483647 h 576"/>
                    <a:gd name="T34" fmla="*/ 2147483647 w 708"/>
                    <a:gd name="T35" fmla="*/ 2147483647 h 576"/>
                    <a:gd name="T36" fmla="*/ 2147483647 w 708"/>
                    <a:gd name="T37" fmla="*/ 2147483647 h 576"/>
                    <a:gd name="T38" fmla="*/ 2147483647 w 708"/>
                    <a:gd name="T39" fmla="*/ 2147483647 h 576"/>
                    <a:gd name="T40" fmla="*/ 2147483647 w 708"/>
                    <a:gd name="T41" fmla="*/ 2147483647 h 576"/>
                    <a:gd name="T42" fmla="*/ 2147483647 w 708"/>
                    <a:gd name="T43" fmla="*/ 2147483647 h 576"/>
                    <a:gd name="T44" fmla="*/ 2147483647 w 708"/>
                    <a:gd name="T45" fmla="*/ 2147483647 h 576"/>
                    <a:gd name="T46" fmla="*/ 2147483647 w 708"/>
                    <a:gd name="T47" fmla="*/ 2147483647 h 576"/>
                    <a:gd name="T48" fmla="*/ 2147483647 w 708"/>
                    <a:gd name="T49" fmla="*/ 2147483647 h 576"/>
                    <a:gd name="T50" fmla="*/ 2147483647 w 708"/>
                    <a:gd name="T51" fmla="*/ 2147483647 h 576"/>
                    <a:gd name="T52" fmla="*/ 2147483647 w 708"/>
                    <a:gd name="T53" fmla="*/ 2147483647 h 576"/>
                    <a:gd name="T54" fmla="*/ 2147483647 w 708"/>
                    <a:gd name="T55" fmla="*/ 2147483647 h 576"/>
                    <a:gd name="T56" fmla="*/ 2147483647 w 708"/>
                    <a:gd name="T57" fmla="*/ 2147483647 h 576"/>
                    <a:gd name="T58" fmla="*/ 2147483647 w 708"/>
                    <a:gd name="T59" fmla="*/ 2147483647 h 576"/>
                    <a:gd name="T60" fmla="*/ 2147483647 w 708"/>
                    <a:gd name="T61" fmla="*/ 2147483647 h 576"/>
                    <a:gd name="T62" fmla="*/ 2147483647 w 708"/>
                    <a:gd name="T63" fmla="*/ 2147483647 h 576"/>
                    <a:gd name="T64" fmla="*/ 2147483647 w 708"/>
                    <a:gd name="T65" fmla="*/ 2147483647 h 576"/>
                    <a:gd name="T66" fmla="*/ 2147483647 w 708"/>
                    <a:gd name="T67" fmla="*/ 2147483647 h 576"/>
                    <a:gd name="T68" fmla="*/ 2147483647 w 708"/>
                    <a:gd name="T69" fmla="*/ 2147483647 h 576"/>
                    <a:gd name="T70" fmla="*/ 2147483647 w 708"/>
                    <a:gd name="T71" fmla="*/ 2147483647 h 576"/>
                    <a:gd name="T72" fmla="*/ 2147483647 w 708"/>
                    <a:gd name="T73" fmla="*/ 2147483647 h 576"/>
                    <a:gd name="T74" fmla="*/ 2147483647 w 708"/>
                    <a:gd name="T75" fmla="*/ 2147483647 h 576"/>
                    <a:gd name="T76" fmla="*/ 2147483647 w 708"/>
                    <a:gd name="T77" fmla="*/ 2147483647 h 576"/>
                    <a:gd name="T78" fmla="*/ 2147483647 w 708"/>
                    <a:gd name="T79" fmla="*/ 2147483647 h 576"/>
                    <a:gd name="T80" fmla="*/ 2147483647 w 708"/>
                    <a:gd name="T81" fmla="*/ 2147483647 h 576"/>
                    <a:gd name="T82" fmla="*/ 2147483647 w 708"/>
                    <a:gd name="T83" fmla="*/ 2147483647 h 576"/>
                    <a:gd name="T84" fmla="*/ 2147483647 w 708"/>
                    <a:gd name="T85" fmla="*/ 2147483647 h 576"/>
                    <a:gd name="T86" fmla="*/ 2147483647 w 708"/>
                    <a:gd name="T87" fmla="*/ 0 h 576"/>
                    <a:gd name="T88" fmla="*/ 0 w 708"/>
                    <a:gd name="T89" fmla="*/ 0 h 57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708"/>
                    <a:gd name="T136" fmla="*/ 0 h 576"/>
                    <a:gd name="T137" fmla="*/ 708 w 708"/>
                    <a:gd name="T138" fmla="*/ 576 h 576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708" h="576">
                      <a:moveTo>
                        <a:pt x="0" y="0"/>
                      </a:moveTo>
                      <a:lnTo>
                        <a:pt x="17" y="40"/>
                      </a:lnTo>
                      <a:lnTo>
                        <a:pt x="39" y="95"/>
                      </a:lnTo>
                      <a:lnTo>
                        <a:pt x="54" y="157"/>
                      </a:lnTo>
                      <a:lnTo>
                        <a:pt x="66" y="227"/>
                      </a:lnTo>
                      <a:lnTo>
                        <a:pt x="74" y="284"/>
                      </a:lnTo>
                      <a:lnTo>
                        <a:pt x="69" y="338"/>
                      </a:lnTo>
                      <a:lnTo>
                        <a:pt x="58" y="399"/>
                      </a:lnTo>
                      <a:lnTo>
                        <a:pt x="45" y="458"/>
                      </a:lnTo>
                      <a:lnTo>
                        <a:pt x="28" y="512"/>
                      </a:lnTo>
                      <a:lnTo>
                        <a:pt x="0" y="572"/>
                      </a:lnTo>
                      <a:lnTo>
                        <a:pt x="210" y="576"/>
                      </a:lnTo>
                      <a:lnTo>
                        <a:pt x="297" y="570"/>
                      </a:lnTo>
                      <a:lnTo>
                        <a:pt x="342" y="567"/>
                      </a:lnTo>
                      <a:lnTo>
                        <a:pt x="375" y="559"/>
                      </a:lnTo>
                      <a:lnTo>
                        <a:pt x="409" y="549"/>
                      </a:lnTo>
                      <a:lnTo>
                        <a:pt x="445" y="533"/>
                      </a:lnTo>
                      <a:lnTo>
                        <a:pt x="486" y="515"/>
                      </a:lnTo>
                      <a:lnTo>
                        <a:pt x="526" y="490"/>
                      </a:lnTo>
                      <a:lnTo>
                        <a:pt x="552" y="470"/>
                      </a:lnTo>
                      <a:lnTo>
                        <a:pt x="577" y="447"/>
                      </a:lnTo>
                      <a:lnTo>
                        <a:pt x="604" y="420"/>
                      </a:lnTo>
                      <a:lnTo>
                        <a:pt x="628" y="398"/>
                      </a:lnTo>
                      <a:lnTo>
                        <a:pt x="651" y="370"/>
                      </a:lnTo>
                      <a:lnTo>
                        <a:pt x="680" y="333"/>
                      </a:lnTo>
                      <a:lnTo>
                        <a:pt x="708" y="286"/>
                      </a:lnTo>
                      <a:lnTo>
                        <a:pt x="682" y="245"/>
                      </a:lnTo>
                      <a:lnTo>
                        <a:pt x="658" y="210"/>
                      </a:lnTo>
                      <a:lnTo>
                        <a:pt x="638" y="185"/>
                      </a:lnTo>
                      <a:lnTo>
                        <a:pt x="616" y="161"/>
                      </a:lnTo>
                      <a:lnTo>
                        <a:pt x="592" y="138"/>
                      </a:lnTo>
                      <a:lnTo>
                        <a:pt x="572" y="120"/>
                      </a:lnTo>
                      <a:lnTo>
                        <a:pt x="552" y="103"/>
                      </a:lnTo>
                      <a:lnTo>
                        <a:pt x="528" y="85"/>
                      </a:lnTo>
                      <a:lnTo>
                        <a:pt x="506" y="72"/>
                      </a:lnTo>
                      <a:lnTo>
                        <a:pt x="480" y="58"/>
                      </a:lnTo>
                      <a:lnTo>
                        <a:pt x="451" y="43"/>
                      </a:lnTo>
                      <a:lnTo>
                        <a:pt x="415" y="29"/>
                      </a:lnTo>
                      <a:lnTo>
                        <a:pt x="385" y="20"/>
                      </a:lnTo>
                      <a:lnTo>
                        <a:pt x="350" y="11"/>
                      </a:lnTo>
                      <a:lnTo>
                        <a:pt x="313" y="5"/>
                      </a:lnTo>
                      <a:lnTo>
                        <a:pt x="278" y="1"/>
                      </a:lnTo>
                      <a:lnTo>
                        <a:pt x="253" y="1"/>
                      </a:lnTo>
                      <a:lnTo>
                        <a:pt x="2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54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cxnSp>
              <p:nvCxnSpPr>
                <p:cNvPr id="179" name="Straight Connector 178"/>
                <p:cNvCxnSpPr/>
                <p:nvPr/>
              </p:nvCxnSpPr>
              <p:spPr>
                <a:xfrm>
                  <a:off x="5151010" y="3291829"/>
                  <a:ext cx="25204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0" name="Oval 179"/>
                <p:cNvSpPr/>
                <p:nvPr/>
              </p:nvSpPr>
              <p:spPr>
                <a:xfrm>
                  <a:off x="5043010" y="3237829"/>
                  <a:ext cx="108000" cy="1080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1" name="TextBox 180"/>
                <p:cNvSpPr txBox="1"/>
                <p:nvPr/>
              </p:nvSpPr>
              <p:spPr>
                <a:xfrm>
                  <a:off x="5403050" y="3127217"/>
                  <a:ext cx="270030" cy="269597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sz="2000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g</a:t>
                  </a:r>
                  <a:endParaRPr lang="en-US" sz="20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236" name="TextBox 235"/>
            <p:cNvSpPr txBox="1"/>
            <p:nvPr/>
          </p:nvSpPr>
          <p:spPr>
            <a:xfrm>
              <a:off x="3059173" y="5921397"/>
              <a:ext cx="1087674" cy="329758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600" dirty="0">
                  <a:latin typeface="+mn-lt"/>
                  <a:cs typeface="Times New Roman" panose="02020603050405020304" pitchFamily="18" charset="0"/>
                </a:rPr>
                <a:t>Input &gt; 9</a:t>
              </a:r>
            </a:p>
          </p:txBody>
        </p:sp>
      </p:grpSp>
      <p:sp>
        <p:nvSpPr>
          <p:cNvPr id="251" name="TextBox 250"/>
          <p:cNvSpPr txBox="1"/>
          <p:nvPr/>
        </p:nvSpPr>
        <p:spPr>
          <a:xfrm>
            <a:off x="4779606" y="6039290"/>
            <a:ext cx="3008709" cy="44806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r>
              <a:rPr lang="en-US" sz="2000" dirty="0">
                <a:latin typeface="+mn-lt"/>
                <a:cs typeface="Times New Roman" panose="02020603050405020304" pitchFamily="18" charset="0"/>
              </a:rPr>
              <a:t>NOR gate is used for </a:t>
            </a:r>
            <a:r>
              <a:rPr lang="en-US" sz="2000" b="1" dirty="0">
                <a:solidFill>
                  <a:srgbClr val="0000FF"/>
                </a:solidFill>
                <a:latin typeface="+mn-lt"/>
                <a:cs typeface="Times New Roman" panose="02020603050405020304" pitchFamily="18" charset="0"/>
              </a:rPr>
              <a:t>0</a:t>
            </a:r>
            <a:r>
              <a:rPr lang="en-US" sz="2000" dirty="0">
                <a:latin typeface="+mn-lt"/>
                <a:cs typeface="Times New Roman" panose="02020603050405020304" pitchFamily="18" charset="0"/>
              </a:rPr>
              <a:t>'s</a:t>
            </a:r>
          </a:p>
        </p:txBody>
      </p:sp>
      <p:grpSp>
        <p:nvGrpSpPr>
          <p:cNvPr id="238" name="Group 237"/>
          <p:cNvGrpSpPr/>
          <p:nvPr/>
        </p:nvGrpSpPr>
        <p:grpSpPr>
          <a:xfrm>
            <a:off x="238670" y="1545416"/>
            <a:ext cx="2606529" cy="3600400"/>
            <a:chOff x="238670" y="1545416"/>
            <a:chExt cx="2606529" cy="3600400"/>
          </a:xfrm>
        </p:grpSpPr>
        <p:grpSp>
          <p:nvGrpSpPr>
            <p:cNvPr id="237" name="Group 236"/>
            <p:cNvGrpSpPr/>
            <p:nvPr/>
          </p:nvGrpSpPr>
          <p:grpSpPr>
            <a:xfrm>
              <a:off x="238670" y="2641064"/>
              <a:ext cx="1113930" cy="1463011"/>
              <a:chOff x="238670" y="2641064"/>
              <a:chExt cx="1113930" cy="1463011"/>
            </a:xfrm>
          </p:grpSpPr>
          <p:grpSp>
            <p:nvGrpSpPr>
              <p:cNvPr id="87" name="Group 86"/>
              <p:cNvGrpSpPr/>
              <p:nvPr/>
            </p:nvGrpSpPr>
            <p:grpSpPr>
              <a:xfrm>
                <a:off x="542510" y="2830669"/>
                <a:ext cx="810090" cy="1100585"/>
                <a:chOff x="1015018" y="2650649"/>
                <a:chExt cx="337582" cy="1100585"/>
              </a:xfrm>
            </p:grpSpPr>
            <p:cxnSp>
              <p:nvCxnSpPr>
                <p:cNvPr id="35" name="Straight Arrow Connector 34"/>
                <p:cNvCxnSpPr/>
                <p:nvPr/>
              </p:nvCxnSpPr>
              <p:spPr>
                <a:xfrm>
                  <a:off x="1015018" y="3015150"/>
                  <a:ext cx="337407" cy="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Arrow Connector 35"/>
                <p:cNvCxnSpPr/>
                <p:nvPr/>
              </p:nvCxnSpPr>
              <p:spPr>
                <a:xfrm>
                  <a:off x="1015018" y="3388135"/>
                  <a:ext cx="337407" cy="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Arrow Connector 36"/>
                <p:cNvCxnSpPr/>
                <p:nvPr/>
              </p:nvCxnSpPr>
              <p:spPr>
                <a:xfrm>
                  <a:off x="1015193" y="3751234"/>
                  <a:ext cx="337407" cy="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Arrow Connector 41"/>
                <p:cNvCxnSpPr/>
                <p:nvPr/>
              </p:nvCxnSpPr>
              <p:spPr>
                <a:xfrm>
                  <a:off x="1015018" y="2650649"/>
                  <a:ext cx="337407" cy="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3" name="Group 232"/>
              <p:cNvGrpSpPr/>
              <p:nvPr/>
            </p:nvGrpSpPr>
            <p:grpSpPr>
              <a:xfrm>
                <a:off x="238670" y="2641064"/>
                <a:ext cx="348845" cy="1463011"/>
                <a:chOff x="407495" y="2641064"/>
                <a:chExt cx="348845" cy="1463011"/>
              </a:xfrm>
            </p:grpSpPr>
            <p:sp>
              <p:nvSpPr>
                <p:cNvPr id="32" name="TextBox 31"/>
                <p:cNvSpPr txBox="1"/>
                <p:nvPr/>
              </p:nvSpPr>
              <p:spPr>
                <a:xfrm>
                  <a:off x="407495" y="3005565"/>
                  <a:ext cx="348670" cy="359080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sz="2000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</a:t>
                  </a:r>
                  <a:r>
                    <a:rPr lang="en-US" sz="2000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407495" y="3381896"/>
                  <a:ext cx="348670" cy="359080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sz="2000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</a:t>
                  </a:r>
                  <a:r>
                    <a:rPr lang="en-US" sz="2000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</a:p>
              </p:txBody>
            </p:sp>
            <p:sp>
              <p:nvSpPr>
                <p:cNvPr id="34" name="TextBox 33"/>
                <p:cNvSpPr txBox="1"/>
                <p:nvPr/>
              </p:nvSpPr>
              <p:spPr>
                <a:xfrm>
                  <a:off x="407670" y="3744995"/>
                  <a:ext cx="348670" cy="359080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sz="2000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</a:t>
                  </a:r>
                  <a:r>
                    <a:rPr lang="en-US" sz="2000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0</a:t>
                  </a:r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407495" y="2641064"/>
                  <a:ext cx="348670" cy="359080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sz="2000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</a:t>
                  </a:r>
                  <a:r>
                    <a:rPr lang="en-US" sz="2000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3</a:t>
                  </a:r>
                </a:p>
              </p:txBody>
            </p:sp>
          </p:grpSp>
        </p:grpSp>
        <p:grpSp>
          <p:nvGrpSpPr>
            <p:cNvPr id="187" name="Group 186"/>
            <p:cNvGrpSpPr/>
            <p:nvPr/>
          </p:nvGrpSpPr>
          <p:grpSpPr>
            <a:xfrm>
              <a:off x="1352601" y="1545416"/>
              <a:ext cx="1492598" cy="3600400"/>
              <a:chOff x="1352601" y="1545416"/>
              <a:chExt cx="1492598" cy="360040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1352601" y="1545416"/>
                <a:ext cx="1492598" cy="36004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216000" bIns="0" rtlCol="0" anchor="ctr" anchorCtr="0">
                <a:no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2000" dirty="0">
                    <a:latin typeface="+mn-lt"/>
                    <a:cs typeface="Times New Roman" panose="02020603050405020304" pitchFamily="18" charset="0"/>
                  </a:rPr>
                  <a:t>4-to-10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US" sz="2000" dirty="0">
                    <a:latin typeface="+mn-lt"/>
                    <a:cs typeface="Times New Roman" panose="02020603050405020304" pitchFamily="18" charset="0"/>
                  </a:rPr>
                  <a:t>Binary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US" sz="2000" dirty="0">
                    <a:latin typeface="+mn-lt"/>
                    <a:cs typeface="Times New Roman" panose="02020603050405020304" pitchFamily="18" charset="0"/>
                  </a:rPr>
                  <a:t>Decoder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567735" y="1582633"/>
                <a:ext cx="25866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endParaRPr lang="en-US" sz="2000" baseline="-25000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2567735" y="1928275"/>
                <a:ext cx="25866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endParaRPr lang="en-US" sz="2000" baseline="-25000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2567735" y="2273917"/>
                <a:ext cx="25866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endParaRPr lang="en-US" sz="2000" baseline="-25000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2567735" y="2619559"/>
                <a:ext cx="25866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endParaRPr lang="en-US" sz="2000" baseline="-25000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567735" y="3002417"/>
                <a:ext cx="25866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4</a:t>
                </a:r>
                <a:endParaRPr lang="en-US" sz="2000" baseline="-25000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567735" y="3348059"/>
                <a:ext cx="25866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endParaRPr lang="en-US" sz="2000" baseline="-25000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2567735" y="3693701"/>
                <a:ext cx="25866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6</a:t>
                </a:r>
                <a:endParaRPr lang="en-US" sz="2000" baseline="-25000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2567735" y="4039343"/>
                <a:ext cx="25866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7</a:t>
                </a:r>
                <a:endParaRPr lang="en-US" sz="2000" baseline="-25000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2567735" y="4398423"/>
                <a:ext cx="25866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8</a:t>
                </a:r>
                <a:endParaRPr lang="en-US" sz="2000" baseline="-25000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2567735" y="4786736"/>
                <a:ext cx="258660" cy="3590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9</a:t>
                </a:r>
                <a:endParaRPr lang="en-US" sz="2000" baseline="-25000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47748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C41CA-BA33-4800-8557-0B7A2B3C3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. . 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077808-582F-4BC2-AC8A-A95AB1FD5F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540" y="1133745"/>
            <a:ext cx="8550950" cy="495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7663" indent="-347663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8513" indent="-336550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4588" indent="-231775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+mn-cs"/>
              </a:defRPr>
            </a:lvl3pPr>
            <a:lvl4pPr marL="1481138" indent="-222250" algn="l" rtl="0" fontAlgn="base">
              <a:spcBef>
                <a:spcPct val="4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444500" indent="-444500">
              <a:lnSpc>
                <a:spcPct val="200000"/>
              </a:lnSpc>
              <a:spcBef>
                <a:spcPts val="3000"/>
              </a:spcBef>
            </a:pPr>
            <a:r>
              <a:rPr lang="en-US" altLang="en-US" sz="2800" kern="0" dirty="0"/>
              <a:t>Half-Adder, Full-Adder, and Ripple-Carry Adder</a:t>
            </a:r>
          </a:p>
          <a:p>
            <a:pPr marL="444500" indent="-444500">
              <a:lnSpc>
                <a:spcPct val="200000"/>
              </a:lnSpc>
              <a:spcBef>
                <a:spcPts val="3000"/>
              </a:spcBef>
            </a:pPr>
            <a:r>
              <a:rPr lang="en-US" altLang="en-US" sz="2800" kern="0" dirty="0"/>
              <a:t>Decoders, Implementing Functions with Decoders</a:t>
            </a:r>
          </a:p>
          <a:p>
            <a:pPr marL="444500" indent="-444500">
              <a:lnSpc>
                <a:spcPct val="200000"/>
              </a:lnSpc>
              <a:spcBef>
                <a:spcPts val="3000"/>
              </a:spcBef>
            </a:pPr>
            <a:r>
              <a:rPr lang="en-US" altLang="en-US" sz="2800" kern="0" dirty="0">
                <a:solidFill>
                  <a:srgbClr val="FF0000"/>
                </a:solidFill>
              </a:rPr>
              <a:t>Multiplexers</a:t>
            </a:r>
          </a:p>
          <a:p>
            <a:pPr marL="444500" indent="-444500">
              <a:lnSpc>
                <a:spcPct val="200000"/>
              </a:lnSpc>
              <a:spcBef>
                <a:spcPts val="3000"/>
              </a:spcBef>
            </a:pPr>
            <a:r>
              <a:rPr lang="en-US" altLang="en-US" sz="2800" kern="0" dirty="0"/>
              <a:t>Design Examples</a:t>
            </a:r>
          </a:p>
        </p:txBody>
      </p:sp>
    </p:spTree>
    <p:extLst>
      <p:ext uri="{BB962C8B-B14F-4D97-AF65-F5344CB8AC3E}">
        <p14:creationId xmlns:p14="http://schemas.microsoft.com/office/powerpoint/2010/main" val="17036626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Multiplexers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490" y="818709"/>
            <a:ext cx="9271030" cy="5580621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1000"/>
              </a:spcBef>
            </a:pPr>
            <a:r>
              <a:rPr lang="en-US" dirty="0"/>
              <a:t>Selecting data is an essential function in digital systems</a:t>
            </a:r>
          </a:p>
          <a:p>
            <a:pPr>
              <a:lnSpc>
                <a:spcPct val="200000"/>
              </a:lnSpc>
              <a:spcBef>
                <a:spcPts val="1000"/>
              </a:spcBef>
            </a:pPr>
            <a:r>
              <a:rPr lang="en-US" dirty="0"/>
              <a:t>Functional blocks that perform selecting are called </a:t>
            </a:r>
            <a:r>
              <a:rPr lang="en-US" b="1" dirty="0">
                <a:solidFill>
                  <a:srgbClr val="FF0000"/>
                </a:solidFill>
              </a:rPr>
              <a:t>multiplexers</a:t>
            </a:r>
            <a:endParaRPr lang="en-US" dirty="0">
              <a:solidFill>
                <a:srgbClr val="FF0000"/>
              </a:solidFill>
            </a:endParaRPr>
          </a:p>
          <a:p>
            <a:pPr>
              <a:lnSpc>
                <a:spcPct val="200000"/>
              </a:lnSpc>
              <a:spcBef>
                <a:spcPts val="1000"/>
              </a:spcBef>
            </a:pPr>
            <a:r>
              <a:rPr lang="en-US" dirty="0"/>
              <a:t>A Multiplexer (or Mux) is a combinational circuit that has:</a:t>
            </a:r>
          </a:p>
          <a:p>
            <a:pPr marL="627063" lvl="1">
              <a:lnSpc>
                <a:spcPct val="200000"/>
              </a:lnSpc>
              <a:spcBef>
                <a:spcPts val="1000"/>
              </a:spcBef>
            </a:pPr>
            <a:r>
              <a:rPr lang="en-US" dirty="0"/>
              <a:t>Multiple data inputs (typically 2</a:t>
            </a:r>
            <a:r>
              <a:rPr lang="en-US" i="1" baseline="30000" dirty="0"/>
              <a:t>n</a:t>
            </a:r>
            <a:r>
              <a:rPr lang="en-US" dirty="0"/>
              <a:t>) to select from</a:t>
            </a:r>
          </a:p>
          <a:p>
            <a:pPr marL="627063" lvl="1">
              <a:lnSpc>
                <a:spcPct val="200000"/>
              </a:lnSpc>
              <a:spcBef>
                <a:spcPts val="1000"/>
              </a:spcBef>
            </a:pPr>
            <a:r>
              <a:rPr lang="en-US" dirty="0"/>
              <a:t>An </a:t>
            </a:r>
            <a:r>
              <a:rPr lang="en-US" i="1" dirty="0"/>
              <a:t>n</a:t>
            </a:r>
            <a:r>
              <a:rPr lang="en-US" dirty="0"/>
              <a:t>-bit select input </a:t>
            </a:r>
            <a:r>
              <a:rPr lang="en-US" i="1" dirty="0"/>
              <a:t>S</a:t>
            </a:r>
            <a:r>
              <a:rPr lang="en-US" dirty="0"/>
              <a:t> used for control</a:t>
            </a:r>
          </a:p>
          <a:p>
            <a:pPr marL="627063" lvl="1">
              <a:lnSpc>
                <a:spcPct val="200000"/>
              </a:lnSpc>
              <a:spcBef>
                <a:spcPts val="1000"/>
              </a:spcBef>
            </a:pPr>
            <a:r>
              <a:rPr lang="en-US" dirty="0"/>
              <a:t>One output </a:t>
            </a:r>
            <a:r>
              <a:rPr lang="en-US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</a:t>
            </a:r>
          </a:p>
          <a:p>
            <a:pPr>
              <a:lnSpc>
                <a:spcPct val="200000"/>
              </a:lnSpc>
              <a:spcBef>
                <a:spcPts val="1000"/>
              </a:spcBef>
            </a:pPr>
            <a:r>
              <a:rPr lang="en-US" dirty="0"/>
              <a:t>The </a:t>
            </a:r>
            <a:r>
              <a:rPr lang="en-US" i="1" dirty="0"/>
              <a:t>n</a:t>
            </a:r>
            <a:r>
              <a:rPr lang="en-US" dirty="0"/>
              <a:t>-bit select input directs one of the data inputs to the output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6625336" y="3429000"/>
            <a:ext cx="2873169" cy="2385265"/>
            <a:chOff x="6618186" y="3429000"/>
            <a:chExt cx="2873169" cy="2385265"/>
          </a:xfrm>
        </p:grpSpPr>
        <p:sp>
          <p:nvSpPr>
            <p:cNvPr id="4" name="Flowchart: Manual Operation 3"/>
            <p:cNvSpPr/>
            <p:nvPr/>
          </p:nvSpPr>
          <p:spPr>
            <a:xfrm rot="16200000">
              <a:off x="7563290" y="4014065"/>
              <a:ext cx="1890210" cy="720080"/>
            </a:xfrm>
            <a:prstGeom prst="flowChartManualOperat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Mux</a:t>
              </a: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7788315" y="3609020"/>
              <a:ext cx="360040" cy="1530170"/>
              <a:chOff x="7653300" y="3248980"/>
              <a:chExt cx="540060" cy="1530170"/>
            </a:xfrm>
          </p:grpSpPr>
          <p:cxnSp>
            <p:nvCxnSpPr>
              <p:cNvPr id="6" name="Straight Arrow Connector 5"/>
              <p:cNvCxnSpPr/>
              <p:nvPr/>
            </p:nvCxnSpPr>
            <p:spPr>
              <a:xfrm>
                <a:off x="7653300" y="3248980"/>
                <a:ext cx="54006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Arrow Connector 6"/>
              <p:cNvCxnSpPr/>
              <p:nvPr/>
            </p:nvCxnSpPr>
            <p:spPr>
              <a:xfrm>
                <a:off x="7653300" y="3564015"/>
                <a:ext cx="54006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Arrow Connector 7"/>
              <p:cNvCxnSpPr/>
              <p:nvPr/>
            </p:nvCxnSpPr>
            <p:spPr>
              <a:xfrm>
                <a:off x="7653300" y="3879050"/>
                <a:ext cx="54006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>
                <a:off x="7788315" y="4779150"/>
                <a:ext cx="405045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" name="Straight Arrow Connector 9"/>
            <p:cNvCxnSpPr/>
            <p:nvPr/>
          </p:nvCxnSpPr>
          <p:spPr>
            <a:xfrm flipV="1">
              <a:off x="8553400" y="5094185"/>
              <a:ext cx="0" cy="40504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8868435" y="4376894"/>
              <a:ext cx="31503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4" name="Group 33"/>
            <p:cNvGrpSpPr/>
            <p:nvPr/>
          </p:nvGrpSpPr>
          <p:grpSpPr>
            <a:xfrm>
              <a:off x="7338265" y="3429000"/>
              <a:ext cx="352890" cy="990110"/>
              <a:chOff x="7435425" y="3429000"/>
              <a:chExt cx="352890" cy="990110"/>
            </a:xfrm>
          </p:grpSpPr>
          <p:sp>
            <p:nvSpPr>
              <p:cNvPr id="15" name="TextBox 14"/>
              <p:cNvSpPr txBox="1"/>
              <p:nvPr/>
            </p:nvSpPr>
            <p:spPr>
              <a:xfrm>
                <a:off x="7435425" y="3429000"/>
                <a:ext cx="352890" cy="36004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0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7435425" y="3744035"/>
                <a:ext cx="352890" cy="36004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7435425" y="4059070"/>
                <a:ext cx="352890" cy="36004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2</a:t>
                </a:r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7795465" y="4284094"/>
              <a:ext cx="352890" cy="810091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>
                <a:lnSpc>
                  <a:spcPct val="70000"/>
                </a:lnSpc>
              </a:pPr>
              <a:r>
                <a:rPr lang="en-US" sz="2000" b="1" dirty="0">
                  <a:latin typeface="+mn-lt"/>
                  <a:cs typeface="Times New Roman" panose="02020603050405020304" pitchFamily="18" charset="0"/>
                </a:rPr>
                <a:t>.</a:t>
              </a:r>
            </a:p>
            <a:p>
              <a:pPr algn="ctr">
                <a:lnSpc>
                  <a:spcPct val="70000"/>
                </a:lnSpc>
              </a:pPr>
              <a:r>
                <a:rPr lang="en-US" sz="2000" b="1" dirty="0">
                  <a:latin typeface="+mn-lt"/>
                  <a:cs typeface="Times New Roman" panose="02020603050405020304" pitchFamily="18" charset="0"/>
                </a:rPr>
                <a:t>.</a:t>
              </a:r>
            </a:p>
            <a:p>
              <a:pPr algn="ctr">
                <a:lnSpc>
                  <a:spcPct val="70000"/>
                </a:lnSpc>
              </a:pPr>
              <a:r>
                <a:rPr lang="en-US" sz="2000" b="1" dirty="0">
                  <a:latin typeface="+mn-lt"/>
                  <a:cs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20" name="Left Brace 19"/>
            <p:cNvSpPr/>
            <p:nvPr/>
          </p:nvSpPr>
          <p:spPr>
            <a:xfrm>
              <a:off x="7023231" y="3429000"/>
              <a:ext cx="225025" cy="1845205"/>
            </a:xfrm>
            <a:prstGeom prst="leftBrace">
              <a:avLst>
                <a:gd name="adj1" fmla="val 49557"/>
                <a:gd name="adj2" fmla="val 50000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9183470" y="4194085"/>
              <a:ext cx="307885" cy="360040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Y</a:t>
              </a:r>
              <a:endParaRPr lang="en-US" sz="2000" i="1" baseline="-25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 rot="16200000">
              <a:off x="6100628" y="4171581"/>
              <a:ext cx="1395155" cy="360040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dirty="0">
                  <a:latin typeface="+mn-lt"/>
                  <a:cs typeface="Times New Roman" panose="02020603050405020304" pitchFamily="18" charset="0"/>
                </a:rPr>
                <a:t>2</a:t>
              </a:r>
              <a:r>
                <a:rPr lang="en-US" sz="2000" i="1" baseline="30000" dirty="0">
                  <a:latin typeface="+mn-lt"/>
                  <a:cs typeface="Times New Roman" panose="02020603050405020304" pitchFamily="18" charset="0"/>
                </a:rPr>
                <a:t>n</a:t>
              </a:r>
              <a:r>
                <a:rPr lang="en-US" sz="2000" dirty="0">
                  <a:latin typeface="+mn-lt"/>
                  <a:cs typeface="Times New Roman" panose="02020603050405020304" pitchFamily="18" charset="0"/>
                </a:rPr>
                <a:t> Inputs</a:t>
              </a:r>
              <a:endParaRPr lang="en-US" sz="2000" baseline="-25000" dirty="0">
                <a:latin typeface="+mn-lt"/>
                <a:cs typeface="Times New Roman" panose="02020603050405020304" pitchFamily="18" charset="0"/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>
            <a:xfrm flipV="1">
              <a:off x="8495143" y="5319209"/>
              <a:ext cx="135015" cy="4500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8605555" y="5139190"/>
              <a:ext cx="262880" cy="360040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1600" i="1" dirty="0">
                  <a:latin typeface="+mn-lt"/>
                  <a:cs typeface="Times New Roman" panose="02020603050405020304" pitchFamily="18" charset="0"/>
                </a:rPr>
                <a:t>n</a:t>
              </a:r>
              <a:endParaRPr lang="en-US" sz="1600" i="1" baseline="-25000" dirty="0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380530" y="5544235"/>
              <a:ext cx="352890" cy="270030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+mn-lt"/>
                  <a:cs typeface="Times New Roman" panose="02020603050405020304" pitchFamily="18" charset="0"/>
                </a:rPr>
                <a:t>S</a:t>
              </a:r>
              <a:endParaRPr lang="en-US" sz="2000" i="1" baseline="-25000" dirty="0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293260" y="4869160"/>
              <a:ext cx="540060" cy="360040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+mn-lt"/>
                  <a:cs typeface="Times New Roman" panose="02020603050405020304" pitchFamily="18" charset="0"/>
                </a:rPr>
                <a:t>d</a:t>
              </a:r>
              <a:r>
                <a:rPr lang="en-US" sz="2000" baseline="-25000" dirty="0">
                  <a:latin typeface="+mn-lt"/>
                  <a:cs typeface="Times New Roman" panose="02020603050405020304" pitchFamily="18" charset="0"/>
                </a:rPr>
                <a:t>2</a:t>
              </a:r>
              <a:r>
                <a:rPr lang="en-US" i="1" baseline="-10000" dirty="0">
                  <a:latin typeface="+mn-lt"/>
                  <a:cs typeface="Times New Roman" panose="02020603050405020304" pitchFamily="18" charset="0"/>
                </a:rPr>
                <a:t>n</a:t>
              </a:r>
              <a:r>
                <a:rPr lang="en-US" sz="2000" baseline="-25000" dirty="0">
                  <a:latin typeface="+mn-lt"/>
                  <a:cs typeface="Times New Roman" panose="02020603050405020304" pitchFamily="18" charset="0"/>
                </a:rPr>
                <a:t>–1</a:t>
              </a:r>
              <a:endParaRPr lang="en-US" sz="2000" i="1" baseline="-25000" dirty="0">
                <a:latin typeface="+mn-lt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4558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Outline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12540" y="1133745"/>
            <a:ext cx="8550950" cy="495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7663" indent="-347663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8513" indent="-336550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4588" indent="-231775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+mn-cs"/>
              </a:defRPr>
            </a:lvl3pPr>
            <a:lvl4pPr marL="1481138" indent="-222250" algn="l" rtl="0" fontAlgn="base">
              <a:spcBef>
                <a:spcPct val="4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444500" indent="-444500">
              <a:lnSpc>
                <a:spcPct val="200000"/>
              </a:lnSpc>
              <a:spcBef>
                <a:spcPts val="3000"/>
              </a:spcBef>
            </a:pPr>
            <a:r>
              <a:rPr lang="en-US" altLang="en-US" sz="2800" kern="0" dirty="0">
                <a:solidFill>
                  <a:srgbClr val="FF0000"/>
                </a:solidFill>
              </a:rPr>
              <a:t>Half-Adder, Full-Adder, and Ripple-Carry Adder</a:t>
            </a:r>
          </a:p>
          <a:p>
            <a:pPr marL="444500" indent="-444500">
              <a:lnSpc>
                <a:spcPct val="200000"/>
              </a:lnSpc>
              <a:spcBef>
                <a:spcPts val="3000"/>
              </a:spcBef>
            </a:pPr>
            <a:r>
              <a:rPr lang="en-US" altLang="en-US" sz="2800" kern="0" dirty="0"/>
              <a:t>Decoders, Implementing Functions with Decoders</a:t>
            </a:r>
          </a:p>
          <a:p>
            <a:pPr marL="444500" indent="-444500">
              <a:lnSpc>
                <a:spcPct val="200000"/>
              </a:lnSpc>
              <a:spcBef>
                <a:spcPts val="3000"/>
              </a:spcBef>
            </a:pPr>
            <a:r>
              <a:rPr lang="en-US" altLang="en-US" sz="2800" kern="0" dirty="0"/>
              <a:t>Multiplexers</a:t>
            </a:r>
          </a:p>
          <a:p>
            <a:pPr marL="444500" indent="-444500">
              <a:lnSpc>
                <a:spcPct val="200000"/>
              </a:lnSpc>
              <a:spcBef>
                <a:spcPts val="3000"/>
              </a:spcBef>
            </a:pPr>
            <a:r>
              <a:rPr lang="en-US" altLang="en-US" sz="2800" kern="0" dirty="0"/>
              <a:t>Design Examples</a:t>
            </a:r>
          </a:p>
        </p:txBody>
      </p:sp>
    </p:spTree>
    <p:extLst>
      <p:ext uri="{BB962C8B-B14F-4D97-AF65-F5344CB8AC3E}">
        <p14:creationId xmlns:p14="http://schemas.microsoft.com/office/powerpoint/2010/main" val="12844453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7775" y="863714"/>
                <a:ext cx="6075375" cy="5715635"/>
              </a:xfrm>
            </p:spPr>
            <p:txBody>
              <a:bodyPr/>
              <a:lstStyle/>
              <a:p>
                <a:pPr>
                  <a:spcBef>
                    <a:spcPts val="1200"/>
                  </a:spcBef>
                </a:pPr>
                <a:r>
                  <a:rPr lang="en-US" dirty="0"/>
                  <a:t>2-to-1 Multiplexer</a:t>
                </a:r>
              </a:p>
              <a:p>
                <a:pPr marL="357188" indent="0">
                  <a:spcBef>
                    <a:spcPts val="1200"/>
                  </a:spcBef>
                  <a:buNone/>
                </a:pPr>
                <a:r>
                  <a:rPr lang="en-US" b="1" dirty="0">
                    <a:latin typeface="Calibri" panose="020F0502020204030204" pitchFamily="34" charset="0"/>
                  </a:rPr>
                  <a:t>if</a:t>
                </a:r>
                <a:r>
                  <a:rPr lang="en-US" dirty="0">
                    <a:latin typeface="Calibri" panose="020F0502020204030204" pitchFamily="34" charset="0"/>
                  </a:rPr>
                  <a:t> (</a:t>
                </a:r>
                <a:r>
                  <a:rPr lang="en-US" i="1" dirty="0">
                    <a:latin typeface="Calibri" panose="020F0502020204030204" pitchFamily="34" charset="0"/>
                  </a:rPr>
                  <a:t>S</a:t>
                </a:r>
                <a:r>
                  <a:rPr lang="en-US" dirty="0">
                    <a:latin typeface="Calibri" panose="020F0502020204030204" pitchFamily="34" charset="0"/>
                  </a:rPr>
                  <a:t> == 0) </a:t>
                </a:r>
                <a:r>
                  <a:rPr lang="en-US" i="1" dirty="0">
                    <a:latin typeface="Calibri" panose="020F0502020204030204" pitchFamily="34" charset="0"/>
                  </a:rPr>
                  <a:t>Y</a:t>
                </a:r>
                <a:r>
                  <a:rPr lang="en-US" dirty="0">
                    <a:latin typeface="Calibri" panose="020F0502020204030204" pitchFamily="34" charset="0"/>
                  </a:rPr>
                  <a:t> = </a:t>
                </a:r>
                <a:r>
                  <a:rPr lang="en-US" i="1" dirty="0">
                    <a:latin typeface="Calibri" panose="020F0502020204030204" pitchFamily="34" charset="0"/>
                  </a:rPr>
                  <a:t>d</a:t>
                </a:r>
                <a:r>
                  <a:rPr lang="en-US" baseline="-25000" dirty="0">
                    <a:latin typeface="Calibri" panose="020F0502020204030204" pitchFamily="34" charset="0"/>
                  </a:rPr>
                  <a:t>0 </a:t>
                </a:r>
                <a:r>
                  <a:rPr lang="en-US" dirty="0">
                    <a:latin typeface="Calibri" panose="020F0502020204030204" pitchFamily="34" charset="0"/>
                  </a:rPr>
                  <a:t>;</a:t>
                </a:r>
              </a:p>
              <a:p>
                <a:pPr marL="357188" indent="0">
                  <a:spcBef>
                    <a:spcPts val="400"/>
                  </a:spcBef>
                  <a:buNone/>
                </a:pPr>
                <a:r>
                  <a:rPr lang="en-US" b="1" dirty="0">
                    <a:latin typeface="Calibri" panose="020F0502020204030204" pitchFamily="34" charset="0"/>
                  </a:rPr>
                  <a:t>else</a:t>
                </a:r>
                <a:r>
                  <a:rPr lang="en-US" dirty="0">
                    <a:latin typeface="Calibri" panose="020F0502020204030204" pitchFamily="34" charset="0"/>
                  </a:rPr>
                  <a:t> </a:t>
                </a:r>
                <a:r>
                  <a:rPr lang="en-US" i="1" dirty="0">
                    <a:latin typeface="Calibri" panose="020F0502020204030204" pitchFamily="34" charset="0"/>
                  </a:rPr>
                  <a:t>Y</a:t>
                </a:r>
                <a:r>
                  <a:rPr lang="en-US" dirty="0">
                    <a:latin typeface="Calibri" panose="020F0502020204030204" pitchFamily="34" charset="0"/>
                  </a:rPr>
                  <a:t> = </a:t>
                </a:r>
                <a:r>
                  <a:rPr lang="en-US" i="1" dirty="0">
                    <a:latin typeface="Calibri" panose="020F0502020204030204" pitchFamily="34" charset="0"/>
                  </a:rPr>
                  <a:t>d</a:t>
                </a:r>
                <a:r>
                  <a:rPr lang="en-US" baseline="-25000" dirty="0">
                    <a:latin typeface="Calibri" panose="020F0502020204030204" pitchFamily="34" charset="0"/>
                  </a:rPr>
                  <a:t>1</a:t>
                </a:r>
                <a:r>
                  <a:rPr lang="en-US" dirty="0">
                    <a:latin typeface="Calibri" panose="020F0502020204030204" pitchFamily="34" charset="0"/>
                  </a:rPr>
                  <a:t>;</a:t>
                </a:r>
              </a:p>
              <a:p>
                <a:pPr marL="357188" indent="0">
                  <a:spcBef>
                    <a:spcPts val="1200"/>
                  </a:spcBef>
                  <a:buNone/>
                </a:pPr>
                <a:r>
                  <a:rPr lang="en-US" dirty="0"/>
                  <a:t>Logic expression:</a:t>
                </a:r>
              </a:p>
              <a:p>
                <a:pPr marL="357188" indent="0">
                  <a:spcBef>
                    <a:spcPts val="1200"/>
                  </a:spcBef>
                  <a:buNone/>
                </a:pP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/>
                      </a:rPr>
                      <m:t>𝑌</m:t>
                    </m:r>
                    <m:r>
                      <a:rPr lang="en-US" sz="2200" i="1" dirty="0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dirty="0" smtClean="0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en-US" sz="2200" b="0" i="1" dirty="0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2200" b="0" i="1" dirty="0" smtClean="0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sz="22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dirty="0" smtClean="0">
                            <a:latin typeface="Cambria Math"/>
                          </a:rPr>
                          <m:t>𝑆</m:t>
                        </m:r>
                      </m:e>
                      <m:sup>
                        <m:r>
                          <a:rPr lang="en-US" sz="2200" b="0" i="1" dirty="0" smtClean="0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sz="2200" b="0" i="1" dirty="0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2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dirty="0" smtClean="0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en-US" sz="2200" b="0" i="1" dirty="0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200" b="0" i="1" dirty="0" smtClean="0">
                        <a:latin typeface="Cambria Math"/>
                      </a:rPr>
                      <m:t> </m:t>
                    </m:r>
                    <m:r>
                      <a:rPr lang="en-US" sz="2200" b="0" i="1" dirty="0" smtClean="0">
                        <a:latin typeface="Cambria Math"/>
                      </a:rPr>
                      <m:t>𝑆</m:t>
                    </m:r>
                  </m:oMath>
                </a14:m>
                <a:r>
                  <a:rPr lang="en-US" sz="2200" baseline="-25000" dirty="0">
                    <a:latin typeface="Calibri" panose="020F0502020204030204" pitchFamily="34" charset="0"/>
                  </a:rPr>
                  <a:t>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dirty="0"/>
                  <a:t>4-to-1 Multiplexer</a:t>
                </a:r>
              </a:p>
              <a:p>
                <a:pPr marL="357188" indent="0">
                  <a:spcBef>
                    <a:spcPts val="1200"/>
                  </a:spcBef>
                  <a:buNone/>
                </a:pPr>
                <a:r>
                  <a:rPr lang="en-US" b="1" dirty="0">
                    <a:latin typeface="Calibri" panose="020F0502020204030204" pitchFamily="34" charset="0"/>
                  </a:rPr>
                  <a:t>if</a:t>
                </a:r>
                <a:r>
                  <a:rPr lang="en-US" dirty="0">
                    <a:latin typeface="Calibri" panose="020F0502020204030204" pitchFamily="34" charset="0"/>
                  </a:rPr>
                  <a:t> (</a:t>
                </a:r>
                <a:r>
                  <a:rPr lang="en-US" i="1" dirty="0">
                    <a:latin typeface="Calibri" panose="020F0502020204030204" pitchFamily="34" charset="0"/>
                  </a:rPr>
                  <a:t>S</a:t>
                </a:r>
                <a:r>
                  <a:rPr lang="en-US" baseline="-25000" dirty="0">
                    <a:latin typeface="Calibri" panose="020F0502020204030204" pitchFamily="34" charset="0"/>
                  </a:rPr>
                  <a:t>1</a:t>
                </a:r>
                <a:r>
                  <a:rPr lang="en-US" i="1" dirty="0">
                    <a:latin typeface="Calibri" panose="020F0502020204030204" pitchFamily="34" charset="0"/>
                  </a:rPr>
                  <a:t>S</a:t>
                </a:r>
                <a:r>
                  <a:rPr lang="en-US" baseline="-25000" dirty="0">
                    <a:latin typeface="Calibri" panose="020F0502020204030204" pitchFamily="34" charset="0"/>
                  </a:rPr>
                  <a:t>0</a:t>
                </a:r>
                <a:r>
                  <a:rPr lang="en-US" dirty="0">
                    <a:latin typeface="Calibri" panose="020F0502020204030204" pitchFamily="34" charset="0"/>
                  </a:rPr>
                  <a:t> == 00) </a:t>
                </a:r>
                <a:r>
                  <a:rPr lang="en-US" i="1" dirty="0">
                    <a:latin typeface="Calibri" panose="020F0502020204030204" pitchFamily="34" charset="0"/>
                  </a:rPr>
                  <a:t>Y</a:t>
                </a:r>
                <a:r>
                  <a:rPr lang="en-US" dirty="0">
                    <a:latin typeface="Calibri" panose="020F0502020204030204" pitchFamily="34" charset="0"/>
                  </a:rPr>
                  <a:t> = </a:t>
                </a:r>
                <a:r>
                  <a:rPr lang="en-US" i="1" dirty="0">
                    <a:latin typeface="Calibri" panose="020F0502020204030204" pitchFamily="34" charset="0"/>
                  </a:rPr>
                  <a:t>d</a:t>
                </a:r>
                <a:r>
                  <a:rPr lang="en-US" baseline="-25000" dirty="0">
                    <a:latin typeface="Calibri" panose="020F0502020204030204" pitchFamily="34" charset="0"/>
                  </a:rPr>
                  <a:t>0 </a:t>
                </a:r>
                <a:r>
                  <a:rPr lang="en-US" dirty="0">
                    <a:latin typeface="Calibri" panose="020F0502020204030204" pitchFamily="34" charset="0"/>
                  </a:rPr>
                  <a:t>;</a:t>
                </a:r>
              </a:p>
              <a:p>
                <a:pPr marL="357188" indent="0">
                  <a:spcBef>
                    <a:spcPts val="400"/>
                  </a:spcBef>
                  <a:buNone/>
                </a:pPr>
                <a:r>
                  <a:rPr lang="en-US" b="1" dirty="0">
                    <a:latin typeface="Calibri" panose="020F0502020204030204" pitchFamily="34" charset="0"/>
                  </a:rPr>
                  <a:t>else</a:t>
                </a:r>
                <a:r>
                  <a:rPr lang="en-US" dirty="0">
                    <a:latin typeface="Calibri" panose="020F0502020204030204" pitchFamily="34" charset="0"/>
                  </a:rPr>
                  <a:t> </a:t>
                </a:r>
                <a:r>
                  <a:rPr lang="en-US" b="1" dirty="0">
                    <a:latin typeface="Calibri" panose="020F0502020204030204" pitchFamily="34" charset="0"/>
                  </a:rPr>
                  <a:t>if</a:t>
                </a:r>
                <a:r>
                  <a:rPr lang="en-US" dirty="0">
                    <a:latin typeface="Calibri" panose="020F0502020204030204" pitchFamily="34" charset="0"/>
                  </a:rPr>
                  <a:t> (</a:t>
                </a:r>
                <a:r>
                  <a:rPr lang="en-US" i="1" dirty="0">
                    <a:latin typeface="Calibri" panose="020F0502020204030204" pitchFamily="34" charset="0"/>
                  </a:rPr>
                  <a:t>S</a:t>
                </a:r>
                <a:r>
                  <a:rPr lang="en-US" baseline="-25000" dirty="0">
                    <a:latin typeface="Calibri" panose="020F0502020204030204" pitchFamily="34" charset="0"/>
                  </a:rPr>
                  <a:t>1</a:t>
                </a:r>
                <a:r>
                  <a:rPr lang="en-US" i="1" dirty="0">
                    <a:latin typeface="Calibri" panose="020F0502020204030204" pitchFamily="34" charset="0"/>
                  </a:rPr>
                  <a:t>S</a:t>
                </a:r>
                <a:r>
                  <a:rPr lang="en-US" baseline="-25000" dirty="0">
                    <a:latin typeface="Calibri" panose="020F0502020204030204" pitchFamily="34" charset="0"/>
                  </a:rPr>
                  <a:t>0</a:t>
                </a:r>
                <a:r>
                  <a:rPr lang="en-US" dirty="0">
                    <a:latin typeface="Calibri" panose="020F0502020204030204" pitchFamily="34" charset="0"/>
                  </a:rPr>
                  <a:t> == 01) </a:t>
                </a:r>
                <a:r>
                  <a:rPr lang="en-US" i="1" dirty="0">
                    <a:latin typeface="Calibri" panose="020F0502020204030204" pitchFamily="34" charset="0"/>
                  </a:rPr>
                  <a:t>Y</a:t>
                </a:r>
                <a:r>
                  <a:rPr lang="en-US" dirty="0">
                    <a:latin typeface="Calibri" panose="020F0502020204030204" pitchFamily="34" charset="0"/>
                  </a:rPr>
                  <a:t> = </a:t>
                </a:r>
                <a:r>
                  <a:rPr lang="en-US" i="1" dirty="0">
                    <a:latin typeface="Calibri" panose="020F0502020204030204" pitchFamily="34" charset="0"/>
                  </a:rPr>
                  <a:t>d</a:t>
                </a:r>
                <a:r>
                  <a:rPr lang="en-US" baseline="-25000" dirty="0">
                    <a:latin typeface="Calibri" panose="020F0502020204030204" pitchFamily="34" charset="0"/>
                  </a:rPr>
                  <a:t>1</a:t>
                </a:r>
                <a:r>
                  <a:rPr lang="en-US" dirty="0">
                    <a:latin typeface="Calibri" panose="020F0502020204030204" pitchFamily="34" charset="0"/>
                  </a:rPr>
                  <a:t>;</a:t>
                </a:r>
              </a:p>
              <a:p>
                <a:pPr marL="357188" indent="0">
                  <a:spcBef>
                    <a:spcPts val="400"/>
                  </a:spcBef>
                  <a:buNone/>
                </a:pPr>
                <a:r>
                  <a:rPr lang="en-US" b="1" dirty="0">
                    <a:latin typeface="Calibri" panose="020F0502020204030204" pitchFamily="34" charset="0"/>
                  </a:rPr>
                  <a:t>else</a:t>
                </a:r>
                <a:r>
                  <a:rPr lang="en-US" dirty="0">
                    <a:latin typeface="Calibri" panose="020F0502020204030204" pitchFamily="34" charset="0"/>
                  </a:rPr>
                  <a:t> </a:t>
                </a:r>
                <a:r>
                  <a:rPr lang="en-US" b="1" dirty="0">
                    <a:latin typeface="Calibri" panose="020F0502020204030204" pitchFamily="34" charset="0"/>
                  </a:rPr>
                  <a:t>if</a:t>
                </a:r>
                <a:r>
                  <a:rPr lang="en-US" dirty="0">
                    <a:latin typeface="Calibri" panose="020F0502020204030204" pitchFamily="34" charset="0"/>
                  </a:rPr>
                  <a:t> (</a:t>
                </a:r>
                <a:r>
                  <a:rPr lang="en-US" i="1" dirty="0">
                    <a:latin typeface="Calibri" panose="020F0502020204030204" pitchFamily="34" charset="0"/>
                  </a:rPr>
                  <a:t>S</a:t>
                </a:r>
                <a:r>
                  <a:rPr lang="en-US" baseline="-25000" dirty="0">
                    <a:latin typeface="Calibri" panose="020F0502020204030204" pitchFamily="34" charset="0"/>
                  </a:rPr>
                  <a:t>1</a:t>
                </a:r>
                <a:r>
                  <a:rPr lang="en-US" i="1" dirty="0">
                    <a:latin typeface="Calibri" panose="020F0502020204030204" pitchFamily="34" charset="0"/>
                  </a:rPr>
                  <a:t>S</a:t>
                </a:r>
                <a:r>
                  <a:rPr lang="en-US" baseline="-25000" dirty="0">
                    <a:latin typeface="Calibri" panose="020F0502020204030204" pitchFamily="34" charset="0"/>
                  </a:rPr>
                  <a:t>0</a:t>
                </a:r>
                <a:r>
                  <a:rPr lang="en-US" dirty="0">
                    <a:latin typeface="Calibri" panose="020F0502020204030204" pitchFamily="34" charset="0"/>
                  </a:rPr>
                  <a:t> == 10) </a:t>
                </a:r>
                <a:r>
                  <a:rPr lang="en-US" i="1" dirty="0">
                    <a:latin typeface="Calibri" panose="020F0502020204030204" pitchFamily="34" charset="0"/>
                  </a:rPr>
                  <a:t>Y</a:t>
                </a:r>
                <a:r>
                  <a:rPr lang="en-US" dirty="0">
                    <a:latin typeface="Calibri" panose="020F0502020204030204" pitchFamily="34" charset="0"/>
                  </a:rPr>
                  <a:t> = </a:t>
                </a:r>
                <a:r>
                  <a:rPr lang="en-US" i="1" dirty="0">
                    <a:latin typeface="Calibri" panose="020F0502020204030204" pitchFamily="34" charset="0"/>
                  </a:rPr>
                  <a:t>d</a:t>
                </a:r>
                <a:r>
                  <a:rPr lang="en-US" baseline="-25000" dirty="0">
                    <a:latin typeface="Calibri" panose="020F0502020204030204" pitchFamily="34" charset="0"/>
                  </a:rPr>
                  <a:t>2</a:t>
                </a:r>
                <a:r>
                  <a:rPr lang="en-US" dirty="0">
                    <a:latin typeface="Calibri" panose="020F0502020204030204" pitchFamily="34" charset="0"/>
                  </a:rPr>
                  <a:t>;</a:t>
                </a:r>
              </a:p>
              <a:p>
                <a:pPr marL="357188" indent="0">
                  <a:spcBef>
                    <a:spcPts val="400"/>
                  </a:spcBef>
                  <a:buNone/>
                </a:pPr>
                <a:r>
                  <a:rPr lang="en-US" b="1" dirty="0">
                    <a:latin typeface="Calibri" panose="020F0502020204030204" pitchFamily="34" charset="0"/>
                  </a:rPr>
                  <a:t>else</a:t>
                </a:r>
                <a:r>
                  <a:rPr lang="en-US" dirty="0">
                    <a:latin typeface="Calibri" panose="020F0502020204030204" pitchFamily="34" charset="0"/>
                  </a:rPr>
                  <a:t> </a:t>
                </a:r>
                <a:r>
                  <a:rPr lang="en-US" i="1" dirty="0">
                    <a:latin typeface="Calibri" panose="020F0502020204030204" pitchFamily="34" charset="0"/>
                  </a:rPr>
                  <a:t>Y</a:t>
                </a:r>
                <a:r>
                  <a:rPr lang="en-US" dirty="0">
                    <a:latin typeface="Calibri" panose="020F0502020204030204" pitchFamily="34" charset="0"/>
                  </a:rPr>
                  <a:t> = </a:t>
                </a:r>
                <a:r>
                  <a:rPr lang="en-US" i="1" dirty="0">
                    <a:latin typeface="Calibri" panose="020F0502020204030204" pitchFamily="34" charset="0"/>
                  </a:rPr>
                  <a:t>d</a:t>
                </a:r>
                <a:r>
                  <a:rPr lang="en-US" baseline="-25000" dirty="0">
                    <a:latin typeface="Calibri" panose="020F0502020204030204" pitchFamily="34" charset="0"/>
                  </a:rPr>
                  <a:t>3</a:t>
                </a:r>
                <a:r>
                  <a:rPr lang="en-US" dirty="0">
                    <a:latin typeface="Calibri" panose="020F0502020204030204" pitchFamily="34" charset="0"/>
                  </a:rPr>
                  <a:t>;</a:t>
                </a:r>
              </a:p>
              <a:p>
                <a:pPr marL="357188" indent="0">
                  <a:spcBef>
                    <a:spcPts val="1200"/>
                  </a:spcBef>
                  <a:buNone/>
                </a:pPr>
                <a:r>
                  <a:rPr lang="en-US" dirty="0"/>
                  <a:t>Logic expression:</a:t>
                </a:r>
              </a:p>
              <a:p>
                <a:pPr marL="357188" indent="0">
                  <a:spcBef>
                    <a:spcPts val="1200"/>
                  </a:spcBef>
                  <a:buNone/>
                </a:pP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/>
                      </a:rPr>
                      <m:t>𝑌</m:t>
                    </m:r>
                    <m:r>
                      <a:rPr lang="en-US" sz="2200" i="1" dirty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dirty="0" smtClean="0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en-US" sz="2200" b="0" i="1" dirty="0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2200" b="0" i="1" dirty="0" smtClean="0">
                        <a:latin typeface="Cambria Math"/>
                      </a:rPr>
                      <m:t> </m:t>
                    </m:r>
                    <m:sSubSup>
                      <m:sSubSupPr>
                        <m:ctrlPr>
                          <a:rPr lang="en-US" sz="2200" b="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b="0" i="1" dirty="0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200" b="0" i="1" dirty="0" smtClean="0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sz="2200" b="0" i="1" dirty="0" smtClean="0">
                            <a:latin typeface="Cambria Math"/>
                          </a:rPr>
                          <m:t>′</m:t>
                        </m:r>
                      </m:sup>
                    </m:sSubSup>
                    <m:sSubSup>
                      <m:sSubSupPr>
                        <m:ctrlPr>
                          <a:rPr lang="en-US" sz="2200" b="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b="0" i="1" dirty="0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200" b="0" i="1" dirty="0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sz="2200" b="0" i="1" dirty="0" smtClean="0">
                            <a:latin typeface="Cambria Math"/>
                          </a:rPr>
                          <m:t>′</m:t>
                        </m:r>
                      </m:sup>
                    </m:sSubSup>
                    <m:r>
                      <a:rPr lang="en-US" sz="2200" b="0" i="1" dirty="0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2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dirty="0" smtClean="0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en-US" sz="2200" b="0" i="1" dirty="0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200" b="0" i="1" dirty="0" smtClean="0">
                        <a:latin typeface="Cambria Math"/>
                      </a:rPr>
                      <m:t> </m:t>
                    </m:r>
                    <m:sSubSup>
                      <m:sSubSupPr>
                        <m:ctrlPr>
                          <a:rPr lang="en-US" sz="2200" b="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b="0" i="1" dirty="0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200" b="0" i="1" dirty="0" smtClean="0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sz="2200" b="0" i="1" dirty="0" smtClean="0">
                            <a:latin typeface="Cambria Math"/>
                          </a:rPr>
                          <m:t>′</m:t>
                        </m:r>
                      </m:sup>
                    </m:sSubSup>
                    <m:sSub>
                      <m:sSubPr>
                        <m:ctrlPr>
                          <a:rPr lang="en-US" sz="2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200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200" b="0" i="1" dirty="0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2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dirty="0" smtClean="0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en-US" sz="2200" b="0" i="1" dirty="0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200" b="0" i="1" dirty="0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2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dirty="0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200" b="0" i="1" dirty="0" smtClean="0">
                            <a:latin typeface="Cambria Math"/>
                          </a:rPr>
                          <m:t>1</m:t>
                        </m:r>
                      </m:sub>
                    </m:sSub>
                    <m:sSubSup>
                      <m:sSubSupPr>
                        <m:ctrlPr>
                          <a:rPr lang="en-US" sz="2200" b="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b="0" i="1" dirty="0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200" b="0" i="1" dirty="0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sz="2200" b="0" i="1" dirty="0" smtClean="0">
                            <a:latin typeface="Cambria Math"/>
                          </a:rPr>
                          <m:t>′</m:t>
                        </m:r>
                      </m:sup>
                    </m:sSubSup>
                    <m:r>
                      <a:rPr lang="en-US" sz="2200" b="0" i="1" dirty="0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2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dirty="0" smtClean="0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en-US" sz="2200" b="0" i="1" dirty="0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sz="2200" b="0" i="1" dirty="0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2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dirty="0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200" b="0" i="1" dirty="0" smtClean="0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dirty="0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200" b="0" i="1" dirty="0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200" dirty="0">
                    <a:latin typeface="Calibri" panose="020F050202020403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7775" y="863714"/>
                <a:ext cx="6075375" cy="5715635"/>
              </a:xfrm>
              <a:blipFill>
                <a:blip r:embed="rId2"/>
                <a:stretch>
                  <a:fillRect l="-1304" t="-7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6" name="Group 45">
            <a:extLst>
              <a:ext uri="{FF2B5EF4-FFF2-40B4-BE49-F238E27FC236}">
                <a16:creationId xmlns:a16="http://schemas.microsoft.com/office/drawing/2014/main" id="{27655522-E018-4DD2-AD17-69F053F496CC}"/>
              </a:ext>
            </a:extLst>
          </p:cNvPr>
          <p:cNvGrpSpPr/>
          <p:nvPr/>
        </p:nvGrpSpPr>
        <p:grpSpPr>
          <a:xfrm>
            <a:off x="4277925" y="3293985"/>
            <a:ext cx="1962002" cy="2066675"/>
            <a:chOff x="812540" y="3564012"/>
            <a:chExt cx="1962002" cy="2066675"/>
          </a:xfrm>
        </p:grpSpPr>
        <p:sp>
          <p:nvSpPr>
            <p:cNvPr id="49" name="Flowchart: Manual Operation 48">
              <a:extLst>
                <a:ext uri="{FF2B5EF4-FFF2-40B4-BE49-F238E27FC236}">
                  <a16:creationId xmlns:a16="http://schemas.microsoft.com/office/drawing/2014/main" id="{17E94C45-01F6-427A-BB5B-39877C09FAF3}"/>
                </a:ext>
              </a:extLst>
            </p:cNvPr>
            <p:cNvSpPr/>
            <p:nvPr/>
          </p:nvSpPr>
          <p:spPr>
            <a:xfrm rot="16200000">
              <a:off x="1080356" y="4036454"/>
              <a:ext cx="1606931" cy="662047"/>
            </a:xfrm>
            <a:prstGeom prst="flowChartManualOperat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7200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Mux</a:t>
              </a:r>
            </a:p>
          </p:txBody>
        </p: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E0FF5DC5-239D-4B45-B71E-B2622ED08409}"/>
                </a:ext>
              </a:extLst>
            </p:cNvPr>
            <p:cNvCxnSpPr/>
            <p:nvPr/>
          </p:nvCxnSpPr>
          <p:spPr>
            <a:xfrm>
              <a:off x="2214845" y="4408648"/>
              <a:ext cx="31503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3CAE69A1-6E8D-4116-A726-4BF49B570033}"/>
                </a:ext>
              </a:extLst>
            </p:cNvPr>
            <p:cNvGrpSpPr/>
            <p:nvPr/>
          </p:nvGrpSpPr>
          <p:grpSpPr>
            <a:xfrm>
              <a:off x="1809471" y="4699894"/>
              <a:ext cx="409582" cy="930793"/>
              <a:chOff x="6285144" y="4218090"/>
              <a:chExt cx="409582" cy="930793"/>
            </a:xfrm>
          </p:grpSpPr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F5460A57-37C2-4243-A256-A7AB016AA81D}"/>
                  </a:ext>
                </a:extLst>
              </p:cNvPr>
              <p:cNvSpPr txBox="1"/>
              <p:nvPr/>
            </p:nvSpPr>
            <p:spPr>
              <a:xfrm rot="20028963">
                <a:off x="6321216" y="4218090"/>
                <a:ext cx="236069" cy="21839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400" dirty="0">
                    <a:latin typeface="+mn-lt"/>
                    <a:cs typeface="Times New Roman" panose="02020603050405020304" pitchFamily="18" charset="0"/>
                  </a:rPr>
                  <a:t>1 0</a:t>
                </a:r>
                <a:endParaRPr lang="en-US" sz="1400" baseline="-25000" dirty="0">
                  <a:latin typeface="+mn-lt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82" name="Straight Arrow Connector 81">
                <a:extLst>
                  <a:ext uri="{FF2B5EF4-FFF2-40B4-BE49-F238E27FC236}">
                    <a16:creationId xmlns:a16="http://schemas.microsoft.com/office/drawing/2014/main" id="{F8830443-B419-407E-BB1D-3599AE65D570}"/>
                  </a:ext>
                </a:extLst>
              </p:cNvPr>
              <p:cNvCxnSpPr/>
              <p:nvPr/>
            </p:nvCxnSpPr>
            <p:spPr>
              <a:xfrm flipV="1">
                <a:off x="6383600" y="4524996"/>
                <a:ext cx="0" cy="328286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12443E0C-4D85-4D65-8A44-4151D947DF75}"/>
                  </a:ext>
                </a:extLst>
              </p:cNvPr>
              <p:cNvSpPr txBox="1"/>
              <p:nvPr/>
            </p:nvSpPr>
            <p:spPr>
              <a:xfrm>
                <a:off x="6285144" y="4878853"/>
                <a:ext cx="409582" cy="27003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S</a:t>
                </a:r>
                <a:r>
                  <a:rPr lang="en-US" sz="2000" baseline="-25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en-US" sz="20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S</a:t>
                </a:r>
                <a:r>
                  <a:rPr lang="en-US" sz="2000" baseline="-25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endParaRPr lang="en-US" sz="1400" baseline="-25000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84" name="Straight Arrow Connector 83">
                <a:extLst>
                  <a:ext uri="{FF2B5EF4-FFF2-40B4-BE49-F238E27FC236}">
                    <a16:creationId xmlns:a16="http://schemas.microsoft.com/office/drawing/2014/main" id="{CBEE324F-176E-4397-91F8-8DD3F7AC6F0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548353" y="4450865"/>
                <a:ext cx="0" cy="4279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CEB80F85-B860-45B4-B59F-B3C7E196A0F4}"/>
                </a:ext>
              </a:extLst>
            </p:cNvPr>
            <p:cNvGrpSpPr/>
            <p:nvPr/>
          </p:nvGrpSpPr>
          <p:grpSpPr>
            <a:xfrm>
              <a:off x="812540" y="3654025"/>
              <a:ext cx="740258" cy="1440160"/>
              <a:chOff x="4277925" y="3415749"/>
              <a:chExt cx="740258" cy="1440160"/>
            </a:xfrm>
          </p:grpSpPr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59F03CE6-A6C8-41F5-9FC0-9160397F4CA0}"/>
                  </a:ext>
                </a:extLst>
              </p:cNvPr>
              <p:cNvSpPr txBox="1"/>
              <p:nvPr/>
            </p:nvSpPr>
            <p:spPr>
              <a:xfrm>
                <a:off x="4277925" y="3415749"/>
                <a:ext cx="352890" cy="36004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A8FB772C-FBDF-49FA-B664-FE1D2EF8E24F}"/>
                  </a:ext>
                </a:extLst>
              </p:cNvPr>
              <p:cNvSpPr txBox="1"/>
              <p:nvPr/>
            </p:nvSpPr>
            <p:spPr>
              <a:xfrm>
                <a:off x="4277925" y="3775789"/>
                <a:ext cx="352890" cy="36004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BB6DDB05-EE4D-482E-BFE6-35DC698B0D0D}"/>
                  </a:ext>
                </a:extLst>
              </p:cNvPr>
              <p:cNvSpPr txBox="1"/>
              <p:nvPr/>
            </p:nvSpPr>
            <p:spPr>
              <a:xfrm>
                <a:off x="4277925" y="4135829"/>
                <a:ext cx="352890" cy="36004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  <p:grpSp>
            <p:nvGrpSpPr>
              <p:cNvPr id="75" name="Group 74">
                <a:extLst>
                  <a:ext uri="{FF2B5EF4-FFF2-40B4-BE49-F238E27FC236}">
                    <a16:creationId xmlns:a16="http://schemas.microsoft.com/office/drawing/2014/main" id="{DAC07885-A5E0-44AB-8BB3-D782CF8D4BC6}"/>
                  </a:ext>
                </a:extLst>
              </p:cNvPr>
              <p:cNvGrpSpPr/>
              <p:nvPr/>
            </p:nvGrpSpPr>
            <p:grpSpPr>
              <a:xfrm>
                <a:off x="4658143" y="3595769"/>
                <a:ext cx="360040" cy="1080120"/>
                <a:chOff x="4658143" y="3595769"/>
                <a:chExt cx="360040" cy="1080120"/>
              </a:xfrm>
            </p:grpSpPr>
            <p:cxnSp>
              <p:nvCxnSpPr>
                <p:cNvPr id="77" name="Straight Arrow Connector 76">
                  <a:extLst>
                    <a:ext uri="{FF2B5EF4-FFF2-40B4-BE49-F238E27FC236}">
                      <a16:creationId xmlns:a16="http://schemas.microsoft.com/office/drawing/2014/main" id="{B9123A76-BAB2-4F3E-9950-38E88B3DF302}"/>
                    </a:ext>
                  </a:extLst>
                </p:cNvPr>
                <p:cNvCxnSpPr/>
                <p:nvPr/>
              </p:nvCxnSpPr>
              <p:spPr>
                <a:xfrm>
                  <a:off x="4658143" y="3595769"/>
                  <a:ext cx="360040" cy="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Arrow Connector 77">
                  <a:extLst>
                    <a:ext uri="{FF2B5EF4-FFF2-40B4-BE49-F238E27FC236}">
                      <a16:creationId xmlns:a16="http://schemas.microsoft.com/office/drawing/2014/main" id="{3E10954A-C6EB-4189-8518-2F83BB747EEB}"/>
                    </a:ext>
                  </a:extLst>
                </p:cNvPr>
                <p:cNvCxnSpPr/>
                <p:nvPr/>
              </p:nvCxnSpPr>
              <p:spPr>
                <a:xfrm>
                  <a:off x="4658143" y="3955809"/>
                  <a:ext cx="360040" cy="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Arrow Connector 78">
                  <a:extLst>
                    <a:ext uri="{FF2B5EF4-FFF2-40B4-BE49-F238E27FC236}">
                      <a16:creationId xmlns:a16="http://schemas.microsoft.com/office/drawing/2014/main" id="{32B1EB52-BB62-4381-8764-5923274D637A}"/>
                    </a:ext>
                  </a:extLst>
                </p:cNvPr>
                <p:cNvCxnSpPr/>
                <p:nvPr/>
              </p:nvCxnSpPr>
              <p:spPr>
                <a:xfrm>
                  <a:off x="4658143" y="4315849"/>
                  <a:ext cx="360040" cy="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Arrow Connector 79">
                  <a:extLst>
                    <a:ext uri="{FF2B5EF4-FFF2-40B4-BE49-F238E27FC236}">
                      <a16:creationId xmlns:a16="http://schemas.microsoft.com/office/drawing/2014/main" id="{517D38C4-D557-4E57-86C9-951751259863}"/>
                    </a:ext>
                  </a:extLst>
                </p:cNvPr>
                <p:cNvCxnSpPr/>
                <p:nvPr/>
              </p:nvCxnSpPr>
              <p:spPr>
                <a:xfrm>
                  <a:off x="4658143" y="4675889"/>
                  <a:ext cx="360040" cy="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BAEA41B9-99B6-4382-B915-6949FA32CA20}"/>
                  </a:ext>
                </a:extLst>
              </p:cNvPr>
              <p:cNvSpPr txBox="1"/>
              <p:nvPr/>
            </p:nvSpPr>
            <p:spPr>
              <a:xfrm>
                <a:off x="4277925" y="4495869"/>
                <a:ext cx="352890" cy="36004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</a:p>
            </p:txBody>
          </p: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56BAA9EB-0E35-4F71-BFD6-2F35F970FBA2}"/>
                </a:ext>
              </a:extLst>
            </p:cNvPr>
            <p:cNvGrpSpPr/>
            <p:nvPr/>
          </p:nvGrpSpPr>
          <p:grpSpPr>
            <a:xfrm>
              <a:off x="1615955" y="3699030"/>
              <a:ext cx="141690" cy="1328172"/>
              <a:chOff x="5088015" y="3429000"/>
              <a:chExt cx="141690" cy="1328172"/>
            </a:xfrm>
          </p:grpSpPr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ACF27C45-B69D-4C60-8183-956772D15EA8}"/>
                  </a:ext>
                </a:extLst>
              </p:cNvPr>
              <p:cNvSpPr txBox="1"/>
              <p:nvPr/>
            </p:nvSpPr>
            <p:spPr>
              <a:xfrm>
                <a:off x="5096477" y="3429000"/>
                <a:ext cx="133228" cy="24805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  <a:cs typeface="Times New Roman" panose="02020603050405020304" pitchFamily="18" charset="0"/>
                  </a:rPr>
                  <a:t>0</a:t>
                </a:r>
              </a:p>
            </p:txBody>
          </p:sp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308063B6-59D9-475B-916D-9FECFD2292F1}"/>
                  </a:ext>
                </a:extLst>
              </p:cNvPr>
              <p:cNvSpPr txBox="1"/>
              <p:nvPr/>
            </p:nvSpPr>
            <p:spPr>
              <a:xfrm>
                <a:off x="5088015" y="3804942"/>
                <a:ext cx="133228" cy="24805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  <a:cs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BC6635B0-D513-4297-834A-FB8B96D94EA5}"/>
                  </a:ext>
                </a:extLst>
              </p:cNvPr>
              <p:cNvSpPr txBox="1"/>
              <p:nvPr/>
            </p:nvSpPr>
            <p:spPr>
              <a:xfrm>
                <a:off x="5088015" y="4149080"/>
                <a:ext cx="133228" cy="24805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  <a:cs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7C05BB4E-19A7-4D5F-9172-305B7BAF84C9}"/>
                  </a:ext>
                </a:extLst>
              </p:cNvPr>
              <p:cNvSpPr txBox="1"/>
              <p:nvPr/>
            </p:nvSpPr>
            <p:spPr>
              <a:xfrm>
                <a:off x="5088015" y="4509120"/>
                <a:ext cx="133228" cy="24805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  <a:cs typeface="Times New Roman" panose="02020603050405020304" pitchFamily="18" charset="0"/>
                  </a:rPr>
                  <a:t>3</a:t>
                </a: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Rectangle 62">
                  <a:extLst>
                    <a:ext uri="{FF2B5EF4-FFF2-40B4-BE49-F238E27FC236}">
                      <a16:creationId xmlns:a16="http://schemas.microsoft.com/office/drawing/2014/main" id="{BFFD6E92-EF75-4B28-870F-D8BF1BAE14FC}"/>
                    </a:ext>
                  </a:extLst>
                </p:cNvPr>
                <p:cNvSpPr/>
                <p:nvPr/>
              </p:nvSpPr>
              <p:spPr>
                <a:xfrm>
                  <a:off x="2560548" y="4276828"/>
                  <a:ext cx="213994" cy="264660"/>
                </a:xfrm>
                <a:prstGeom prst="rect">
                  <a:avLst/>
                </a:prstGeom>
              </p:spPr>
              <p:txBody>
                <a:bodyPr wrap="none" lIns="0" tIns="0" rIns="0" bIns="0" anchor="ctr" anchorCtr="0">
                  <a:noAutofit/>
                </a:bodyPr>
                <a:lstStyle/>
                <a:p>
                  <a:pPr algn="r">
                    <a:spcBef>
                      <a:spcPts val="1200"/>
                    </a:spcBef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 dirty="0" smtClean="0">
                            <a:latin typeface="Cambria Math"/>
                          </a:rPr>
                          <m:t>𝑌</m:t>
                        </m:r>
                      </m:oMath>
                    </m:oMathPara>
                  </a14:m>
                  <a:endParaRPr lang="en-US" sz="2000" dirty="0">
                    <a:latin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63" name="Rectangle 62">
                  <a:extLst>
                    <a:ext uri="{FF2B5EF4-FFF2-40B4-BE49-F238E27FC236}">
                      <a16:creationId xmlns:a16="http://schemas.microsoft.com/office/drawing/2014/main" id="{BFFD6E92-EF75-4B28-870F-D8BF1BAE14F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60548" y="4276828"/>
                  <a:ext cx="213994" cy="264660"/>
                </a:xfrm>
                <a:prstGeom prst="rect">
                  <a:avLst/>
                </a:prstGeom>
                <a:blipFill>
                  <a:blip r:embed="rId4"/>
                  <a:stretch>
                    <a:fillRect l="-31429" r="-22857" b="-1363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Multiplexers</a:t>
            </a:r>
          </a:p>
        </p:txBody>
      </p:sp>
      <p:graphicFrame>
        <p:nvGraphicFramePr>
          <p:cNvPr id="114" name="Table 1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285642"/>
              </p:ext>
            </p:extLst>
          </p:nvPr>
        </p:nvGraphicFramePr>
        <p:xfrm>
          <a:off x="6393160" y="1043732"/>
          <a:ext cx="2210679" cy="1980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3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3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43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74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0223"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Inputs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Output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22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944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X</a:t>
                      </a:r>
                    </a:p>
                  </a:txBody>
                  <a:tcPr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0</a:t>
                      </a:r>
                      <a:r>
                        <a:rPr lang="en-US" b="0" baseline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 =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</a:t>
                      </a:r>
                      <a:r>
                        <a:rPr lang="en-US" sz="180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944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X</a:t>
                      </a:r>
                    </a:p>
                  </a:txBody>
                  <a:tcPr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1</a:t>
                      </a:r>
                      <a:r>
                        <a:rPr lang="en-US" b="0" baseline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 =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</a:t>
                      </a:r>
                      <a:r>
                        <a:rPr lang="en-US" sz="180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944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X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0</a:t>
                      </a:r>
                      <a:r>
                        <a:rPr lang="en-US" b="0" baseline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 =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</a:t>
                      </a:r>
                      <a:r>
                        <a:rPr lang="en-US" sz="180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944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X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1</a:t>
                      </a:r>
                      <a:r>
                        <a:rPr lang="en-US" b="0" baseline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 =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</a:t>
                      </a:r>
                      <a:r>
                        <a:rPr lang="en-US" sz="180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15" name="Table 1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9225962"/>
              </p:ext>
            </p:extLst>
          </p:nvPr>
        </p:nvGraphicFramePr>
        <p:xfrm>
          <a:off x="6393160" y="3293982"/>
          <a:ext cx="3195350" cy="3195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0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10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10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10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10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91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9422">
                <a:tc gridSpan="6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Inputs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Output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42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564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X</a:t>
                      </a:r>
                    </a:p>
                  </a:txBody>
                  <a:tcPr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X</a:t>
                      </a:r>
                    </a:p>
                  </a:txBody>
                  <a:tcPr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X</a:t>
                      </a:r>
                    </a:p>
                  </a:txBody>
                  <a:tcPr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0</a:t>
                      </a:r>
                      <a:r>
                        <a:rPr lang="en-US" b="0" baseline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 =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</a:t>
                      </a:r>
                      <a:r>
                        <a:rPr lang="en-US" sz="180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564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X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X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X</a:t>
                      </a:r>
                    </a:p>
                  </a:txBody>
                  <a:tcPr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1</a:t>
                      </a:r>
                      <a:r>
                        <a:rPr lang="en-US" b="0" baseline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 =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</a:t>
                      </a:r>
                      <a:r>
                        <a:rPr lang="en-US" sz="180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9564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X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>
                    <a:solidFill>
                      <a:srgbClr val="FF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X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X</a:t>
                      </a:r>
                    </a:p>
                  </a:txBody>
                  <a:tcPr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0</a:t>
                      </a:r>
                      <a:r>
                        <a:rPr lang="en-US" b="0" baseline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 =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</a:t>
                      </a:r>
                      <a:r>
                        <a:rPr lang="en-US" sz="180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564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X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T="0" marB="0" anchor="ctr">
                    <a:solidFill>
                      <a:srgbClr val="FF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X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X</a:t>
                      </a:r>
                    </a:p>
                  </a:txBody>
                  <a:tcPr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1</a:t>
                      </a:r>
                      <a:r>
                        <a:rPr lang="en-US" b="0" baseline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 =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</a:t>
                      </a:r>
                      <a:r>
                        <a:rPr lang="en-US" sz="180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9564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X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X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>
                    <a:solidFill>
                      <a:srgbClr val="C5C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X</a:t>
                      </a:r>
                    </a:p>
                  </a:txBody>
                  <a:tcPr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0</a:t>
                      </a:r>
                      <a:r>
                        <a:rPr lang="en-US" b="0" baseline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 =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</a:t>
                      </a:r>
                      <a:r>
                        <a:rPr lang="en-US" sz="180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5C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9564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X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X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T="0" marB="0" anchor="ctr">
                    <a:solidFill>
                      <a:srgbClr val="C5C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X</a:t>
                      </a:r>
                    </a:p>
                  </a:txBody>
                  <a:tcPr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1</a:t>
                      </a:r>
                      <a:r>
                        <a:rPr lang="en-US" b="0" baseline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 =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</a:t>
                      </a:r>
                      <a:r>
                        <a:rPr lang="en-US" sz="180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5C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9564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X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X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X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0</a:t>
                      </a:r>
                      <a:r>
                        <a:rPr lang="en-US" b="0" baseline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 =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</a:t>
                      </a:r>
                      <a:r>
                        <a:rPr lang="en-US" sz="180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9564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X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X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X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1</a:t>
                      </a:r>
                      <a:r>
                        <a:rPr lang="en-US" b="0" baseline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 =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</a:t>
                      </a:r>
                      <a:r>
                        <a:rPr lang="en-US" sz="180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4277925" y="1224314"/>
            <a:ext cx="1973070" cy="1664626"/>
            <a:chOff x="4285075" y="1224314"/>
            <a:chExt cx="1973070" cy="1664626"/>
          </a:xfrm>
        </p:grpSpPr>
        <p:sp>
          <p:nvSpPr>
            <p:cNvPr id="26" name="Flowchart: Manual Operation 25"/>
            <p:cNvSpPr/>
            <p:nvPr/>
          </p:nvSpPr>
          <p:spPr>
            <a:xfrm rot="16200000">
              <a:off x="4792323" y="1457324"/>
              <a:ext cx="1125124" cy="659103"/>
            </a:xfrm>
            <a:prstGeom prst="flowChartManualOperat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7200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Mux</a:t>
              </a: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V="1">
              <a:off x="5358045" y="2245619"/>
              <a:ext cx="0" cy="32828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5680230" y="1811609"/>
              <a:ext cx="31503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" name="Group 26"/>
            <p:cNvGrpSpPr/>
            <p:nvPr/>
          </p:nvGrpSpPr>
          <p:grpSpPr>
            <a:xfrm>
              <a:off x="4665293" y="1448780"/>
              <a:ext cx="360040" cy="675075"/>
              <a:chOff x="7653300" y="3248980"/>
              <a:chExt cx="540060" cy="675075"/>
            </a:xfrm>
          </p:grpSpPr>
          <p:cxnSp>
            <p:nvCxnSpPr>
              <p:cNvPr id="42" name="Straight Arrow Connector 41"/>
              <p:cNvCxnSpPr/>
              <p:nvPr/>
            </p:nvCxnSpPr>
            <p:spPr>
              <a:xfrm>
                <a:off x="7653300" y="3248980"/>
                <a:ext cx="54006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Arrow Connector 42"/>
              <p:cNvCxnSpPr/>
              <p:nvPr/>
            </p:nvCxnSpPr>
            <p:spPr>
              <a:xfrm>
                <a:off x="7653300" y="3924055"/>
                <a:ext cx="54006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Group 29"/>
            <p:cNvGrpSpPr/>
            <p:nvPr/>
          </p:nvGrpSpPr>
          <p:grpSpPr>
            <a:xfrm>
              <a:off x="4285075" y="1268760"/>
              <a:ext cx="352890" cy="1035115"/>
              <a:chOff x="7505257" y="3429000"/>
              <a:chExt cx="352890" cy="1035115"/>
            </a:xfrm>
          </p:grpSpPr>
          <p:sp>
            <p:nvSpPr>
              <p:cNvPr id="39" name="TextBox 38"/>
              <p:cNvSpPr txBox="1"/>
              <p:nvPr/>
            </p:nvSpPr>
            <p:spPr>
              <a:xfrm>
                <a:off x="7505257" y="3429000"/>
                <a:ext cx="352890" cy="36004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7505257" y="4104075"/>
                <a:ext cx="352890" cy="36004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5995265" y="1628800"/>
              <a:ext cx="262880" cy="360040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Calibri" panose="020F0502020204030204" pitchFamily="34" charset="0"/>
                  <a:cs typeface="Times New Roman" panose="02020603050405020304" pitchFamily="18" charset="0"/>
                </a:rPr>
                <a:t>Y</a:t>
              </a:r>
              <a:endParaRPr lang="en-US" sz="2000" i="1" baseline="-25000" dirty="0">
                <a:latin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185175" y="2618910"/>
              <a:ext cx="352890" cy="270030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Calibri" panose="020F0502020204030204" pitchFamily="34" charset="0"/>
                  <a:cs typeface="Times New Roman" panose="02020603050405020304" pitchFamily="18" charset="0"/>
                </a:rPr>
                <a:t>S</a:t>
              </a:r>
              <a:endParaRPr lang="en-US" sz="2000" i="1" baseline="-25000" dirty="0">
                <a:latin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5081340" y="1328537"/>
              <a:ext cx="141690" cy="917082"/>
              <a:chOff x="5081340" y="1328537"/>
              <a:chExt cx="141690" cy="917082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5089802" y="1328537"/>
                <a:ext cx="133228" cy="24805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  <a:cs typeface="Times New Roman" panose="02020603050405020304" pitchFamily="18" charset="0"/>
                  </a:rPr>
                  <a:t>0</a:t>
                </a: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5081340" y="1997567"/>
                <a:ext cx="133228" cy="24805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  <a:cs typeface="Times New Roman" panose="02020603050405020304" pitchFamily="18" charset="0"/>
                  </a:rPr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058077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Rectangle 138"/>
          <p:cNvSpPr/>
          <p:nvPr/>
        </p:nvSpPr>
        <p:spPr>
          <a:xfrm>
            <a:off x="7254228" y="1047936"/>
            <a:ext cx="1074146" cy="1841004"/>
          </a:xfrm>
          <a:prstGeom prst="rect">
            <a:avLst/>
          </a:prstGeom>
          <a:solidFill>
            <a:srgbClr val="DEF1F2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b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Enabling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AND Gates</a:t>
            </a:r>
          </a:p>
        </p:txBody>
      </p:sp>
      <p:sp>
        <p:nvSpPr>
          <p:cNvPr id="50" name="Rectangle 49"/>
          <p:cNvSpPr/>
          <p:nvPr/>
        </p:nvSpPr>
        <p:spPr>
          <a:xfrm>
            <a:off x="7254228" y="3293985"/>
            <a:ext cx="1074146" cy="2777557"/>
          </a:xfrm>
          <a:prstGeom prst="rect">
            <a:avLst/>
          </a:prstGeom>
          <a:solidFill>
            <a:srgbClr val="DEF1F2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b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Enabling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AND Gates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Multiplexers</a:t>
            </a:r>
          </a:p>
        </p:txBody>
      </p:sp>
      <p:grpSp>
        <p:nvGrpSpPr>
          <p:cNvPr id="85" name="Group 84"/>
          <p:cNvGrpSpPr/>
          <p:nvPr/>
        </p:nvGrpSpPr>
        <p:grpSpPr>
          <a:xfrm>
            <a:off x="5718084" y="1010081"/>
            <a:ext cx="3735415" cy="1841004"/>
            <a:chOff x="5313040" y="1010081"/>
            <a:chExt cx="3735415" cy="1841004"/>
          </a:xfrm>
        </p:grpSpPr>
        <p:sp>
          <p:nvSpPr>
            <p:cNvPr id="83" name="Freeform 82"/>
            <p:cNvSpPr/>
            <p:nvPr/>
          </p:nvSpPr>
          <p:spPr>
            <a:xfrm>
              <a:off x="5724939" y="2227118"/>
              <a:ext cx="1212574" cy="436798"/>
            </a:xfrm>
            <a:custGeom>
              <a:avLst/>
              <a:gdLst>
                <a:gd name="connsiteX0" fmla="*/ 0 w 1212574"/>
                <a:gd name="connsiteY0" fmla="*/ 530087 h 530087"/>
                <a:gd name="connsiteX1" fmla="*/ 887896 w 1212574"/>
                <a:gd name="connsiteY1" fmla="*/ 530087 h 530087"/>
                <a:gd name="connsiteX2" fmla="*/ 887896 w 1212574"/>
                <a:gd name="connsiteY2" fmla="*/ 0 h 530087"/>
                <a:gd name="connsiteX3" fmla="*/ 1212574 w 1212574"/>
                <a:gd name="connsiteY3" fmla="*/ 0 h 530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12574" h="530087">
                  <a:moveTo>
                    <a:pt x="0" y="530087"/>
                  </a:moveTo>
                  <a:lnTo>
                    <a:pt x="887896" y="530087"/>
                  </a:lnTo>
                  <a:lnTo>
                    <a:pt x="887896" y="0"/>
                  </a:lnTo>
                  <a:lnTo>
                    <a:pt x="1212574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 43"/>
            <p:cNvSpPr/>
            <p:nvPr/>
          </p:nvSpPr>
          <p:spPr>
            <a:xfrm flipV="1">
              <a:off x="6179425" y="1537726"/>
              <a:ext cx="763062" cy="1126190"/>
            </a:xfrm>
            <a:custGeom>
              <a:avLst/>
              <a:gdLst>
                <a:gd name="connsiteX0" fmla="*/ 0 w 548640"/>
                <a:gd name="connsiteY0" fmla="*/ 0 h 803081"/>
                <a:gd name="connsiteX1" fmla="*/ 0 w 548640"/>
                <a:gd name="connsiteY1" fmla="*/ 803081 h 803081"/>
                <a:gd name="connsiteX2" fmla="*/ 548640 w 548640"/>
                <a:gd name="connsiteY2" fmla="*/ 803081 h 803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8640" h="803081">
                  <a:moveTo>
                    <a:pt x="0" y="0"/>
                  </a:moveTo>
                  <a:lnTo>
                    <a:pt x="0" y="803081"/>
                  </a:lnTo>
                  <a:lnTo>
                    <a:pt x="548640" y="803081"/>
                  </a:lnTo>
                </a:path>
              </a:pathLst>
            </a:custGeom>
            <a:noFill/>
            <a:ln w="12700">
              <a:solidFill>
                <a:schemeClr val="tx1"/>
              </a:solidFill>
              <a:head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2" name="Group 61"/>
            <p:cNvGrpSpPr/>
            <p:nvPr/>
          </p:nvGrpSpPr>
          <p:grpSpPr>
            <a:xfrm>
              <a:off x="8377658" y="1568869"/>
              <a:ext cx="670797" cy="336587"/>
              <a:chOff x="2701192" y="4049575"/>
              <a:chExt cx="670797" cy="336587"/>
            </a:xfrm>
          </p:grpSpPr>
          <p:cxnSp>
            <p:nvCxnSpPr>
              <p:cNvPr id="69" name="Straight Connector 68"/>
              <p:cNvCxnSpPr/>
              <p:nvPr/>
            </p:nvCxnSpPr>
            <p:spPr>
              <a:xfrm>
                <a:off x="2701192" y="4229202"/>
                <a:ext cx="403249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TextBox 69"/>
              <p:cNvSpPr txBox="1"/>
              <p:nvPr/>
            </p:nvSpPr>
            <p:spPr>
              <a:xfrm>
                <a:off x="3104441" y="4049575"/>
                <a:ext cx="267548" cy="33658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Y</a:t>
                </a:r>
                <a:endParaRPr lang="en-US" sz="2000" baseline="-25000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72" name="Group 71"/>
            <p:cNvGrpSpPr/>
            <p:nvPr/>
          </p:nvGrpSpPr>
          <p:grpSpPr>
            <a:xfrm>
              <a:off x="6942487" y="1183929"/>
              <a:ext cx="1103057" cy="432000"/>
              <a:chOff x="6942487" y="1107011"/>
              <a:chExt cx="1103057" cy="432000"/>
            </a:xfrm>
          </p:grpSpPr>
          <p:sp>
            <p:nvSpPr>
              <p:cNvPr id="71" name="Freeform 70"/>
              <p:cNvSpPr/>
              <p:nvPr/>
            </p:nvSpPr>
            <p:spPr>
              <a:xfrm>
                <a:off x="7341703" y="1311965"/>
                <a:ext cx="703841" cy="227046"/>
              </a:xfrm>
              <a:custGeom>
                <a:avLst/>
                <a:gdLst>
                  <a:gd name="connsiteX0" fmla="*/ 0 w 583096"/>
                  <a:gd name="connsiteY0" fmla="*/ 0 h 284922"/>
                  <a:gd name="connsiteX1" fmla="*/ 337931 w 583096"/>
                  <a:gd name="connsiteY1" fmla="*/ 0 h 284922"/>
                  <a:gd name="connsiteX2" fmla="*/ 337931 w 583096"/>
                  <a:gd name="connsiteY2" fmla="*/ 284922 h 284922"/>
                  <a:gd name="connsiteX3" fmla="*/ 583096 w 583096"/>
                  <a:gd name="connsiteY3" fmla="*/ 284922 h 2849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83096" h="284922">
                    <a:moveTo>
                      <a:pt x="0" y="0"/>
                    </a:moveTo>
                    <a:lnTo>
                      <a:pt x="337931" y="0"/>
                    </a:lnTo>
                    <a:lnTo>
                      <a:pt x="337931" y="284922"/>
                    </a:lnTo>
                    <a:lnTo>
                      <a:pt x="583096" y="284922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Flowchart: Delay 50"/>
              <p:cNvSpPr/>
              <p:nvPr/>
            </p:nvSpPr>
            <p:spPr>
              <a:xfrm>
                <a:off x="6942487" y="1107011"/>
                <a:ext cx="494927" cy="432000"/>
              </a:xfrm>
              <a:prstGeom prst="flowChartDelay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 rot="16200000">
              <a:off x="6000326" y="2111646"/>
              <a:ext cx="362760" cy="297169"/>
              <a:chOff x="405195" y="3886707"/>
              <a:chExt cx="472094" cy="406397"/>
            </a:xfrm>
          </p:grpSpPr>
          <p:sp>
            <p:nvSpPr>
              <p:cNvPr id="57" name="Isosceles Triangle 56"/>
              <p:cNvSpPr/>
              <p:nvPr/>
            </p:nvSpPr>
            <p:spPr>
              <a:xfrm rot="5400000">
                <a:off x="371669" y="3920233"/>
                <a:ext cx="406397" cy="339346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747689" y="4025038"/>
                <a:ext cx="129600" cy="12973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8" name="Group 77"/>
            <p:cNvGrpSpPr/>
            <p:nvPr/>
          </p:nvGrpSpPr>
          <p:grpSpPr>
            <a:xfrm>
              <a:off x="5322148" y="1010081"/>
              <a:ext cx="1620339" cy="457200"/>
              <a:chOff x="5322148" y="879694"/>
              <a:chExt cx="1620339" cy="457200"/>
            </a:xfrm>
          </p:grpSpPr>
          <p:cxnSp>
            <p:nvCxnSpPr>
              <p:cNvPr id="47" name="Straight Connector 46"/>
              <p:cNvCxnSpPr/>
              <p:nvPr/>
            </p:nvCxnSpPr>
            <p:spPr>
              <a:xfrm>
                <a:off x="5718085" y="1143000"/>
                <a:ext cx="1224402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TextBox 55"/>
              <p:cNvSpPr txBox="1"/>
              <p:nvPr/>
            </p:nvSpPr>
            <p:spPr>
              <a:xfrm>
                <a:off x="5322148" y="879694"/>
                <a:ext cx="395937" cy="45720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</a:p>
            </p:txBody>
          </p:sp>
        </p:grpSp>
        <p:grpSp>
          <p:nvGrpSpPr>
            <p:cNvPr id="73" name="Group 72"/>
            <p:cNvGrpSpPr/>
            <p:nvPr/>
          </p:nvGrpSpPr>
          <p:grpSpPr>
            <a:xfrm flipV="1">
              <a:off x="6941017" y="1866696"/>
              <a:ext cx="1103057" cy="432000"/>
              <a:chOff x="6942487" y="1107011"/>
              <a:chExt cx="1103057" cy="432000"/>
            </a:xfrm>
          </p:grpSpPr>
          <p:sp>
            <p:nvSpPr>
              <p:cNvPr id="74" name="Freeform 73"/>
              <p:cNvSpPr/>
              <p:nvPr/>
            </p:nvSpPr>
            <p:spPr>
              <a:xfrm>
                <a:off x="7341703" y="1311965"/>
                <a:ext cx="703841" cy="227046"/>
              </a:xfrm>
              <a:custGeom>
                <a:avLst/>
                <a:gdLst>
                  <a:gd name="connsiteX0" fmla="*/ 0 w 583096"/>
                  <a:gd name="connsiteY0" fmla="*/ 0 h 284922"/>
                  <a:gd name="connsiteX1" fmla="*/ 337931 w 583096"/>
                  <a:gd name="connsiteY1" fmla="*/ 0 h 284922"/>
                  <a:gd name="connsiteX2" fmla="*/ 337931 w 583096"/>
                  <a:gd name="connsiteY2" fmla="*/ 284922 h 284922"/>
                  <a:gd name="connsiteX3" fmla="*/ 583096 w 583096"/>
                  <a:gd name="connsiteY3" fmla="*/ 284922 h 2849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83096" h="284922">
                    <a:moveTo>
                      <a:pt x="0" y="0"/>
                    </a:moveTo>
                    <a:lnTo>
                      <a:pt x="337931" y="0"/>
                    </a:lnTo>
                    <a:lnTo>
                      <a:pt x="337931" y="284922"/>
                    </a:lnTo>
                    <a:lnTo>
                      <a:pt x="583096" y="284922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Flowchart: Delay 74"/>
              <p:cNvSpPr/>
              <p:nvPr/>
            </p:nvSpPr>
            <p:spPr>
              <a:xfrm>
                <a:off x="6942487" y="1107011"/>
                <a:ext cx="494927" cy="432000"/>
              </a:xfrm>
              <a:prstGeom prst="flowChartDelay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1" name="Freeform 26"/>
            <p:cNvSpPr>
              <a:spLocks/>
            </p:cNvSpPr>
            <p:nvPr/>
          </p:nvSpPr>
          <p:spPr bwMode="auto">
            <a:xfrm>
              <a:off x="8020682" y="1531101"/>
              <a:ext cx="532718" cy="432000"/>
            </a:xfrm>
            <a:custGeom>
              <a:avLst/>
              <a:gdLst>
                <a:gd name="T0" fmla="*/ 0 w 708"/>
                <a:gd name="T1" fmla="*/ 0 h 576"/>
                <a:gd name="T2" fmla="*/ 2147483647 w 708"/>
                <a:gd name="T3" fmla="*/ 2147483647 h 576"/>
                <a:gd name="T4" fmla="*/ 2147483647 w 708"/>
                <a:gd name="T5" fmla="*/ 2147483647 h 576"/>
                <a:gd name="T6" fmla="*/ 2147483647 w 708"/>
                <a:gd name="T7" fmla="*/ 2147483647 h 576"/>
                <a:gd name="T8" fmla="*/ 2147483647 w 708"/>
                <a:gd name="T9" fmla="*/ 2147483647 h 576"/>
                <a:gd name="T10" fmla="*/ 2147483647 w 708"/>
                <a:gd name="T11" fmla="*/ 2147483647 h 576"/>
                <a:gd name="T12" fmla="*/ 2147483647 w 708"/>
                <a:gd name="T13" fmla="*/ 2147483647 h 576"/>
                <a:gd name="T14" fmla="*/ 2147483647 w 708"/>
                <a:gd name="T15" fmla="*/ 2147483647 h 576"/>
                <a:gd name="T16" fmla="*/ 2147483647 w 708"/>
                <a:gd name="T17" fmla="*/ 2147483647 h 576"/>
                <a:gd name="T18" fmla="*/ 2147483647 w 708"/>
                <a:gd name="T19" fmla="*/ 2147483647 h 576"/>
                <a:gd name="T20" fmla="*/ 0 w 708"/>
                <a:gd name="T21" fmla="*/ 2147483647 h 576"/>
                <a:gd name="T22" fmla="*/ 2147483647 w 708"/>
                <a:gd name="T23" fmla="*/ 2147483647 h 576"/>
                <a:gd name="T24" fmla="*/ 2147483647 w 708"/>
                <a:gd name="T25" fmla="*/ 2147483647 h 576"/>
                <a:gd name="T26" fmla="*/ 2147483647 w 708"/>
                <a:gd name="T27" fmla="*/ 2147483647 h 576"/>
                <a:gd name="T28" fmla="*/ 2147483647 w 708"/>
                <a:gd name="T29" fmla="*/ 2147483647 h 576"/>
                <a:gd name="T30" fmla="*/ 2147483647 w 708"/>
                <a:gd name="T31" fmla="*/ 2147483647 h 576"/>
                <a:gd name="T32" fmla="*/ 2147483647 w 708"/>
                <a:gd name="T33" fmla="*/ 2147483647 h 576"/>
                <a:gd name="T34" fmla="*/ 2147483647 w 708"/>
                <a:gd name="T35" fmla="*/ 2147483647 h 576"/>
                <a:gd name="T36" fmla="*/ 2147483647 w 708"/>
                <a:gd name="T37" fmla="*/ 2147483647 h 576"/>
                <a:gd name="T38" fmla="*/ 2147483647 w 708"/>
                <a:gd name="T39" fmla="*/ 2147483647 h 576"/>
                <a:gd name="T40" fmla="*/ 2147483647 w 708"/>
                <a:gd name="T41" fmla="*/ 2147483647 h 576"/>
                <a:gd name="T42" fmla="*/ 2147483647 w 708"/>
                <a:gd name="T43" fmla="*/ 2147483647 h 576"/>
                <a:gd name="T44" fmla="*/ 2147483647 w 708"/>
                <a:gd name="T45" fmla="*/ 2147483647 h 576"/>
                <a:gd name="T46" fmla="*/ 2147483647 w 708"/>
                <a:gd name="T47" fmla="*/ 2147483647 h 576"/>
                <a:gd name="T48" fmla="*/ 2147483647 w 708"/>
                <a:gd name="T49" fmla="*/ 2147483647 h 576"/>
                <a:gd name="T50" fmla="*/ 2147483647 w 708"/>
                <a:gd name="T51" fmla="*/ 2147483647 h 576"/>
                <a:gd name="T52" fmla="*/ 2147483647 w 708"/>
                <a:gd name="T53" fmla="*/ 2147483647 h 576"/>
                <a:gd name="T54" fmla="*/ 2147483647 w 708"/>
                <a:gd name="T55" fmla="*/ 2147483647 h 576"/>
                <a:gd name="T56" fmla="*/ 2147483647 w 708"/>
                <a:gd name="T57" fmla="*/ 2147483647 h 576"/>
                <a:gd name="T58" fmla="*/ 2147483647 w 708"/>
                <a:gd name="T59" fmla="*/ 2147483647 h 576"/>
                <a:gd name="T60" fmla="*/ 2147483647 w 708"/>
                <a:gd name="T61" fmla="*/ 2147483647 h 576"/>
                <a:gd name="T62" fmla="*/ 2147483647 w 708"/>
                <a:gd name="T63" fmla="*/ 2147483647 h 576"/>
                <a:gd name="T64" fmla="*/ 2147483647 w 708"/>
                <a:gd name="T65" fmla="*/ 2147483647 h 576"/>
                <a:gd name="T66" fmla="*/ 2147483647 w 708"/>
                <a:gd name="T67" fmla="*/ 2147483647 h 576"/>
                <a:gd name="T68" fmla="*/ 2147483647 w 708"/>
                <a:gd name="T69" fmla="*/ 2147483647 h 576"/>
                <a:gd name="T70" fmla="*/ 2147483647 w 708"/>
                <a:gd name="T71" fmla="*/ 2147483647 h 576"/>
                <a:gd name="T72" fmla="*/ 2147483647 w 708"/>
                <a:gd name="T73" fmla="*/ 2147483647 h 576"/>
                <a:gd name="T74" fmla="*/ 2147483647 w 708"/>
                <a:gd name="T75" fmla="*/ 2147483647 h 576"/>
                <a:gd name="T76" fmla="*/ 2147483647 w 708"/>
                <a:gd name="T77" fmla="*/ 2147483647 h 576"/>
                <a:gd name="T78" fmla="*/ 2147483647 w 708"/>
                <a:gd name="T79" fmla="*/ 2147483647 h 576"/>
                <a:gd name="T80" fmla="*/ 2147483647 w 708"/>
                <a:gd name="T81" fmla="*/ 2147483647 h 576"/>
                <a:gd name="T82" fmla="*/ 2147483647 w 708"/>
                <a:gd name="T83" fmla="*/ 2147483647 h 576"/>
                <a:gd name="T84" fmla="*/ 2147483647 w 708"/>
                <a:gd name="T85" fmla="*/ 2147483647 h 576"/>
                <a:gd name="T86" fmla="*/ 2147483647 w 708"/>
                <a:gd name="T87" fmla="*/ 0 h 576"/>
                <a:gd name="T88" fmla="*/ 0 w 708"/>
                <a:gd name="T89" fmla="*/ 0 h 57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708"/>
                <a:gd name="T136" fmla="*/ 0 h 576"/>
                <a:gd name="T137" fmla="*/ 708 w 708"/>
                <a:gd name="T138" fmla="*/ 576 h 57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708" h="576">
                  <a:moveTo>
                    <a:pt x="0" y="0"/>
                  </a:moveTo>
                  <a:lnTo>
                    <a:pt x="17" y="40"/>
                  </a:lnTo>
                  <a:lnTo>
                    <a:pt x="39" y="95"/>
                  </a:lnTo>
                  <a:lnTo>
                    <a:pt x="54" y="157"/>
                  </a:lnTo>
                  <a:lnTo>
                    <a:pt x="66" y="227"/>
                  </a:lnTo>
                  <a:lnTo>
                    <a:pt x="74" y="284"/>
                  </a:lnTo>
                  <a:lnTo>
                    <a:pt x="69" y="338"/>
                  </a:lnTo>
                  <a:lnTo>
                    <a:pt x="58" y="399"/>
                  </a:lnTo>
                  <a:lnTo>
                    <a:pt x="45" y="458"/>
                  </a:lnTo>
                  <a:lnTo>
                    <a:pt x="28" y="512"/>
                  </a:lnTo>
                  <a:lnTo>
                    <a:pt x="0" y="572"/>
                  </a:lnTo>
                  <a:lnTo>
                    <a:pt x="210" y="576"/>
                  </a:lnTo>
                  <a:lnTo>
                    <a:pt x="297" y="570"/>
                  </a:lnTo>
                  <a:lnTo>
                    <a:pt x="342" y="567"/>
                  </a:lnTo>
                  <a:lnTo>
                    <a:pt x="375" y="559"/>
                  </a:lnTo>
                  <a:lnTo>
                    <a:pt x="409" y="549"/>
                  </a:lnTo>
                  <a:lnTo>
                    <a:pt x="445" y="533"/>
                  </a:lnTo>
                  <a:lnTo>
                    <a:pt x="486" y="515"/>
                  </a:lnTo>
                  <a:lnTo>
                    <a:pt x="526" y="490"/>
                  </a:lnTo>
                  <a:lnTo>
                    <a:pt x="552" y="470"/>
                  </a:lnTo>
                  <a:lnTo>
                    <a:pt x="577" y="447"/>
                  </a:lnTo>
                  <a:lnTo>
                    <a:pt x="604" y="420"/>
                  </a:lnTo>
                  <a:lnTo>
                    <a:pt x="628" y="398"/>
                  </a:lnTo>
                  <a:lnTo>
                    <a:pt x="651" y="370"/>
                  </a:lnTo>
                  <a:lnTo>
                    <a:pt x="680" y="333"/>
                  </a:lnTo>
                  <a:lnTo>
                    <a:pt x="708" y="286"/>
                  </a:lnTo>
                  <a:lnTo>
                    <a:pt x="682" y="245"/>
                  </a:lnTo>
                  <a:lnTo>
                    <a:pt x="658" y="210"/>
                  </a:lnTo>
                  <a:lnTo>
                    <a:pt x="638" y="185"/>
                  </a:lnTo>
                  <a:lnTo>
                    <a:pt x="616" y="161"/>
                  </a:lnTo>
                  <a:lnTo>
                    <a:pt x="592" y="138"/>
                  </a:lnTo>
                  <a:lnTo>
                    <a:pt x="572" y="120"/>
                  </a:lnTo>
                  <a:lnTo>
                    <a:pt x="552" y="103"/>
                  </a:lnTo>
                  <a:lnTo>
                    <a:pt x="528" y="85"/>
                  </a:lnTo>
                  <a:lnTo>
                    <a:pt x="506" y="72"/>
                  </a:lnTo>
                  <a:lnTo>
                    <a:pt x="480" y="58"/>
                  </a:lnTo>
                  <a:lnTo>
                    <a:pt x="451" y="43"/>
                  </a:lnTo>
                  <a:lnTo>
                    <a:pt x="415" y="29"/>
                  </a:lnTo>
                  <a:lnTo>
                    <a:pt x="385" y="20"/>
                  </a:lnTo>
                  <a:lnTo>
                    <a:pt x="350" y="11"/>
                  </a:lnTo>
                  <a:lnTo>
                    <a:pt x="313" y="5"/>
                  </a:lnTo>
                  <a:lnTo>
                    <a:pt x="278" y="1"/>
                  </a:lnTo>
                  <a:lnTo>
                    <a:pt x="253" y="1"/>
                  </a:lnTo>
                  <a:lnTo>
                    <a:pt x="2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2540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9" name="Group 78"/>
            <p:cNvGrpSpPr/>
            <p:nvPr/>
          </p:nvGrpSpPr>
          <p:grpSpPr>
            <a:xfrm>
              <a:off x="5313040" y="1698408"/>
              <a:ext cx="1620339" cy="457200"/>
              <a:chOff x="5322148" y="879694"/>
              <a:chExt cx="1620339" cy="457200"/>
            </a:xfrm>
          </p:grpSpPr>
          <p:cxnSp>
            <p:nvCxnSpPr>
              <p:cNvPr id="80" name="Straight Connector 79"/>
              <p:cNvCxnSpPr/>
              <p:nvPr/>
            </p:nvCxnSpPr>
            <p:spPr>
              <a:xfrm>
                <a:off x="5718085" y="1143000"/>
                <a:ext cx="1224402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TextBox 80"/>
              <p:cNvSpPr txBox="1"/>
              <p:nvPr/>
            </p:nvSpPr>
            <p:spPr>
              <a:xfrm>
                <a:off x="5322148" y="879694"/>
                <a:ext cx="395937" cy="45720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</a:p>
            </p:txBody>
          </p:sp>
        </p:grpSp>
        <p:sp>
          <p:nvSpPr>
            <p:cNvPr id="84" name="TextBox 83"/>
            <p:cNvSpPr txBox="1"/>
            <p:nvPr/>
          </p:nvSpPr>
          <p:spPr>
            <a:xfrm>
              <a:off x="5313040" y="2393885"/>
              <a:ext cx="395937" cy="457200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Calibri" panose="020F0502020204030204" pitchFamily="34" charset="0"/>
                  <a:cs typeface="Times New Roman" panose="02020603050405020304" pitchFamily="18" charset="0"/>
                </a:rPr>
                <a:t>S</a:t>
              </a:r>
              <a:endParaRPr lang="en-US" sz="2000" baseline="-25000" dirty="0">
                <a:latin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5313039" y="3223853"/>
            <a:ext cx="4275476" cy="3220482"/>
            <a:chOff x="4907994" y="2818808"/>
            <a:chExt cx="4275476" cy="3220482"/>
          </a:xfrm>
        </p:grpSpPr>
        <p:cxnSp>
          <p:nvCxnSpPr>
            <p:cNvPr id="138" name="Straight Connector 137"/>
            <p:cNvCxnSpPr/>
            <p:nvPr/>
          </p:nvCxnSpPr>
          <p:spPr>
            <a:xfrm>
              <a:off x="6243910" y="4430985"/>
              <a:ext cx="772694" cy="0"/>
            </a:xfrm>
            <a:prstGeom prst="line">
              <a:avLst/>
            </a:prstGeom>
            <a:ln w="1270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>
              <a:off x="6567582" y="4803212"/>
              <a:ext cx="500653" cy="0"/>
            </a:xfrm>
            <a:prstGeom prst="line">
              <a:avLst/>
            </a:prstGeom>
            <a:ln w="1270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Freeform 134"/>
            <p:cNvSpPr/>
            <p:nvPr/>
          </p:nvSpPr>
          <p:spPr>
            <a:xfrm flipV="1">
              <a:off x="6244575" y="3386179"/>
              <a:ext cx="699564" cy="2424898"/>
            </a:xfrm>
            <a:custGeom>
              <a:avLst/>
              <a:gdLst>
                <a:gd name="connsiteX0" fmla="*/ 0 w 548640"/>
                <a:gd name="connsiteY0" fmla="*/ 0 h 803081"/>
                <a:gd name="connsiteX1" fmla="*/ 0 w 548640"/>
                <a:gd name="connsiteY1" fmla="*/ 803081 h 803081"/>
                <a:gd name="connsiteX2" fmla="*/ 548640 w 548640"/>
                <a:gd name="connsiteY2" fmla="*/ 803081 h 803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8640" h="803081">
                  <a:moveTo>
                    <a:pt x="0" y="0"/>
                  </a:moveTo>
                  <a:lnTo>
                    <a:pt x="0" y="803081"/>
                  </a:lnTo>
                  <a:lnTo>
                    <a:pt x="548640" y="803081"/>
                  </a:lnTo>
                </a:path>
              </a:pathLst>
            </a:custGeom>
            <a:noFill/>
            <a:ln w="12700">
              <a:solidFill>
                <a:schemeClr val="tx1"/>
              </a:solidFill>
              <a:head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Freeform 125"/>
            <p:cNvSpPr/>
            <p:nvPr/>
          </p:nvSpPr>
          <p:spPr>
            <a:xfrm>
              <a:off x="7435944" y="3230537"/>
              <a:ext cx="609600" cy="569843"/>
            </a:xfrm>
            <a:custGeom>
              <a:avLst/>
              <a:gdLst>
                <a:gd name="connsiteX0" fmla="*/ 0 w 609600"/>
                <a:gd name="connsiteY0" fmla="*/ 0 h 569843"/>
                <a:gd name="connsiteX1" fmla="*/ 351182 w 609600"/>
                <a:gd name="connsiteY1" fmla="*/ 0 h 569843"/>
                <a:gd name="connsiteX2" fmla="*/ 351182 w 609600"/>
                <a:gd name="connsiteY2" fmla="*/ 569843 h 569843"/>
                <a:gd name="connsiteX3" fmla="*/ 609600 w 609600"/>
                <a:gd name="connsiteY3" fmla="*/ 569843 h 569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9600" h="569843">
                  <a:moveTo>
                    <a:pt x="0" y="0"/>
                  </a:moveTo>
                  <a:lnTo>
                    <a:pt x="351182" y="0"/>
                  </a:lnTo>
                  <a:lnTo>
                    <a:pt x="351182" y="569843"/>
                  </a:lnTo>
                  <a:lnTo>
                    <a:pt x="609600" y="569843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Freeform 126"/>
            <p:cNvSpPr/>
            <p:nvPr/>
          </p:nvSpPr>
          <p:spPr>
            <a:xfrm flipV="1">
              <a:off x="7435944" y="4233369"/>
              <a:ext cx="609600" cy="569843"/>
            </a:xfrm>
            <a:custGeom>
              <a:avLst/>
              <a:gdLst>
                <a:gd name="connsiteX0" fmla="*/ 0 w 609600"/>
                <a:gd name="connsiteY0" fmla="*/ 0 h 569843"/>
                <a:gd name="connsiteX1" fmla="*/ 351182 w 609600"/>
                <a:gd name="connsiteY1" fmla="*/ 0 h 569843"/>
                <a:gd name="connsiteX2" fmla="*/ 351182 w 609600"/>
                <a:gd name="connsiteY2" fmla="*/ 569843 h 569843"/>
                <a:gd name="connsiteX3" fmla="*/ 609600 w 609600"/>
                <a:gd name="connsiteY3" fmla="*/ 569843 h 569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9600" h="569843">
                  <a:moveTo>
                    <a:pt x="0" y="0"/>
                  </a:moveTo>
                  <a:lnTo>
                    <a:pt x="351182" y="0"/>
                  </a:lnTo>
                  <a:lnTo>
                    <a:pt x="351182" y="569843"/>
                  </a:lnTo>
                  <a:lnTo>
                    <a:pt x="609600" y="569843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Freeform 109"/>
            <p:cNvSpPr/>
            <p:nvPr/>
          </p:nvSpPr>
          <p:spPr>
            <a:xfrm flipH="1">
              <a:off x="7288696" y="4086478"/>
              <a:ext cx="756848" cy="197643"/>
            </a:xfrm>
            <a:custGeom>
              <a:avLst/>
              <a:gdLst>
                <a:gd name="connsiteX0" fmla="*/ 0 w 609600"/>
                <a:gd name="connsiteY0" fmla="*/ 0 h 569843"/>
                <a:gd name="connsiteX1" fmla="*/ 351182 w 609600"/>
                <a:gd name="connsiteY1" fmla="*/ 0 h 569843"/>
                <a:gd name="connsiteX2" fmla="*/ 351182 w 609600"/>
                <a:gd name="connsiteY2" fmla="*/ 569843 h 569843"/>
                <a:gd name="connsiteX3" fmla="*/ 609600 w 609600"/>
                <a:gd name="connsiteY3" fmla="*/ 569843 h 569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9600" h="569843">
                  <a:moveTo>
                    <a:pt x="0" y="0"/>
                  </a:moveTo>
                  <a:lnTo>
                    <a:pt x="351182" y="0"/>
                  </a:lnTo>
                  <a:lnTo>
                    <a:pt x="351182" y="569843"/>
                  </a:lnTo>
                  <a:lnTo>
                    <a:pt x="609600" y="569843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Freeform 110"/>
            <p:cNvSpPr/>
            <p:nvPr/>
          </p:nvSpPr>
          <p:spPr>
            <a:xfrm flipH="1" flipV="1">
              <a:off x="7288696" y="3753821"/>
              <a:ext cx="756848" cy="189639"/>
            </a:xfrm>
            <a:custGeom>
              <a:avLst/>
              <a:gdLst>
                <a:gd name="connsiteX0" fmla="*/ 0 w 609600"/>
                <a:gd name="connsiteY0" fmla="*/ 0 h 569843"/>
                <a:gd name="connsiteX1" fmla="*/ 351182 w 609600"/>
                <a:gd name="connsiteY1" fmla="*/ 0 h 569843"/>
                <a:gd name="connsiteX2" fmla="*/ 351182 w 609600"/>
                <a:gd name="connsiteY2" fmla="*/ 569843 h 569843"/>
                <a:gd name="connsiteX3" fmla="*/ 609600 w 609600"/>
                <a:gd name="connsiteY3" fmla="*/ 569843 h 569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9600" h="569843">
                  <a:moveTo>
                    <a:pt x="0" y="0"/>
                  </a:moveTo>
                  <a:lnTo>
                    <a:pt x="351182" y="0"/>
                  </a:lnTo>
                  <a:lnTo>
                    <a:pt x="351182" y="569843"/>
                  </a:lnTo>
                  <a:lnTo>
                    <a:pt x="609600" y="569843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 88"/>
            <p:cNvSpPr/>
            <p:nvPr/>
          </p:nvSpPr>
          <p:spPr>
            <a:xfrm flipV="1">
              <a:off x="5776660" y="3233782"/>
              <a:ext cx="1165827" cy="2272495"/>
            </a:xfrm>
            <a:custGeom>
              <a:avLst/>
              <a:gdLst>
                <a:gd name="connsiteX0" fmla="*/ 0 w 548640"/>
                <a:gd name="connsiteY0" fmla="*/ 0 h 803081"/>
                <a:gd name="connsiteX1" fmla="*/ 0 w 548640"/>
                <a:gd name="connsiteY1" fmla="*/ 803081 h 803081"/>
                <a:gd name="connsiteX2" fmla="*/ 548640 w 548640"/>
                <a:gd name="connsiteY2" fmla="*/ 803081 h 803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8640" h="803081">
                  <a:moveTo>
                    <a:pt x="0" y="0"/>
                  </a:moveTo>
                  <a:lnTo>
                    <a:pt x="0" y="803081"/>
                  </a:lnTo>
                  <a:lnTo>
                    <a:pt x="548640" y="803081"/>
                  </a:lnTo>
                </a:path>
              </a:pathLst>
            </a:custGeom>
            <a:noFill/>
            <a:ln w="12700">
              <a:solidFill>
                <a:schemeClr val="tx1"/>
              </a:solidFill>
              <a:head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Flowchart: Delay 106"/>
            <p:cNvSpPr/>
            <p:nvPr/>
          </p:nvSpPr>
          <p:spPr>
            <a:xfrm>
              <a:off x="6942487" y="3537822"/>
              <a:ext cx="494927" cy="432000"/>
            </a:xfrm>
            <a:prstGeom prst="flowChartDelay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2" name="Group 91"/>
            <p:cNvGrpSpPr/>
            <p:nvPr/>
          </p:nvGrpSpPr>
          <p:grpSpPr>
            <a:xfrm rot="16200000">
              <a:off x="5595280" y="4946961"/>
              <a:ext cx="362760" cy="297169"/>
              <a:chOff x="405195" y="3886707"/>
              <a:chExt cx="472094" cy="406397"/>
            </a:xfrm>
          </p:grpSpPr>
          <p:sp>
            <p:nvSpPr>
              <p:cNvPr id="104" name="Isosceles Triangle 103"/>
              <p:cNvSpPr/>
              <p:nvPr/>
            </p:nvSpPr>
            <p:spPr>
              <a:xfrm rot="5400000">
                <a:off x="371669" y="3920233"/>
                <a:ext cx="406397" cy="339346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Oval 104"/>
              <p:cNvSpPr/>
              <p:nvPr/>
            </p:nvSpPr>
            <p:spPr>
              <a:xfrm>
                <a:off x="747689" y="4025038"/>
                <a:ext cx="129600" cy="12973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3" name="Group 92"/>
            <p:cNvGrpSpPr/>
            <p:nvPr/>
          </p:nvGrpSpPr>
          <p:grpSpPr>
            <a:xfrm>
              <a:off x="4907995" y="3338990"/>
              <a:ext cx="2030988" cy="457200"/>
              <a:chOff x="5477855" y="879694"/>
              <a:chExt cx="1464632" cy="457200"/>
            </a:xfrm>
          </p:grpSpPr>
          <p:cxnSp>
            <p:nvCxnSpPr>
              <p:cNvPr id="102" name="Straight Connector 101"/>
              <p:cNvCxnSpPr/>
              <p:nvPr/>
            </p:nvCxnSpPr>
            <p:spPr>
              <a:xfrm>
                <a:off x="5718085" y="1143000"/>
                <a:ext cx="1224402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TextBox 102"/>
              <p:cNvSpPr txBox="1"/>
              <p:nvPr/>
            </p:nvSpPr>
            <p:spPr>
              <a:xfrm>
                <a:off x="5477855" y="879694"/>
                <a:ext cx="240230" cy="45720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</a:p>
            </p:txBody>
          </p:sp>
        </p:grpSp>
        <p:sp>
          <p:nvSpPr>
            <p:cNvPr id="101" name="Flowchart: Delay 100"/>
            <p:cNvSpPr/>
            <p:nvPr/>
          </p:nvSpPr>
          <p:spPr>
            <a:xfrm flipV="1">
              <a:off x="6941017" y="4068121"/>
              <a:ext cx="494927" cy="432000"/>
            </a:xfrm>
            <a:prstGeom prst="flowChartDelay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2" name="Group 121"/>
            <p:cNvGrpSpPr/>
            <p:nvPr/>
          </p:nvGrpSpPr>
          <p:grpSpPr>
            <a:xfrm>
              <a:off x="7975678" y="3713187"/>
              <a:ext cx="1207792" cy="617776"/>
              <a:chOff x="7975678" y="3993557"/>
              <a:chExt cx="1207792" cy="617776"/>
            </a:xfrm>
          </p:grpSpPr>
          <p:grpSp>
            <p:nvGrpSpPr>
              <p:cNvPr id="90" name="Group 89"/>
              <p:cNvGrpSpPr/>
              <p:nvPr/>
            </p:nvGrpSpPr>
            <p:grpSpPr>
              <a:xfrm>
                <a:off x="8512673" y="4127004"/>
                <a:ext cx="670797" cy="336587"/>
                <a:chOff x="2701192" y="4049575"/>
                <a:chExt cx="670797" cy="336587"/>
              </a:xfrm>
            </p:grpSpPr>
            <p:cxnSp>
              <p:nvCxnSpPr>
                <p:cNvPr id="108" name="Straight Connector 107"/>
                <p:cNvCxnSpPr/>
                <p:nvPr/>
              </p:nvCxnSpPr>
              <p:spPr>
                <a:xfrm>
                  <a:off x="2701192" y="4229202"/>
                  <a:ext cx="403249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9" name="TextBox 108"/>
                <p:cNvSpPr txBox="1"/>
                <p:nvPr/>
              </p:nvSpPr>
              <p:spPr>
                <a:xfrm>
                  <a:off x="3104441" y="4049575"/>
                  <a:ext cx="267548" cy="336587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sz="2000" i="1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Y</a:t>
                  </a:r>
                  <a:endParaRPr lang="en-US" sz="2000" baseline="-25000" dirty="0">
                    <a:latin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95" name="Freeform 26"/>
              <p:cNvSpPr>
                <a:spLocks/>
              </p:cNvSpPr>
              <p:nvPr/>
            </p:nvSpPr>
            <p:spPr bwMode="auto">
              <a:xfrm>
                <a:off x="7975678" y="3993557"/>
                <a:ext cx="667732" cy="617776"/>
              </a:xfrm>
              <a:custGeom>
                <a:avLst/>
                <a:gdLst>
                  <a:gd name="T0" fmla="*/ 0 w 708"/>
                  <a:gd name="T1" fmla="*/ 0 h 576"/>
                  <a:gd name="T2" fmla="*/ 2147483647 w 708"/>
                  <a:gd name="T3" fmla="*/ 2147483647 h 576"/>
                  <a:gd name="T4" fmla="*/ 2147483647 w 708"/>
                  <a:gd name="T5" fmla="*/ 2147483647 h 576"/>
                  <a:gd name="T6" fmla="*/ 2147483647 w 708"/>
                  <a:gd name="T7" fmla="*/ 2147483647 h 576"/>
                  <a:gd name="T8" fmla="*/ 2147483647 w 708"/>
                  <a:gd name="T9" fmla="*/ 2147483647 h 576"/>
                  <a:gd name="T10" fmla="*/ 2147483647 w 708"/>
                  <a:gd name="T11" fmla="*/ 2147483647 h 576"/>
                  <a:gd name="T12" fmla="*/ 2147483647 w 708"/>
                  <a:gd name="T13" fmla="*/ 2147483647 h 576"/>
                  <a:gd name="T14" fmla="*/ 2147483647 w 708"/>
                  <a:gd name="T15" fmla="*/ 2147483647 h 576"/>
                  <a:gd name="T16" fmla="*/ 2147483647 w 708"/>
                  <a:gd name="T17" fmla="*/ 2147483647 h 576"/>
                  <a:gd name="T18" fmla="*/ 2147483647 w 708"/>
                  <a:gd name="T19" fmla="*/ 2147483647 h 576"/>
                  <a:gd name="T20" fmla="*/ 0 w 708"/>
                  <a:gd name="T21" fmla="*/ 2147483647 h 576"/>
                  <a:gd name="T22" fmla="*/ 2147483647 w 708"/>
                  <a:gd name="T23" fmla="*/ 2147483647 h 576"/>
                  <a:gd name="T24" fmla="*/ 2147483647 w 708"/>
                  <a:gd name="T25" fmla="*/ 2147483647 h 576"/>
                  <a:gd name="T26" fmla="*/ 2147483647 w 708"/>
                  <a:gd name="T27" fmla="*/ 2147483647 h 576"/>
                  <a:gd name="T28" fmla="*/ 2147483647 w 708"/>
                  <a:gd name="T29" fmla="*/ 2147483647 h 576"/>
                  <a:gd name="T30" fmla="*/ 2147483647 w 708"/>
                  <a:gd name="T31" fmla="*/ 2147483647 h 576"/>
                  <a:gd name="T32" fmla="*/ 2147483647 w 708"/>
                  <a:gd name="T33" fmla="*/ 2147483647 h 576"/>
                  <a:gd name="T34" fmla="*/ 2147483647 w 708"/>
                  <a:gd name="T35" fmla="*/ 2147483647 h 576"/>
                  <a:gd name="T36" fmla="*/ 2147483647 w 708"/>
                  <a:gd name="T37" fmla="*/ 2147483647 h 576"/>
                  <a:gd name="T38" fmla="*/ 2147483647 w 708"/>
                  <a:gd name="T39" fmla="*/ 2147483647 h 576"/>
                  <a:gd name="T40" fmla="*/ 2147483647 w 708"/>
                  <a:gd name="T41" fmla="*/ 2147483647 h 576"/>
                  <a:gd name="T42" fmla="*/ 2147483647 w 708"/>
                  <a:gd name="T43" fmla="*/ 2147483647 h 576"/>
                  <a:gd name="T44" fmla="*/ 2147483647 w 708"/>
                  <a:gd name="T45" fmla="*/ 2147483647 h 576"/>
                  <a:gd name="T46" fmla="*/ 2147483647 w 708"/>
                  <a:gd name="T47" fmla="*/ 2147483647 h 576"/>
                  <a:gd name="T48" fmla="*/ 2147483647 w 708"/>
                  <a:gd name="T49" fmla="*/ 2147483647 h 576"/>
                  <a:gd name="T50" fmla="*/ 2147483647 w 708"/>
                  <a:gd name="T51" fmla="*/ 2147483647 h 576"/>
                  <a:gd name="T52" fmla="*/ 2147483647 w 708"/>
                  <a:gd name="T53" fmla="*/ 2147483647 h 576"/>
                  <a:gd name="T54" fmla="*/ 2147483647 w 708"/>
                  <a:gd name="T55" fmla="*/ 2147483647 h 576"/>
                  <a:gd name="T56" fmla="*/ 2147483647 w 708"/>
                  <a:gd name="T57" fmla="*/ 2147483647 h 576"/>
                  <a:gd name="T58" fmla="*/ 2147483647 w 708"/>
                  <a:gd name="T59" fmla="*/ 2147483647 h 576"/>
                  <a:gd name="T60" fmla="*/ 2147483647 w 708"/>
                  <a:gd name="T61" fmla="*/ 2147483647 h 576"/>
                  <a:gd name="T62" fmla="*/ 2147483647 w 708"/>
                  <a:gd name="T63" fmla="*/ 2147483647 h 576"/>
                  <a:gd name="T64" fmla="*/ 2147483647 w 708"/>
                  <a:gd name="T65" fmla="*/ 2147483647 h 576"/>
                  <a:gd name="T66" fmla="*/ 2147483647 w 708"/>
                  <a:gd name="T67" fmla="*/ 2147483647 h 576"/>
                  <a:gd name="T68" fmla="*/ 2147483647 w 708"/>
                  <a:gd name="T69" fmla="*/ 2147483647 h 576"/>
                  <a:gd name="T70" fmla="*/ 2147483647 w 708"/>
                  <a:gd name="T71" fmla="*/ 2147483647 h 576"/>
                  <a:gd name="T72" fmla="*/ 2147483647 w 708"/>
                  <a:gd name="T73" fmla="*/ 2147483647 h 576"/>
                  <a:gd name="T74" fmla="*/ 2147483647 w 708"/>
                  <a:gd name="T75" fmla="*/ 2147483647 h 576"/>
                  <a:gd name="T76" fmla="*/ 2147483647 w 708"/>
                  <a:gd name="T77" fmla="*/ 2147483647 h 576"/>
                  <a:gd name="T78" fmla="*/ 2147483647 w 708"/>
                  <a:gd name="T79" fmla="*/ 2147483647 h 576"/>
                  <a:gd name="T80" fmla="*/ 2147483647 w 708"/>
                  <a:gd name="T81" fmla="*/ 2147483647 h 576"/>
                  <a:gd name="T82" fmla="*/ 2147483647 w 708"/>
                  <a:gd name="T83" fmla="*/ 2147483647 h 576"/>
                  <a:gd name="T84" fmla="*/ 2147483647 w 708"/>
                  <a:gd name="T85" fmla="*/ 2147483647 h 576"/>
                  <a:gd name="T86" fmla="*/ 2147483647 w 708"/>
                  <a:gd name="T87" fmla="*/ 0 h 576"/>
                  <a:gd name="T88" fmla="*/ 0 w 708"/>
                  <a:gd name="T89" fmla="*/ 0 h 57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708"/>
                  <a:gd name="T136" fmla="*/ 0 h 576"/>
                  <a:gd name="T137" fmla="*/ 708 w 708"/>
                  <a:gd name="T138" fmla="*/ 576 h 57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708" h="576">
                    <a:moveTo>
                      <a:pt x="0" y="0"/>
                    </a:moveTo>
                    <a:lnTo>
                      <a:pt x="17" y="40"/>
                    </a:lnTo>
                    <a:lnTo>
                      <a:pt x="39" y="95"/>
                    </a:lnTo>
                    <a:lnTo>
                      <a:pt x="54" y="157"/>
                    </a:lnTo>
                    <a:lnTo>
                      <a:pt x="66" y="227"/>
                    </a:lnTo>
                    <a:lnTo>
                      <a:pt x="74" y="284"/>
                    </a:lnTo>
                    <a:lnTo>
                      <a:pt x="69" y="338"/>
                    </a:lnTo>
                    <a:lnTo>
                      <a:pt x="58" y="399"/>
                    </a:lnTo>
                    <a:lnTo>
                      <a:pt x="45" y="458"/>
                    </a:lnTo>
                    <a:lnTo>
                      <a:pt x="28" y="512"/>
                    </a:lnTo>
                    <a:lnTo>
                      <a:pt x="0" y="572"/>
                    </a:lnTo>
                    <a:lnTo>
                      <a:pt x="210" y="576"/>
                    </a:lnTo>
                    <a:lnTo>
                      <a:pt x="297" y="570"/>
                    </a:lnTo>
                    <a:lnTo>
                      <a:pt x="342" y="567"/>
                    </a:lnTo>
                    <a:lnTo>
                      <a:pt x="375" y="559"/>
                    </a:lnTo>
                    <a:lnTo>
                      <a:pt x="409" y="549"/>
                    </a:lnTo>
                    <a:lnTo>
                      <a:pt x="445" y="533"/>
                    </a:lnTo>
                    <a:lnTo>
                      <a:pt x="486" y="515"/>
                    </a:lnTo>
                    <a:lnTo>
                      <a:pt x="526" y="490"/>
                    </a:lnTo>
                    <a:lnTo>
                      <a:pt x="552" y="470"/>
                    </a:lnTo>
                    <a:lnTo>
                      <a:pt x="577" y="447"/>
                    </a:lnTo>
                    <a:lnTo>
                      <a:pt x="604" y="420"/>
                    </a:lnTo>
                    <a:lnTo>
                      <a:pt x="628" y="398"/>
                    </a:lnTo>
                    <a:lnTo>
                      <a:pt x="651" y="370"/>
                    </a:lnTo>
                    <a:lnTo>
                      <a:pt x="680" y="333"/>
                    </a:lnTo>
                    <a:lnTo>
                      <a:pt x="708" y="286"/>
                    </a:lnTo>
                    <a:lnTo>
                      <a:pt x="682" y="245"/>
                    </a:lnTo>
                    <a:lnTo>
                      <a:pt x="658" y="210"/>
                    </a:lnTo>
                    <a:lnTo>
                      <a:pt x="638" y="185"/>
                    </a:lnTo>
                    <a:lnTo>
                      <a:pt x="616" y="161"/>
                    </a:lnTo>
                    <a:lnTo>
                      <a:pt x="592" y="138"/>
                    </a:lnTo>
                    <a:lnTo>
                      <a:pt x="572" y="120"/>
                    </a:lnTo>
                    <a:lnTo>
                      <a:pt x="552" y="103"/>
                    </a:lnTo>
                    <a:lnTo>
                      <a:pt x="528" y="85"/>
                    </a:lnTo>
                    <a:lnTo>
                      <a:pt x="506" y="72"/>
                    </a:lnTo>
                    <a:lnTo>
                      <a:pt x="480" y="58"/>
                    </a:lnTo>
                    <a:lnTo>
                      <a:pt x="451" y="43"/>
                    </a:lnTo>
                    <a:lnTo>
                      <a:pt x="415" y="29"/>
                    </a:lnTo>
                    <a:lnTo>
                      <a:pt x="385" y="20"/>
                    </a:lnTo>
                    <a:lnTo>
                      <a:pt x="350" y="11"/>
                    </a:lnTo>
                    <a:lnTo>
                      <a:pt x="313" y="5"/>
                    </a:lnTo>
                    <a:lnTo>
                      <a:pt x="278" y="1"/>
                    </a:lnTo>
                    <a:lnTo>
                      <a:pt x="253" y="1"/>
                    </a:lnTo>
                    <a:lnTo>
                      <a:pt x="22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25400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6" name="Group 95"/>
            <p:cNvGrpSpPr/>
            <p:nvPr/>
          </p:nvGrpSpPr>
          <p:grpSpPr>
            <a:xfrm>
              <a:off x="4907994" y="3879955"/>
              <a:ext cx="2021880" cy="457200"/>
              <a:chOff x="5484423" y="879694"/>
              <a:chExt cx="1458064" cy="457200"/>
            </a:xfrm>
          </p:grpSpPr>
          <p:cxnSp>
            <p:nvCxnSpPr>
              <p:cNvPr id="98" name="Straight Connector 97"/>
              <p:cNvCxnSpPr/>
              <p:nvPr/>
            </p:nvCxnSpPr>
            <p:spPr>
              <a:xfrm>
                <a:off x="5718085" y="1143000"/>
                <a:ext cx="1224402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9" name="TextBox 98"/>
              <p:cNvSpPr txBox="1"/>
              <p:nvPr/>
            </p:nvSpPr>
            <p:spPr>
              <a:xfrm>
                <a:off x="5484423" y="879694"/>
                <a:ext cx="233662" cy="45720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</p:grpSp>
        <p:sp>
          <p:nvSpPr>
            <p:cNvPr id="97" name="TextBox 96"/>
            <p:cNvSpPr txBox="1"/>
            <p:nvPr/>
          </p:nvSpPr>
          <p:spPr>
            <a:xfrm>
              <a:off x="4907995" y="5582090"/>
              <a:ext cx="395937" cy="457200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Calibri" panose="020F0502020204030204" pitchFamily="34" charset="0"/>
                  <a:cs typeface="Times New Roman" panose="02020603050405020304" pitchFamily="18" charset="0"/>
                </a:rPr>
                <a:t>S</a:t>
              </a:r>
              <a:r>
                <a:rPr lang="en-US" sz="2000" baseline="-25000" dirty="0">
                  <a:latin typeface="Calibri" panose="020F0502020204030204" pitchFamily="34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112" name="Flowchart: Delay 111"/>
            <p:cNvSpPr/>
            <p:nvPr/>
          </p:nvSpPr>
          <p:spPr>
            <a:xfrm>
              <a:off x="6941017" y="3017783"/>
              <a:ext cx="494927" cy="432000"/>
            </a:xfrm>
            <a:prstGeom prst="flowChartDelay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3" name="Group 112"/>
            <p:cNvGrpSpPr/>
            <p:nvPr/>
          </p:nvGrpSpPr>
          <p:grpSpPr>
            <a:xfrm>
              <a:off x="4907995" y="2818808"/>
              <a:ext cx="2029518" cy="457200"/>
              <a:chOff x="5478915" y="879694"/>
              <a:chExt cx="1463572" cy="457200"/>
            </a:xfrm>
          </p:grpSpPr>
          <p:cxnSp>
            <p:nvCxnSpPr>
              <p:cNvPr id="114" name="Straight Connector 113"/>
              <p:cNvCxnSpPr/>
              <p:nvPr/>
            </p:nvCxnSpPr>
            <p:spPr>
              <a:xfrm>
                <a:off x="5718085" y="1143000"/>
                <a:ext cx="1224402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5" name="TextBox 114"/>
              <p:cNvSpPr txBox="1"/>
              <p:nvPr/>
            </p:nvSpPr>
            <p:spPr>
              <a:xfrm>
                <a:off x="5478915" y="879694"/>
                <a:ext cx="239170" cy="45720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</a:p>
            </p:txBody>
          </p:sp>
        </p:grpSp>
        <p:sp>
          <p:nvSpPr>
            <p:cNvPr id="118" name="Flowchart: Delay 117"/>
            <p:cNvSpPr/>
            <p:nvPr/>
          </p:nvSpPr>
          <p:spPr>
            <a:xfrm flipV="1">
              <a:off x="6941017" y="4592958"/>
              <a:ext cx="494927" cy="432000"/>
            </a:xfrm>
            <a:prstGeom prst="flowChartDelay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9" name="Group 118"/>
            <p:cNvGrpSpPr/>
            <p:nvPr/>
          </p:nvGrpSpPr>
          <p:grpSpPr>
            <a:xfrm>
              <a:off x="4907995" y="4392082"/>
              <a:ext cx="2021882" cy="457200"/>
              <a:chOff x="5484422" y="879694"/>
              <a:chExt cx="1458065" cy="457200"/>
            </a:xfrm>
          </p:grpSpPr>
          <p:cxnSp>
            <p:nvCxnSpPr>
              <p:cNvPr id="120" name="Straight Connector 119"/>
              <p:cNvCxnSpPr/>
              <p:nvPr/>
            </p:nvCxnSpPr>
            <p:spPr>
              <a:xfrm>
                <a:off x="5718085" y="1143000"/>
                <a:ext cx="1224402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1" name="TextBox 120"/>
              <p:cNvSpPr txBox="1"/>
              <p:nvPr/>
            </p:nvSpPr>
            <p:spPr>
              <a:xfrm>
                <a:off x="5484422" y="879694"/>
                <a:ext cx="233662" cy="45720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</a:p>
            </p:txBody>
          </p:sp>
        </p:grpSp>
        <p:grpSp>
          <p:nvGrpSpPr>
            <p:cNvPr id="128" name="Group 127"/>
            <p:cNvGrpSpPr/>
            <p:nvPr/>
          </p:nvGrpSpPr>
          <p:grpSpPr>
            <a:xfrm rot="16200000">
              <a:off x="6063195" y="4946961"/>
              <a:ext cx="362760" cy="297169"/>
              <a:chOff x="405195" y="3886707"/>
              <a:chExt cx="472094" cy="406397"/>
            </a:xfrm>
          </p:grpSpPr>
          <p:sp>
            <p:nvSpPr>
              <p:cNvPr id="129" name="Isosceles Triangle 128"/>
              <p:cNvSpPr/>
              <p:nvPr/>
            </p:nvSpPr>
            <p:spPr>
              <a:xfrm rot="5400000">
                <a:off x="371669" y="3920233"/>
                <a:ext cx="406397" cy="339346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Oval 129"/>
              <p:cNvSpPr/>
              <p:nvPr/>
            </p:nvSpPr>
            <p:spPr>
              <a:xfrm>
                <a:off x="747689" y="4025038"/>
                <a:ext cx="129600" cy="12973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1" name="TextBox 130"/>
            <p:cNvSpPr txBox="1"/>
            <p:nvPr/>
          </p:nvSpPr>
          <p:spPr>
            <a:xfrm>
              <a:off x="4907995" y="5267055"/>
              <a:ext cx="395937" cy="457200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Calibri" panose="020F0502020204030204" pitchFamily="34" charset="0"/>
                  <a:cs typeface="Times New Roman" panose="02020603050405020304" pitchFamily="18" charset="0"/>
                </a:rPr>
                <a:t>S</a:t>
              </a:r>
              <a:r>
                <a:rPr lang="en-US" sz="2000" baseline="-25000" dirty="0">
                  <a:latin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40" name="Freeform 39"/>
            <p:cNvSpPr/>
            <p:nvPr/>
          </p:nvSpPr>
          <p:spPr>
            <a:xfrm>
              <a:off x="5241235" y="4284121"/>
              <a:ext cx="1696278" cy="1222157"/>
            </a:xfrm>
            <a:custGeom>
              <a:avLst/>
              <a:gdLst>
                <a:gd name="connsiteX0" fmla="*/ 1696278 w 1696278"/>
                <a:gd name="connsiteY0" fmla="*/ 0 h 669235"/>
                <a:gd name="connsiteX1" fmla="*/ 1325217 w 1696278"/>
                <a:gd name="connsiteY1" fmla="*/ 0 h 669235"/>
                <a:gd name="connsiteX2" fmla="*/ 1325217 w 1696278"/>
                <a:gd name="connsiteY2" fmla="*/ 669235 h 669235"/>
                <a:gd name="connsiteX3" fmla="*/ 0 w 1696278"/>
                <a:gd name="connsiteY3" fmla="*/ 669235 h 669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96278" h="669235">
                  <a:moveTo>
                    <a:pt x="1696278" y="0"/>
                  </a:moveTo>
                  <a:lnTo>
                    <a:pt x="1325217" y="0"/>
                  </a:lnTo>
                  <a:lnTo>
                    <a:pt x="1325217" y="669235"/>
                  </a:lnTo>
                  <a:lnTo>
                    <a:pt x="0" y="669235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/>
            <p:cNvSpPr/>
            <p:nvPr/>
          </p:nvSpPr>
          <p:spPr>
            <a:xfrm>
              <a:off x="5241235" y="3891619"/>
              <a:ext cx="1702904" cy="1919459"/>
            </a:xfrm>
            <a:custGeom>
              <a:avLst/>
              <a:gdLst>
                <a:gd name="connsiteX0" fmla="*/ 1702904 w 1702904"/>
                <a:gd name="connsiteY0" fmla="*/ 0 h 854765"/>
                <a:gd name="connsiteX1" fmla="*/ 1510748 w 1702904"/>
                <a:gd name="connsiteY1" fmla="*/ 0 h 854765"/>
                <a:gd name="connsiteX2" fmla="*/ 1510748 w 1702904"/>
                <a:gd name="connsiteY2" fmla="*/ 854765 h 854765"/>
                <a:gd name="connsiteX3" fmla="*/ 0 w 1702904"/>
                <a:gd name="connsiteY3" fmla="*/ 854765 h 854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02904" h="854765">
                  <a:moveTo>
                    <a:pt x="1702904" y="0"/>
                  </a:moveTo>
                  <a:lnTo>
                    <a:pt x="1510748" y="0"/>
                  </a:lnTo>
                  <a:lnTo>
                    <a:pt x="1510748" y="854765"/>
                  </a:lnTo>
                  <a:lnTo>
                    <a:pt x="0" y="854765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4" name="Straight Connector 133"/>
            <p:cNvCxnSpPr/>
            <p:nvPr/>
          </p:nvCxnSpPr>
          <p:spPr>
            <a:xfrm>
              <a:off x="5776660" y="3747853"/>
              <a:ext cx="1163468" cy="0"/>
            </a:xfrm>
            <a:prstGeom prst="line">
              <a:avLst/>
            </a:prstGeom>
            <a:ln w="1270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>
              <a:off x="6754228" y="4955612"/>
              <a:ext cx="18991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504655" y="1268760"/>
            <a:ext cx="3703308" cy="1664626"/>
            <a:chOff x="819690" y="1268760"/>
            <a:chExt cx="3703308" cy="1664626"/>
          </a:xfrm>
        </p:grpSpPr>
        <p:sp>
          <p:nvSpPr>
            <p:cNvPr id="116" name="Flowchart: Manual Operation 115"/>
            <p:cNvSpPr/>
            <p:nvPr/>
          </p:nvSpPr>
          <p:spPr>
            <a:xfrm rot="16200000">
              <a:off x="1326938" y="1501770"/>
              <a:ext cx="1125124" cy="659103"/>
            </a:xfrm>
            <a:prstGeom prst="flowChartManualOperat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7200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Mux</a:t>
              </a:r>
            </a:p>
          </p:txBody>
        </p:sp>
        <p:cxnSp>
          <p:nvCxnSpPr>
            <p:cNvPr id="117" name="Straight Arrow Connector 116"/>
            <p:cNvCxnSpPr/>
            <p:nvPr/>
          </p:nvCxnSpPr>
          <p:spPr>
            <a:xfrm flipV="1">
              <a:off x="1892660" y="2290065"/>
              <a:ext cx="0" cy="32828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Arrow Connector 122"/>
            <p:cNvCxnSpPr/>
            <p:nvPr/>
          </p:nvCxnSpPr>
          <p:spPr>
            <a:xfrm>
              <a:off x="2214845" y="1856055"/>
              <a:ext cx="31503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4" name="Group 123"/>
            <p:cNvGrpSpPr/>
            <p:nvPr/>
          </p:nvGrpSpPr>
          <p:grpSpPr>
            <a:xfrm>
              <a:off x="1199908" y="1493226"/>
              <a:ext cx="360040" cy="675075"/>
              <a:chOff x="7653300" y="3248980"/>
              <a:chExt cx="540060" cy="675075"/>
            </a:xfrm>
          </p:grpSpPr>
          <p:cxnSp>
            <p:nvCxnSpPr>
              <p:cNvPr id="145" name="Straight Arrow Connector 144"/>
              <p:cNvCxnSpPr/>
              <p:nvPr/>
            </p:nvCxnSpPr>
            <p:spPr>
              <a:xfrm>
                <a:off x="7653300" y="3248980"/>
                <a:ext cx="54006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Arrow Connector 145"/>
              <p:cNvCxnSpPr/>
              <p:nvPr/>
            </p:nvCxnSpPr>
            <p:spPr>
              <a:xfrm>
                <a:off x="7653300" y="3924055"/>
                <a:ext cx="54006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5" name="Group 124"/>
            <p:cNvGrpSpPr/>
            <p:nvPr/>
          </p:nvGrpSpPr>
          <p:grpSpPr>
            <a:xfrm>
              <a:off x="819690" y="1313206"/>
              <a:ext cx="352890" cy="1035115"/>
              <a:chOff x="7505257" y="3429000"/>
              <a:chExt cx="352890" cy="1035115"/>
            </a:xfrm>
          </p:grpSpPr>
          <p:sp>
            <p:nvSpPr>
              <p:cNvPr id="143" name="TextBox 142"/>
              <p:cNvSpPr txBox="1"/>
              <p:nvPr/>
            </p:nvSpPr>
            <p:spPr>
              <a:xfrm>
                <a:off x="7505257" y="3429000"/>
                <a:ext cx="352890" cy="36004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</a:p>
            </p:txBody>
          </p:sp>
          <p:sp>
            <p:nvSpPr>
              <p:cNvPr id="144" name="TextBox 143"/>
              <p:cNvSpPr txBox="1"/>
              <p:nvPr/>
            </p:nvSpPr>
            <p:spPr>
              <a:xfrm>
                <a:off x="7505257" y="4104075"/>
                <a:ext cx="352890" cy="36004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</a:p>
            </p:txBody>
          </p:sp>
        </p:grpSp>
        <p:sp>
          <p:nvSpPr>
            <p:cNvPr id="133" name="TextBox 132"/>
            <p:cNvSpPr txBox="1"/>
            <p:nvPr/>
          </p:nvSpPr>
          <p:spPr>
            <a:xfrm>
              <a:off x="1719790" y="2663356"/>
              <a:ext cx="352890" cy="270030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Calibri" panose="020F0502020204030204" pitchFamily="34" charset="0"/>
                  <a:cs typeface="Times New Roman" panose="02020603050405020304" pitchFamily="18" charset="0"/>
                </a:rPr>
                <a:t>S</a:t>
              </a:r>
              <a:endParaRPr lang="en-US" sz="2000" i="1" baseline="-25000" dirty="0">
                <a:latin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40" name="Group 139"/>
            <p:cNvGrpSpPr/>
            <p:nvPr/>
          </p:nvGrpSpPr>
          <p:grpSpPr>
            <a:xfrm>
              <a:off x="1615955" y="1372983"/>
              <a:ext cx="141690" cy="917082"/>
              <a:chOff x="5081340" y="1328537"/>
              <a:chExt cx="141690" cy="917082"/>
            </a:xfrm>
          </p:grpSpPr>
          <p:sp>
            <p:nvSpPr>
              <p:cNvPr id="141" name="TextBox 140"/>
              <p:cNvSpPr txBox="1"/>
              <p:nvPr/>
            </p:nvSpPr>
            <p:spPr>
              <a:xfrm>
                <a:off x="5089802" y="1328537"/>
                <a:ext cx="133228" cy="24805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  <a:cs typeface="Times New Roman" panose="02020603050405020304" pitchFamily="18" charset="0"/>
                  </a:rPr>
                  <a:t>0</a:t>
                </a:r>
              </a:p>
            </p:txBody>
          </p:sp>
          <p:sp>
            <p:nvSpPr>
              <p:cNvPr id="142" name="TextBox 141"/>
              <p:cNvSpPr txBox="1"/>
              <p:nvPr/>
            </p:nvSpPr>
            <p:spPr>
              <a:xfrm>
                <a:off x="5081340" y="1997567"/>
                <a:ext cx="133228" cy="24805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  <a:cs typeface="Times New Roman" panose="02020603050405020304" pitchFamily="18" charset="0"/>
                  </a:rPr>
                  <a:t>1</a:t>
                </a: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1" name="Rectangle 170"/>
                <p:cNvSpPr/>
                <p:nvPr/>
              </p:nvSpPr>
              <p:spPr>
                <a:xfrm>
                  <a:off x="2587783" y="1628800"/>
                  <a:ext cx="1935215" cy="447440"/>
                </a:xfrm>
                <a:prstGeom prst="rect">
                  <a:avLst/>
                </a:prstGeom>
              </p:spPr>
              <p:txBody>
                <a:bodyPr wrap="none" lIns="0" tIns="0" rIns="0" bIns="0" anchor="ctr" anchorCtr="0">
                  <a:noAutofit/>
                </a:bodyPr>
                <a:lstStyle/>
                <a:p>
                  <a:pPr>
                    <a:spcBef>
                      <a:spcPts val="1200"/>
                    </a:spcBef>
                    <a:buNone/>
                  </a:pPr>
                  <a14:m>
                    <m:oMath xmlns:m="http://schemas.openxmlformats.org/officeDocument/2006/math">
                      <m:r>
                        <a:rPr lang="en-US" sz="2000" i="1" dirty="0" smtClean="0">
                          <a:latin typeface="Cambria Math"/>
                        </a:rPr>
                        <m:t>𝑌</m:t>
                      </m:r>
                      <m:r>
                        <a:rPr lang="en-US" sz="2000" i="1" dirty="0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dirty="0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sz="2000" i="1" dirty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sz="2000" i="1" dirty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 dirty="0">
                              <a:latin typeface="Cambria Math"/>
                            </a:rPr>
                            <m:t>𝑆</m:t>
                          </m:r>
                        </m:e>
                        <m:sup>
                          <m:r>
                            <a:rPr lang="en-US" sz="2000" i="1" dirty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2000" i="1" dirty="0">
                          <a:latin typeface="Cambria Math"/>
                        </a:rPr>
                        <m:t>+</m:t>
                      </m:r>
                    </m:oMath>
                  </a14:m>
                  <a:r>
                    <a:rPr lang="en-US" sz="2000" i="1" dirty="0">
                      <a:latin typeface="Cambria Math"/>
                    </a:rPr>
                    <a:t>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dirty="0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sz="2000" i="1" dirty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000" i="1" dirty="0">
                          <a:latin typeface="Cambria Math"/>
                        </a:rPr>
                        <m:t> </m:t>
                      </m:r>
                      <m:r>
                        <a:rPr lang="en-US" sz="2000" i="1" dirty="0">
                          <a:latin typeface="Cambria Math"/>
                        </a:rPr>
                        <m:t>𝑆</m:t>
                      </m:r>
                    </m:oMath>
                  </a14:m>
                  <a:r>
                    <a:rPr lang="en-US" sz="2000" dirty="0">
                      <a:latin typeface="Calibri" panose="020F0502020204030204" pitchFamily="34" charset="0"/>
                    </a:rPr>
                    <a:t>  </a:t>
                  </a:r>
                </a:p>
              </p:txBody>
            </p:sp>
          </mc:Choice>
          <mc:Fallback xmlns="">
            <p:sp>
              <p:nvSpPr>
                <p:cNvPr id="171" name="Rectangle 17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87783" y="1628800"/>
                  <a:ext cx="1935215" cy="447440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l="-473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" name="Group 2"/>
          <p:cNvGrpSpPr/>
          <p:nvPr/>
        </p:nvGrpSpPr>
        <p:grpSpPr>
          <a:xfrm>
            <a:off x="497505" y="3564012"/>
            <a:ext cx="4275475" cy="2066675"/>
            <a:chOff x="812540" y="3564012"/>
            <a:chExt cx="4275475" cy="2066675"/>
          </a:xfrm>
        </p:grpSpPr>
        <p:sp>
          <p:nvSpPr>
            <p:cNvPr id="148" name="Flowchart: Manual Operation 147"/>
            <p:cNvSpPr/>
            <p:nvPr/>
          </p:nvSpPr>
          <p:spPr>
            <a:xfrm rot="16200000">
              <a:off x="1080356" y="4036454"/>
              <a:ext cx="1606931" cy="662047"/>
            </a:xfrm>
            <a:prstGeom prst="flowChartManualOperat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7200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Mux</a:t>
              </a:r>
            </a:p>
          </p:txBody>
        </p:sp>
        <p:cxnSp>
          <p:nvCxnSpPr>
            <p:cNvPr id="149" name="Straight Arrow Connector 148"/>
            <p:cNvCxnSpPr/>
            <p:nvPr/>
          </p:nvCxnSpPr>
          <p:spPr>
            <a:xfrm>
              <a:off x="2214845" y="4408648"/>
              <a:ext cx="31503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1" name="Group 150"/>
            <p:cNvGrpSpPr/>
            <p:nvPr/>
          </p:nvGrpSpPr>
          <p:grpSpPr>
            <a:xfrm>
              <a:off x="1809471" y="4699894"/>
              <a:ext cx="409582" cy="930793"/>
              <a:chOff x="6285144" y="4218090"/>
              <a:chExt cx="409582" cy="930793"/>
            </a:xfrm>
          </p:grpSpPr>
          <p:sp>
            <p:nvSpPr>
              <p:cNvPr id="168" name="TextBox 167"/>
              <p:cNvSpPr txBox="1"/>
              <p:nvPr/>
            </p:nvSpPr>
            <p:spPr>
              <a:xfrm rot="20028963">
                <a:off x="6321216" y="4218090"/>
                <a:ext cx="236069" cy="21839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400" dirty="0">
                    <a:latin typeface="+mn-lt"/>
                    <a:cs typeface="Times New Roman" panose="02020603050405020304" pitchFamily="18" charset="0"/>
                  </a:rPr>
                  <a:t>1 0</a:t>
                </a:r>
                <a:endParaRPr lang="en-US" sz="1400" baseline="-25000" dirty="0">
                  <a:latin typeface="+mn-lt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69" name="Straight Arrow Connector 168"/>
              <p:cNvCxnSpPr/>
              <p:nvPr/>
            </p:nvCxnSpPr>
            <p:spPr>
              <a:xfrm flipV="1">
                <a:off x="6383600" y="4524996"/>
                <a:ext cx="0" cy="328286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0" name="TextBox 169"/>
              <p:cNvSpPr txBox="1"/>
              <p:nvPr/>
            </p:nvSpPr>
            <p:spPr>
              <a:xfrm>
                <a:off x="6285144" y="4878853"/>
                <a:ext cx="409582" cy="27003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S</a:t>
                </a:r>
                <a:r>
                  <a:rPr lang="en-US" sz="2000" baseline="-25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en-US" sz="20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S</a:t>
                </a:r>
                <a:r>
                  <a:rPr lang="en-US" sz="2000" baseline="-25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endParaRPr lang="en-US" sz="1400" baseline="-25000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32" name="Straight Arrow Connector 131">
                <a:extLst>
                  <a:ext uri="{FF2B5EF4-FFF2-40B4-BE49-F238E27FC236}">
                    <a16:creationId xmlns:a16="http://schemas.microsoft.com/office/drawing/2014/main" id="{CEF67D25-1833-44E9-B070-C348FFB1079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548353" y="4450865"/>
                <a:ext cx="0" cy="4279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2" name="Group 151"/>
            <p:cNvGrpSpPr/>
            <p:nvPr/>
          </p:nvGrpSpPr>
          <p:grpSpPr>
            <a:xfrm>
              <a:off x="812540" y="3654025"/>
              <a:ext cx="740258" cy="1440160"/>
              <a:chOff x="4277925" y="3415749"/>
              <a:chExt cx="740258" cy="1440160"/>
            </a:xfrm>
          </p:grpSpPr>
          <p:sp>
            <p:nvSpPr>
              <p:cNvPr id="158" name="TextBox 157"/>
              <p:cNvSpPr txBox="1"/>
              <p:nvPr/>
            </p:nvSpPr>
            <p:spPr>
              <a:xfrm>
                <a:off x="4277925" y="3415749"/>
                <a:ext cx="352890" cy="36004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</a:p>
            </p:txBody>
          </p:sp>
          <p:sp>
            <p:nvSpPr>
              <p:cNvPr id="159" name="TextBox 158"/>
              <p:cNvSpPr txBox="1"/>
              <p:nvPr/>
            </p:nvSpPr>
            <p:spPr>
              <a:xfrm>
                <a:off x="4277925" y="3775789"/>
                <a:ext cx="352890" cy="36004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160" name="TextBox 159"/>
              <p:cNvSpPr txBox="1"/>
              <p:nvPr/>
            </p:nvSpPr>
            <p:spPr>
              <a:xfrm>
                <a:off x="4277925" y="4135829"/>
                <a:ext cx="352890" cy="36004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  <p:grpSp>
            <p:nvGrpSpPr>
              <p:cNvPr id="161" name="Group 160"/>
              <p:cNvGrpSpPr/>
              <p:nvPr/>
            </p:nvGrpSpPr>
            <p:grpSpPr>
              <a:xfrm>
                <a:off x="4658143" y="3595769"/>
                <a:ext cx="360040" cy="1080120"/>
                <a:chOff x="4658143" y="3595769"/>
                <a:chExt cx="360040" cy="1080120"/>
              </a:xfrm>
            </p:grpSpPr>
            <p:cxnSp>
              <p:nvCxnSpPr>
                <p:cNvPr id="163" name="Straight Arrow Connector 162"/>
                <p:cNvCxnSpPr/>
                <p:nvPr/>
              </p:nvCxnSpPr>
              <p:spPr>
                <a:xfrm>
                  <a:off x="4658143" y="3595769"/>
                  <a:ext cx="360040" cy="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4" name="Straight Arrow Connector 163"/>
                <p:cNvCxnSpPr/>
                <p:nvPr/>
              </p:nvCxnSpPr>
              <p:spPr>
                <a:xfrm>
                  <a:off x="4658143" y="3955809"/>
                  <a:ext cx="360040" cy="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5" name="Straight Arrow Connector 164"/>
                <p:cNvCxnSpPr/>
                <p:nvPr/>
              </p:nvCxnSpPr>
              <p:spPr>
                <a:xfrm>
                  <a:off x="4658143" y="4315849"/>
                  <a:ext cx="360040" cy="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6" name="Straight Arrow Connector 165"/>
                <p:cNvCxnSpPr/>
                <p:nvPr/>
              </p:nvCxnSpPr>
              <p:spPr>
                <a:xfrm>
                  <a:off x="4658143" y="4675889"/>
                  <a:ext cx="360040" cy="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62" name="TextBox 161"/>
              <p:cNvSpPr txBox="1"/>
              <p:nvPr/>
            </p:nvSpPr>
            <p:spPr>
              <a:xfrm>
                <a:off x="4277925" y="4495869"/>
                <a:ext cx="352890" cy="36004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</a:p>
            </p:txBody>
          </p:sp>
        </p:grpSp>
        <p:grpSp>
          <p:nvGrpSpPr>
            <p:cNvPr id="153" name="Group 152"/>
            <p:cNvGrpSpPr/>
            <p:nvPr/>
          </p:nvGrpSpPr>
          <p:grpSpPr>
            <a:xfrm>
              <a:off x="1615955" y="3699030"/>
              <a:ext cx="141690" cy="1328172"/>
              <a:chOff x="5088015" y="3429000"/>
              <a:chExt cx="141690" cy="1328172"/>
            </a:xfrm>
          </p:grpSpPr>
          <p:sp>
            <p:nvSpPr>
              <p:cNvPr id="154" name="TextBox 153"/>
              <p:cNvSpPr txBox="1"/>
              <p:nvPr/>
            </p:nvSpPr>
            <p:spPr>
              <a:xfrm>
                <a:off x="5096477" y="3429000"/>
                <a:ext cx="133228" cy="24805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  <a:cs typeface="Times New Roman" panose="02020603050405020304" pitchFamily="18" charset="0"/>
                  </a:rPr>
                  <a:t>0</a:t>
                </a:r>
              </a:p>
            </p:txBody>
          </p:sp>
          <p:sp>
            <p:nvSpPr>
              <p:cNvPr id="155" name="TextBox 154"/>
              <p:cNvSpPr txBox="1"/>
              <p:nvPr/>
            </p:nvSpPr>
            <p:spPr>
              <a:xfrm>
                <a:off x="5088015" y="3804942"/>
                <a:ext cx="133228" cy="24805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  <a:cs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156" name="TextBox 155"/>
              <p:cNvSpPr txBox="1"/>
              <p:nvPr/>
            </p:nvSpPr>
            <p:spPr>
              <a:xfrm>
                <a:off x="5088015" y="4149080"/>
                <a:ext cx="133228" cy="24805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  <a:cs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5088015" y="4509120"/>
                <a:ext cx="133228" cy="24805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  <a:cs typeface="Times New Roman" panose="02020603050405020304" pitchFamily="18" charset="0"/>
                  </a:rPr>
                  <a:t>3</a:t>
                </a: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2" name="Rectangle 171"/>
                <p:cNvSpPr/>
                <p:nvPr/>
              </p:nvSpPr>
              <p:spPr>
                <a:xfrm>
                  <a:off x="2587783" y="4109325"/>
                  <a:ext cx="2500232" cy="978431"/>
                </a:xfrm>
                <a:prstGeom prst="rect">
                  <a:avLst/>
                </a:prstGeom>
              </p:spPr>
              <p:txBody>
                <a:bodyPr wrap="none" lIns="0" tIns="0" rIns="0" bIns="0" anchor="ctr" anchorCtr="0">
                  <a:noAutofit/>
                </a:bodyPr>
                <a:lstStyle/>
                <a:p>
                  <a:pPr algn="r">
                    <a:spcBef>
                      <a:spcPts val="1200"/>
                    </a:spcBef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 dirty="0" smtClean="0">
                            <a:latin typeface="Cambria Math"/>
                          </a:rPr>
                          <m:t>𝑌</m:t>
                        </m:r>
                        <m:r>
                          <a:rPr lang="en-US" sz="2000" i="1" dirty="0" smtClean="0"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latin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en-US" sz="2000" i="1" dirty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US" sz="2000" i="1" dirty="0">
                            <a:latin typeface="Cambria Math"/>
                          </a:rPr>
                          <m:t> </m:t>
                        </m:r>
                        <m:sSubSup>
                          <m:sSubSup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i="1" dirty="0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000" i="1" dirty="0">
                                <a:latin typeface="Cambria Math"/>
                              </a:rPr>
                              <m:t>1</m:t>
                            </m:r>
                          </m:sub>
                          <m:sup>
                            <m:r>
                              <a:rPr lang="en-US" sz="2000" i="1" dirty="0">
                                <a:latin typeface="Cambria Math"/>
                              </a:rPr>
                              <m:t>′</m:t>
                            </m:r>
                          </m:sup>
                        </m:sSubSup>
                        <m:sSubSup>
                          <m:sSubSup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i="1" dirty="0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000" i="1" dirty="0">
                                <a:latin typeface="Cambria Math"/>
                              </a:rPr>
                              <m:t>0</m:t>
                            </m:r>
                          </m:sub>
                          <m:sup>
                            <m:r>
                              <a:rPr lang="en-US" sz="2000" i="1" dirty="0">
                                <a:latin typeface="Cambria Math"/>
                              </a:rPr>
                              <m:t>′</m:t>
                            </m:r>
                          </m:sup>
                        </m:sSubSup>
                        <m:r>
                          <a:rPr lang="en-US" sz="2000" i="1" dirty="0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latin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en-US" sz="2000" i="1" dirty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2000" i="1" dirty="0">
                            <a:latin typeface="Cambria Math"/>
                          </a:rPr>
                          <m:t> </m:t>
                        </m:r>
                        <m:sSubSup>
                          <m:sSubSup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i="1" dirty="0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000" i="1" dirty="0">
                                <a:latin typeface="Cambria Math"/>
                              </a:rPr>
                              <m:t>1</m:t>
                            </m:r>
                          </m:sub>
                          <m:sup>
                            <m:r>
                              <a:rPr lang="en-US" sz="2000" i="1" dirty="0">
                                <a:latin typeface="Cambria Math"/>
                              </a:rPr>
                              <m:t>′</m:t>
                            </m:r>
                          </m:sup>
                        </m:sSubSup>
                        <m:sSub>
                          <m:sSub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US" sz="2000" i="1" dirty="0">
                    <a:latin typeface="Cambria Math"/>
                  </a:endParaRPr>
                </a:p>
                <a:p>
                  <a:pPr algn="r">
                    <a:spcBef>
                      <a:spcPts val="1200"/>
                    </a:spcBef>
                    <a:buNone/>
                  </a:pPr>
                  <a14:m>
                    <m:oMath xmlns:m="http://schemas.openxmlformats.org/officeDocument/2006/math">
                      <m:r>
                        <a:rPr lang="en-US" sz="2000" i="1" dirty="0">
                          <a:latin typeface="Cambria Math"/>
                        </a:rPr>
                        <m:t>+</m:t>
                      </m:r>
                      <m:r>
                        <a:rPr lang="en-US" sz="2000" b="0" i="1" dirty="0" smtClean="0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dirty="0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sz="2000" i="1" dirty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000" i="1" dirty="0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dirty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sz="2000" i="1" dirty="0">
                              <a:latin typeface="Cambria Math"/>
                            </a:rPr>
                            <m:t>1</m:t>
                          </m:r>
                        </m:sub>
                      </m:sSub>
                      <m:sSubSup>
                        <m:sSubSupPr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 dirty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sz="2000" i="1" dirty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sz="2000" i="1" dirty="0">
                              <a:latin typeface="Cambria Math"/>
                            </a:rPr>
                            <m:t>′</m:t>
                          </m:r>
                        </m:sup>
                      </m:sSubSup>
                      <m:r>
                        <a:rPr lang="en-US" sz="2000" i="1" dirty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dirty="0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sz="2000" i="1" dirty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sz="2000" i="1" dirty="0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dirty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sz="2000" i="1" dirty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dirty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sz="2000" b="0" i="1" dirty="0" smtClean="0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a14:m>
                  <a:r>
                    <a:rPr lang="en-US" sz="2000" dirty="0">
                      <a:latin typeface="Calibri" panose="020F0502020204030204" pitchFamily="34" charset="0"/>
                    </a:rPr>
                    <a:t> </a:t>
                  </a:r>
                </a:p>
              </p:txBody>
            </p:sp>
          </mc:Choice>
          <mc:Fallback>
            <p:sp>
              <p:nvSpPr>
                <p:cNvPr id="172" name="Rectangle 17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87783" y="4109325"/>
                  <a:ext cx="2500232" cy="978431"/>
                </a:xfrm>
                <a:prstGeom prst="rect">
                  <a:avLst/>
                </a:prstGeom>
                <a:blipFill>
                  <a:blip r:embed="rId3"/>
                  <a:stretch>
                    <a:fillRect l="-146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898353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" grpId="0" animBg="1"/>
      <p:bldP spid="5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Larger Multiplexers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908720"/>
            <a:ext cx="9138220" cy="49505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Larger multiplexers can be built hierarchically using smaller ones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01654" y="5184195"/>
            <a:ext cx="2176117" cy="130514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sz="2000" dirty="0">
                <a:latin typeface="+mn-lt"/>
                <a:cs typeface="Times New Roman" panose="02020603050405020304" pitchFamily="18" charset="0"/>
              </a:rPr>
              <a:t>Building 4-to-1</a:t>
            </a:r>
          </a:p>
          <a:p>
            <a:pPr algn="ctr">
              <a:lnSpc>
                <a:spcPct val="120000"/>
              </a:lnSpc>
            </a:pPr>
            <a:r>
              <a:rPr lang="en-US" sz="2000" dirty="0">
                <a:latin typeface="+mn-lt"/>
                <a:cs typeface="Times New Roman" panose="02020603050405020304" pitchFamily="18" charset="0"/>
              </a:rPr>
              <a:t>Mux using three</a:t>
            </a:r>
          </a:p>
          <a:p>
            <a:pPr algn="ctr">
              <a:lnSpc>
                <a:spcPct val="120000"/>
              </a:lnSpc>
            </a:pPr>
            <a:r>
              <a:rPr lang="en-US" sz="2000" dirty="0">
                <a:latin typeface="+mn-lt"/>
                <a:cs typeface="Times New Roman" panose="02020603050405020304" pitchFamily="18" charset="0"/>
              </a:rPr>
              <a:t>2-to-1 </a:t>
            </a:r>
            <a:r>
              <a:rPr lang="en-US" sz="2000" dirty="0" err="1">
                <a:latin typeface="+mn-lt"/>
                <a:cs typeface="Times New Roman" panose="02020603050405020304" pitchFamily="18" charset="0"/>
              </a:rPr>
              <a:t>Muxes</a:t>
            </a:r>
            <a:endParaRPr lang="en-US" sz="20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5628075" y="5184195"/>
            <a:ext cx="3015335" cy="130514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sz="2000" dirty="0">
                <a:latin typeface="+mn-lt"/>
                <a:cs typeface="Times New Roman" panose="02020603050405020304" pitchFamily="18" charset="0"/>
              </a:rPr>
              <a:t>Building 8-to-1 Mux</a:t>
            </a:r>
          </a:p>
          <a:p>
            <a:pPr algn="ctr">
              <a:lnSpc>
                <a:spcPct val="120000"/>
              </a:lnSpc>
            </a:pPr>
            <a:r>
              <a:rPr lang="en-US" sz="2000" dirty="0">
                <a:latin typeface="+mn-lt"/>
                <a:cs typeface="Times New Roman" panose="02020603050405020304" pitchFamily="18" charset="0"/>
              </a:rPr>
              <a:t>using two 4-to-1 </a:t>
            </a:r>
            <a:r>
              <a:rPr lang="en-US" sz="2000" dirty="0" err="1">
                <a:latin typeface="+mn-lt"/>
                <a:cs typeface="Times New Roman" panose="02020603050405020304" pitchFamily="18" charset="0"/>
              </a:rPr>
              <a:t>Muxes</a:t>
            </a:r>
            <a:endParaRPr lang="en-US" sz="2000" dirty="0">
              <a:latin typeface="+mn-lt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en-US" sz="2000" dirty="0">
                <a:latin typeface="+mn-lt"/>
                <a:cs typeface="Times New Roman" panose="02020603050405020304" pitchFamily="18" charset="0"/>
              </a:rPr>
              <a:t>and a 2-to-1 Mux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792196" y="1916509"/>
            <a:ext cx="2720644" cy="2637616"/>
            <a:chOff x="792196" y="1916509"/>
            <a:chExt cx="2720644" cy="2637616"/>
          </a:xfrm>
        </p:grpSpPr>
        <p:sp>
          <p:nvSpPr>
            <p:cNvPr id="41" name="Freeform 40"/>
            <p:cNvSpPr/>
            <p:nvPr/>
          </p:nvSpPr>
          <p:spPr>
            <a:xfrm>
              <a:off x="1938096" y="2365479"/>
              <a:ext cx="556592" cy="433451"/>
            </a:xfrm>
            <a:custGeom>
              <a:avLst/>
              <a:gdLst>
                <a:gd name="connsiteX0" fmla="*/ 0 w 556592"/>
                <a:gd name="connsiteY0" fmla="*/ 0 h 523461"/>
                <a:gd name="connsiteX1" fmla="*/ 231913 w 556592"/>
                <a:gd name="connsiteY1" fmla="*/ 0 h 523461"/>
                <a:gd name="connsiteX2" fmla="*/ 231913 w 556592"/>
                <a:gd name="connsiteY2" fmla="*/ 523461 h 523461"/>
                <a:gd name="connsiteX3" fmla="*/ 556592 w 556592"/>
                <a:gd name="connsiteY3" fmla="*/ 523461 h 523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6592" h="523461">
                  <a:moveTo>
                    <a:pt x="0" y="0"/>
                  </a:moveTo>
                  <a:lnTo>
                    <a:pt x="231913" y="0"/>
                  </a:lnTo>
                  <a:lnTo>
                    <a:pt x="231913" y="523461"/>
                  </a:lnTo>
                  <a:lnTo>
                    <a:pt x="556592" y="523461"/>
                  </a:lnTo>
                </a:path>
              </a:pathLst>
            </a:custGeom>
            <a:noFill/>
            <a:ln w="12700">
              <a:solidFill>
                <a:schemeClr val="tx1"/>
              </a:solidFill>
              <a:tailEnd type="arrow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 41"/>
            <p:cNvSpPr/>
            <p:nvPr/>
          </p:nvSpPr>
          <p:spPr>
            <a:xfrm flipV="1">
              <a:off x="1934909" y="3248979"/>
              <a:ext cx="556592" cy="433451"/>
            </a:xfrm>
            <a:custGeom>
              <a:avLst/>
              <a:gdLst>
                <a:gd name="connsiteX0" fmla="*/ 0 w 556592"/>
                <a:gd name="connsiteY0" fmla="*/ 0 h 523461"/>
                <a:gd name="connsiteX1" fmla="*/ 231913 w 556592"/>
                <a:gd name="connsiteY1" fmla="*/ 0 h 523461"/>
                <a:gd name="connsiteX2" fmla="*/ 231913 w 556592"/>
                <a:gd name="connsiteY2" fmla="*/ 523461 h 523461"/>
                <a:gd name="connsiteX3" fmla="*/ 556592 w 556592"/>
                <a:gd name="connsiteY3" fmla="*/ 523461 h 523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6592" h="523461">
                  <a:moveTo>
                    <a:pt x="0" y="0"/>
                  </a:moveTo>
                  <a:lnTo>
                    <a:pt x="231913" y="0"/>
                  </a:lnTo>
                  <a:lnTo>
                    <a:pt x="231913" y="523461"/>
                  </a:lnTo>
                  <a:lnTo>
                    <a:pt x="556592" y="523461"/>
                  </a:lnTo>
                </a:path>
              </a:pathLst>
            </a:custGeom>
            <a:noFill/>
            <a:ln w="12700">
              <a:solidFill>
                <a:schemeClr val="tx1"/>
              </a:solidFill>
              <a:tailEnd type="arrow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2934925" y="3014869"/>
              <a:ext cx="31503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3249960" y="2832060"/>
              <a:ext cx="262880" cy="360040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Calibri" panose="020F0502020204030204" pitchFamily="34" charset="0"/>
                  <a:cs typeface="Times New Roman" panose="02020603050405020304" pitchFamily="18" charset="0"/>
                </a:rPr>
                <a:t>Y</a:t>
              </a:r>
              <a:endParaRPr lang="en-US" sz="2000" i="1" baseline="-25000" dirty="0">
                <a:latin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Flowchart: Manual Operation 4"/>
            <p:cNvSpPr/>
            <p:nvPr/>
          </p:nvSpPr>
          <p:spPr>
            <a:xfrm rot="16200000">
              <a:off x="1323246" y="2125725"/>
              <a:ext cx="837415" cy="418983"/>
            </a:xfrm>
            <a:prstGeom prst="flowChartManualOperati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  <a:latin typeface="Calibri" panose="020F0502020204030204" pitchFamily="34" charset="0"/>
                </a:rPr>
                <a:t>Mux</a:t>
              </a:r>
            </a:p>
          </p:txBody>
        </p:sp>
        <p:cxnSp>
          <p:nvCxnSpPr>
            <p:cNvPr id="6" name="Straight Arrow Connector 5"/>
            <p:cNvCxnSpPr/>
            <p:nvPr/>
          </p:nvCxnSpPr>
          <p:spPr>
            <a:xfrm flipV="1">
              <a:off x="1771421" y="2663915"/>
              <a:ext cx="0" cy="22502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" name="Group 16"/>
            <p:cNvGrpSpPr/>
            <p:nvPr/>
          </p:nvGrpSpPr>
          <p:grpSpPr>
            <a:xfrm>
              <a:off x="792200" y="1943835"/>
              <a:ext cx="740258" cy="360040"/>
              <a:chOff x="868434" y="2456012"/>
              <a:chExt cx="740258" cy="360040"/>
            </a:xfrm>
          </p:grpSpPr>
          <p:cxnSp>
            <p:nvCxnSpPr>
              <p:cNvPr id="15" name="Straight Arrow Connector 14"/>
              <p:cNvCxnSpPr/>
              <p:nvPr/>
            </p:nvCxnSpPr>
            <p:spPr>
              <a:xfrm>
                <a:off x="1248652" y="2636032"/>
                <a:ext cx="36004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Box 12"/>
              <p:cNvSpPr txBox="1"/>
              <p:nvPr/>
            </p:nvSpPr>
            <p:spPr>
              <a:xfrm>
                <a:off x="868434" y="2456012"/>
                <a:ext cx="352890" cy="36004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792200" y="2393885"/>
              <a:ext cx="740258" cy="360040"/>
              <a:chOff x="868434" y="3023955"/>
              <a:chExt cx="740258" cy="360040"/>
            </a:xfrm>
          </p:grpSpPr>
          <p:cxnSp>
            <p:nvCxnSpPr>
              <p:cNvPr id="16" name="Straight Arrow Connector 15"/>
              <p:cNvCxnSpPr/>
              <p:nvPr/>
            </p:nvCxnSpPr>
            <p:spPr>
              <a:xfrm>
                <a:off x="1248652" y="3203975"/>
                <a:ext cx="36004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868434" y="3023955"/>
                <a:ext cx="352890" cy="36004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1591401" y="2933945"/>
              <a:ext cx="352890" cy="270030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Calibri" panose="020F0502020204030204" pitchFamily="34" charset="0"/>
                  <a:cs typeface="Times New Roman" panose="02020603050405020304" pitchFamily="18" charset="0"/>
                </a:rPr>
                <a:t>S</a:t>
              </a:r>
              <a:r>
                <a:rPr lang="en-US" sz="2000" baseline="-25000" dirty="0">
                  <a:latin typeface="Calibri" panose="020F0502020204030204" pitchFamily="34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22" name="Flowchart: Manual Operation 21"/>
            <p:cNvSpPr/>
            <p:nvPr/>
          </p:nvSpPr>
          <p:spPr>
            <a:xfrm rot="16200000">
              <a:off x="1323242" y="3475875"/>
              <a:ext cx="837415" cy="418983"/>
            </a:xfrm>
            <a:prstGeom prst="flowChartManualOperati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  <a:latin typeface="Calibri" panose="020F0502020204030204" pitchFamily="34" charset="0"/>
                </a:rPr>
                <a:t>Mux</a:t>
              </a: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flipV="1">
              <a:off x="1771417" y="4014065"/>
              <a:ext cx="0" cy="22502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/>
          </p:nvGrpSpPr>
          <p:grpSpPr>
            <a:xfrm>
              <a:off x="792196" y="3293985"/>
              <a:ext cx="740258" cy="360040"/>
              <a:chOff x="868434" y="2456012"/>
              <a:chExt cx="740258" cy="360040"/>
            </a:xfrm>
          </p:grpSpPr>
          <p:cxnSp>
            <p:nvCxnSpPr>
              <p:cNvPr id="29" name="Straight Arrow Connector 28"/>
              <p:cNvCxnSpPr/>
              <p:nvPr/>
            </p:nvCxnSpPr>
            <p:spPr>
              <a:xfrm>
                <a:off x="1248652" y="2636032"/>
                <a:ext cx="36004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TextBox 29"/>
              <p:cNvSpPr txBox="1"/>
              <p:nvPr/>
            </p:nvSpPr>
            <p:spPr>
              <a:xfrm>
                <a:off x="868434" y="2456012"/>
                <a:ext cx="352890" cy="36004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792196" y="3744035"/>
              <a:ext cx="740258" cy="360040"/>
              <a:chOff x="868434" y="3023955"/>
              <a:chExt cx="740258" cy="360040"/>
            </a:xfrm>
          </p:grpSpPr>
          <p:cxnSp>
            <p:nvCxnSpPr>
              <p:cNvPr id="27" name="Straight Arrow Connector 26"/>
              <p:cNvCxnSpPr/>
              <p:nvPr/>
            </p:nvCxnSpPr>
            <p:spPr>
              <a:xfrm>
                <a:off x="1248652" y="3203975"/>
                <a:ext cx="36004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Box 27"/>
              <p:cNvSpPr txBox="1"/>
              <p:nvPr/>
            </p:nvSpPr>
            <p:spPr>
              <a:xfrm>
                <a:off x="868434" y="3023955"/>
                <a:ext cx="352890" cy="36004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1591397" y="4284095"/>
              <a:ext cx="352890" cy="270030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Calibri" panose="020F0502020204030204" pitchFamily="34" charset="0"/>
                  <a:cs typeface="Times New Roman" panose="02020603050405020304" pitchFamily="18" charset="0"/>
                </a:rPr>
                <a:t>S</a:t>
              </a:r>
              <a:r>
                <a:rPr lang="en-US" sz="2000" baseline="-25000" dirty="0">
                  <a:latin typeface="Calibri" panose="020F0502020204030204" pitchFamily="34" charset="0"/>
                  <a:cs typeface="Times New Roman" panose="02020603050405020304" pitchFamily="18" charset="0"/>
                </a:rPr>
                <a:t>0</a:t>
              </a:r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2509316" y="2591584"/>
              <a:ext cx="418983" cy="1287466"/>
              <a:chOff x="1608696" y="2411564"/>
              <a:chExt cx="418983" cy="1287466"/>
            </a:xfrm>
          </p:grpSpPr>
          <p:sp>
            <p:nvSpPr>
              <p:cNvPr id="32" name="Flowchart: Manual Operation 31"/>
              <p:cNvSpPr/>
              <p:nvPr/>
            </p:nvSpPr>
            <p:spPr>
              <a:xfrm rot="16200000">
                <a:off x="1399480" y="2620780"/>
                <a:ext cx="837415" cy="418983"/>
              </a:xfrm>
              <a:prstGeom prst="flowChartManualOperation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600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Mux</a:t>
                </a:r>
              </a:p>
            </p:txBody>
          </p:sp>
          <p:cxnSp>
            <p:nvCxnSpPr>
              <p:cNvPr id="33" name="Straight Arrow Connector 32"/>
              <p:cNvCxnSpPr/>
              <p:nvPr/>
            </p:nvCxnSpPr>
            <p:spPr>
              <a:xfrm flipV="1">
                <a:off x="1847655" y="3158970"/>
                <a:ext cx="0" cy="225025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TextBox 35"/>
              <p:cNvSpPr txBox="1"/>
              <p:nvPr/>
            </p:nvSpPr>
            <p:spPr>
              <a:xfrm>
                <a:off x="1667635" y="3429000"/>
                <a:ext cx="352890" cy="27003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S</a:t>
                </a:r>
                <a:r>
                  <a:rPr lang="en-US" sz="2000" baseline="-25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</a:p>
            </p:txBody>
          </p:sp>
        </p:grpSp>
        <p:grpSp>
          <p:nvGrpSpPr>
            <p:cNvPr id="169" name="Group 168"/>
            <p:cNvGrpSpPr/>
            <p:nvPr/>
          </p:nvGrpSpPr>
          <p:grpSpPr>
            <a:xfrm>
              <a:off x="1555098" y="1988840"/>
              <a:ext cx="141690" cy="698102"/>
              <a:chOff x="4862990" y="1644702"/>
              <a:chExt cx="141690" cy="698102"/>
            </a:xfrm>
          </p:grpSpPr>
          <p:sp>
            <p:nvSpPr>
              <p:cNvPr id="170" name="TextBox 169"/>
              <p:cNvSpPr txBox="1"/>
              <p:nvPr/>
            </p:nvSpPr>
            <p:spPr>
              <a:xfrm>
                <a:off x="4871452" y="1644702"/>
                <a:ext cx="133228" cy="24805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400" dirty="0">
                    <a:latin typeface="+mn-lt"/>
                    <a:cs typeface="Times New Roman" panose="02020603050405020304" pitchFamily="18" charset="0"/>
                  </a:rPr>
                  <a:t>0</a:t>
                </a:r>
              </a:p>
            </p:txBody>
          </p:sp>
          <p:sp>
            <p:nvSpPr>
              <p:cNvPr id="171" name="TextBox 170"/>
              <p:cNvSpPr txBox="1"/>
              <p:nvPr/>
            </p:nvSpPr>
            <p:spPr>
              <a:xfrm>
                <a:off x="4862990" y="2094752"/>
                <a:ext cx="133228" cy="24805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400" dirty="0">
                    <a:latin typeface="+mn-lt"/>
                    <a:cs typeface="Times New Roman" panose="02020603050405020304" pitchFamily="18" charset="0"/>
                  </a:rPr>
                  <a:t>1</a:t>
                </a:r>
              </a:p>
            </p:txBody>
          </p:sp>
        </p:grpSp>
        <p:grpSp>
          <p:nvGrpSpPr>
            <p:cNvPr id="174" name="Group 173"/>
            <p:cNvGrpSpPr/>
            <p:nvPr/>
          </p:nvGrpSpPr>
          <p:grpSpPr>
            <a:xfrm>
              <a:off x="1555098" y="3338990"/>
              <a:ext cx="141690" cy="698102"/>
              <a:chOff x="4862990" y="1644702"/>
              <a:chExt cx="141690" cy="698102"/>
            </a:xfrm>
          </p:grpSpPr>
          <p:sp>
            <p:nvSpPr>
              <p:cNvPr id="175" name="TextBox 174"/>
              <p:cNvSpPr txBox="1"/>
              <p:nvPr/>
            </p:nvSpPr>
            <p:spPr>
              <a:xfrm>
                <a:off x="4871452" y="1644702"/>
                <a:ext cx="133228" cy="24805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400" dirty="0">
                    <a:latin typeface="+mn-lt"/>
                    <a:cs typeface="Times New Roman" panose="02020603050405020304" pitchFamily="18" charset="0"/>
                  </a:rPr>
                  <a:t>0</a:t>
                </a:r>
              </a:p>
            </p:txBody>
          </p:sp>
          <p:sp>
            <p:nvSpPr>
              <p:cNvPr id="176" name="TextBox 175"/>
              <p:cNvSpPr txBox="1"/>
              <p:nvPr/>
            </p:nvSpPr>
            <p:spPr>
              <a:xfrm>
                <a:off x="4862990" y="2094752"/>
                <a:ext cx="133228" cy="24805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400" dirty="0">
                    <a:latin typeface="+mn-lt"/>
                    <a:cs typeface="Times New Roman" panose="02020603050405020304" pitchFamily="18" charset="0"/>
                  </a:rPr>
                  <a:t>1</a:t>
                </a:r>
              </a:p>
            </p:txBody>
          </p:sp>
        </p:grpSp>
        <p:grpSp>
          <p:nvGrpSpPr>
            <p:cNvPr id="177" name="Group 176"/>
            <p:cNvGrpSpPr/>
            <p:nvPr/>
          </p:nvGrpSpPr>
          <p:grpSpPr>
            <a:xfrm>
              <a:off x="2522730" y="2675790"/>
              <a:ext cx="141690" cy="698102"/>
              <a:chOff x="4862990" y="1644702"/>
              <a:chExt cx="141690" cy="698102"/>
            </a:xfrm>
          </p:grpSpPr>
          <p:sp>
            <p:nvSpPr>
              <p:cNvPr id="178" name="TextBox 177"/>
              <p:cNvSpPr txBox="1"/>
              <p:nvPr/>
            </p:nvSpPr>
            <p:spPr>
              <a:xfrm>
                <a:off x="4871452" y="1644702"/>
                <a:ext cx="133228" cy="24805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400" dirty="0">
                    <a:latin typeface="+mn-lt"/>
                    <a:cs typeface="Times New Roman" panose="02020603050405020304" pitchFamily="18" charset="0"/>
                  </a:rPr>
                  <a:t>0</a:t>
                </a:r>
              </a:p>
            </p:txBody>
          </p:sp>
          <p:sp>
            <p:nvSpPr>
              <p:cNvPr id="179" name="TextBox 178"/>
              <p:cNvSpPr txBox="1"/>
              <p:nvPr/>
            </p:nvSpPr>
            <p:spPr>
              <a:xfrm>
                <a:off x="4862990" y="2094752"/>
                <a:ext cx="133228" cy="24805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400" dirty="0">
                    <a:latin typeface="+mn-lt"/>
                    <a:cs typeface="Times New Roman" panose="02020603050405020304" pitchFamily="18" charset="0"/>
                  </a:rPr>
                  <a:t>1</a:t>
                </a:r>
              </a:p>
            </p:txBody>
          </p:sp>
        </p:grpSp>
      </p:grpSp>
      <p:grpSp>
        <p:nvGrpSpPr>
          <p:cNvPr id="19" name="Group 18"/>
          <p:cNvGrpSpPr/>
          <p:nvPr/>
        </p:nvGrpSpPr>
        <p:grpSpPr>
          <a:xfrm>
            <a:off x="7293260" y="1524786"/>
            <a:ext cx="2115235" cy="3389379"/>
            <a:chOff x="7608295" y="1524786"/>
            <a:chExt cx="2115235" cy="3389379"/>
          </a:xfrm>
        </p:grpSpPr>
        <p:grpSp>
          <p:nvGrpSpPr>
            <p:cNvPr id="126" name="Group 125"/>
            <p:cNvGrpSpPr/>
            <p:nvPr/>
          </p:nvGrpSpPr>
          <p:grpSpPr>
            <a:xfrm>
              <a:off x="7608295" y="1524786"/>
              <a:ext cx="2115235" cy="3389379"/>
              <a:chOff x="7531537" y="2199861"/>
              <a:chExt cx="2115235" cy="3389379"/>
            </a:xfrm>
          </p:grpSpPr>
          <p:sp>
            <p:nvSpPr>
              <p:cNvPr id="127" name="Freeform 126"/>
              <p:cNvSpPr/>
              <p:nvPr/>
            </p:nvSpPr>
            <p:spPr>
              <a:xfrm>
                <a:off x="8275983" y="2199861"/>
                <a:ext cx="785724" cy="2955235"/>
              </a:xfrm>
              <a:custGeom>
                <a:avLst/>
                <a:gdLst>
                  <a:gd name="connsiteX0" fmla="*/ 0 w 655982"/>
                  <a:gd name="connsiteY0" fmla="*/ 0 h 2955235"/>
                  <a:gd name="connsiteX1" fmla="*/ 0 w 655982"/>
                  <a:gd name="connsiteY1" fmla="*/ 2955235 h 2955235"/>
                  <a:gd name="connsiteX2" fmla="*/ 655982 w 655982"/>
                  <a:gd name="connsiteY2" fmla="*/ 2557669 h 2955235"/>
                  <a:gd name="connsiteX3" fmla="*/ 655982 w 655982"/>
                  <a:gd name="connsiteY3" fmla="*/ 424069 h 2955235"/>
                  <a:gd name="connsiteX4" fmla="*/ 0 w 655982"/>
                  <a:gd name="connsiteY4" fmla="*/ 0 h 29552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55982" h="2955235">
                    <a:moveTo>
                      <a:pt x="0" y="0"/>
                    </a:moveTo>
                    <a:lnTo>
                      <a:pt x="0" y="2955235"/>
                    </a:lnTo>
                    <a:lnTo>
                      <a:pt x="655982" y="2557669"/>
                    </a:lnTo>
                    <a:lnTo>
                      <a:pt x="655982" y="4240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lIns="72000" tIns="0" rIns="0" bIns="0"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8-to-1 Mux</a:t>
                </a:r>
              </a:p>
            </p:txBody>
          </p:sp>
          <p:cxnSp>
            <p:nvCxnSpPr>
              <p:cNvPr id="128" name="Straight Arrow Connector 127"/>
              <p:cNvCxnSpPr/>
              <p:nvPr/>
            </p:nvCxnSpPr>
            <p:spPr>
              <a:xfrm>
                <a:off x="9068857" y="3650188"/>
                <a:ext cx="315035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9" name="TextBox 128"/>
              <p:cNvSpPr txBox="1"/>
              <p:nvPr/>
            </p:nvSpPr>
            <p:spPr>
              <a:xfrm>
                <a:off x="9383892" y="3467379"/>
                <a:ext cx="262880" cy="36004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Y</a:t>
                </a:r>
                <a:endParaRPr lang="en-US" sz="2000" i="1" baseline="-25000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30" name="Group 129"/>
              <p:cNvGrpSpPr/>
              <p:nvPr/>
            </p:nvGrpSpPr>
            <p:grpSpPr>
              <a:xfrm>
                <a:off x="8550161" y="4665336"/>
                <a:ext cx="609891" cy="923904"/>
                <a:chOff x="8494629" y="4260291"/>
                <a:chExt cx="609891" cy="923904"/>
              </a:xfrm>
            </p:grpSpPr>
            <p:sp>
              <p:nvSpPr>
                <p:cNvPr id="156" name="TextBox 155"/>
                <p:cNvSpPr txBox="1"/>
                <p:nvPr/>
              </p:nvSpPr>
              <p:spPr>
                <a:xfrm rot="20023541">
                  <a:off x="8515826" y="4260291"/>
                  <a:ext cx="420176" cy="211774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sz="1400" dirty="0">
                      <a:latin typeface="+mn-lt"/>
                      <a:cs typeface="Times New Roman" panose="02020603050405020304" pitchFamily="18" charset="0"/>
                    </a:rPr>
                    <a:t>2 1 0</a:t>
                  </a:r>
                  <a:endParaRPr lang="en-US" sz="1400" baseline="-25000" dirty="0">
                    <a:latin typeface="+mn-lt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157" name="Straight Arrow Connector 156"/>
                <p:cNvCxnSpPr>
                  <a:cxnSpLocks/>
                </p:cNvCxnSpPr>
                <p:nvPr/>
              </p:nvCxnSpPr>
              <p:spPr>
                <a:xfrm flipV="1">
                  <a:off x="8623275" y="4554125"/>
                  <a:ext cx="0" cy="328286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8" name="TextBox 157"/>
                <p:cNvSpPr txBox="1"/>
                <p:nvPr/>
              </p:nvSpPr>
              <p:spPr>
                <a:xfrm>
                  <a:off x="8494629" y="4914165"/>
                  <a:ext cx="609891" cy="270030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sz="2000" i="1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S</a:t>
                  </a:r>
                  <a:r>
                    <a:rPr lang="en-US" sz="2000" baseline="-25000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2</a:t>
                  </a:r>
                  <a:r>
                    <a:rPr lang="en-US" sz="2000" i="1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S</a:t>
                  </a:r>
                  <a:r>
                    <a:rPr lang="en-US" sz="2000" baseline="-25000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1</a:t>
                  </a:r>
                  <a:r>
                    <a:rPr lang="en-US" sz="2000" i="1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S</a:t>
                  </a:r>
                  <a:r>
                    <a:rPr lang="en-US" sz="2000" baseline="-25000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0</a:t>
                  </a:r>
                  <a:endParaRPr lang="en-US" sz="1400" baseline="-25000" dirty="0">
                    <a:latin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236" name="Straight Arrow Connector 235">
                  <a:extLst>
                    <a:ext uri="{FF2B5EF4-FFF2-40B4-BE49-F238E27FC236}">
                      <a16:creationId xmlns:a16="http://schemas.microsoft.com/office/drawing/2014/main" id="{A4ABFD19-BCCB-4BF2-9226-0AAA62C3734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894020" y="4415926"/>
                  <a:ext cx="0" cy="466486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7" name="Straight Arrow Connector 236">
                  <a:extLst>
                    <a:ext uri="{FF2B5EF4-FFF2-40B4-BE49-F238E27FC236}">
                      <a16:creationId xmlns:a16="http://schemas.microsoft.com/office/drawing/2014/main" id="{E7DF96B0-CEAE-4D14-80E7-D687997B8A8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759005" y="4496095"/>
                  <a:ext cx="0" cy="386316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1" name="Group 130"/>
              <p:cNvGrpSpPr/>
              <p:nvPr/>
            </p:nvGrpSpPr>
            <p:grpSpPr>
              <a:xfrm>
                <a:off x="7532585" y="2258311"/>
                <a:ext cx="740258" cy="1440160"/>
                <a:chOff x="7532585" y="2258311"/>
                <a:chExt cx="740258" cy="1440160"/>
              </a:xfrm>
            </p:grpSpPr>
            <p:cxnSp>
              <p:nvCxnSpPr>
                <p:cNvPr id="144" name="Straight Arrow Connector 143"/>
                <p:cNvCxnSpPr/>
                <p:nvPr/>
              </p:nvCxnSpPr>
              <p:spPr>
                <a:xfrm>
                  <a:off x="7912803" y="2438331"/>
                  <a:ext cx="360040" cy="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5" name="TextBox 144"/>
                <p:cNvSpPr txBox="1"/>
                <p:nvPr/>
              </p:nvSpPr>
              <p:spPr>
                <a:xfrm>
                  <a:off x="7532585" y="2258311"/>
                  <a:ext cx="352890" cy="360040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sz="2000" i="1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d</a:t>
                  </a:r>
                  <a:r>
                    <a:rPr lang="en-US" sz="2000" baseline="-25000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0</a:t>
                  </a:r>
                </a:p>
              </p:txBody>
            </p:sp>
            <p:grpSp>
              <p:nvGrpSpPr>
                <p:cNvPr id="146" name="Group 145"/>
                <p:cNvGrpSpPr/>
                <p:nvPr/>
              </p:nvGrpSpPr>
              <p:grpSpPr>
                <a:xfrm>
                  <a:off x="7532585" y="2618351"/>
                  <a:ext cx="740258" cy="360040"/>
                  <a:chOff x="4412940" y="3879050"/>
                  <a:chExt cx="740258" cy="360040"/>
                </a:xfrm>
              </p:grpSpPr>
              <p:cxnSp>
                <p:nvCxnSpPr>
                  <p:cNvPr id="153" name="Straight Arrow Connector 152"/>
                  <p:cNvCxnSpPr/>
                  <p:nvPr/>
                </p:nvCxnSpPr>
                <p:spPr>
                  <a:xfrm>
                    <a:off x="4793158" y="4059070"/>
                    <a:ext cx="360040" cy="0"/>
                  </a:xfrm>
                  <a:prstGeom prst="straightConnector1">
                    <a:avLst/>
                  </a:prstGeom>
                  <a:ln w="127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4" name="TextBox 153"/>
                  <p:cNvSpPr txBox="1"/>
                  <p:nvPr/>
                </p:nvSpPr>
                <p:spPr>
                  <a:xfrm>
                    <a:off x="4412940" y="3879050"/>
                    <a:ext cx="352890" cy="360040"/>
                  </a:xfrm>
                  <a:prstGeom prst="rect">
                    <a:avLst/>
                  </a:prstGeom>
                  <a:noFill/>
                  <a:ln w="25400">
                    <a:noFill/>
                  </a:ln>
                </p:spPr>
                <p:txBody>
                  <a:bodyPr wrap="none" lIns="0" tIns="0" rIns="0" bIns="0" rtlCol="0" anchor="ctr" anchorCtr="0">
                    <a:noAutofit/>
                  </a:bodyPr>
                  <a:lstStyle/>
                  <a:p>
                    <a:pPr algn="ctr"/>
                    <a:r>
                      <a:rPr lang="en-US" sz="2000" i="1" dirty="0">
                        <a:latin typeface="Calibri" panose="020F0502020204030204" pitchFamily="34" charset="0"/>
                        <a:cs typeface="Times New Roman" panose="02020603050405020304" pitchFamily="18" charset="0"/>
                      </a:rPr>
                      <a:t>d</a:t>
                    </a:r>
                    <a:r>
                      <a:rPr lang="en-US" sz="2000" baseline="-25000" dirty="0">
                        <a:latin typeface="Calibri" panose="020F0502020204030204" pitchFamily="34" charset="0"/>
                        <a:cs typeface="Times New Roman" panose="02020603050405020304" pitchFamily="18" charset="0"/>
                      </a:rPr>
                      <a:t>1</a:t>
                    </a:r>
                  </a:p>
                </p:txBody>
              </p:sp>
            </p:grpSp>
            <p:grpSp>
              <p:nvGrpSpPr>
                <p:cNvPr id="147" name="Group 146"/>
                <p:cNvGrpSpPr/>
                <p:nvPr/>
              </p:nvGrpSpPr>
              <p:grpSpPr>
                <a:xfrm>
                  <a:off x="7532585" y="2978391"/>
                  <a:ext cx="740258" cy="360040"/>
                  <a:chOff x="4412940" y="3879050"/>
                  <a:chExt cx="740258" cy="360040"/>
                </a:xfrm>
              </p:grpSpPr>
              <p:cxnSp>
                <p:nvCxnSpPr>
                  <p:cNvPr id="151" name="Straight Arrow Connector 150"/>
                  <p:cNvCxnSpPr/>
                  <p:nvPr/>
                </p:nvCxnSpPr>
                <p:spPr>
                  <a:xfrm>
                    <a:off x="4793158" y="4059070"/>
                    <a:ext cx="360040" cy="0"/>
                  </a:xfrm>
                  <a:prstGeom prst="straightConnector1">
                    <a:avLst/>
                  </a:prstGeom>
                  <a:ln w="127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2" name="TextBox 151"/>
                  <p:cNvSpPr txBox="1"/>
                  <p:nvPr/>
                </p:nvSpPr>
                <p:spPr>
                  <a:xfrm>
                    <a:off x="4412940" y="3879050"/>
                    <a:ext cx="352890" cy="360040"/>
                  </a:xfrm>
                  <a:prstGeom prst="rect">
                    <a:avLst/>
                  </a:prstGeom>
                  <a:noFill/>
                  <a:ln w="25400">
                    <a:noFill/>
                  </a:ln>
                </p:spPr>
                <p:txBody>
                  <a:bodyPr wrap="none" lIns="0" tIns="0" rIns="0" bIns="0" rtlCol="0" anchor="ctr" anchorCtr="0">
                    <a:noAutofit/>
                  </a:bodyPr>
                  <a:lstStyle/>
                  <a:p>
                    <a:pPr algn="ctr"/>
                    <a:r>
                      <a:rPr lang="en-US" sz="2000" i="1" dirty="0">
                        <a:latin typeface="Calibri" panose="020F0502020204030204" pitchFamily="34" charset="0"/>
                        <a:cs typeface="Times New Roman" panose="02020603050405020304" pitchFamily="18" charset="0"/>
                      </a:rPr>
                      <a:t>d</a:t>
                    </a:r>
                    <a:r>
                      <a:rPr lang="en-US" sz="2000" baseline="-25000" dirty="0">
                        <a:latin typeface="Calibri" panose="020F0502020204030204" pitchFamily="34" charset="0"/>
                        <a:cs typeface="Times New Roman" panose="02020603050405020304" pitchFamily="18" charset="0"/>
                      </a:rPr>
                      <a:t>2</a:t>
                    </a:r>
                  </a:p>
                </p:txBody>
              </p:sp>
            </p:grpSp>
            <p:grpSp>
              <p:nvGrpSpPr>
                <p:cNvPr id="148" name="Group 147"/>
                <p:cNvGrpSpPr/>
                <p:nvPr/>
              </p:nvGrpSpPr>
              <p:grpSpPr>
                <a:xfrm>
                  <a:off x="7532585" y="3338431"/>
                  <a:ext cx="740258" cy="360040"/>
                  <a:chOff x="4412940" y="3879050"/>
                  <a:chExt cx="740258" cy="360040"/>
                </a:xfrm>
              </p:grpSpPr>
              <p:cxnSp>
                <p:nvCxnSpPr>
                  <p:cNvPr id="149" name="Straight Arrow Connector 148"/>
                  <p:cNvCxnSpPr/>
                  <p:nvPr/>
                </p:nvCxnSpPr>
                <p:spPr>
                  <a:xfrm>
                    <a:off x="4793158" y="4059070"/>
                    <a:ext cx="360040" cy="0"/>
                  </a:xfrm>
                  <a:prstGeom prst="straightConnector1">
                    <a:avLst/>
                  </a:prstGeom>
                  <a:ln w="127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0" name="TextBox 149"/>
                  <p:cNvSpPr txBox="1"/>
                  <p:nvPr/>
                </p:nvSpPr>
                <p:spPr>
                  <a:xfrm>
                    <a:off x="4412940" y="3879050"/>
                    <a:ext cx="352890" cy="360040"/>
                  </a:xfrm>
                  <a:prstGeom prst="rect">
                    <a:avLst/>
                  </a:prstGeom>
                  <a:noFill/>
                  <a:ln w="25400">
                    <a:noFill/>
                  </a:ln>
                </p:spPr>
                <p:txBody>
                  <a:bodyPr wrap="none" lIns="0" tIns="0" rIns="0" bIns="0" rtlCol="0" anchor="ctr" anchorCtr="0">
                    <a:noAutofit/>
                  </a:bodyPr>
                  <a:lstStyle/>
                  <a:p>
                    <a:pPr algn="ctr"/>
                    <a:r>
                      <a:rPr lang="en-US" sz="2000" i="1" dirty="0">
                        <a:latin typeface="Calibri" panose="020F0502020204030204" pitchFamily="34" charset="0"/>
                        <a:cs typeface="Times New Roman" panose="02020603050405020304" pitchFamily="18" charset="0"/>
                      </a:rPr>
                      <a:t>d</a:t>
                    </a:r>
                    <a:r>
                      <a:rPr lang="en-US" sz="2000" baseline="-25000" dirty="0">
                        <a:latin typeface="Calibri" panose="020F0502020204030204" pitchFamily="34" charset="0"/>
                        <a:cs typeface="Times New Roman" panose="02020603050405020304" pitchFamily="18" charset="0"/>
                      </a:rPr>
                      <a:t>3</a:t>
                    </a:r>
                  </a:p>
                </p:txBody>
              </p:sp>
            </p:grpSp>
          </p:grpSp>
          <p:grpSp>
            <p:nvGrpSpPr>
              <p:cNvPr id="132" name="Group 131"/>
              <p:cNvGrpSpPr/>
              <p:nvPr/>
            </p:nvGrpSpPr>
            <p:grpSpPr>
              <a:xfrm>
                <a:off x="7531537" y="3654025"/>
                <a:ext cx="740258" cy="1440160"/>
                <a:chOff x="7532585" y="2258311"/>
                <a:chExt cx="740258" cy="1440160"/>
              </a:xfrm>
            </p:grpSpPr>
            <p:cxnSp>
              <p:nvCxnSpPr>
                <p:cNvPr id="133" name="Straight Arrow Connector 132"/>
                <p:cNvCxnSpPr/>
                <p:nvPr/>
              </p:nvCxnSpPr>
              <p:spPr>
                <a:xfrm>
                  <a:off x="7912803" y="2438331"/>
                  <a:ext cx="360040" cy="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4" name="TextBox 133"/>
                <p:cNvSpPr txBox="1"/>
                <p:nvPr/>
              </p:nvSpPr>
              <p:spPr>
                <a:xfrm>
                  <a:off x="7532585" y="2258311"/>
                  <a:ext cx="352890" cy="360040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sz="2000" i="1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d</a:t>
                  </a:r>
                  <a:r>
                    <a:rPr lang="en-US" sz="2000" baseline="-25000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4</a:t>
                  </a:r>
                </a:p>
              </p:txBody>
            </p:sp>
            <p:grpSp>
              <p:nvGrpSpPr>
                <p:cNvPr id="135" name="Group 134"/>
                <p:cNvGrpSpPr/>
                <p:nvPr/>
              </p:nvGrpSpPr>
              <p:grpSpPr>
                <a:xfrm>
                  <a:off x="7532585" y="2618351"/>
                  <a:ext cx="740258" cy="360040"/>
                  <a:chOff x="4412940" y="3879050"/>
                  <a:chExt cx="740258" cy="360040"/>
                </a:xfrm>
              </p:grpSpPr>
              <p:cxnSp>
                <p:nvCxnSpPr>
                  <p:cNvPr id="142" name="Straight Arrow Connector 141"/>
                  <p:cNvCxnSpPr/>
                  <p:nvPr/>
                </p:nvCxnSpPr>
                <p:spPr>
                  <a:xfrm>
                    <a:off x="4793158" y="4059070"/>
                    <a:ext cx="360040" cy="0"/>
                  </a:xfrm>
                  <a:prstGeom prst="straightConnector1">
                    <a:avLst/>
                  </a:prstGeom>
                  <a:ln w="127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3" name="TextBox 142"/>
                  <p:cNvSpPr txBox="1"/>
                  <p:nvPr/>
                </p:nvSpPr>
                <p:spPr>
                  <a:xfrm>
                    <a:off x="4412940" y="3879050"/>
                    <a:ext cx="352890" cy="360040"/>
                  </a:xfrm>
                  <a:prstGeom prst="rect">
                    <a:avLst/>
                  </a:prstGeom>
                  <a:noFill/>
                  <a:ln w="25400">
                    <a:noFill/>
                  </a:ln>
                </p:spPr>
                <p:txBody>
                  <a:bodyPr wrap="none" lIns="0" tIns="0" rIns="0" bIns="0" rtlCol="0" anchor="ctr" anchorCtr="0">
                    <a:noAutofit/>
                  </a:bodyPr>
                  <a:lstStyle/>
                  <a:p>
                    <a:pPr algn="ctr"/>
                    <a:r>
                      <a:rPr lang="en-US" sz="2000" i="1" dirty="0">
                        <a:latin typeface="Calibri" panose="020F0502020204030204" pitchFamily="34" charset="0"/>
                        <a:cs typeface="Times New Roman" panose="02020603050405020304" pitchFamily="18" charset="0"/>
                      </a:rPr>
                      <a:t>d</a:t>
                    </a:r>
                    <a:r>
                      <a:rPr lang="en-US" sz="2000" baseline="-25000" dirty="0">
                        <a:latin typeface="Calibri" panose="020F0502020204030204" pitchFamily="34" charset="0"/>
                        <a:cs typeface="Times New Roman" panose="02020603050405020304" pitchFamily="18" charset="0"/>
                      </a:rPr>
                      <a:t>5</a:t>
                    </a:r>
                  </a:p>
                </p:txBody>
              </p:sp>
            </p:grpSp>
            <p:grpSp>
              <p:nvGrpSpPr>
                <p:cNvPr id="136" name="Group 135"/>
                <p:cNvGrpSpPr/>
                <p:nvPr/>
              </p:nvGrpSpPr>
              <p:grpSpPr>
                <a:xfrm>
                  <a:off x="7532585" y="2978391"/>
                  <a:ext cx="740258" cy="360040"/>
                  <a:chOff x="4412940" y="3879050"/>
                  <a:chExt cx="740258" cy="360040"/>
                </a:xfrm>
              </p:grpSpPr>
              <p:cxnSp>
                <p:nvCxnSpPr>
                  <p:cNvPr id="140" name="Straight Arrow Connector 139"/>
                  <p:cNvCxnSpPr/>
                  <p:nvPr/>
                </p:nvCxnSpPr>
                <p:spPr>
                  <a:xfrm>
                    <a:off x="4793158" y="4059070"/>
                    <a:ext cx="360040" cy="0"/>
                  </a:xfrm>
                  <a:prstGeom prst="straightConnector1">
                    <a:avLst/>
                  </a:prstGeom>
                  <a:ln w="127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1" name="TextBox 140"/>
                  <p:cNvSpPr txBox="1"/>
                  <p:nvPr/>
                </p:nvSpPr>
                <p:spPr>
                  <a:xfrm>
                    <a:off x="4412940" y="3879050"/>
                    <a:ext cx="352890" cy="360040"/>
                  </a:xfrm>
                  <a:prstGeom prst="rect">
                    <a:avLst/>
                  </a:prstGeom>
                  <a:noFill/>
                  <a:ln w="25400">
                    <a:noFill/>
                  </a:ln>
                </p:spPr>
                <p:txBody>
                  <a:bodyPr wrap="none" lIns="0" tIns="0" rIns="0" bIns="0" rtlCol="0" anchor="ctr" anchorCtr="0">
                    <a:noAutofit/>
                  </a:bodyPr>
                  <a:lstStyle/>
                  <a:p>
                    <a:pPr algn="ctr"/>
                    <a:r>
                      <a:rPr lang="en-US" sz="2000" i="1" dirty="0">
                        <a:latin typeface="Calibri" panose="020F0502020204030204" pitchFamily="34" charset="0"/>
                        <a:cs typeface="Times New Roman" panose="02020603050405020304" pitchFamily="18" charset="0"/>
                      </a:rPr>
                      <a:t>d</a:t>
                    </a:r>
                    <a:r>
                      <a:rPr lang="en-US" sz="2000" baseline="-25000" dirty="0">
                        <a:latin typeface="Calibri" panose="020F0502020204030204" pitchFamily="34" charset="0"/>
                        <a:cs typeface="Times New Roman" panose="02020603050405020304" pitchFamily="18" charset="0"/>
                      </a:rPr>
                      <a:t>6</a:t>
                    </a:r>
                  </a:p>
                </p:txBody>
              </p:sp>
            </p:grpSp>
            <p:grpSp>
              <p:nvGrpSpPr>
                <p:cNvPr id="137" name="Group 136"/>
                <p:cNvGrpSpPr/>
                <p:nvPr/>
              </p:nvGrpSpPr>
              <p:grpSpPr>
                <a:xfrm>
                  <a:off x="7532585" y="3338431"/>
                  <a:ext cx="740258" cy="360040"/>
                  <a:chOff x="4412940" y="3879050"/>
                  <a:chExt cx="740258" cy="360040"/>
                </a:xfrm>
              </p:grpSpPr>
              <p:cxnSp>
                <p:nvCxnSpPr>
                  <p:cNvPr id="138" name="Straight Arrow Connector 137"/>
                  <p:cNvCxnSpPr/>
                  <p:nvPr/>
                </p:nvCxnSpPr>
                <p:spPr>
                  <a:xfrm>
                    <a:off x="4793158" y="4059070"/>
                    <a:ext cx="360040" cy="0"/>
                  </a:xfrm>
                  <a:prstGeom prst="straightConnector1">
                    <a:avLst/>
                  </a:prstGeom>
                  <a:ln w="127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39" name="TextBox 138"/>
                  <p:cNvSpPr txBox="1"/>
                  <p:nvPr/>
                </p:nvSpPr>
                <p:spPr>
                  <a:xfrm>
                    <a:off x="4412940" y="3879050"/>
                    <a:ext cx="352890" cy="360040"/>
                  </a:xfrm>
                  <a:prstGeom prst="rect">
                    <a:avLst/>
                  </a:prstGeom>
                  <a:noFill/>
                  <a:ln w="25400">
                    <a:noFill/>
                  </a:ln>
                </p:spPr>
                <p:txBody>
                  <a:bodyPr wrap="none" lIns="0" tIns="0" rIns="0" bIns="0" rtlCol="0" anchor="ctr" anchorCtr="0">
                    <a:noAutofit/>
                  </a:bodyPr>
                  <a:lstStyle/>
                  <a:p>
                    <a:pPr algn="ctr"/>
                    <a:r>
                      <a:rPr lang="en-US" sz="2000" i="1" dirty="0">
                        <a:latin typeface="Calibri" panose="020F0502020204030204" pitchFamily="34" charset="0"/>
                        <a:cs typeface="Times New Roman" panose="02020603050405020304" pitchFamily="18" charset="0"/>
                      </a:rPr>
                      <a:t>d</a:t>
                    </a:r>
                    <a:r>
                      <a:rPr lang="en-US" sz="2000" baseline="-25000" dirty="0">
                        <a:latin typeface="Calibri" panose="020F0502020204030204" pitchFamily="34" charset="0"/>
                        <a:cs typeface="Times New Roman" panose="02020603050405020304" pitchFamily="18" charset="0"/>
                      </a:rPr>
                      <a:t>7</a:t>
                    </a:r>
                  </a:p>
                </p:txBody>
              </p:sp>
            </p:grpSp>
          </p:grpSp>
        </p:grpSp>
        <p:grpSp>
          <p:nvGrpSpPr>
            <p:cNvPr id="183" name="Group 182"/>
            <p:cNvGrpSpPr/>
            <p:nvPr/>
          </p:nvGrpSpPr>
          <p:grpSpPr>
            <a:xfrm>
              <a:off x="8402482" y="1650778"/>
              <a:ext cx="141690" cy="1306194"/>
              <a:chOff x="4862990" y="1643365"/>
              <a:chExt cx="141690" cy="1306194"/>
            </a:xfrm>
          </p:grpSpPr>
          <p:sp>
            <p:nvSpPr>
              <p:cNvPr id="184" name="TextBox 183"/>
              <p:cNvSpPr txBox="1"/>
              <p:nvPr/>
            </p:nvSpPr>
            <p:spPr>
              <a:xfrm>
                <a:off x="4871452" y="1643365"/>
                <a:ext cx="133228" cy="24805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  <a:cs typeface="Times New Roman" panose="02020603050405020304" pitchFamily="18" charset="0"/>
                  </a:rPr>
                  <a:t>0</a:t>
                </a:r>
              </a:p>
            </p:txBody>
          </p:sp>
          <p:sp>
            <p:nvSpPr>
              <p:cNvPr id="185" name="TextBox 184"/>
              <p:cNvSpPr txBox="1"/>
              <p:nvPr/>
            </p:nvSpPr>
            <p:spPr>
              <a:xfrm>
                <a:off x="4862990" y="1981427"/>
                <a:ext cx="133228" cy="24805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  <a:cs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186" name="TextBox 185"/>
              <p:cNvSpPr txBox="1"/>
              <p:nvPr/>
            </p:nvSpPr>
            <p:spPr>
              <a:xfrm>
                <a:off x="4862990" y="2341467"/>
                <a:ext cx="133228" cy="24805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  <a:cs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187" name="TextBox 186"/>
              <p:cNvSpPr txBox="1"/>
              <p:nvPr/>
            </p:nvSpPr>
            <p:spPr>
              <a:xfrm>
                <a:off x="4862990" y="2701507"/>
                <a:ext cx="133228" cy="24805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  <a:cs typeface="Times New Roman" panose="02020603050405020304" pitchFamily="18" charset="0"/>
                  </a:rPr>
                  <a:t>3</a:t>
                </a:r>
              </a:p>
            </p:txBody>
          </p:sp>
        </p:grpSp>
        <p:grpSp>
          <p:nvGrpSpPr>
            <p:cNvPr id="188" name="Group 187"/>
            <p:cNvGrpSpPr/>
            <p:nvPr/>
          </p:nvGrpSpPr>
          <p:grpSpPr>
            <a:xfrm>
              <a:off x="8402482" y="3050459"/>
              <a:ext cx="141690" cy="1306194"/>
              <a:chOff x="4862990" y="1643365"/>
              <a:chExt cx="141690" cy="1306194"/>
            </a:xfrm>
          </p:grpSpPr>
          <p:sp>
            <p:nvSpPr>
              <p:cNvPr id="189" name="TextBox 188"/>
              <p:cNvSpPr txBox="1"/>
              <p:nvPr/>
            </p:nvSpPr>
            <p:spPr>
              <a:xfrm>
                <a:off x="4871452" y="1643365"/>
                <a:ext cx="133228" cy="24805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  <a:cs typeface="Times New Roman" panose="02020603050405020304" pitchFamily="18" charset="0"/>
                  </a:rPr>
                  <a:t>4</a:t>
                </a:r>
              </a:p>
            </p:txBody>
          </p:sp>
          <p:sp>
            <p:nvSpPr>
              <p:cNvPr id="190" name="TextBox 189"/>
              <p:cNvSpPr txBox="1"/>
              <p:nvPr/>
            </p:nvSpPr>
            <p:spPr>
              <a:xfrm>
                <a:off x="4862990" y="1981427"/>
                <a:ext cx="133228" cy="24805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  <a:cs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191" name="TextBox 190"/>
              <p:cNvSpPr txBox="1"/>
              <p:nvPr/>
            </p:nvSpPr>
            <p:spPr>
              <a:xfrm>
                <a:off x="4862990" y="2341467"/>
                <a:ext cx="133228" cy="24805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  <a:cs typeface="Times New Roman" panose="02020603050405020304" pitchFamily="18" charset="0"/>
                  </a:rPr>
                  <a:t>6</a:t>
                </a:r>
              </a:p>
            </p:txBody>
          </p:sp>
          <p:sp>
            <p:nvSpPr>
              <p:cNvPr id="192" name="TextBox 191"/>
              <p:cNvSpPr txBox="1"/>
              <p:nvPr/>
            </p:nvSpPr>
            <p:spPr>
              <a:xfrm>
                <a:off x="4862990" y="2701507"/>
                <a:ext cx="133228" cy="24805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  <a:cs typeface="Times New Roman" panose="02020603050405020304" pitchFamily="18" charset="0"/>
                  </a:rPr>
                  <a:t>7</a:t>
                </a:r>
              </a:p>
            </p:txBody>
          </p:sp>
        </p:grp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C17732A-C8D8-41B1-8F0D-B9E5CC71F916}"/>
              </a:ext>
            </a:extLst>
          </p:cNvPr>
          <p:cNvGrpSpPr/>
          <p:nvPr/>
        </p:nvGrpSpPr>
        <p:grpSpPr>
          <a:xfrm>
            <a:off x="3782870" y="1595695"/>
            <a:ext cx="3028749" cy="4114035"/>
            <a:chOff x="4097905" y="1595695"/>
            <a:chExt cx="3028749" cy="4114035"/>
          </a:xfrm>
        </p:grpSpPr>
        <p:grpSp>
          <p:nvGrpSpPr>
            <p:cNvPr id="120" name="Group 119"/>
            <p:cNvGrpSpPr/>
            <p:nvPr/>
          </p:nvGrpSpPr>
          <p:grpSpPr>
            <a:xfrm>
              <a:off x="6123130" y="3010292"/>
              <a:ext cx="1003524" cy="1287466"/>
              <a:chOff x="5094945" y="2276549"/>
              <a:chExt cx="1003524" cy="1287466"/>
            </a:xfrm>
          </p:grpSpPr>
          <p:cxnSp>
            <p:nvCxnSpPr>
              <p:cNvPr id="46" name="Straight Arrow Connector 45"/>
              <p:cNvCxnSpPr/>
              <p:nvPr/>
            </p:nvCxnSpPr>
            <p:spPr>
              <a:xfrm>
                <a:off x="5520554" y="2699834"/>
                <a:ext cx="315035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TextBox 46"/>
              <p:cNvSpPr txBox="1"/>
              <p:nvPr/>
            </p:nvSpPr>
            <p:spPr>
              <a:xfrm>
                <a:off x="5835589" y="2517025"/>
                <a:ext cx="262880" cy="36004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Y</a:t>
                </a:r>
                <a:endParaRPr lang="en-US" sz="2000" i="1" baseline="-25000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50" name="Group 49"/>
              <p:cNvGrpSpPr/>
              <p:nvPr/>
            </p:nvGrpSpPr>
            <p:grpSpPr>
              <a:xfrm>
                <a:off x="5094945" y="2276549"/>
                <a:ext cx="418983" cy="1287466"/>
                <a:chOff x="1608696" y="2411564"/>
                <a:chExt cx="418983" cy="1287466"/>
              </a:xfrm>
            </p:grpSpPr>
            <p:sp>
              <p:nvSpPr>
                <p:cNvPr id="53" name="Flowchart: Manual Operation 52"/>
                <p:cNvSpPr/>
                <p:nvPr/>
              </p:nvSpPr>
              <p:spPr>
                <a:xfrm rot="16200000">
                  <a:off x="1399480" y="2620780"/>
                  <a:ext cx="837415" cy="418983"/>
                </a:xfrm>
                <a:prstGeom prst="flowChartManualOperation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600" dirty="0">
                      <a:solidFill>
                        <a:schemeClr val="tx1"/>
                      </a:solidFill>
                      <a:latin typeface="Calibri" panose="020F0502020204030204" pitchFamily="34" charset="0"/>
                    </a:rPr>
                    <a:t>Mux</a:t>
                  </a:r>
                </a:p>
              </p:txBody>
            </p:sp>
            <p:cxnSp>
              <p:nvCxnSpPr>
                <p:cNvPr id="54" name="Straight Arrow Connector 53"/>
                <p:cNvCxnSpPr/>
                <p:nvPr/>
              </p:nvCxnSpPr>
              <p:spPr>
                <a:xfrm flipV="1">
                  <a:off x="1847655" y="3158970"/>
                  <a:ext cx="0" cy="225025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5" name="TextBox 54"/>
                <p:cNvSpPr txBox="1"/>
                <p:nvPr/>
              </p:nvSpPr>
              <p:spPr>
                <a:xfrm>
                  <a:off x="1667635" y="3429000"/>
                  <a:ext cx="352890" cy="270030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sz="2000" i="1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S</a:t>
                  </a:r>
                  <a:r>
                    <a:rPr lang="en-US" sz="2000" baseline="-25000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2</a:t>
                  </a:r>
                </a:p>
              </p:txBody>
            </p:sp>
          </p:grpSp>
        </p:grpSp>
        <p:sp>
          <p:nvSpPr>
            <p:cNvPr id="121" name="Freeform 120"/>
            <p:cNvSpPr/>
            <p:nvPr/>
          </p:nvSpPr>
          <p:spPr>
            <a:xfrm>
              <a:off x="5500210" y="2345304"/>
              <a:ext cx="622920" cy="846796"/>
            </a:xfrm>
            <a:custGeom>
              <a:avLst/>
              <a:gdLst>
                <a:gd name="connsiteX0" fmla="*/ 0 w 556592"/>
                <a:gd name="connsiteY0" fmla="*/ 0 h 523461"/>
                <a:gd name="connsiteX1" fmla="*/ 231913 w 556592"/>
                <a:gd name="connsiteY1" fmla="*/ 0 h 523461"/>
                <a:gd name="connsiteX2" fmla="*/ 231913 w 556592"/>
                <a:gd name="connsiteY2" fmla="*/ 523461 h 523461"/>
                <a:gd name="connsiteX3" fmla="*/ 556592 w 556592"/>
                <a:gd name="connsiteY3" fmla="*/ 523461 h 523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6592" h="523461">
                  <a:moveTo>
                    <a:pt x="0" y="0"/>
                  </a:moveTo>
                  <a:lnTo>
                    <a:pt x="231913" y="0"/>
                  </a:lnTo>
                  <a:lnTo>
                    <a:pt x="231913" y="523461"/>
                  </a:lnTo>
                  <a:lnTo>
                    <a:pt x="556592" y="523461"/>
                  </a:lnTo>
                </a:path>
              </a:pathLst>
            </a:custGeom>
            <a:noFill/>
            <a:ln w="12700">
              <a:solidFill>
                <a:schemeClr val="tx1"/>
              </a:solidFill>
              <a:tailEnd type="arrow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Freeform 121"/>
            <p:cNvSpPr/>
            <p:nvPr/>
          </p:nvSpPr>
          <p:spPr>
            <a:xfrm flipV="1">
              <a:off x="5500210" y="3670852"/>
              <a:ext cx="622920" cy="838268"/>
            </a:xfrm>
            <a:custGeom>
              <a:avLst/>
              <a:gdLst>
                <a:gd name="connsiteX0" fmla="*/ 0 w 556592"/>
                <a:gd name="connsiteY0" fmla="*/ 0 h 523461"/>
                <a:gd name="connsiteX1" fmla="*/ 231913 w 556592"/>
                <a:gd name="connsiteY1" fmla="*/ 0 h 523461"/>
                <a:gd name="connsiteX2" fmla="*/ 231913 w 556592"/>
                <a:gd name="connsiteY2" fmla="*/ 523461 h 523461"/>
                <a:gd name="connsiteX3" fmla="*/ 556592 w 556592"/>
                <a:gd name="connsiteY3" fmla="*/ 523461 h 523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6592" h="523461">
                  <a:moveTo>
                    <a:pt x="0" y="0"/>
                  </a:moveTo>
                  <a:lnTo>
                    <a:pt x="231913" y="0"/>
                  </a:lnTo>
                  <a:lnTo>
                    <a:pt x="231913" y="523461"/>
                  </a:lnTo>
                  <a:lnTo>
                    <a:pt x="556592" y="523461"/>
                  </a:lnTo>
                </a:path>
              </a:pathLst>
            </a:custGeom>
            <a:noFill/>
            <a:ln w="12700">
              <a:solidFill>
                <a:schemeClr val="tx1"/>
              </a:solidFill>
              <a:tailEnd type="arrow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0" name="Group 179"/>
            <p:cNvGrpSpPr/>
            <p:nvPr/>
          </p:nvGrpSpPr>
          <p:grpSpPr>
            <a:xfrm>
              <a:off x="6143008" y="3059185"/>
              <a:ext cx="141690" cy="743107"/>
              <a:chOff x="4862990" y="1644702"/>
              <a:chExt cx="141690" cy="743107"/>
            </a:xfrm>
          </p:grpSpPr>
          <p:sp>
            <p:nvSpPr>
              <p:cNvPr id="181" name="TextBox 180"/>
              <p:cNvSpPr txBox="1"/>
              <p:nvPr/>
            </p:nvSpPr>
            <p:spPr>
              <a:xfrm>
                <a:off x="4871452" y="1644702"/>
                <a:ext cx="133228" cy="24805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400" dirty="0">
                    <a:latin typeface="+mn-lt"/>
                    <a:cs typeface="Times New Roman" panose="02020603050405020304" pitchFamily="18" charset="0"/>
                  </a:rPr>
                  <a:t>0</a:t>
                </a:r>
              </a:p>
            </p:txBody>
          </p:sp>
          <p:sp>
            <p:nvSpPr>
              <p:cNvPr id="182" name="TextBox 181"/>
              <p:cNvSpPr txBox="1"/>
              <p:nvPr/>
            </p:nvSpPr>
            <p:spPr>
              <a:xfrm>
                <a:off x="4862990" y="2139757"/>
                <a:ext cx="133228" cy="24805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400" dirty="0">
                    <a:latin typeface="+mn-lt"/>
                    <a:cs typeface="Times New Roman" panose="02020603050405020304" pitchFamily="18" charset="0"/>
                  </a:rPr>
                  <a:t>1</a:t>
                </a:r>
              </a:p>
            </p:txBody>
          </p:sp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0064EEF2-76F1-4446-809F-962AFF7B3E46}"/>
                </a:ext>
              </a:extLst>
            </p:cNvPr>
            <p:cNvGrpSpPr/>
            <p:nvPr/>
          </p:nvGrpSpPr>
          <p:grpSpPr>
            <a:xfrm>
              <a:off x="4097905" y="3741410"/>
              <a:ext cx="1426907" cy="1968320"/>
              <a:chOff x="4097905" y="3741410"/>
              <a:chExt cx="1426907" cy="1968320"/>
            </a:xfrm>
          </p:grpSpPr>
          <p:sp>
            <p:nvSpPr>
              <p:cNvPr id="102" name="Flowchart: Manual Operation 101"/>
              <p:cNvSpPr/>
              <p:nvPr/>
            </p:nvSpPr>
            <p:spPr>
              <a:xfrm rot="16200000">
                <a:off x="4404381" y="4175191"/>
                <a:ext cx="1529610" cy="662047"/>
              </a:xfrm>
              <a:prstGeom prst="flowChartManualOperation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Mux</a:t>
                </a:r>
              </a:p>
            </p:txBody>
          </p:sp>
          <p:cxnSp>
            <p:nvCxnSpPr>
              <p:cNvPr id="104" name="Straight Arrow Connector 103"/>
              <p:cNvCxnSpPr/>
              <p:nvPr/>
            </p:nvCxnSpPr>
            <p:spPr>
              <a:xfrm>
                <a:off x="4478123" y="3965876"/>
                <a:ext cx="36004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TextBox 104"/>
              <p:cNvSpPr txBox="1"/>
              <p:nvPr/>
            </p:nvSpPr>
            <p:spPr>
              <a:xfrm>
                <a:off x="4097905" y="3785856"/>
                <a:ext cx="352890" cy="36004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4</a:t>
                </a:r>
              </a:p>
            </p:txBody>
          </p:sp>
          <p:grpSp>
            <p:nvGrpSpPr>
              <p:cNvPr id="106" name="Group 105"/>
              <p:cNvGrpSpPr/>
              <p:nvPr/>
            </p:nvGrpSpPr>
            <p:grpSpPr>
              <a:xfrm>
                <a:off x="4097905" y="4145896"/>
                <a:ext cx="740258" cy="360040"/>
                <a:chOff x="4412940" y="3879050"/>
                <a:chExt cx="740258" cy="360040"/>
              </a:xfrm>
            </p:grpSpPr>
            <p:cxnSp>
              <p:nvCxnSpPr>
                <p:cNvPr id="118" name="Straight Arrow Connector 117"/>
                <p:cNvCxnSpPr/>
                <p:nvPr/>
              </p:nvCxnSpPr>
              <p:spPr>
                <a:xfrm>
                  <a:off x="4793158" y="4059070"/>
                  <a:ext cx="360040" cy="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9" name="TextBox 118"/>
                <p:cNvSpPr txBox="1"/>
                <p:nvPr/>
              </p:nvSpPr>
              <p:spPr>
                <a:xfrm>
                  <a:off x="4412940" y="3879050"/>
                  <a:ext cx="352890" cy="360040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sz="2000" i="1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d</a:t>
                  </a:r>
                  <a:r>
                    <a:rPr lang="en-US" sz="2000" baseline="-25000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5</a:t>
                  </a:r>
                </a:p>
              </p:txBody>
            </p:sp>
          </p:grpSp>
          <p:sp>
            <p:nvSpPr>
              <p:cNvPr id="117" name="TextBox 116"/>
              <p:cNvSpPr txBox="1"/>
              <p:nvPr/>
            </p:nvSpPr>
            <p:spPr>
              <a:xfrm>
                <a:off x="5133020" y="5439700"/>
                <a:ext cx="391792" cy="27003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S</a:t>
                </a:r>
                <a:r>
                  <a:rPr lang="en-US" sz="2000" baseline="-25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en-US" sz="20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S</a:t>
                </a:r>
                <a:r>
                  <a:rPr lang="en-US" sz="2000" baseline="-25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endParaRPr lang="en-US" sz="1400" baseline="-25000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9" name="Group 108"/>
              <p:cNvGrpSpPr/>
              <p:nvPr/>
            </p:nvGrpSpPr>
            <p:grpSpPr>
              <a:xfrm>
                <a:off x="4097905" y="4505936"/>
                <a:ext cx="740258" cy="360040"/>
                <a:chOff x="4412940" y="3879050"/>
                <a:chExt cx="740258" cy="360040"/>
              </a:xfrm>
            </p:grpSpPr>
            <p:cxnSp>
              <p:nvCxnSpPr>
                <p:cNvPr id="113" name="Straight Arrow Connector 112"/>
                <p:cNvCxnSpPr/>
                <p:nvPr/>
              </p:nvCxnSpPr>
              <p:spPr>
                <a:xfrm>
                  <a:off x="4793158" y="4059070"/>
                  <a:ext cx="360040" cy="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4" name="TextBox 113"/>
                <p:cNvSpPr txBox="1"/>
                <p:nvPr/>
              </p:nvSpPr>
              <p:spPr>
                <a:xfrm>
                  <a:off x="4412940" y="3879050"/>
                  <a:ext cx="352890" cy="360040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sz="2000" i="1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d</a:t>
                  </a:r>
                  <a:r>
                    <a:rPr lang="en-US" sz="2000" baseline="-25000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6</a:t>
                  </a:r>
                </a:p>
              </p:txBody>
            </p:sp>
          </p:grpSp>
          <p:grpSp>
            <p:nvGrpSpPr>
              <p:cNvPr id="110" name="Group 109"/>
              <p:cNvGrpSpPr/>
              <p:nvPr/>
            </p:nvGrpSpPr>
            <p:grpSpPr>
              <a:xfrm>
                <a:off x="4097905" y="4865976"/>
                <a:ext cx="740258" cy="360040"/>
                <a:chOff x="4412940" y="3879050"/>
                <a:chExt cx="740258" cy="360040"/>
              </a:xfrm>
            </p:grpSpPr>
            <p:cxnSp>
              <p:nvCxnSpPr>
                <p:cNvPr id="111" name="Straight Arrow Connector 110"/>
                <p:cNvCxnSpPr/>
                <p:nvPr/>
              </p:nvCxnSpPr>
              <p:spPr>
                <a:xfrm>
                  <a:off x="4793158" y="4059070"/>
                  <a:ext cx="360040" cy="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2" name="TextBox 111"/>
                <p:cNvSpPr txBox="1"/>
                <p:nvPr/>
              </p:nvSpPr>
              <p:spPr>
                <a:xfrm>
                  <a:off x="4412940" y="3879050"/>
                  <a:ext cx="352890" cy="360040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sz="2000" i="1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d</a:t>
                  </a:r>
                  <a:r>
                    <a:rPr lang="en-US" sz="2000" baseline="-25000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7</a:t>
                  </a:r>
                </a:p>
              </p:txBody>
            </p:sp>
          </p:grpSp>
          <p:cxnSp>
            <p:nvCxnSpPr>
              <p:cNvPr id="101" name="Straight Arrow Connector 100"/>
              <p:cNvCxnSpPr>
                <a:cxnSpLocks/>
              </p:cNvCxnSpPr>
              <p:nvPr/>
            </p:nvCxnSpPr>
            <p:spPr>
              <a:xfrm flipV="1">
                <a:off x="5215410" y="5110342"/>
                <a:ext cx="0" cy="318756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Arrow Connector 171">
                <a:extLst>
                  <a:ext uri="{FF2B5EF4-FFF2-40B4-BE49-F238E27FC236}">
                    <a16:creationId xmlns:a16="http://schemas.microsoft.com/office/drawing/2014/main" id="{63D89D70-7A26-4246-86A7-9CD5DFA7264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368504" y="5045996"/>
                <a:ext cx="0" cy="383102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64" name="Group 163"/>
              <p:cNvGrpSpPr/>
              <p:nvPr/>
            </p:nvGrpSpPr>
            <p:grpSpPr>
              <a:xfrm>
                <a:off x="4892094" y="3856023"/>
                <a:ext cx="141690" cy="1328172"/>
                <a:chOff x="4862990" y="1673805"/>
                <a:chExt cx="141690" cy="1328172"/>
              </a:xfrm>
            </p:grpSpPr>
            <p:sp>
              <p:nvSpPr>
                <p:cNvPr id="165" name="TextBox 164"/>
                <p:cNvSpPr txBox="1"/>
                <p:nvPr/>
              </p:nvSpPr>
              <p:spPr>
                <a:xfrm>
                  <a:off x="4871452" y="1673805"/>
                  <a:ext cx="133228" cy="248052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sz="1600" dirty="0">
                      <a:latin typeface="+mn-lt"/>
                      <a:cs typeface="Times New Roman" panose="02020603050405020304" pitchFamily="18" charset="0"/>
                    </a:rPr>
                    <a:t>0</a:t>
                  </a:r>
                </a:p>
              </p:txBody>
            </p:sp>
            <p:sp>
              <p:nvSpPr>
                <p:cNvPr id="166" name="TextBox 165"/>
                <p:cNvSpPr txBox="1"/>
                <p:nvPr/>
              </p:nvSpPr>
              <p:spPr>
                <a:xfrm>
                  <a:off x="4862990" y="2049747"/>
                  <a:ext cx="133228" cy="248052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sz="1600" dirty="0">
                      <a:latin typeface="+mn-lt"/>
                      <a:cs typeface="Times New Roman" panose="02020603050405020304" pitchFamily="18" charset="0"/>
                    </a:rPr>
                    <a:t>1</a:t>
                  </a:r>
                </a:p>
              </p:txBody>
            </p:sp>
            <p:sp>
              <p:nvSpPr>
                <p:cNvPr id="167" name="TextBox 166"/>
                <p:cNvSpPr txBox="1"/>
                <p:nvPr/>
              </p:nvSpPr>
              <p:spPr>
                <a:xfrm>
                  <a:off x="4862990" y="2393885"/>
                  <a:ext cx="133228" cy="248052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sz="1600" dirty="0">
                      <a:latin typeface="+mn-lt"/>
                      <a:cs typeface="Times New Roman" panose="02020603050405020304" pitchFamily="18" charset="0"/>
                    </a:rPr>
                    <a:t>2</a:t>
                  </a:r>
                </a:p>
              </p:txBody>
            </p:sp>
            <p:sp>
              <p:nvSpPr>
                <p:cNvPr id="168" name="TextBox 167"/>
                <p:cNvSpPr txBox="1"/>
                <p:nvPr/>
              </p:nvSpPr>
              <p:spPr>
                <a:xfrm>
                  <a:off x="4862990" y="2753925"/>
                  <a:ext cx="133228" cy="248052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sz="1600" dirty="0">
                      <a:latin typeface="+mn-lt"/>
                      <a:cs typeface="Times New Roman" panose="02020603050405020304" pitchFamily="18" charset="0"/>
                    </a:rPr>
                    <a:t>3</a:t>
                  </a:r>
                </a:p>
              </p:txBody>
            </p:sp>
          </p:grpSp>
          <p:sp>
            <p:nvSpPr>
              <p:cNvPr id="91" name="TextBox 90"/>
              <p:cNvSpPr txBox="1"/>
              <p:nvPr/>
            </p:nvSpPr>
            <p:spPr>
              <a:xfrm rot="20240553">
                <a:off x="5108357" y="4827961"/>
                <a:ext cx="303373" cy="24936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400" dirty="0">
                    <a:latin typeface="+mn-lt"/>
                    <a:cs typeface="Times New Roman" panose="02020603050405020304" pitchFamily="18" charset="0"/>
                  </a:rPr>
                  <a:t>1 0</a:t>
                </a:r>
                <a:endParaRPr lang="en-US" sz="1400" baseline="-25000" dirty="0">
                  <a:latin typeface="+mn-lt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73" name="Group 172">
              <a:extLst>
                <a:ext uri="{FF2B5EF4-FFF2-40B4-BE49-F238E27FC236}">
                  <a16:creationId xmlns:a16="http://schemas.microsoft.com/office/drawing/2014/main" id="{B90FA9E5-EFCE-46D3-93C7-843FCEA069BD}"/>
                </a:ext>
              </a:extLst>
            </p:cNvPr>
            <p:cNvGrpSpPr/>
            <p:nvPr/>
          </p:nvGrpSpPr>
          <p:grpSpPr>
            <a:xfrm>
              <a:off x="4097905" y="1595695"/>
              <a:ext cx="1426907" cy="1968320"/>
              <a:chOff x="4097905" y="3741410"/>
              <a:chExt cx="1426907" cy="1968320"/>
            </a:xfrm>
          </p:grpSpPr>
          <p:sp>
            <p:nvSpPr>
              <p:cNvPr id="193" name="Flowchart: Manual Operation 192">
                <a:extLst>
                  <a:ext uri="{FF2B5EF4-FFF2-40B4-BE49-F238E27FC236}">
                    <a16:creationId xmlns:a16="http://schemas.microsoft.com/office/drawing/2014/main" id="{F0166806-0E07-408F-88FC-A735D3718A3F}"/>
                  </a:ext>
                </a:extLst>
              </p:cNvPr>
              <p:cNvSpPr/>
              <p:nvPr/>
            </p:nvSpPr>
            <p:spPr>
              <a:xfrm rot="16200000">
                <a:off x="4404381" y="4175191"/>
                <a:ext cx="1529610" cy="662047"/>
              </a:xfrm>
              <a:prstGeom prst="flowChartManualOperation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Mux</a:t>
                </a:r>
              </a:p>
            </p:txBody>
          </p:sp>
          <p:cxnSp>
            <p:nvCxnSpPr>
              <p:cNvPr id="194" name="Straight Arrow Connector 193">
                <a:extLst>
                  <a:ext uri="{FF2B5EF4-FFF2-40B4-BE49-F238E27FC236}">
                    <a16:creationId xmlns:a16="http://schemas.microsoft.com/office/drawing/2014/main" id="{F1E53642-DD8B-4A39-8C2F-96E0AFCA4ADE}"/>
                  </a:ext>
                </a:extLst>
              </p:cNvPr>
              <p:cNvCxnSpPr/>
              <p:nvPr/>
            </p:nvCxnSpPr>
            <p:spPr>
              <a:xfrm>
                <a:off x="4478123" y="3965876"/>
                <a:ext cx="36004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5" name="TextBox 194">
                <a:extLst>
                  <a:ext uri="{FF2B5EF4-FFF2-40B4-BE49-F238E27FC236}">
                    <a16:creationId xmlns:a16="http://schemas.microsoft.com/office/drawing/2014/main" id="{266240E8-5FCF-42E4-ABB0-88EE6CE98042}"/>
                  </a:ext>
                </a:extLst>
              </p:cNvPr>
              <p:cNvSpPr txBox="1"/>
              <p:nvPr/>
            </p:nvSpPr>
            <p:spPr>
              <a:xfrm>
                <a:off x="4097905" y="3785856"/>
                <a:ext cx="352890" cy="36004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r>
                  <a:rPr lang="en-US" sz="2000" baseline="-25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</a:p>
            </p:txBody>
          </p:sp>
          <p:grpSp>
            <p:nvGrpSpPr>
              <p:cNvPr id="196" name="Group 195">
                <a:extLst>
                  <a:ext uri="{FF2B5EF4-FFF2-40B4-BE49-F238E27FC236}">
                    <a16:creationId xmlns:a16="http://schemas.microsoft.com/office/drawing/2014/main" id="{D0505BA6-403A-42F7-A953-C3F87D127F38}"/>
                  </a:ext>
                </a:extLst>
              </p:cNvPr>
              <p:cNvGrpSpPr/>
              <p:nvPr/>
            </p:nvGrpSpPr>
            <p:grpSpPr>
              <a:xfrm>
                <a:off x="4097905" y="4145896"/>
                <a:ext cx="740258" cy="360040"/>
                <a:chOff x="4412940" y="3879050"/>
                <a:chExt cx="740258" cy="360040"/>
              </a:xfrm>
            </p:grpSpPr>
            <p:cxnSp>
              <p:nvCxnSpPr>
                <p:cNvPr id="212" name="Straight Arrow Connector 211">
                  <a:extLst>
                    <a:ext uri="{FF2B5EF4-FFF2-40B4-BE49-F238E27FC236}">
                      <a16:creationId xmlns:a16="http://schemas.microsoft.com/office/drawing/2014/main" id="{B302E6BA-2F9B-4A87-865E-26975A24C3A7}"/>
                    </a:ext>
                  </a:extLst>
                </p:cNvPr>
                <p:cNvCxnSpPr/>
                <p:nvPr/>
              </p:nvCxnSpPr>
              <p:spPr>
                <a:xfrm>
                  <a:off x="4793158" y="4059070"/>
                  <a:ext cx="360040" cy="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3" name="TextBox 212">
                  <a:extLst>
                    <a:ext uri="{FF2B5EF4-FFF2-40B4-BE49-F238E27FC236}">
                      <a16:creationId xmlns:a16="http://schemas.microsoft.com/office/drawing/2014/main" id="{AF4B3097-CD20-447C-B428-8D6E9B76CAC4}"/>
                    </a:ext>
                  </a:extLst>
                </p:cNvPr>
                <p:cNvSpPr txBox="1"/>
                <p:nvPr/>
              </p:nvSpPr>
              <p:spPr>
                <a:xfrm>
                  <a:off x="4412940" y="3879050"/>
                  <a:ext cx="352890" cy="360040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sz="2000" i="1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d</a:t>
                  </a:r>
                  <a:r>
                    <a:rPr lang="en-US" sz="2000" baseline="-25000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1</a:t>
                  </a:r>
                </a:p>
              </p:txBody>
            </p:sp>
          </p:grpSp>
          <p:sp>
            <p:nvSpPr>
              <p:cNvPr id="197" name="TextBox 196">
                <a:extLst>
                  <a:ext uri="{FF2B5EF4-FFF2-40B4-BE49-F238E27FC236}">
                    <a16:creationId xmlns:a16="http://schemas.microsoft.com/office/drawing/2014/main" id="{4319E6CA-8CE0-4C46-A0A8-EA65321DC3D2}"/>
                  </a:ext>
                </a:extLst>
              </p:cNvPr>
              <p:cNvSpPr txBox="1"/>
              <p:nvPr/>
            </p:nvSpPr>
            <p:spPr>
              <a:xfrm>
                <a:off x="5133020" y="5439700"/>
                <a:ext cx="391792" cy="27003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S</a:t>
                </a:r>
                <a:r>
                  <a:rPr lang="en-US" sz="2000" baseline="-25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en-US" sz="20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S</a:t>
                </a:r>
                <a:r>
                  <a:rPr lang="en-US" sz="2000" baseline="-25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endParaRPr lang="en-US" sz="1400" baseline="-25000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98" name="Group 197">
                <a:extLst>
                  <a:ext uri="{FF2B5EF4-FFF2-40B4-BE49-F238E27FC236}">
                    <a16:creationId xmlns:a16="http://schemas.microsoft.com/office/drawing/2014/main" id="{72D05CB7-C9D2-4454-B264-1E02A36A18FB}"/>
                  </a:ext>
                </a:extLst>
              </p:cNvPr>
              <p:cNvGrpSpPr/>
              <p:nvPr/>
            </p:nvGrpSpPr>
            <p:grpSpPr>
              <a:xfrm>
                <a:off x="4097905" y="4505936"/>
                <a:ext cx="740258" cy="360040"/>
                <a:chOff x="4412940" y="3879050"/>
                <a:chExt cx="740258" cy="360040"/>
              </a:xfrm>
            </p:grpSpPr>
            <p:cxnSp>
              <p:nvCxnSpPr>
                <p:cNvPr id="210" name="Straight Arrow Connector 209">
                  <a:extLst>
                    <a:ext uri="{FF2B5EF4-FFF2-40B4-BE49-F238E27FC236}">
                      <a16:creationId xmlns:a16="http://schemas.microsoft.com/office/drawing/2014/main" id="{DEE44F87-57B4-4C3B-936A-59F9EF63B22D}"/>
                    </a:ext>
                  </a:extLst>
                </p:cNvPr>
                <p:cNvCxnSpPr/>
                <p:nvPr/>
              </p:nvCxnSpPr>
              <p:spPr>
                <a:xfrm>
                  <a:off x="4793158" y="4059070"/>
                  <a:ext cx="360040" cy="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1" name="TextBox 210">
                  <a:extLst>
                    <a:ext uri="{FF2B5EF4-FFF2-40B4-BE49-F238E27FC236}">
                      <a16:creationId xmlns:a16="http://schemas.microsoft.com/office/drawing/2014/main" id="{A4E605FE-FFE3-4D2D-A8DC-BD03CEB8601E}"/>
                    </a:ext>
                  </a:extLst>
                </p:cNvPr>
                <p:cNvSpPr txBox="1"/>
                <p:nvPr/>
              </p:nvSpPr>
              <p:spPr>
                <a:xfrm>
                  <a:off x="4412940" y="3879050"/>
                  <a:ext cx="352890" cy="360040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sz="2000" i="1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d</a:t>
                  </a:r>
                  <a:r>
                    <a:rPr lang="en-US" sz="2000" baseline="-25000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2</a:t>
                  </a:r>
                </a:p>
              </p:txBody>
            </p:sp>
          </p:grpSp>
          <p:grpSp>
            <p:nvGrpSpPr>
              <p:cNvPr id="199" name="Group 198">
                <a:extLst>
                  <a:ext uri="{FF2B5EF4-FFF2-40B4-BE49-F238E27FC236}">
                    <a16:creationId xmlns:a16="http://schemas.microsoft.com/office/drawing/2014/main" id="{B5A4C37B-F4F6-4A34-852B-702F3C97A177}"/>
                  </a:ext>
                </a:extLst>
              </p:cNvPr>
              <p:cNvGrpSpPr/>
              <p:nvPr/>
            </p:nvGrpSpPr>
            <p:grpSpPr>
              <a:xfrm>
                <a:off x="4097905" y="4865976"/>
                <a:ext cx="740258" cy="360040"/>
                <a:chOff x="4412940" y="3879050"/>
                <a:chExt cx="740258" cy="360040"/>
              </a:xfrm>
            </p:grpSpPr>
            <p:cxnSp>
              <p:nvCxnSpPr>
                <p:cNvPr id="208" name="Straight Arrow Connector 207">
                  <a:extLst>
                    <a:ext uri="{FF2B5EF4-FFF2-40B4-BE49-F238E27FC236}">
                      <a16:creationId xmlns:a16="http://schemas.microsoft.com/office/drawing/2014/main" id="{50BB9152-A5C9-40A1-8C67-696CD0B6BCC8}"/>
                    </a:ext>
                  </a:extLst>
                </p:cNvPr>
                <p:cNvCxnSpPr/>
                <p:nvPr/>
              </p:nvCxnSpPr>
              <p:spPr>
                <a:xfrm>
                  <a:off x="4793158" y="4059070"/>
                  <a:ext cx="360040" cy="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9" name="TextBox 208">
                  <a:extLst>
                    <a:ext uri="{FF2B5EF4-FFF2-40B4-BE49-F238E27FC236}">
                      <a16:creationId xmlns:a16="http://schemas.microsoft.com/office/drawing/2014/main" id="{11A48602-C7F9-4E47-8155-76ED5997465A}"/>
                    </a:ext>
                  </a:extLst>
                </p:cNvPr>
                <p:cNvSpPr txBox="1"/>
                <p:nvPr/>
              </p:nvSpPr>
              <p:spPr>
                <a:xfrm>
                  <a:off x="4412940" y="3879050"/>
                  <a:ext cx="352890" cy="360040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sz="2000" i="1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d</a:t>
                  </a:r>
                  <a:r>
                    <a:rPr lang="en-US" sz="2000" baseline="-25000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3</a:t>
                  </a:r>
                </a:p>
              </p:txBody>
            </p:sp>
          </p:grpSp>
          <p:cxnSp>
            <p:nvCxnSpPr>
              <p:cNvPr id="200" name="Straight Arrow Connector 199">
                <a:extLst>
                  <a:ext uri="{FF2B5EF4-FFF2-40B4-BE49-F238E27FC236}">
                    <a16:creationId xmlns:a16="http://schemas.microsoft.com/office/drawing/2014/main" id="{86AE28D2-1E4F-4FE0-A22B-62D760C6885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215410" y="5110342"/>
                <a:ext cx="0" cy="318756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Arrow Connector 200">
                <a:extLst>
                  <a:ext uri="{FF2B5EF4-FFF2-40B4-BE49-F238E27FC236}">
                    <a16:creationId xmlns:a16="http://schemas.microsoft.com/office/drawing/2014/main" id="{DD522690-EA28-44B1-912A-B1037C514CF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368504" y="5045996"/>
                <a:ext cx="0" cy="383102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2" name="Group 201">
                <a:extLst>
                  <a:ext uri="{FF2B5EF4-FFF2-40B4-BE49-F238E27FC236}">
                    <a16:creationId xmlns:a16="http://schemas.microsoft.com/office/drawing/2014/main" id="{388E1E97-7FA7-4DF9-B1C6-BCDF9DE1A96A}"/>
                  </a:ext>
                </a:extLst>
              </p:cNvPr>
              <p:cNvGrpSpPr/>
              <p:nvPr/>
            </p:nvGrpSpPr>
            <p:grpSpPr>
              <a:xfrm>
                <a:off x="4892094" y="3856023"/>
                <a:ext cx="141690" cy="1328172"/>
                <a:chOff x="4862990" y="1673805"/>
                <a:chExt cx="141690" cy="1328172"/>
              </a:xfrm>
            </p:grpSpPr>
            <p:sp>
              <p:nvSpPr>
                <p:cNvPr id="204" name="TextBox 203">
                  <a:extLst>
                    <a:ext uri="{FF2B5EF4-FFF2-40B4-BE49-F238E27FC236}">
                      <a16:creationId xmlns:a16="http://schemas.microsoft.com/office/drawing/2014/main" id="{86632D51-CE7F-4141-8D7E-F2B2D2FC7834}"/>
                    </a:ext>
                  </a:extLst>
                </p:cNvPr>
                <p:cNvSpPr txBox="1"/>
                <p:nvPr/>
              </p:nvSpPr>
              <p:spPr>
                <a:xfrm>
                  <a:off x="4871452" y="1673805"/>
                  <a:ext cx="133228" cy="248052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sz="1600" dirty="0">
                      <a:latin typeface="+mn-lt"/>
                      <a:cs typeface="Times New Roman" panose="02020603050405020304" pitchFamily="18" charset="0"/>
                    </a:rPr>
                    <a:t>0</a:t>
                  </a:r>
                </a:p>
              </p:txBody>
            </p:sp>
            <p:sp>
              <p:nvSpPr>
                <p:cNvPr id="205" name="TextBox 204">
                  <a:extLst>
                    <a:ext uri="{FF2B5EF4-FFF2-40B4-BE49-F238E27FC236}">
                      <a16:creationId xmlns:a16="http://schemas.microsoft.com/office/drawing/2014/main" id="{3901BEA9-F2AE-4242-86B6-99346C815583}"/>
                    </a:ext>
                  </a:extLst>
                </p:cNvPr>
                <p:cNvSpPr txBox="1"/>
                <p:nvPr/>
              </p:nvSpPr>
              <p:spPr>
                <a:xfrm>
                  <a:off x="4862990" y="2049747"/>
                  <a:ext cx="133228" cy="248052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sz="1600" dirty="0">
                      <a:latin typeface="+mn-lt"/>
                      <a:cs typeface="Times New Roman" panose="02020603050405020304" pitchFamily="18" charset="0"/>
                    </a:rPr>
                    <a:t>1</a:t>
                  </a:r>
                </a:p>
              </p:txBody>
            </p:sp>
            <p:sp>
              <p:nvSpPr>
                <p:cNvPr id="206" name="TextBox 205">
                  <a:extLst>
                    <a:ext uri="{FF2B5EF4-FFF2-40B4-BE49-F238E27FC236}">
                      <a16:creationId xmlns:a16="http://schemas.microsoft.com/office/drawing/2014/main" id="{4DE79651-CA40-4F9A-A6C0-2F7EE098F2DC}"/>
                    </a:ext>
                  </a:extLst>
                </p:cNvPr>
                <p:cNvSpPr txBox="1"/>
                <p:nvPr/>
              </p:nvSpPr>
              <p:spPr>
                <a:xfrm>
                  <a:off x="4862990" y="2393885"/>
                  <a:ext cx="133228" cy="248052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sz="1600" dirty="0">
                      <a:latin typeface="+mn-lt"/>
                      <a:cs typeface="Times New Roman" panose="02020603050405020304" pitchFamily="18" charset="0"/>
                    </a:rPr>
                    <a:t>2</a:t>
                  </a:r>
                </a:p>
              </p:txBody>
            </p:sp>
            <p:sp>
              <p:nvSpPr>
                <p:cNvPr id="207" name="TextBox 206">
                  <a:extLst>
                    <a:ext uri="{FF2B5EF4-FFF2-40B4-BE49-F238E27FC236}">
                      <a16:creationId xmlns:a16="http://schemas.microsoft.com/office/drawing/2014/main" id="{0FC5A21D-CFCA-488B-B6BE-64EF2B1BAE32}"/>
                    </a:ext>
                  </a:extLst>
                </p:cNvPr>
                <p:cNvSpPr txBox="1"/>
                <p:nvPr/>
              </p:nvSpPr>
              <p:spPr>
                <a:xfrm>
                  <a:off x="4862990" y="2753925"/>
                  <a:ext cx="133228" cy="248052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sz="1600" dirty="0">
                      <a:latin typeface="+mn-lt"/>
                      <a:cs typeface="Times New Roman" panose="02020603050405020304" pitchFamily="18" charset="0"/>
                    </a:rPr>
                    <a:t>3</a:t>
                  </a:r>
                </a:p>
              </p:txBody>
            </p:sp>
          </p:grpSp>
          <p:sp>
            <p:nvSpPr>
              <p:cNvPr id="203" name="TextBox 202">
                <a:extLst>
                  <a:ext uri="{FF2B5EF4-FFF2-40B4-BE49-F238E27FC236}">
                    <a16:creationId xmlns:a16="http://schemas.microsoft.com/office/drawing/2014/main" id="{13B00DB2-EB05-4B78-A099-3CF41CE3DC1B}"/>
                  </a:ext>
                </a:extLst>
              </p:cNvPr>
              <p:cNvSpPr txBox="1"/>
              <p:nvPr/>
            </p:nvSpPr>
            <p:spPr>
              <a:xfrm rot="20240553">
                <a:off x="5108357" y="4827961"/>
                <a:ext cx="303373" cy="24936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400" dirty="0">
                    <a:latin typeface="+mn-lt"/>
                    <a:cs typeface="Times New Roman" panose="02020603050405020304" pitchFamily="18" charset="0"/>
                  </a:rPr>
                  <a:t>1 0</a:t>
                </a:r>
                <a:endParaRPr lang="en-US" sz="1400" baseline="-25000" dirty="0">
                  <a:latin typeface="+mn-lt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72444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12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Multiplexers with Vector Input and Output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282" y="1043735"/>
            <a:ext cx="8339178" cy="58506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inputs and output of a multiplexer can be </a:t>
            </a:r>
            <a:r>
              <a:rPr lang="en-US" i="1" dirty="0"/>
              <a:t>n</a:t>
            </a:r>
            <a:r>
              <a:rPr lang="en-US" dirty="0"/>
              <a:t>-bit vectors</a:t>
            </a:r>
          </a:p>
        </p:txBody>
      </p:sp>
      <p:sp>
        <p:nvSpPr>
          <p:cNvPr id="100" name="Content Placeholder 2"/>
          <p:cNvSpPr txBox="1">
            <a:spLocks/>
          </p:cNvSpPr>
          <p:nvPr/>
        </p:nvSpPr>
        <p:spPr bwMode="auto">
          <a:xfrm>
            <a:off x="452499" y="4464115"/>
            <a:ext cx="4185465" cy="1665185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7663" indent="-347663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8513" indent="-336550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4588" indent="-231775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+mn-cs"/>
              </a:defRPr>
            </a:lvl3pPr>
            <a:lvl4pPr marL="1481138" indent="-222250" algn="l" rtl="0" fontAlgn="base">
              <a:spcBef>
                <a:spcPct val="4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kern="0" dirty="0"/>
              <a:t>2-to-1 Multiplexer with </a:t>
            </a:r>
            <a:r>
              <a:rPr lang="en-US" sz="2000" i="1" kern="0" dirty="0"/>
              <a:t>n</a:t>
            </a:r>
            <a:r>
              <a:rPr lang="en-US" sz="2000" kern="0" dirty="0"/>
              <a:t> bits</a:t>
            </a:r>
          </a:p>
          <a:p>
            <a:pPr marL="0" indent="0" algn="ctr">
              <a:buNone/>
            </a:pPr>
            <a:r>
              <a:rPr lang="en-US" sz="2000" kern="0" dirty="0"/>
              <a:t>Inputs and output are </a:t>
            </a:r>
            <a:r>
              <a:rPr lang="en-US" sz="2000" i="1" kern="0" dirty="0"/>
              <a:t>n</a:t>
            </a:r>
            <a:r>
              <a:rPr lang="en-US" sz="2000" kern="0" dirty="0"/>
              <a:t>-bit vectors</a:t>
            </a:r>
          </a:p>
          <a:p>
            <a:pPr marL="0" indent="0" algn="ctr">
              <a:buNone/>
            </a:pPr>
            <a:r>
              <a:rPr lang="en-US" sz="2000" kern="0" dirty="0"/>
              <a:t>Using </a:t>
            </a:r>
            <a:r>
              <a:rPr lang="en-US" sz="2000" i="1" kern="0" dirty="0"/>
              <a:t>n</a:t>
            </a:r>
            <a:r>
              <a:rPr lang="en-US" sz="2000" kern="0" dirty="0"/>
              <a:t> copies of a 2-to-1 Mux</a:t>
            </a:r>
          </a:p>
        </p:txBody>
      </p:sp>
      <p:sp>
        <p:nvSpPr>
          <p:cNvPr id="103" name="Content Placeholder 2"/>
          <p:cNvSpPr txBox="1">
            <a:spLocks/>
          </p:cNvSpPr>
          <p:nvPr/>
        </p:nvSpPr>
        <p:spPr bwMode="auto">
          <a:xfrm>
            <a:off x="5178025" y="4464115"/>
            <a:ext cx="4185465" cy="1665185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7663" indent="-347663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8513" indent="-336550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4588" indent="-231775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+mn-cs"/>
              </a:defRPr>
            </a:lvl3pPr>
            <a:lvl4pPr marL="1481138" indent="-222250" algn="l" rtl="0" fontAlgn="base">
              <a:spcBef>
                <a:spcPct val="4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kern="0" dirty="0"/>
              <a:t>4-to-1 Multiplexer with </a:t>
            </a:r>
            <a:r>
              <a:rPr lang="en-US" sz="2000" i="1" kern="0" dirty="0"/>
              <a:t>n</a:t>
            </a:r>
            <a:r>
              <a:rPr lang="en-US" sz="2000" kern="0" dirty="0"/>
              <a:t> bits</a:t>
            </a:r>
          </a:p>
          <a:p>
            <a:pPr marL="0" indent="0" algn="ctr">
              <a:buNone/>
            </a:pPr>
            <a:r>
              <a:rPr lang="en-US" sz="2000" kern="0" dirty="0"/>
              <a:t>Inputs and output are </a:t>
            </a:r>
            <a:r>
              <a:rPr lang="en-US" sz="2000" i="1" kern="0" dirty="0"/>
              <a:t>n</a:t>
            </a:r>
            <a:r>
              <a:rPr lang="en-US" sz="2000" kern="0" dirty="0"/>
              <a:t>-bit vectors</a:t>
            </a:r>
          </a:p>
          <a:p>
            <a:pPr marL="0" indent="0" algn="ctr">
              <a:buNone/>
            </a:pPr>
            <a:r>
              <a:rPr lang="en-US" sz="2000" kern="0" dirty="0"/>
              <a:t>Using </a:t>
            </a:r>
            <a:r>
              <a:rPr lang="en-US" sz="2000" i="1" kern="0" dirty="0"/>
              <a:t>n</a:t>
            </a:r>
            <a:r>
              <a:rPr lang="en-US" sz="2000" kern="0" dirty="0"/>
              <a:t> copies of a 4-to-1 Mux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999710" y="2162793"/>
            <a:ext cx="3548245" cy="1664626"/>
            <a:chOff x="999710" y="2162793"/>
            <a:chExt cx="3548245" cy="1664626"/>
          </a:xfrm>
        </p:grpSpPr>
        <p:grpSp>
          <p:nvGrpSpPr>
            <p:cNvPr id="98" name="Group 97"/>
            <p:cNvGrpSpPr/>
            <p:nvPr/>
          </p:nvGrpSpPr>
          <p:grpSpPr>
            <a:xfrm>
              <a:off x="999710" y="2162793"/>
              <a:ext cx="3548245" cy="1664626"/>
              <a:chOff x="594665" y="1988840"/>
              <a:chExt cx="3548245" cy="1664626"/>
            </a:xfrm>
          </p:grpSpPr>
          <p:sp>
            <p:nvSpPr>
              <p:cNvPr id="5" name="Flowchart: Manual Operation 4"/>
              <p:cNvSpPr/>
              <p:nvPr/>
            </p:nvSpPr>
            <p:spPr>
              <a:xfrm rot="16200000">
                <a:off x="1821993" y="2221850"/>
                <a:ext cx="1125124" cy="659103"/>
              </a:xfrm>
              <a:prstGeom prst="flowChartManualOperat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Mux</a:t>
                </a:r>
              </a:p>
            </p:txBody>
          </p:sp>
          <p:cxnSp>
            <p:nvCxnSpPr>
              <p:cNvPr id="6" name="Straight Arrow Connector 5"/>
              <p:cNvCxnSpPr/>
              <p:nvPr/>
            </p:nvCxnSpPr>
            <p:spPr>
              <a:xfrm flipV="1">
                <a:off x="2387715" y="3010145"/>
                <a:ext cx="0" cy="328286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>
                <a:off x="1581199" y="2888381"/>
                <a:ext cx="473803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2214845" y="3383436"/>
                <a:ext cx="352890" cy="27003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S</a:t>
                </a:r>
                <a:endParaRPr lang="en-US" sz="2000" i="1" baseline="-25000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594665" y="2000156"/>
                <a:ext cx="1027966" cy="36004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4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US" sz="16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 [</a:t>
                </a:r>
                <a:r>
                  <a:rPr lang="en-US" sz="16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en-US" sz="16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–1:0]</a:t>
                </a:r>
                <a:endParaRPr lang="en-US" sz="1600" baseline="-25000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32" name="Group 31"/>
              <p:cNvGrpSpPr/>
              <p:nvPr/>
            </p:nvGrpSpPr>
            <p:grpSpPr>
              <a:xfrm>
                <a:off x="1581199" y="2147193"/>
                <a:ext cx="473803" cy="368786"/>
                <a:chOff x="988984" y="2507233"/>
                <a:chExt cx="473803" cy="368786"/>
              </a:xfrm>
            </p:grpSpPr>
            <p:cxnSp>
              <p:nvCxnSpPr>
                <p:cNvPr id="15" name="Straight Arrow Connector 14"/>
                <p:cNvCxnSpPr/>
                <p:nvPr/>
              </p:nvCxnSpPr>
              <p:spPr>
                <a:xfrm>
                  <a:off x="988984" y="2573346"/>
                  <a:ext cx="473803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1" name="Group 20"/>
                <p:cNvGrpSpPr/>
                <p:nvPr/>
              </p:nvGrpSpPr>
              <p:grpSpPr>
                <a:xfrm>
                  <a:off x="992560" y="2507233"/>
                  <a:ext cx="352890" cy="368786"/>
                  <a:chOff x="1076506" y="2507233"/>
                  <a:chExt cx="352890" cy="368786"/>
                </a:xfrm>
              </p:grpSpPr>
              <p:cxnSp>
                <p:nvCxnSpPr>
                  <p:cNvPr id="18" name="Straight Connector 17"/>
                  <p:cNvCxnSpPr/>
                  <p:nvPr/>
                </p:nvCxnSpPr>
                <p:spPr>
                  <a:xfrm flipH="1">
                    <a:off x="1207946" y="2507233"/>
                    <a:ext cx="90010" cy="132226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1076506" y="2639459"/>
                    <a:ext cx="352890" cy="236560"/>
                  </a:xfrm>
                  <a:prstGeom prst="rect">
                    <a:avLst/>
                  </a:prstGeom>
                  <a:noFill/>
                  <a:ln w="25400">
                    <a:noFill/>
                  </a:ln>
                </p:spPr>
                <p:txBody>
                  <a:bodyPr wrap="none" lIns="0" tIns="0" rIns="0" bIns="0" rtlCol="0" anchor="ctr" anchorCtr="0">
                    <a:noAutofit/>
                  </a:bodyPr>
                  <a:lstStyle/>
                  <a:p>
                    <a:pPr algn="ctr"/>
                    <a:r>
                      <a:rPr lang="en-US" sz="1600" i="1" dirty="0">
                        <a:latin typeface="Calibri" panose="020F0502020204030204" pitchFamily="34" charset="0"/>
                        <a:cs typeface="Times New Roman" panose="02020603050405020304" pitchFamily="18" charset="0"/>
                      </a:rPr>
                      <a:t>n</a:t>
                    </a:r>
                    <a:endParaRPr lang="en-US" sz="1600" baseline="-25000" dirty="0">
                      <a:latin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  <p:sp>
            <p:nvSpPr>
              <p:cNvPr id="20" name="TextBox 19"/>
              <p:cNvSpPr txBox="1"/>
              <p:nvPr/>
            </p:nvSpPr>
            <p:spPr>
              <a:xfrm>
                <a:off x="594665" y="2675790"/>
                <a:ext cx="1027965" cy="36004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4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B</a:t>
                </a:r>
                <a:r>
                  <a:rPr lang="en-US" sz="16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 [</a:t>
                </a:r>
                <a:r>
                  <a:rPr lang="en-US" sz="16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en-US" sz="16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–1:0]</a:t>
                </a:r>
                <a:endParaRPr lang="en-US" sz="1600" baseline="-25000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22" name="Group 21"/>
              <p:cNvGrpSpPr/>
              <p:nvPr/>
            </p:nvGrpSpPr>
            <p:grpSpPr>
              <a:xfrm>
                <a:off x="1584775" y="2812182"/>
                <a:ext cx="352890" cy="368786"/>
                <a:chOff x="1076506" y="2507233"/>
                <a:chExt cx="352890" cy="368786"/>
              </a:xfrm>
            </p:grpSpPr>
            <p:cxnSp>
              <p:nvCxnSpPr>
                <p:cNvPr id="23" name="Straight Connector 22"/>
                <p:cNvCxnSpPr/>
                <p:nvPr/>
              </p:nvCxnSpPr>
              <p:spPr>
                <a:xfrm flipH="1">
                  <a:off x="1207946" y="2507233"/>
                  <a:ext cx="90010" cy="132226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" name="TextBox 23"/>
                <p:cNvSpPr txBox="1"/>
                <p:nvPr/>
              </p:nvSpPr>
              <p:spPr>
                <a:xfrm>
                  <a:off x="1076506" y="2639459"/>
                  <a:ext cx="352890" cy="236560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sz="1600" i="1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n</a:t>
                  </a:r>
                  <a:endParaRPr lang="en-US" sz="1600" baseline="-25000" dirty="0">
                    <a:latin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90" name="Group 89"/>
              <p:cNvGrpSpPr/>
              <p:nvPr/>
            </p:nvGrpSpPr>
            <p:grpSpPr>
              <a:xfrm>
                <a:off x="2709900" y="2393326"/>
                <a:ext cx="1433010" cy="495614"/>
                <a:chOff x="2709900" y="2393326"/>
                <a:chExt cx="1433010" cy="495614"/>
              </a:xfrm>
            </p:grpSpPr>
            <p:sp>
              <p:nvSpPr>
                <p:cNvPr id="9" name="TextBox 8"/>
                <p:cNvSpPr txBox="1"/>
                <p:nvPr/>
              </p:nvSpPr>
              <p:spPr>
                <a:xfrm>
                  <a:off x="3204954" y="2393326"/>
                  <a:ext cx="937956" cy="360040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sz="2400" i="1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Y</a:t>
                  </a:r>
                  <a:r>
                    <a:rPr lang="en-US" sz="1600" i="1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1600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[</a:t>
                  </a:r>
                  <a:r>
                    <a:rPr lang="en-US" sz="1600" i="1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n</a:t>
                  </a:r>
                  <a:r>
                    <a:rPr lang="en-US" sz="1600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–1:0]</a:t>
                  </a:r>
                  <a:endParaRPr lang="en-US" sz="2400" baseline="-25000" dirty="0">
                    <a:latin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33" name="Group 32"/>
                <p:cNvGrpSpPr/>
                <p:nvPr/>
              </p:nvGrpSpPr>
              <p:grpSpPr>
                <a:xfrm>
                  <a:off x="2709900" y="2520154"/>
                  <a:ext cx="473803" cy="368786"/>
                  <a:chOff x="988984" y="2507233"/>
                  <a:chExt cx="473803" cy="368786"/>
                </a:xfrm>
              </p:grpSpPr>
              <p:cxnSp>
                <p:nvCxnSpPr>
                  <p:cNvPr id="34" name="Straight Arrow Connector 33"/>
                  <p:cNvCxnSpPr/>
                  <p:nvPr/>
                </p:nvCxnSpPr>
                <p:spPr>
                  <a:xfrm>
                    <a:off x="988984" y="2573346"/>
                    <a:ext cx="473803" cy="0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35" name="Group 34"/>
                  <p:cNvGrpSpPr/>
                  <p:nvPr/>
                </p:nvGrpSpPr>
                <p:grpSpPr>
                  <a:xfrm>
                    <a:off x="992560" y="2507233"/>
                    <a:ext cx="352890" cy="368786"/>
                    <a:chOff x="1076506" y="2507233"/>
                    <a:chExt cx="352890" cy="368786"/>
                  </a:xfrm>
                </p:grpSpPr>
                <p:cxnSp>
                  <p:nvCxnSpPr>
                    <p:cNvPr id="36" name="Straight Connector 35"/>
                    <p:cNvCxnSpPr/>
                    <p:nvPr/>
                  </p:nvCxnSpPr>
                  <p:spPr>
                    <a:xfrm flipH="1">
                      <a:off x="1207946" y="2507233"/>
                      <a:ext cx="90010" cy="132226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7" name="TextBox 36"/>
                    <p:cNvSpPr txBox="1"/>
                    <p:nvPr/>
                  </p:nvSpPr>
                  <p:spPr>
                    <a:xfrm>
                      <a:off x="1076506" y="2639459"/>
                      <a:ext cx="352890" cy="236560"/>
                    </a:xfrm>
                    <a:prstGeom prst="rect">
                      <a:avLst/>
                    </a:prstGeom>
                    <a:noFill/>
                    <a:ln w="25400">
                      <a:noFill/>
                    </a:ln>
                  </p:spPr>
                  <p:txBody>
                    <a:bodyPr wrap="none" lIns="0" tIns="0" rIns="0" bIns="0" rtlCol="0" anchor="ctr" anchorCtr="0">
                      <a:noAutofit/>
                    </a:bodyPr>
                    <a:lstStyle/>
                    <a:p>
                      <a:pPr algn="ctr"/>
                      <a:r>
                        <a:rPr lang="en-US" sz="1600" i="1" dirty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600" baseline="-25000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</p:grpSp>
          </p:grpSp>
        </p:grpSp>
        <p:grpSp>
          <p:nvGrpSpPr>
            <p:cNvPr id="8" name="Group 7"/>
            <p:cNvGrpSpPr/>
            <p:nvPr/>
          </p:nvGrpSpPr>
          <p:grpSpPr>
            <a:xfrm>
              <a:off x="2490977" y="2264946"/>
              <a:ext cx="141690" cy="939029"/>
              <a:chOff x="2490977" y="2264946"/>
              <a:chExt cx="141690" cy="939029"/>
            </a:xfrm>
          </p:grpSpPr>
          <p:sp>
            <p:nvSpPr>
              <p:cNvPr id="104" name="TextBox 103"/>
              <p:cNvSpPr txBox="1"/>
              <p:nvPr/>
            </p:nvSpPr>
            <p:spPr>
              <a:xfrm>
                <a:off x="2499439" y="2264946"/>
                <a:ext cx="133228" cy="24805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  <a:cs typeface="Times New Roman" panose="02020603050405020304" pitchFamily="18" charset="0"/>
                  </a:rPr>
                  <a:t>0</a:t>
                </a:r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2490977" y="2955923"/>
                <a:ext cx="133228" cy="24805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  <a:cs typeface="Times New Roman" panose="02020603050405020304" pitchFamily="18" charset="0"/>
                  </a:rPr>
                  <a:t>1</a:t>
                </a:r>
              </a:p>
            </p:txBody>
          </p:sp>
        </p:grp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181236D-5BE1-4674-A157-9695B1490E9B}"/>
              </a:ext>
            </a:extLst>
          </p:cNvPr>
          <p:cNvGrpSpPr/>
          <p:nvPr/>
        </p:nvGrpSpPr>
        <p:grpSpPr>
          <a:xfrm>
            <a:off x="5493060" y="1988840"/>
            <a:ext cx="3523642" cy="1972874"/>
            <a:chOff x="5493060" y="1988840"/>
            <a:chExt cx="3523642" cy="1972874"/>
          </a:xfrm>
        </p:grpSpPr>
        <p:grpSp>
          <p:nvGrpSpPr>
            <p:cNvPr id="93" name="Group 92"/>
            <p:cNvGrpSpPr/>
            <p:nvPr/>
          </p:nvGrpSpPr>
          <p:grpSpPr>
            <a:xfrm>
              <a:off x="7570441" y="2692432"/>
              <a:ext cx="473803" cy="368786"/>
              <a:chOff x="988984" y="2507233"/>
              <a:chExt cx="473803" cy="368786"/>
            </a:xfrm>
          </p:grpSpPr>
          <p:cxnSp>
            <p:nvCxnSpPr>
              <p:cNvPr id="94" name="Straight Arrow Connector 93"/>
              <p:cNvCxnSpPr/>
              <p:nvPr/>
            </p:nvCxnSpPr>
            <p:spPr>
              <a:xfrm>
                <a:off x="988984" y="2573346"/>
                <a:ext cx="473803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5" name="Group 94"/>
              <p:cNvGrpSpPr/>
              <p:nvPr/>
            </p:nvGrpSpPr>
            <p:grpSpPr>
              <a:xfrm>
                <a:off x="992560" y="2507233"/>
                <a:ext cx="352890" cy="368786"/>
                <a:chOff x="1076506" y="2507233"/>
                <a:chExt cx="352890" cy="368786"/>
              </a:xfrm>
            </p:grpSpPr>
            <p:cxnSp>
              <p:nvCxnSpPr>
                <p:cNvPr id="96" name="Straight Connector 95"/>
                <p:cNvCxnSpPr/>
                <p:nvPr/>
              </p:nvCxnSpPr>
              <p:spPr>
                <a:xfrm flipH="1">
                  <a:off x="1207946" y="2507233"/>
                  <a:ext cx="90010" cy="132226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7" name="TextBox 96"/>
                <p:cNvSpPr txBox="1"/>
                <p:nvPr/>
              </p:nvSpPr>
              <p:spPr>
                <a:xfrm>
                  <a:off x="1076506" y="2639459"/>
                  <a:ext cx="352890" cy="236560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sz="1600" i="1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n</a:t>
                  </a:r>
                  <a:endParaRPr lang="en-US" sz="1600" baseline="-25000" dirty="0">
                    <a:latin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40" name="Flowchart: Manual Operation 39"/>
            <p:cNvSpPr/>
            <p:nvPr/>
          </p:nvSpPr>
          <p:spPr>
            <a:xfrm rot="16200000">
              <a:off x="6474612" y="2422621"/>
              <a:ext cx="1529610" cy="662047"/>
            </a:xfrm>
            <a:prstGeom prst="flowChartManualOperat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Mux</a:t>
              </a:r>
            </a:p>
          </p:txBody>
        </p:sp>
        <p:grpSp>
          <p:nvGrpSpPr>
            <p:cNvPr id="89" name="Group 88"/>
            <p:cNvGrpSpPr/>
            <p:nvPr/>
          </p:nvGrpSpPr>
          <p:grpSpPr>
            <a:xfrm>
              <a:off x="5493060" y="1999825"/>
              <a:ext cx="1405433" cy="1595943"/>
              <a:chOff x="4727974" y="1999825"/>
              <a:chExt cx="1405433" cy="1595943"/>
            </a:xfrm>
          </p:grpSpPr>
          <p:grpSp>
            <p:nvGrpSpPr>
              <p:cNvPr id="60" name="Group 59"/>
              <p:cNvGrpSpPr/>
              <p:nvPr/>
            </p:nvGrpSpPr>
            <p:grpSpPr>
              <a:xfrm>
                <a:off x="4727974" y="1999825"/>
                <a:ext cx="1405433" cy="515823"/>
                <a:chOff x="649569" y="2000156"/>
                <a:chExt cx="1405433" cy="515823"/>
              </a:xfrm>
            </p:grpSpPr>
            <p:sp>
              <p:nvSpPr>
                <p:cNvPr id="61" name="TextBox 60"/>
                <p:cNvSpPr txBox="1"/>
                <p:nvPr/>
              </p:nvSpPr>
              <p:spPr>
                <a:xfrm>
                  <a:off x="649569" y="2000156"/>
                  <a:ext cx="973061" cy="360040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r>
                    <a:rPr lang="en-US" sz="2400" i="1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A</a:t>
                  </a:r>
                  <a:r>
                    <a:rPr lang="en-US" sz="1600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 [</a:t>
                  </a:r>
                  <a:r>
                    <a:rPr lang="en-US" sz="1600" i="1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n</a:t>
                  </a:r>
                  <a:r>
                    <a:rPr lang="en-US" sz="1600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–1:0]</a:t>
                  </a:r>
                  <a:endParaRPr lang="en-US" sz="1600" baseline="-25000" dirty="0">
                    <a:latin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62" name="Group 61"/>
                <p:cNvGrpSpPr/>
                <p:nvPr/>
              </p:nvGrpSpPr>
              <p:grpSpPr>
                <a:xfrm>
                  <a:off x="1581199" y="2147193"/>
                  <a:ext cx="473803" cy="368786"/>
                  <a:chOff x="988984" y="2507233"/>
                  <a:chExt cx="473803" cy="368786"/>
                </a:xfrm>
              </p:grpSpPr>
              <p:cxnSp>
                <p:nvCxnSpPr>
                  <p:cNvPr id="63" name="Straight Arrow Connector 62"/>
                  <p:cNvCxnSpPr/>
                  <p:nvPr/>
                </p:nvCxnSpPr>
                <p:spPr>
                  <a:xfrm>
                    <a:off x="988984" y="2573346"/>
                    <a:ext cx="473803" cy="0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64" name="Group 63"/>
                  <p:cNvGrpSpPr/>
                  <p:nvPr/>
                </p:nvGrpSpPr>
                <p:grpSpPr>
                  <a:xfrm>
                    <a:off x="992560" y="2507233"/>
                    <a:ext cx="352890" cy="368786"/>
                    <a:chOff x="1076506" y="2507233"/>
                    <a:chExt cx="352890" cy="368786"/>
                  </a:xfrm>
                </p:grpSpPr>
                <p:cxnSp>
                  <p:nvCxnSpPr>
                    <p:cNvPr id="65" name="Straight Connector 64"/>
                    <p:cNvCxnSpPr/>
                    <p:nvPr/>
                  </p:nvCxnSpPr>
                  <p:spPr>
                    <a:xfrm flipH="1">
                      <a:off x="1207946" y="2507233"/>
                      <a:ext cx="90010" cy="132226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66" name="TextBox 65"/>
                    <p:cNvSpPr txBox="1"/>
                    <p:nvPr/>
                  </p:nvSpPr>
                  <p:spPr>
                    <a:xfrm>
                      <a:off x="1076506" y="2639459"/>
                      <a:ext cx="352890" cy="236560"/>
                    </a:xfrm>
                    <a:prstGeom prst="rect">
                      <a:avLst/>
                    </a:prstGeom>
                    <a:noFill/>
                    <a:ln w="25400">
                      <a:noFill/>
                    </a:ln>
                  </p:spPr>
                  <p:txBody>
                    <a:bodyPr wrap="none" lIns="0" tIns="0" rIns="0" bIns="0" rtlCol="0" anchor="ctr" anchorCtr="0">
                      <a:noAutofit/>
                    </a:bodyPr>
                    <a:lstStyle/>
                    <a:p>
                      <a:pPr algn="ctr"/>
                      <a:r>
                        <a:rPr lang="en-US" sz="1600" i="1" dirty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600" baseline="-25000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</p:grpSp>
          </p:grpSp>
          <p:grpSp>
            <p:nvGrpSpPr>
              <p:cNvPr id="68" name="Group 67"/>
              <p:cNvGrpSpPr/>
              <p:nvPr/>
            </p:nvGrpSpPr>
            <p:grpSpPr>
              <a:xfrm>
                <a:off x="4727974" y="2359865"/>
                <a:ext cx="1405433" cy="515823"/>
                <a:chOff x="649569" y="2000156"/>
                <a:chExt cx="1405433" cy="515823"/>
              </a:xfrm>
            </p:grpSpPr>
            <p:sp>
              <p:nvSpPr>
                <p:cNvPr id="69" name="TextBox 68"/>
                <p:cNvSpPr txBox="1"/>
                <p:nvPr/>
              </p:nvSpPr>
              <p:spPr>
                <a:xfrm>
                  <a:off x="649569" y="2000156"/>
                  <a:ext cx="973061" cy="360040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r>
                    <a:rPr lang="en-US" sz="2400" i="1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B</a:t>
                  </a:r>
                  <a:r>
                    <a:rPr lang="en-US" sz="1600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 [</a:t>
                  </a:r>
                  <a:r>
                    <a:rPr lang="en-US" sz="1600" i="1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n</a:t>
                  </a:r>
                  <a:r>
                    <a:rPr lang="en-US" sz="1600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–1:0]</a:t>
                  </a:r>
                  <a:endParaRPr lang="en-US" sz="1600" baseline="-25000" dirty="0">
                    <a:latin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70" name="Group 69"/>
                <p:cNvGrpSpPr/>
                <p:nvPr/>
              </p:nvGrpSpPr>
              <p:grpSpPr>
                <a:xfrm>
                  <a:off x="1581199" y="2147193"/>
                  <a:ext cx="473803" cy="368786"/>
                  <a:chOff x="988984" y="2507233"/>
                  <a:chExt cx="473803" cy="368786"/>
                </a:xfrm>
              </p:grpSpPr>
              <p:cxnSp>
                <p:nvCxnSpPr>
                  <p:cNvPr id="71" name="Straight Arrow Connector 70"/>
                  <p:cNvCxnSpPr/>
                  <p:nvPr/>
                </p:nvCxnSpPr>
                <p:spPr>
                  <a:xfrm>
                    <a:off x="988984" y="2573346"/>
                    <a:ext cx="473803" cy="0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72" name="Group 71"/>
                  <p:cNvGrpSpPr/>
                  <p:nvPr/>
                </p:nvGrpSpPr>
                <p:grpSpPr>
                  <a:xfrm>
                    <a:off x="992560" y="2507233"/>
                    <a:ext cx="352890" cy="368786"/>
                    <a:chOff x="1076506" y="2507233"/>
                    <a:chExt cx="352890" cy="368786"/>
                  </a:xfrm>
                </p:grpSpPr>
                <p:cxnSp>
                  <p:nvCxnSpPr>
                    <p:cNvPr id="73" name="Straight Connector 72"/>
                    <p:cNvCxnSpPr/>
                    <p:nvPr/>
                  </p:nvCxnSpPr>
                  <p:spPr>
                    <a:xfrm flipH="1">
                      <a:off x="1207946" y="2507233"/>
                      <a:ext cx="90010" cy="132226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74" name="TextBox 73"/>
                    <p:cNvSpPr txBox="1"/>
                    <p:nvPr/>
                  </p:nvSpPr>
                  <p:spPr>
                    <a:xfrm>
                      <a:off x="1076506" y="2639459"/>
                      <a:ext cx="352890" cy="236560"/>
                    </a:xfrm>
                    <a:prstGeom prst="rect">
                      <a:avLst/>
                    </a:prstGeom>
                    <a:noFill/>
                    <a:ln w="25400">
                      <a:noFill/>
                    </a:ln>
                  </p:spPr>
                  <p:txBody>
                    <a:bodyPr wrap="none" lIns="0" tIns="0" rIns="0" bIns="0" rtlCol="0" anchor="ctr" anchorCtr="0">
                      <a:noAutofit/>
                    </a:bodyPr>
                    <a:lstStyle/>
                    <a:p>
                      <a:pPr algn="ctr"/>
                      <a:r>
                        <a:rPr lang="en-US" sz="1600" i="1" dirty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600" baseline="-25000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</p:grpSp>
          </p:grpSp>
          <p:grpSp>
            <p:nvGrpSpPr>
              <p:cNvPr id="75" name="Group 74"/>
              <p:cNvGrpSpPr/>
              <p:nvPr/>
            </p:nvGrpSpPr>
            <p:grpSpPr>
              <a:xfrm>
                <a:off x="4727974" y="2719905"/>
                <a:ext cx="1405433" cy="515823"/>
                <a:chOff x="649569" y="2000156"/>
                <a:chExt cx="1405433" cy="515823"/>
              </a:xfrm>
            </p:grpSpPr>
            <p:sp>
              <p:nvSpPr>
                <p:cNvPr id="76" name="TextBox 75"/>
                <p:cNvSpPr txBox="1"/>
                <p:nvPr/>
              </p:nvSpPr>
              <p:spPr>
                <a:xfrm>
                  <a:off x="649569" y="2000156"/>
                  <a:ext cx="973061" cy="360040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r>
                    <a:rPr lang="en-US" sz="2400" i="1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C</a:t>
                  </a:r>
                  <a:r>
                    <a:rPr lang="en-US" sz="1600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 [</a:t>
                  </a:r>
                  <a:r>
                    <a:rPr lang="en-US" sz="1600" i="1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n</a:t>
                  </a:r>
                  <a:r>
                    <a:rPr lang="en-US" sz="1600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–1:0]</a:t>
                  </a:r>
                  <a:endParaRPr lang="en-US" sz="1600" baseline="-25000" dirty="0">
                    <a:latin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77" name="Group 76"/>
                <p:cNvGrpSpPr/>
                <p:nvPr/>
              </p:nvGrpSpPr>
              <p:grpSpPr>
                <a:xfrm>
                  <a:off x="1581199" y="2147193"/>
                  <a:ext cx="473803" cy="368786"/>
                  <a:chOff x="988984" y="2507233"/>
                  <a:chExt cx="473803" cy="368786"/>
                </a:xfrm>
              </p:grpSpPr>
              <p:cxnSp>
                <p:nvCxnSpPr>
                  <p:cNvPr id="78" name="Straight Arrow Connector 77"/>
                  <p:cNvCxnSpPr/>
                  <p:nvPr/>
                </p:nvCxnSpPr>
                <p:spPr>
                  <a:xfrm>
                    <a:off x="988984" y="2573346"/>
                    <a:ext cx="473803" cy="0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79" name="Group 78"/>
                  <p:cNvGrpSpPr/>
                  <p:nvPr/>
                </p:nvGrpSpPr>
                <p:grpSpPr>
                  <a:xfrm>
                    <a:off x="992560" y="2507233"/>
                    <a:ext cx="352890" cy="368786"/>
                    <a:chOff x="1076506" y="2507233"/>
                    <a:chExt cx="352890" cy="368786"/>
                  </a:xfrm>
                </p:grpSpPr>
                <p:cxnSp>
                  <p:nvCxnSpPr>
                    <p:cNvPr id="80" name="Straight Connector 79"/>
                    <p:cNvCxnSpPr/>
                    <p:nvPr/>
                  </p:nvCxnSpPr>
                  <p:spPr>
                    <a:xfrm flipH="1">
                      <a:off x="1207946" y="2507233"/>
                      <a:ext cx="90010" cy="132226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81" name="TextBox 80"/>
                    <p:cNvSpPr txBox="1"/>
                    <p:nvPr/>
                  </p:nvSpPr>
                  <p:spPr>
                    <a:xfrm>
                      <a:off x="1076506" y="2639459"/>
                      <a:ext cx="352890" cy="236560"/>
                    </a:xfrm>
                    <a:prstGeom prst="rect">
                      <a:avLst/>
                    </a:prstGeom>
                    <a:noFill/>
                    <a:ln w="25400">
                      <a:noFill/>
                    </a:ln>
                  </p:spPr>
                  <p:txBody>
                    <a:bodyPr wrap="none" lIns="0" tIns="0" rIns="0" bIns="0" rtlCol="0" anchor="ctr" anchorCtr="0">
                      <a:noAutofit/>
                    </a:bodyPr>
                    <a:lstStyle/>
                    <a:p>
                      <a:pPr algn="ctr"/>
                      <a:r>
                        <a:rPr lang="en-US" sz="1600" i="1" dirty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600" baseline="-25000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</p:grpSp>
          </p:grpSp>
          <p:grpSp>
            <p:nvGrpSpPr>
              <p:cNvPr id="82" name="Group 81"/>
              <p:cNvGrpSpPr/>
              <p:nvPr/>
            </p:nvGrpSpPr>
            <p:grpSpPr>
              <a:xfrm>
                <a:off x="4727974" y="3079945"/>
                <a:ext cx="1405433" cy="515823"/>
                <a:chOff x="649569" y="2000156"/>
                <a:chExt cx="1405433" cy="515823"/>
              </a:xfrm>
            </p:grpSpPr>
            <p:sp>
              <p:nvSpPr>
                <p:cNvPr id="83" name="TextBox 82"/>
                <p:cNvSpPr txBox="1"/>
                <p:nvPr/>
              </p:nvSpPr>
              <p:spPr>
                <a:xfrm>
                  <a:off x="649569" y="2000156"/>
                  <a:ext cx="973061" cy="360040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r>
                    <a:rPr lang="en-US" sz="2400" i="1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D</a:t>
                  </a:r>
                  <a:r>
                    <a:rPr lang="en-US" sz="1600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 [</a:t>
                  </a:r>
                  <a:r>
                    <a:rPr lang="en-US" sz="1600" i="1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n</a:t>
                  </a:r>
                  <a:r>
                    <a:rPr lang="en-US" sz="1600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–1:0]</a:t>
                  </a:r>
                  <a:endParaRPr lang="en-US" sz="1600" baseline="-25000" dirty="0">
                    <a:latin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84" name="Group 83"/>
                <p:cNvGrpSpPr/>
                <p:nvPr/>
              </p:nvGrpSpPr>
              <p:grpSpPr>
                <a:xfrm>
                  <a:off x="1581199" y="2147193"/>
                  <a:ext cx="473803" cy="368786"/>
                  <a:chOff x="988984" y="2507233"/>
                  <a:chExt cx="473803" cy="368786"/>
                </a:xfrm>
              </p:grpSpPr>
              <p:cxnSp>
                <p:nvCxnSpPr>
                  <p:cNvPr id="85" name="Straight Arrow Connector 84"/>
                  <p:cNvCxnSpPr/>
                  <p:nvPr/>
                </p:nvCxnSpPr>
                <p:spPr>
                  <a:xfrm>
                    <a:off x="988984" y="2573346"/>
                    <a:ext cx="473803" cy="0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86" name="Group 85"/>
                  <p:cNvGrpSpPr/>
                  <p:nvPr/>
                </p:nvGrpSpPr>
                <p:grpSpPr>
                  <a:xfrm>
                    <a:off x="992560" y="2507233"/>
                    <a:ext cx="352890" cy="368786"/>
                    <a:chOff x="1076506" y="2507233"/>
                    <a:chExt cx="352890" cy="368786"/>
                  </a:xfrm>
                </p:grpSpPr>
                <p:cxnSp>
                  <p:nvCxnSpPr>
                    <p:cNvPr id="87" name="Straight Connector 86"/>
                    <p:cNvCxnSpPr/>
                    <p:nvPr/>
                  </p:nvCxnSpPr>
                  <p:spPr>
                    <a:xfrm flipH="1">
                      <a:off x="1207946" y="2507233"/>
                      <a:ext cx="90010" cy="132226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88" name="TextBox 87"/>
                    <p:cNvSpPr txBox="1"/>
                    <p:nvPr/>
                  </p:nvSpPr>
                  <p:spPr>
                    <a:xfrm>
                      <a:off x="1076506" y="2639459"/>
                      <a:ext cx="352890" cy="236560"/>
                    </a:xfrm>
                    <a:prstGeom prst="rect">
                      <a:avLst/>
                    </a:prstGeom>
                    <a:noFill/>
                    <a:ln w="25400">
                      <a:noFill/>
                    </a:ln>
                  </p:spPr>
                  <p:txBody>
                    <a:bodyPr wrap="none" lIns="0" tIns="0" rIns="0" bIns="0" rtlCol="0" anchor="ctr" anchorCtr="0">
                      <a:noAutofit/>
                    </a:bodyPr>
                    <a:lstStyle/>
                    <a:p>
                      <a:pPr algn="ctr"/>
                      <a:r>
                        <a:rPr lang="en-US" sz="1600" i="1" dirty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600" baseline="-25000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</p:grpSp>
          </p:grpSp>
        </p:grpSp>
        <p:sp>
          <p:nvSpPr>
            <p:cNvPr id="101" name="TextBox 100"/>
            <p:cNvSpPr txBox="1"/>
            <p:nvPr/>
          </p:nvSpPr>
          <p:spPr>
            <a:xfrm>
              <a:off x="8078746" y="2542152"/>
              <a:ext cx="937956" cy="360040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400" i="1" dirty="0">
                  <a:latin typeface="Calibri" panose="020F0502020204030204" pitchFamily="34" charset="0"/>
                  <a:cs typeface="Times New Roman" panose="02020603050405020304" pitchFamily="18" charset="0"/>
                </a:rPr>
                <a:t>Y</a:t>
              </a:r>
              <a:r>
                <a:rPr lang="en-US" sz="1600" i="1" dirty="0">
                  <a:latin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1600" dirty="0">
                  <a:latin typeface="Calibri" panose="020F0502020204030204" pitchFamily="34" charset="0"/>
                  <a:cs typeface="Times New Roman" panose="02020603050405020304" pitchFamily="18" charset="0"/>
                </a:rPr>
                <a:t>[</a:t>
              </a:r>
              <a:r>
                <a:rPr lang="en-US" sz="1600" i="1" dirty="0">
                  <a:latin typeface="Calibri" panose="020F0502020204030204" pitchFamily="34" charset="0"/>
                  <a:cs typeface="Times New Roman" panose="02020603050405020304" pitchFamily="18" charset="0"/>
                </a:rPr>
                <a:t>n</a:t>
              </a:r>
              <a:r>
                <a:rPr lang="en-US" sz="1600" dirty="0">
                  <a:latin typeface="Calibri" panose="020F0502020204030204" pitchFamily="34" charset="0"/>
                  <a:cs typeface="Times New Roman" panose="02020603050405020304" pitchFamily="18" charset="0"/>
                </a:rPr>
                <a:t>–1:0]</a:t>
              </a:r>
              <a:endParaRPr lang="en-US" sz="2400" baseline="-25000" dirty="0">
                <a:latin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6953508" y="2078850"/>
              <a:ext cx="133228" cy="248052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1600" dirty="0">
                  <a:latin typeface="+mn-lt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6945046" y="2454792"/>
              <a:ext cx="133228" cy="248052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1600" dirty="0">
                  <a:latin typeface="+mn-lt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6945046" y="2798930"/>
              <a:ext cx="133228" cy="248052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1600" dirty="0">
                  <a:latin typeface="+mn-lt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6945046" y="3158970"/>
              <a:ext cx="133228" cy="248052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1600" dirty="0">
                  <a:latin typeface="+mn-lt"/>
                  <a:cs typeface="Times New Roman" panose="02020603050405020304" pitchFamily="18" charset="0"/>
                </a:rPr>
                <a:t>3</a:t>
              </a:r>
            </a:p>
          </p:txBody>
        </p:sp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id="{45112C05-1A08-463C-88A3-D21A3C132FA4}"/>
                </a:ext>
              </a:extLst>
            </p:cNvPr>
            <p:cNvGrpSpPr/>
            <p:nvPr/>
          </p:nvGrpSpPr>
          <p:grpSpPr>
            <a:xfrm>
              <a:off x="7157562" y="3079945"/>
              <a:ext cx="416455" cy="881769"/>
              <a:chOff x="4761570" y="4639700"/>
              <a:chExt cx="416455" cy="881769"/>
            </a:xfrm>
          </p:grpSpPr>
          <p:sp>
            <p:nvSpPr>
              <p:cNvPr id="129" name="TextBox 128">
                <a:extLst>
                  <a:ext uri="{FF2B5EF4-FFF2-40B4-BE49-F238E27FC236}">
                    <a16:creationId xmlns:a16="http://schemas.microsoft.com/office/drawing/2014/main" id="{C07B9CEE-41DB-4716-AAFE-C33729411115}"/>
                  </a:ext>
                </a:extLst>
              </p:cNvPr>
              <p:cNvSpPr txBox="1"/>
              <p:nvPr/>
            </p:nvSpPr>
            <p:spPr>
              <a:xfrm>
                <a:off x="4786233" y="5251439"/>
                <a:ext cx="391792" cy="27003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S</a:t>
                </a:r>
                <a:r>
                  <a:rPr lang="en-US" sz="2000" baseline="-25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en-US" sz="20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S</a:t>
                </a:r>
                <a:r>
                  <a:rPr lang="en-US" sz="2000" baseline="-250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endParaRPr lang="en-US" sz="1400" baseline="-25000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30" name="Straight Arrow Connector 129">
                <a:extLst>
                  <a:ext uri="{FF2B5EF4-FFF2-40B4-BE49-F238E27FC236}">
                    <a16:creationId xmlns:a16="http://schemas.microsoft.com/office/drawing/2014/main" id="{8F475144-32A5-4B8F-975B-32CF0BCE68D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868623" y="4922081"/>
                <a:ext cx="0" cy="318756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Arrow Connector 130">
                <a:extLst>
                  <a:ext uri="{FF2B5EF4-FFF2-40B4-BE49-F238E27FC236}">
                    <a16:creationId xmlns:a16="http://schemas.microsoft.com/office/drawing/2014/main" id="{43FEC05B-AF93-4A94-98C8-690C6AD894E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021717" y="4857735"/>
                <a:ext cx="0" cy="383102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id="{9D070467-E8D6-45BE-BDB9-54FC95075920}"/>
                  </a:ext>
                </a:extLst>
              </p:cNvPr>
              <p:cNvSpPr txBox="1"/>
              <p:nvPr/>
            </p:nvSpPr>
            <p:spPr>
              <a:xfrm rot="20240553">
                <a:off x="4761570" y="4639700"/>
                <a:ext cx="303373" cy="24936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400" dirty="0">
                    <a:latin typeface="+mn-lt"/>
                    <a:cs typeface="Times New Roman" panose="02020603050405020304" pitchFamily="18" charset="0"/>
                  </a:rPr>
                  <a:t>1 0</a:t>
                </a:r>
                <a:endParaRPr lang="en-US" sz="1400" baseline="-25000" dirty="0">
                  <a:latin typeface="+mn-lt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572948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C41CA-BA33-4800-8557-0B7A2B3C3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. . 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077808-582F-4BC2-AC8A-A95AB1FD5F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540" y="1133745"/>
            <a:ext cx="8550950" cy="495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7663" indent="-347663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8513" indent="-336550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4588" indent="-231775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+mn-cs"/>
              </a:defRPr>
            </a:lvl3pPr>
            <a:lvl4pPr marL="1481138" indent="-222250" algn="l" rtl="0" fontAlgn="base">
              <a:spcBef>
                <a:spcPct val="4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444500" indent="-444500">
              <a:lnSpc>
                <a:spcPct val="200000"/>
              </a:lnSpc>
              <a:spcBef>
                <a:spcPts val="3000"/>
              </a:spcBef>
            </a:pPr>
            <a:r>
              <a:rPr lang="en-US" altLang="en-US" sz="2800" kern="0" dirty="0"/>
              <a:t>Half-Adder, Full-Adder, and Ripple-Carry Adder</a:t>
            </a:r>
          </a:p>
          <a:p>
            <a:pPr marL="444500" indent="-444500">
              <a:lnSpc>
                <a:spcPct val="200000"/>
              </a:lnSpc>
              <a:spcBef>
                <a:spcPts val="3000"/>
              </a:spcBef>
            </a:pPr>
            <a:r>
              <a:rPr lang="en-US" altLang="en-US" sz="2800" kern="0" dirty="0"/>
              <a:t>Decoders, Implementing Functions with Decoders</a:t>
            </a:r>
          </a:p>
          <a:p>
            <a:pPr marL="444500" indent="-444500">
              <a:lnSpc>
                <a:spcPct val="200000"/>
              </a:lnSpc>
              <a:spcBef>
                <a:spcPts val="3000"/>
              </a:spcBef>
            </a:pPr>
            <a:r>
              <a:rPr lang="en-US" altLang="en-US" sz="2800" kern="0" dirty="0"/>
              <a:t>Multiplexers</a:t>
            </a:r>
          </a:p>
          <a:p>
            <a:pPr marL="444500" indent="-444500">
              <a:lnSpc>
                <a:spcPct val="200000"/>
              </a:lnSpc>
              <a:spcBef>
                <a:spcPts val="3000"/>
              </a:spcBef>
            </a:pPr>
            <a:r>
              <a:rPr lang="en-US" altLang="en-US" sz="2800" kern="0" dirty="0">
                <a:solidFill>
                  <a:srgbClr val="FF0000"/>
                </a:solidFill>
              </a:rPr>
              <a:t>Design Examples</a:t>
            </a:r>
          </a:p>
        </p:txBody>
      </p:sp>
    </p:spTree>
    <p:extLst>
      <p:ext uri="{BB962C8B-B14F-4D97-AF65-F5344CB8AC3E}">
        <p14:creationId xmlns:p14="http://schemas.microsoft.com/office/powerpoint/2010/main" val="401198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2-by-2 Crossbar Switch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908719"/>
            <a:ext cx="8915400" cy="3330371"/>
          </a:xfrm>
        </p:spPr>
        <p:txBody>
          <a:bodyPr/>
          <a:lstStyle/>
          <a:p>
            <a:pPr>
              <a:spcBef>
                <a:spcPts val="1500"/>
              </a:spcBef>
            </a:pPr>
            <a:r>
              <a:rPr lang="en-US" dirty="0"/>
              <a:t>A 2×2 crossbar switch is a combinational circuit that has:</a:t>
            </a:r>
          </a:p>
          <a:p>
            <a:pPr marL="357188" indent="0">
              <a:spcBef>
                <a:spcPts val="1500"/>
              </a:spcBef>
              <a:buNone/>
            </a:pPr>
            <a:r>
              <a:rPr lang="en-US" dirty="0"/>
              <a:t>Two </a:t>
            </a:r>
            <a:r>
              <a:rPr lang="en-US" i="1" dirty="0"/>
              <a:t>n</a:t>
            </a:r>
            <a:r>
              <a:rPr lang="en-US" dirty="0"/>
              <a:t>-bit Inputs: </a:t>
            </a:r>
            <a:r>
              <a:rPr lang="en-US" i="1" dirty="0">
                <a:latin typeface="Consolas" panose="020B0609020204030204" pitchFamily="49" charset="0"/>
                <a:ea typeface="Verdana" panose="020B0604030504040204" pitchFamily="34" charset="0"/>
                <a:cs typeface="Consolas" panose="020B0609020204030204" pitchFamily="49" charset="0"/>
              </a:rPr>
              <a:t>A</a:t>
            </a:r>
            <a:r>
              <a:rPr lang="en-US" dirty="0"/>
              <a:t> and </a:t>
            </a:r>
            <a:r>
              <a:rPr lang="en-US" i="1" dirty="0">
                <a:latin typeface="Consolas" panose="020B0609020204030204" pitchFamily="49" charset="0"/>
                <a:ea typeface="Verdana" panose="020B0604030504040204" pitchFamily="34" charset="0"/>
                <a:cs typeface="Consolas" panose="020B0609020204030204" pitchFamily="49" charset="0"/>
              </a:rPr>
              <a:t>B</a:t>
            </a:r>
          </a:p>
          <a:p>
            <a:pPr marL="357188" indent="0">
              <a:spcBef>
                <a:spcPts val="1500"/>
              </a:spcBef>
              <a:buNone/>
            </a:pPr>
            <a:r>
              <a:rPr lang="en-US" dirty="0"/>
              <a:t>Two </a:t>
            </a:r>
            <a:r>
              <a:rPr lang="en-US" i="1" dirty="0"/>
              <a:t>n</a:t>
            </a:r>
            <a:r>
              <a:rPr lang="en-US" dirty="0"/>
              <a:t>-bit outputs: </a:t>
            </a:r>
            <a:r>
              <a:rPr lang="en-US" i="1" dirty="0"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/>
              <a:t> and </a:t>
            </a:r>
            <a:r>
              <a:rPr lang="en-US" i="1" dirty="0">
                <a:latin typeface="Consolas" panose="020B0609020204030204" pitchFamily="49" charset="0"/>
                <a:cs typeface="Consolas" panose="020B0609020204030204" pitchFamily="49" charset="0"/>
              </a:rPr>
              <a:t>Y</a:t>
            </a:r>
          </a:p>
          <a:p>
            <a:pPr marL="357188" indent="0">
              <a:spcBef>
                <a:spcPts val="1500"/>
              </a:spcBef>
              <a:buNone/>
            </a:pPr>
            <a:r>
              <a:rPr lang="en-US" dirty="0"/>
              <a:t>1-bit select input </a:t>
            </a:r>
            <a:r>
              <a:rPr lang="en-US" i="1" dirty="0"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</a:p>
          <a:p>
            <a:pPr>
              <a:spcBef>
                <a:spcPts val="1500"/>
              </a:spcBef>
            </a:pPr>
            <a:r>
              <a:rPr lang="en-US" dirty="0"/>
              <a:t>Implement the 2×2 crossbar switch using multiplexers</a:t>
            </a:r>
          </a:p>
          <a:p>
            <a:pPr>
              <a:spcBef>
                <a:spcPts val="1500"/>
              </a:spcBef>
            </a:pPr>
            <a:r>
              <a:rPr lang="en-US" b="1" dirty="0">
                <a:solidFill>
                  <a:srgbClr val="FF0000"/>
                </a:solidFill>
              </a:rPr>
              <a:t>Solution: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Two </a:t>
            </a:r>
            <a:r>
              <a:rPr lang="en-US" i="1" dirty="0"/>
              <a:t>n</a:t>
            </a:r>
            <a:r>
              <a:rPr lang="en-US" dirty="0"/>
              <a:t>-bit multiplexers are used</a:t>
            </a:r>
          </a:p>
        </p:txBody>
      </p:sp>
      <p:sp>
        <p:nvSpPr>
          <p:cNvPr id="4" name="Rectangle 3"/>
          <p:cNvSpPr/>
          <p:nvPr/>
        </p:nvSpPr>
        <p:spPr>
          <a:xfrm>
            <a:off x="5313040" y="1673805"/>
            <a:ext cx="3240360" cy="1074541"/>
          </a:xfrm>
          <a:prstGeom prst="rect">
            <a:avLst/>
          </a:prstGeom>
          <a:ln w="25400">
            <a:solidFill>
              <a:srgbClr val="FF0000"/>
            </a:solidFill>
          </a:ln>
        </p:spPr>
        <p:txBody>
          <a:bodyPr wrap="square" anchor="ctr" anchorCtr="0">
            <a:noAutofit/>
          </a:bodyPr>
          <a:lstStyle/>
          <a:p>
            <a:pPr>
              <a:lnSpc>
                <a:spcPct val="130000"/>
              </a:lnSpc>
            </a:pPr>
            <a:r>
              <a:rPr lang="en-US" sz="2400" b="1" dirty="0">
                <a:latin typeface="Calibri" panose="020F0502020204030204" pitchFamily="34" charset="0"/>
              </a:rPr>
              <a:t>if</a:t>
            </a:r>
            <a:r>
              <a:rPr lang="en-US" sz="2400" dirty="0">
                <a:latin typeface="Calibri" panose="020F0502020204030204" pitchFamily="34" charset="0"/>
              </a:rPr>
              <a:t> (</a:t>
            </a:r>
            <a:r>
              <a:rPr lang="en-US" sz="2400" i="1" dirty="0">
                <a:latin typeface="Calibri" panose="020F0502020204030204" pitchFamily="34" charset="0"/>
              </a:rPr>
              <a:t>S</a:t>
            </a:r>
            <a:r>
              <a:rPr lang="en-US" sz="2400" dirty="0">
                <a:latin typeface="Calibri" panose="020F0502020204030204" pitchFamily="34" charset="0"/>
              </a:rPr>
              <a:t> == 0) { </a:t>
            </a:r>
            <a:r>
              <a:rPr lang="en-US" sz="2400" i="1" dirty="0">
                <a:latin typeface="Calibri" panose="020F0502020204030204" pitchFamily="34" charset="0"/>
              </a:rPr>
              <a:t>X</a:t>
            </a:r>
            <a:r>
              <a:rPr lang="en-US" sz="2400" dirty="0">
                <a:latin typeface="Calibri" panose="020F0502020204030204" pitchFamily="34" charset="0"/>
              </a:rPr>
              <a:t> = </a:t>
            </a:r>
            <a:r>
              <a:rPr lang="en-US" sz="2400" i="1" dirty="0">
                <a:latin typeface="Calibri" panose="020F0502020204030204" pitchFamily="34" charset="0"/>
              </a:rPr>
              <a:t>A</a:t>
            </a:r>
            <a:r>
              <a:rPr lang="en-US" sz="2400" dirty="0">
                <a:latin typeface="Calibri" panose="020F0502020204030204" pitchFamily="34" charset="0"/>
              </a:rPr>
              <a:t>; </a:t>
            </a:r>
            <a:r>
              <a:rPr lang="en-US" sz="2400" i="1" dirty="0">
                <a:latin typeface="Calibri" panose="020F0502020204030204" pitchFamily="34" charset="0"/>
              </a:rPr>
              <a:t>Y</a:t>
            </a:r>
            <a:r>
              <a:rPr lang="en-US" sz="2400" dirty="0">
                <a:latin typeface="Calibri" panose="020F0502020204030204" pitchFamily="34" charset="0"/>
              </a:rPr>
              <a:t> = </a:t>
            </a:r>
            <a:r>
              <a:rPr lang="en-US" sz="2400" i="1" dirty="0">
                <a:latin typeface="Calibri" panose="020F0502020204030204" pitchFamily="34" charset="0"/>
              </a:rPr>
              <a:t>B</a:t>
            </a:r>
            <a:r>
              <a:rPr lang="en-US" sz="2400" dirty="0">
                <a:latin typeface="Calibri" panose="020F0502020204030204" pitchFamily="34" charset="0"/>
              </a:rPr>
              <a:t>; }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en-US" sz="2400" b="1" dirty="0">
                <a:latin typeface="Calibri" panose="020F0502020204030204" pitchFamily="34" charset="0"/>
              </a:rPr>
              <a:t>else</a:t>
            </a:r>
            <a:r>
              <a:rPr lang="en-US" sz="2400" dirty="0">
                <a:latin typeface="Calibri" panose="020F0502020204030204" pitchFamily="34" charset="0"/>
              </a:rPr>
              <a:t> { </a:t>
            </a:r>
            <a:r>
              <a:rPr lang="en-US" sz="2400" i="1" dirty="0">
                <a:latin typeface="Calibri" panose="020F0502020204030204" pitchFamily="34" charset="0"/>
              </a:rPr>
              <a:t>X</a:t>
            </a:r>
            <a:r>
              <a:rPr lang="en-US" sz="2400" dirty="0">
                <a:latin typeface="Calibri" panose="020F0502020204030204" pitchFamily="34" charset="0"/>
              </a:rPr>
              <a:t> = </a:t>
            </a:r>
            <a:r>
              <a:rPr lang="en-US" sz="2400" i="1" dirty="0">
                <a:latin typeface="Calibri" panose="020F0502020204030204" pitchFamily="34" charset="0"/>
              </a:rPr>
              <a:t>B</a:t>
            </a:r>
            <a:r>
              <a:rPr lang="en-US" sz="2400" dirty="0">
                <a:latin typeface="Calibri" panose="020F0502020204030204" pitchFamily="34" charset="0"/>
              </a:rPr>
              <a:t>; </a:t>
            </a:r>
            <a:r>
              <a:rPr lang="en-US" sz="2400" i="1" dirty="0">
                <a:latin typeface="Calibri" panose="020F0502020204030204" pitchFamily="34" charset="0"/>
              </a:rPr>
              <a:t>Y</a:t>
            </a:r>
            <a:r>
              <a:rPr lang="en-US" sz="2400" dirty="0">
                <a:latin typeface="Calibri" panose="020F0502020204030204" pitchFamily="34" charset="0"/>
              </a:rPr>
              <a:t> = </a:t>
            </a:r>
            <a:r>
              <a:rPr lang="en-US" sz="2400" i="1" dirty="0">
                <a:latin typeface="Calibri" panose="020F0502020204030204" pitchFamily="34" charset="0"/>
              </a:rPr>
              <a:t>A</a:t>
            </a:r>
            <a:r>
              <a:rPr lang="en-US" sz="2400" dirty="0">
                <a:latin typeface="Calibri" panose="020F0502020204030204" pitchFamily="34" charset="0"/>
              </a:rPr>
              <a:t>; }</a:t>
            </a:r>
          </a:p>
        </p:txBody>
      </p:sp>
      <p:sp>
        <p:nvSpPr>
          <p:cNvPr id="5" name="Rectangle 4"/>
          <p:cNvSpPr/>
          <p:nvPr/>
        </p:nvSpPr>
        <p:spPr>
          <a:xfrm>
            <a:off x="2162690" y="4482512"/>
            <a:ext cx="1215135" cy="14401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en-US" dirty="0">
                <a:solidFill>
                  <a:schemeClr val="tx1"/>
                </a:solidFill>
              </a:rPr>
              <a:t>2×2</a:t>
            </a:r>
          </a:p>
          <a:p>
            <a:pPr algn="ctr">
              <a:lnSpc>
                <a:spcPct val="120000"/>
              </a:lnSpc>
            </a:pPr>
            <a:r>
              <a:rPr lang="en-US" dirty="0">
                <a:solidFill>
                  <a:schemeClr val="tx1"/>
                </a:solidFill>
              </a:rPr>
              <a:t>Crossbar</a:t>
            </a:r>
          </a:p>
          <a:p>
            <a:pPr algn="ctr">
              <a:lnSpc>
                <a:spcPct val="120000"/>
              </a:lnSpc>
            </a:pPr>
            <a:r>
              <a:rPr lang="en-US" dirty="0">
                <a:solidFill>
                  <a:schemeClr val="tx1"/>
                </a:solidFill>
              </a:rPr>
              <a:t>Switch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902550" y="4429296"/>
            <a:ext cx="1260140" cy="458261"/>
            <a:chOff x="272480" y="4545914"/>
            <a:chExt cx="1260140" cy="458261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037565" y="4914165"/>
              <a:ext cx="49505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1217585" y="4853302"/>
              <a:ext cx="67507" cy="13501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1127575" y="4545914"/>
              <a:ext cx="258778" cy="296638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r>
                <a:rPr lang="en-US" sz="1600" i="1" dirty="0">
                  <a:solidFill>
                    <a:schemeClr val="tx1"/>
                  </a:solidFill>
                  <a:latin typeface="Calibri" panose="020F0502020204030204" pitchFamily="34" charset="0"/>
                </a:rPr>
                <a:t>n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72480" y="4707537"/>
              <a:ext cx="765085" cy="296638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sz="2000" i="1" dirty="0">
                  <a:solidFill>
                    <a:schemeClr val="tx1"/>
                  </a:solidFill>
                  <a:latin typeface="Calibri" panose="020F0502020204030204" pitchFamily="34" charset="0"/>
                </a:rPr>
                <a:t>A</a:t>
              </a:r>
              <a:r>
                <a:rPr lang="en-US" sz="1600" dirty="0">
                  <a:solidFill>
                    <a:schemeClr val="tx1"/>
                  </a:solidFill>
                  <a:latin typeface="Calibri" panose="020F0502020204030204" pitchFamily="34" charset="0"/>
                </a:rPr>
                <a:t>[</a:t>
              </a:r>
              <a:r>
                <a:rPr lang="en-US" sz="1600" i="1" dirty="0">
                  <a:solidFill>
                    <a:schemeClr val="tx1"/>
                  </a:solidFill>
                  <a:latin typeface="Calibri" panose="020F0502020204030204" pitchFamily="34" charset="0"/>
                </a:rPr>
                <a:t>n</a:t>
              </a:r>
              <a:r>
                <a:rPr lang="en-US" sz="1600" dirty="0">
                  <a:solidFill>
                    <a:schemeClr val="tx1"/>
                  </a:solidFill>
                  <a:latin typeface="Calibri" panose="020F0502020204030204" pitchFamily="34" charset="0"/>
                </a:rPr>
                <a:t>-1:0]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902550" y="5247597"/>
            <a:ext cx="1260140" cy="450050"/>
            <a:chOff x="272480" y="4545914"/>
            <a:chExt cx="1260140" cy="450050"/>
          </a:xfrm>
        </p:grpSpPr>
        <p:cxnSp>
          <p:nvCxnSpPr>
            <p:cNvPr id="16" name="Straight Arrow Connector 15"/>
            <p:cNvCxnSpPr/>
            <p:nvPr/>
          </p:nvCxnSpPr>
          <p:spPr>
            <a:xfrm>
              <a:off x="1037565" y="4914165"/>
              <a:ext cx="49505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1217585" y="4853302"/>
              <a:ext cx="67507" cy="13501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1127575" y="4545914"/>
              <a:ext cx="258778" cy="296638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r>
                <a:rPr lang="en-US" sz="1600" i="1" dirty="0">
                  <a:solidFill>
                    <a:schemeClr val="tx1"/>
                  </a:solidFill>
                  <a:latin typeface="Calibri" panose="020F0502020204030204" pitchFamily="34" charset="0"/>
                </a:rPr>
                <a:t>n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72480" y="4699326"/>
              <a:ext cx="765085" cy="296638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sz="2000" i="1" dirty="0">
                  <a:solidFill>
                    <a:schemeClr val="tx1"/>
                  </a:solidFill>
                  <a:latin typeface="Calibri" panose="020F0502020204030204" pitchFamily="34" charset="0"/>
                </a:rPr>
                <a:t>B</a:t>
              </a:r>
              <a:r>
                <a:rPr lang="en-US" sz="1600" dirty="0">
                  <a:solidFill>
                    <a:schemeClr val="tx1"/>
                  </a:solidFill>
                  <a:latin typeface="Calibri" panose="020F0502020204030204" pitchFamily="34" charset="0"/>
                </a:rPr>
                <a:t>[</a:t>
              </a:r>
              <a:r>
                <a:rPr lang="en-US" sz="1600" i="1" dirty="0">
                  <a:solidFill>
                    <a:schemeClr val="tx1"/>
                  </a:solidFill>
                  <a:latin typeface="Calibri" panose="020F0502020204030204" pitchFamily="34" charset="0"/>
                </a:rPr>
                <a:t>n</a:t>
              </a:r>
              <a:r>
                <a:rPr lang="en-US" sz="1600" dirty="0">
                  <a:solidFill>
                    <a:schemeClr val="tx1"/>
                  </a:solidFill>
                  <a:latin typeface="Calibri" panose="020F0502020204030204" pitchFamily="34" charset="0"/>
                </a:rPr>
                <a:t>-1:0]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377825" y="4430308"/>
            <a:ext cx="1350150" cy="483857"/>
            <a:chOff x="1037565" y="4545914"/>
            <a:chExt cx="1350150" cy="483857"/>
          </a:xfrm>
        </p:grpSpPr>
        <p:sp>
          <p:nvSpPr>
            <p:cNvPr id="24" name="Rectangle 23"/>
            <p:cNvSpPr/>
            <p:nvPr/>
          </p:nvSpPr>
          <p:spPr>
            <a:xfrm>
              <a:off x="1532620" y="4733133"/>
              <a:ext cx="855095" cy="296638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sz="2000" i="1" dirty="0">
                  <a:solidFill>
                    <a:schemeClr val="tx1"/>
                  </a:solidFill>
                  <a:latin typeface="Calibri" panose="020F0502020204030204" pitchFamily="34" charset="0"/>
                </a:rPr>
                <a:t>X</a:t>
              </a:r>
              <a:r>
                <a:rPr lang="en-US" sz="1600" i="1" dirty="0">
                  <a:solidFill>
                    <a:schemeClr val="tx1"/>
                  </a:solidFill>
                  <a:latin typeface="Calibri" panose="020F0502020204030204" pitchFamily="34" charset="0"/>
                </a:rPr>
                <a:t> </a:t>
              </a:r>
              <a:r>
                <a:rPr lang="en-US" sz="1600" dirty="0">
                  <a:solidFill>
                    <a:schemeClr val="tx1"/>
                  </a:solidFill>
                  <a:latin typeface="Calibri" panose="020F0502020204030204" pitchFamily="34" charset="0"/>
                </a:rPr>
                <a:t>[</a:t>
              </a:r>
              <a:r>
                <a:rPr lang="en-US" sz="1600" i="1" dirty="0">
                  <a:solidFill>
                    <a:schemeClr val="tx1"/>
                  </a:solidFill>
                  <a:latin typeface="Calibri" panose="020F0502020204030204" pitchFamily="34" charset="0"/>
                </a:rPr>
                <a:t>n</a:t>
              </a:r>
              <a:r>
                <a:rPr lang="en-US" sz="1600" dirty="0">
                  <a:solidFill>
                    <a:schemeClr val="tx1"/>
                  </a:solidFill>
                  <a:latin typeface="Calibri" panose="020F0502020204030204" pitchFamily="34" charset="0"/>
                </a:rPr>
                <a:t>-1:0]</a:t>
              </a: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>
              <a:off x="1037565" y="4914165"/>
              <a:ext cx="49505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1217585" y="4853302"/>
              <a:ext cx="67507" cy="13501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/>
            <p:cNvSpPr/>
            <p:nvPr/>
          </p:nvSpPr>
          <p:spPr>
            <a:xfrm>
              <a:off x="1127575" y="4545914"/>
              <a:ext cx="258778" cy="296638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r>
                <a:rPr lang="en-US" sz="1600" i="1" dirty="0">
                  <a:solidFill>
                    <a:schemeClr val="tx1"/>
                  </a:solidFill>
                  <a:latin typeface="Calibri" panose="020F0502020204030204" pitchFamily="34" charset="0"/>
                </a:rPr>
                <a:t>n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377825" y="5248609"/>
            <a:ext cx="1350150" cy="475646"/>
            <a:chOff x="1037565" y="4545914"/>
            <a:chExt cx="1350150" cy="475646"/>
          </a:xfrm>
        </p:grpSpPr>
        <p:sp>
          <p:nvSpPr>
            <p:cNvPr id="29" name="Rectangle 28"/>
            <p:cNvSpPr/>
            <p:nvPr/>
          </p:nvSpPr>
          <p:spPr>
            <a:xfrm>
              <a:off x="1532620" y="4724922"/>
              <a:ext cx="855095" cy="296638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sz="2000" i="1" dirty="0">
                  <a:solidFill>
                    <a:schemeClr val="tx1"/>
                  </a:solidFill>
                  <a:latin typeface="Calibri" panose="020F0502020204030204" pitchFamily="34" charset="0"/>
                </a:rPr>
                <a:t>Y</a:t>
              </a:r>
              <a:r>
                <a:rPr lang="en-US" sz="1600" i="1" dirty="0">
                  <a:solidFill>
                    <a:schemeClr val="tx1"/>
                  </a:solidFill>
                  <a:latin typeface="Calibri" panose="020F0502020204030204" pitchFamily="34" charset="0"/>
                </a:rPr>
                <a:t> </a:t>
              </a:r>
              <a:r>
                <a:rPr lang="en-US" sz="1600" dirty="0">
                  <a:solidFill>
                    <a:schemeClr val="tx1"/>
                  </a:solidFill>
                  <a:latin typeface="Calibri" panose="020F0502020204030204" pitchFamily="34" charset="0"/>
                </a:rPr>
                <a:t>[</a:t>
              </a:r>
              <a:r>
                <a:rPr lang="en-US" sz="1600" i="1" dirty="0">
                  <a:solidFill>
                    <a:schemeClr val="tx1"/>
                  </a:solidFill>
                  <a:latin typeface="Calibri" panose="020F0502020204030204" pitchFamily="34" charset="0"/>
                </a:rPr>
                <a:t>n</a:t>
              </a:r>
              <a:r>
                <a:rPr lang="en-US" sz="1600" dirty="0">
                  <a:solidFill>
                    <a:schemeClr val="tx1"/>
                  </a:solidFill>
                  <a:latin typeface="Calibri" panose="020F0502020204030204" pitchFamily="34" charset="0"/>
                </a:rPr>
                <a:t>-1:0]</a:t>
              </a:r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>
              <a:off x="1037565" y="4914165"/>
              <a:ext cx="49505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1217585" y="4853302"/>
              <a:ext cx="67507" cy="13501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1127575" y="4545914"/>
              <a:ext cx="258778" cy="296638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r>
                <a:rPr lang="en-US" sz="1600" i="1" dirty="0">
                  <a:solidFill>
                    <a:schemeClr val="tx1"/>
                  </a:solidFill>
                  <a:latin typeface="Calibri" panose="020F0502020204030204" pitchFamily="34" charset="0"/>
                </a:rPr>
                <a:t>n</a:t>
              </a:r>
            </a:p>
          </p:txBody>
        </p:sp>
      </p:grpSp>
      <p:cxnSp>
        <p:nvCxnSpPr>
          <p:cNvPr id="31" name="Straight Arrow Connector 30"/>
          <p:cNvCxnSpPr/>
          <p:nvPr/>
        </p:nvCxnSpPr>
        <p:spPr>
          <a:xfrm flipV="1">
            <a:off x="2747755" y="5922673"/>
            <a:ext cx="0" cy="27002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2636770" y="6192702"/>
            <a:ext cx="230142" cy="2966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120000"/>
              </a:lnSpc>
            </a:pPr>
            <a:r>
              <a:rPr lang="en-US" sz="2000" i="1" dirty="0">
                <a:solidFill>
                  <a:schemeClr val="tx1"/>
                </a:solidFill>
                <a:latin typeface="Calibri" panose="020F0502020204030204" pitchFamily="34" charset="0"/>
              </a:rPr>
              <a:t>S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grpSp>
        <p:nvGrpSpPr>
          <p:cNvPr id="88" name="Group 87"/>
          <p:cNvGrpSpPr/>
          <p:nvPr/>
        </p:nvGrpSpPr>
        <p:grpSpPr>
          <a:xfrm>
            <a:off x="5223030" y="4311821"/>
            <a:ext cx="3870430" cy="2132514"/>
            <a:chOff x="6033120" y="4329659"/>
            <a:chExt cx="3870430" cy="2132514"/>
          </a:xfrm>
        </p:grpSpPr>
        <p:cxnSp>
          <p:nvCxnSpPr>
            <p:cNvPr id="38" name="Straight Arrow Connector 37"/>
            <p:cNvCxnSpPr>
              <a:stCxn id="71" idx="3"/>
            </p:cNvCxnSpPr>
            <p:nvPr/>
          </p:nvCxnSpPr>
          <p:spPr>
            <a:xfrm flipV="1">
              <a:off x="8319536" y="5127656"/>
              <a:ext cx="0" cy="548878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>
              <a:off x="6933220" y="5016050"/>
              <a:ext cx="115245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6663189" y="5319210"/>
              <a:ext cx="221983" cy="270030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Calibri" panose="020F0502020204030204" pitchFamily="34" charset="0"/>
                  <a:cs typeface="Times New Roman" panose="02020603050405020304" pitchFamily="18" charset="0"/>
                </a:rPr>
                <a:t>S</a:t>
              </a:r>
              <a:endParaRPr lang="en-US" sz="2000" i="1" baseline="-25000" dirty="0">
                <a:latin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033120" y="4340975"/>
              <a:ext cx="900100" cy="360040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Calibri" panose="020F0502020204030204" pitchFamily="34" charset="0"/>
                  <a:cs typeface="Times New Roman" panose="02020603050405020304" pitchFamily="18" charset="0"/>
                </a:rPr>
                <a:t>A</a:t>
              </a:r>
              <a:r>
                <a:rPr lang="en-US" sz="1600" dirty="0">
                  <a:latin typeface="Calibri" panose="020F0502020204030204" pitchFamily="34" charset="0"/>
                  <a:cs typeface="Times New Roman" panose="02020603050405020304" pitchFamily="18" charset="0"/>
                </a:rPr>
                <a:t>[</a:t>
              </a:r>
              <a:r>
                <a:rPr lang="en-US" sz="1600" i="1" dirty="0">
                  <a:latin typeface="Calibri" panose="020F0502020204030204" pitchFamily="34" charset="0"/>
                  <a:cs typeface="Times New Roman" panose="02020603050405020304" pitchFamily="18" charset="0"/>
                </a:rPr>
                <a:t>n</a:t>
              </a:r>
              <a:r>
                <a:rPr lang="en-US" sz="1600" dirty="0">
                  <a:latin typeface="Calibri" panose="020F0502020204030204" pitchFamily="34" charset="0"/>
                  <a:cs typeface="Times New Roman" panose="02020603050405020304" pitchFamily="18" charset="0"/>
                </a:rPr>
                <a:t>–1:0]</a:t>
              </a:r>
              <a:endParaRPr lang="en-US" sz="1600" baseline="-25000" dirty="0">
                <a:latin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>
              <a:off x="6933220" y="4554125"/>
              <a:ext cx="115245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5" name="Group 54"/>
            <p:cNvGrpSpPr/>
            <p:nvPr/>
          </p:nvGrpSpPr>
          <p:grpSpPr>
            <a:xfrm>
              <a:off x="6888215" y="4488012"/>
              <a:ext cx="352890" cy="368786"/>
              <a:chOff x="1076506" y="2507233"/>
              <a:chExt cx="352890" cy="368786"/>
            </a:xfrm>
          </p:grpSpPr>
          <p:cxnSp>
            <p:nvCxnSpPr>
              <p:cNvPr id="56" name="Straight Connector 55"/>
              <p:cNvCxnSpPr>
                <a:endCxn id="57" idx="0"/>
              </p:cNvCxnSpPr>
              <p:nvPr/>
            </p:nvCxnSpPr>
            <p:spPr>
              <a:xfrm flipH="1">
                <a:off x="1252951" y="2507233"/>
                <a:ext cx="45005" cy="13222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TextBox 56"/>
              <p:cNvSpPr txBox="1"/>
              <p:nvPr/>
            </p:nvSpPr>
            <p:spPr>
              <a:xfrm>
                <a:off x="1076506" y="2639459"/>
                <a:ext cx="352890" cy="2365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6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endParaRPr lang="en-US" sz="1600" baseline="-25000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43" name="TextBox 42"/>
            <p:cNvSpPr txBox="1"/>
            <p:nvPr/>
          </p:nvSpPr>
          <p:spPr>
            <a:xfrm>
              <a:off x="6033120" y="4839159"/>
              <a:ext cx="900099" cy="360040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Calibri" panose="020F0502020204030204" pitchFamily="34" charset="0"/>
                  <a:cs typeface="Times New Roman" panose="02020603050405020304" pitchFamily="18" charset="0"/>
                </a:rPr>
                <a:t>B</a:t>
              </a:r>
              <a:r>
                <a:rPr lang="en-US" sz="1600" dirty="0">
                  <a:latin typeface="Calibri" panose="020F0502020204030204" pitchFamily="34" charset="0"/>
                  <a:cs typeface="Times New Roman" panose="02020603050405020304" pitchFamily="18" charset="0"/>
                </a:rPr>
                <a:t>[</a:t>
              </a:r>
              <a:r>
                <a:rPr lang="en-US" sz="1600" i="1" dirty="0">
                  <a:latin typeface="Calibri" panose="020F0502020204030204" pitchFamily="34" charset="0"/>
                  <a:cs typeface="Times New Roman" panose="02020603050405020304" pitchFamily="18" charset="0"/>
                </a:rPr>
                <a:t>n</a:t>
              </a:r>
              <a:r>
                <a:rPr lang="en-US" sz="1600" dirty="0">
                  <a:latin typeface="Calibri" panose="020F0502020204030204" pitchFamily="34" charset="0"/>
                  <a:cs typeface="Times New Roman" panose="02020603050405020304" pitchFamily="18" charset="0"/>
                </a:rPr>
                <a:t>–1:0]</a:t>
              </a:r>
              <a:endParaRPr lang="en-US" sz="1600" baseline="-25000" dirty="0">
                <a:latin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75" name="Group 74"/>
            <p:cNvGrpSpPr/>
            <p:nvPr/>
          </p:nvGrpSpPr>
          <p:grpSpPr>
            <a:xfrm>
              <a:off x="6888215" y="4959170"/>
              <a:ext cx="352890" cy="368786"/>
              <a:chOff x="6888215" y="4995429"/>
              <a:chExt cx="352890" cy="368786"/>
            </a:xfrm>
          </p:grpSpPr>
          <p:cxnSp>
            <p:nvCxnSpPr>
              <p:cNvPr id="52" name="Straight Connector 51"/>
              <p:cNvCxnSpPr>
                <a:endCxn id="53" idx="0"/>
              </p:cNvCxnSpPr>
              <p:nvPr/>
            </p:nvCxnSpPr>
            <p:spPr>
              <a:xfrm flipH="1">
                <a:off x="7064660" y="4995429"/>
                <a:ext cx="45005" cy="13222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TextBox 52"/>
              <p:cNvSpPr txBox="1"/>
              <p:nvPr/>
            </p:nvSpPr>
            <p:spPr>
              <a:xfrm>
                <a:off x="6888215" y="5127655"/>
                <a:ext cx="352890" cy="2365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6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endParaRPr lang="en-US" sz="1600" baseline="-25000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0" name="Freeform 59"/>
            <p:cNvSpPr/>
            <p:nvPr/>
          </p:nvSpPr>
          <p:spPr>
            <a:xfrm>
              <a:off x="7788314" y="5016050"/>
              <a:ext cx="295511" cy="797656"/>
            </a:xfrm>
            <a:custGeom>
              <a:avLst/>
              <a:gdLst>
                <a:gd name="connsiteX0" fmla="*/ 0 w 443948"/>
                <a:gd name="connsiteY0" fmla="*/ 0 h 596348"/>
                <a:gd name="connsiteX1" fmla="*/ 0 w 443948"/>
                <a:gd name="connsiteY1" fmla="*/ 596348 h 596348"/>
                <a:gd name="connsiteX2" fmla="*/ 443948 w 443948"/>
                <a:gd name="connsiteY2" fmla="*/ 596348 h 5963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3948" h="596348">
                  <a:moveTo>
                    <a:pt x="0" y="0"/>
                  </a:moveTo>
                  <a:lnTo>
                    <a:pt x="0" y="596348"/>
                  </a:lnTo>
                  <a:lnTo>
                    <a:pt x="443948" y="596348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oval"/>
              <a:tailEnd type="arrow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 65"/>
            <p:cNvSpPr/>
            <p:nvPr/>
          </p:nvSpPr>
          <p:spPr>
            <a:xfrm>
              <a:off x="7563290" y="4548247"/>
              <a:ext cx="520536" cy="1716068"/>
            </a:xfrm>
            <a:custGeom>
              <a:avLst/>
              <a:gdLst>
                <a:gd name="connsiteX0" fmla="*/ 0 w 443948"/>
                <a:gd name="connsiteY0" fmla="*/ 0 h 596348"/>
                <a:gd name="connsiteX1" fmla="*/ 0 w 443948"/>
                <a:gd name="connsiteY1" fmla="*/ 596348 h 596348"/>
                <a:gd name="connsiteX2" fmla="*/ 443948 w 443948"/>
                <a:gd name="connsiteY2" fmla="*/ 596348 h 5963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3948" h="596348">
                  <a:moveTo>
                    <a:pt x="0" y="0"/>
                  </a:moveTo>
                  <a:lnTo>
                    <a:pt x="0" y="596348"/>
                  </a:lnTo>
                  <a:lnTo>
                    <a:pt x="443948" y="596348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oval"/>
              <a:tailEnd type="arrow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9" name="Group 68"/>
            <p:cNvGrpSpPr/>
            <p:nvPr/>
          </p:nvGrpSpPr>
          <p:grpSpPr>
            <a:xfrm>
              <a:off x="8085674" y="4329659"/>
              <a:ext cx="467729" cy="872933"/>
              <a:chOff x="8085674" y="4329659"/>
              <a:chExt cx="467729" cy="872933"/>
            </a:xfrm>
          </p:grpSpPr>
          <p:sp>
            <p:nvSpPr>
              <p:cNvPr id="37" name="Flowchart: Manual Operation 36"/>
              <p:cNvSpPr/>
              <p:nvPr/>
            </p:nvSpPr>
            <p:spPr>
              <a:xfrm rot="16200000">
                <a:off x="7883072" y="4532262"/>
                <a:ext cx="872933" cy="467728"/>
              </a:xfrm>
              <a:prstGeom prst="flowChartManualOperat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108000" rIns="0" bIns="0"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Mux</a:t>
                </a: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8085674" y="4435845"/>
                <a:ext cx="176445" cy="2365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6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endParaRPr lang="en-US" sz="1600" baseline="-25000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8085674" y="4869500"/>
                <a:ext cx="176445" cy="2365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6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endParaRPr lang="en-US" sz="1600" baseline="-25000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70" name="Group 69"/>
            <p:cNvGrpSpPr/>
            <p:nvPr/>
          </p:nvGrpSpPr>
          <p:grpSpPr>
            <a:xfrm>
              <a:off x="8085671" y="5589240"/>
              <a:ext cx="467729" cy="872933"/>
              <a:chOff x="8085674" y="4329659"/>
              <a:chExt cx="467729" cy="872933"/>
            </a:xfrm>
          </p:grpSpPr>
          <p:sp>
            <p:nvSpPr>
              <p:cNvPr id="71" name="Flowchart: Manual Operation 70"/>
              <p:cNvSpPr/>
              <p:nvPr/>
            </p:nvSpPr>
            <p:spPr>
              <a:xfrm rot="16200000">
                <a:off x="7883072" y="4532262"/>
                <a:ext cx="872933" cy="467728"/>
              </a:xfrm>
              <a:prstGeom prst="flowChartManualOperat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108000" rIns="0" bIns="0"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Mux</a:t>
                </a: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8085674" y="4435845"/>
                <a:ext cx="176445" cy="2365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6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endParaRPr lang="en-US" sz="1600" baseline="-25000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8085674" y="4869500"/>
                <a:ext cx="176445" cy="2365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16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endParaRPr lang="en-US" sz="1600" baseline="-25000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76" name="Group 75"/>
            <p:cNvGrpSpPr/>
            <p:nvPr/>
          </p:nvGrpSpPr>
          <p:grpSpPr>
            <a:xfrm>
              <a:off x="8553400" y="4405858"/>
              <a:ext cx="1350150" cy="483857"/>
              <a:chOff x="1037565" y="4545914"/>
              <a:chExt cx="1350150" cy="483857"/>
            </a:xfrm>
          </p:grpSpPr>
          <p:sp>
            <p:nvSpPr>
              <p:cNvPr id="77" name="Rectangle 76"/>
              <p:cNvSpPr/>
              <p:nvPr/>
            </p:nvSpPr>
            <p:spPr>
              <a:xfrm>
                <a:off x="1532620" y="4733133"/>
                <a:ext cx="855095" cy="296638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>
                  <a:lnSpc>
                    <a:spcPct val="120000"/>
                  </a:lnSpc>
                </a:pPr>
                <a:r>
                  <a:rPr lang="en-US" sz="2000" i="1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X</a:t>
                </a:r>
                <a:r>
                  <a:rPr lang="en-US" sz="1600" i="1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 </a:t>
                </a:r>
                <a:r>
                  <a:rPr lang="en-US" sz="1600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[</a:t>
                </a:r>
                <a:r>
                  <a:rPr lang="en-US" sz="1600" i="1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n</a:t>
                </a:r>
                <a:r>
                  <a:rPr lang="en-US" sz="1600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-1:0]</a:t>
                </a:r>
              </a:p>
            </p:txBody>
          </p:sp>
          <p:cxnSp>
            <p:nvCxnSpPr>
              <p:cNvPr id="78" name="Straight Arrow Connector 77"/>
              <p:cNvCxnSpPr/>
              <p:nvPr/>
            </p:nvCxnSpPr>
            <p:spPr>
              <a:xfrm>
                <a:off x="1037565" y="4914165"/>
                <a:ext cx="495055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flipH="1">
                <a:off x="1217585" y="4853302"/>
                <a:ext cx="67507" cy="135015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Rectangle 79"/>
              <p:cNvSpPr/>
              <p:nvPr/>
            </p:nvSpPr>
            <p:spPr>
              <a:xfrm>
                <a:off x="1127575" y="4545914"/>
                <a:ext cx="258778" cy="296638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20000"/>
                  </a:lnSpc>
                </a:pPr>
                <a:r>
                  <a:rPr lang="en-US" sz="1600" i="1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n</a:t>
                </a:r>
              </a:p>
            </p:txBody>
          </p:sp>
        </p:grpSp>
        <p:grpSp>
          <p:nvGrpSpPr>
            <p:cNvPr id="81" name="Group 80"/>
            <p:cNvGrpSpPr/>
            <p:nvPr/>
          </p:nvGrpSpPr>
          <p:grpSpPr>
            <a:xfrm>
              <a:off x="8553400" y="5690448"/>
              <a:ext cx="1350150" cy="483857"/>
              <a:chOff x="1037565" y="4545914"/>
              <a:chExt cx="1350150" cy="483857"/>
            </a:xfrm>
          </p:grpSpPr>
          <p:sp>
            <p:nvSpPr>
              <p:cNvPr id="82" name="Rectangle 81"/>
              <p:cNvSpPr/>
              <p:nvPr/>
            </p:nvSpPr>
            <p:spPr>
              <a:xfrm>
                <a:off x="1532620" y="4733133"/>
                <a:ext cx="855095" cy="296638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>
                  <a:lnSpc>
                    <a:spcPct val="120000"/>
                  </a:lnSpc>
                </a:pPr>
                <a:r>
                  <a:rPr lang="en-US" sz="2000" i="1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Y</a:t>
                </a:r>
                <a:r>
                  <a:rPr lang="en-US" sz="1600" i="1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 </a:t>
                </a:r>
                <a:r>
                  <a:rPr lang="en-US" sz="1600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[</a:t>
                </a:r>
                <a:r>
                  <a:rPr lang="en-US" sz="1600" i="1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n</a:t>
                </a:r>
                <a:r>
                  <a:rPr lang="en-US" sz="1600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-1:0]</a:t>
                </a:r>
              </a:p>
            </p:txBody>
          </p:sp>
          <p:cxnSp>
            <p:nvCxnSpPr>
              <p:cNvPr id="83" name="Straight Arrow Connector 82"/>
              <p:cNvCxnSpPr/>
              <p:nvPr/>
            </p:nvCxnSpPr>
            <p:spPr>
              <a:xfrm>
                <a:off x="1037565" y="4914165"/>
                <a:ext cx="495055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flipH="1">
                <a:off x="1217585" y="4853302"/>
                <a:ext cx="67507" cy="135015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Rectangle 84"/>
              <p:cNvSpPr/>
              <p:nvPr/>
            </p:nvSpPr>
            <p:spPr>
              <a:xfrm>
                <a:off x="1127575" y="4545914"/>
                <a:ext cx="258778" cy="296638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20000"/>
                  </a:lnSpc>
                </a:pPr>
                <a:r>
                  <a:rPr lang="en-US" sz="1600" i="1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n</a:t>
                </a:r>
              </a:p>
            </p:txBody>
          </p:sp>
        </p:grpSp>
        <p:cxnSp>
          <p:nvCxnSpPr>
            <p:cNvPr id="86" name="Straight Arrow Connector 85"/>
            <p:cNvCxnSpPr/>
            <p:nvPr/>
          </p:nvCxnSpPr>
          <p:spPr>
            <a:xfrm>
              <a:off x="6933220" y="5454225"/>
              <a:ext cx="1386318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82336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 and Subtraction with Same Adder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440" y="836685"/>
            <a:ext cx="9217120" cy="2304280"/>
          </a:xfrm>
        </p:spPr>
        <p:txBody>
          <a:bodyPr/>
          <a:lstStyle/>
          <a:p>
            <a:pPr>
              <a:spcBef>
                <a:spcPts val="1500"/>
              </a:spcBef>
            </a:pPr>
            <a:r>
              <a:rPr lang="en-US" dirty="0"/>
              <a:t>Same adder can be used to compute: (A + B) and (A – B)</a:t>
            </a:r>
          </a:p>
          <a:p>
            <a:pPr>
              <a:spcBef>
                <a:spcPts val="1500"/>
              </a:spcBef>
            </a:pPr>
            <a:r>
              <a:rPr lang="en-US" dirty="0"/>
              <a:t>Two operations: </a:t>
            </a:r>
            <a:r>
              <a:rPr lang="en-US" b="1" dirty="0">
                <a:solidFill>
                  <a:srgbClr val="FF0000"/>
                </a:solidFill>
              </a:rPr>
              <a:t>OP = 0 </a:t>
            </a:r>
            <a:r>
              <a:rPr lang="en-US" b="1" dirty="0"/>
              <a:t>(ADD)</a:t>
            </a:r>
            <a:r>
              <a:rPr lang="en-US" dirty="0"/>
              <a:t>, </a:t>
            </a:r>
            <a:r>
              <a:rPr lang="en-US" b="1" dirty="0">
                <a:solidFill>
                  <a:srgbClr val="FF0000"/>
                </a:solidFill>
              </a:rPr>
              <a:t>OP = 1 </a:t>
            </a:r>
            <a:r>
              <a:rPr lang="en-US" b="1" dirty="0"/>
              <a:t>(SUBTRACT)</a:t>
            </a:r>
          </a:p>
          <a:p>
            <a:pPr>
              <a:spcBef>
                <a:spcPts val="1500"/>
              </a:spcBef>
            </a:pPr>
            <a:r>
              <a:rPr lang="en-US" dirty="0"/>
              <a:t>Subtraction (A – B) is computed as: A + (2's complement of B)</a:t>
            </a:r>
          </a:p>
          <a:p>
            <a:pPr marL="357188" indent="0">
              <a:spcBef>
                <a:spcPts val="1500"/>
              </a:spcBef>
              <a:buNone/>
            </a:pPr>
            <a:r>
              <a:rPr lang="en-US" dirty="0"/>
              <a:t>2's complement of B = (1's complement of B) + 1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344440" y="3190583"/>
            <a:ext cx="5127023" cy="3291588"/>
            <a:chOff x="2533506" y="3190583"/>
            <a:chExt cx="5127023" cy="3291588"/>
          </a:xfrm>
        </p:grpSpPr>
        <p:sp>
          <p:nvSpPr>
            <p:cNvPr id="38" name="Freeform 37"/>
            <p:cNvSpPr/>
            <p:nvPr/>
          </p:nvSpPr>
          <p:spPr>
            <a:xfrm>
              <a:off x="6182139" y="3770243"/>
              <a:ext cx="1247961" cy="245166"/>
            </a:xfrm>
            <a:custGeom>
              <a:avLst/>
              <a:gdLst>
                <a:gd name="connsiteX0" fmla="*/ 0 w 1258957"/>
                <a:gd name="connsiteY0" fmla="*/ 245166 h 245166"/>
                <a:gd name="connsiteX1" fmla="*/ 0 w 1258957"/>
                <a:gd name="connsiteY1" fmla="*/ 0 h 245166"/>
                <a:gd name="connsiteX2" fmla="*/ 1258957 w 1258957"/>
                <a:gd name="connsiteY2" fmla="*/ 0 h 245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58957" h="245166">
                  <a:moveTo>
                    <a:pt x="0" y="245166"/>
                  </a:moveTo>
                  <a:lnTo>
                    <a:pt x="0" y="0"/>
                  </a:lnTo>
                  <a:lnTo>
                    <a:pt x="1258957" y="0"/>
                  </a:lnTo>
                </a:path>
              </a:pathLst>
            </a:custGeom>
            <a:noFill/>
            <a:ln w="12700">
              <a:solidFill>
                <a:srgbClr val="FF0000"/>
              </a:solidFill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5982340" y="3601821"/>
              <a:ext cx="0" cy="42509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3224791" y="4811568"/>
              <a:ext cx="3629240" cy="9144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800" i="1" dirty="0">
                  <a:latin typeface="Calibri" panose="020F0502020204030204" pitchFamily="34" charset="0"/>
                  <a:cs typeface="Times New Roman" panose="02020603050405020304" pitchFamily="18" charset="0"/>
                </a:rPr>
                <a:t>n</a:t>
              </a:r>
              <a:r>
                <a:rPr lang="en-US" sz="2800" dirty="0">
                  <a:latin typeface="Calibri" panose="020F0502020204030204" pitchFamily="34" charset="0"/>
                  <a:cs typeface="Times New Roman" panose="02020603050405020304" pitchFamily="18" charset="0"/>
                </a:rPr>
                <a:t>-bit Adder</a:t>
              </a:r>
            </a:p>
          </p:txBody>
        </p:sp>
        <p:cxnSp>
          <p:nvCxnSpPr>
            <p:cNvPr id="6" name="Straight Arrow Connector 5"/>
            <p:cNvCxnSpPr/>
            <p:nvPr/>
          </p:nvCxnSpPr>
          <p:spPr>
            <a:xfrm>
              <a:off x="3916074" y="3947755"/>
              <a:ext cx="0" cy="86381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/>
          </p:nvGrpSpPr>
          <p:grpSpPr>
            <a:xfrm>
              <a:off x="3570432" y="4177891"/>
              <a:ext cx="432052" cy="316839"/>
              <a:chOff x="3570432" y="4379515"/>
              <a:chExt cx="432052" cy="316839"/>
            </a:xfrm>
          </p:grpSpPr>
          <p:cxnSp>
            <p:nvCxnSpPr>
              <p:cNvPr id="8" name="Straight Connector 7"/>
              <p:cNvCxnSpPr/>
              <p:nvPr/>
            </p:nvCxnSpPr>
            <p:spPr>
              <a:xfrm flipV="1">
                <a:off x="3829663" y="4523533"/>
                <a:ext cx="172821" cy="57607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3570432" y="4379515"/>
                <a:ext cx="250920" cy="31683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3397611" y="3536225"/>
              <a:ext cx="979320" cy="411238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400" i="1" dirty="0">
                  <a:latin typeface="Calibri" panose="020F0502020204030204" pitchFamily="34" charset="0"/>
                  <a:cs typeface="Consolas" panose="020B0609020204030204" pitchFamily="49" charset="0"/>
                </a:rPr>
                <a:t>A</a:t>
              </a:r>
              <a:r>
                <a:rPr lang="en-US" sz="2000" dirty="0">
                  <a:latin typeface="Calibri" panose="020F0502020204030204" pitchFamily="34" charset="0"/>
                  <a:cs typeface="Consolas" panose="020B0609020204030204" pitchFamily="49" charset="0"/>
                </a:rPr>
                <a:t> [</a:t>
              </a:r>
              <a:r>
                <a:rPr lang="en-US" sz="2000" i="1" dirty="0">
                  <a:latin typeface="Calibri" panose="020F0502020204030204" pitchFamily="34" charset="0"/>
                  <a:cs typeface="Consolas" panose="020B0609020204030204" pitchFamily="49" charset="0"/>
                </a:rPr>
                <a:t>n</a:t>
              </a:r>
              <a:r>
                <a:rPr lang="en-US" sz="2000" dirty="0">
                  <a:latin typeface="Calibri" panose="020F0502020204030204" pitchFamily="34" charset="0"/>
                  <a:cs typeface="Consolas" panose="020B0609020204030204" pitchFamily="49" charset="0"/>
                </a:rPr>
                <a:t>-1:0]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4990114" y="5733280"/>
              <a:ext cx="0" cy="46085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4319323" y="6165332"/>
              <a:ext cx="1324961" cy="316839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400" i="1" dirty="0">
                  <a:latin typeface="Calibri" panose="020F0502020204030204" pitchFamily="34" charset="0"/>
                  <a:cs typeface="Times New Roman" panose="02020603050405020304" pitchFamily="18" charset="0"/>
                </a:rPr>
                <a:t>S</a:t>
              </a:r>
              <a:r>
                <a:rPr lang="en-US" sz="2000" dirty="0">
                  <a:latin typeface="Calibri" panose="020F0502020204030204" pitchFamily="34" charset="0"/>
                  <a:cs typeface="Times New Roman" panose="02020603050405020304" pitchFamily="18" charset="0"/>
                </a:rPr>
                <a:t> [</a:t>
              </a:r>
              <a:r>
                <a:rPr lang="en-US" sz="2000" i="1" dirty="0">
                  <a:latin typeface="Calibri" panose="020F0502020204030204" pitchFamily="34" charset="0"/>
                  <a:cs typeface="Times New Roman" panose="02020603050405020304" pitchFamily="18" charset="0"/>
                </a:rPr>
                <a:t>n</a:t>
              </a:r>
              <a:r>
                <a:rPr lang="en-US" sz="2000" dirty="0">
                  <a:latin typeface="Calibri" panose="020F0502020204030204" pitchFamily="34" charset="0"/>
                  <a:cs typeface="Times New Roman" panose="02020603050405020304" pitchFamily="18" charset="0"/>
                </a:rPr>
                <a:t>-1:0]</a:t>
              </a: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6090928" y="4379515"/>
              <a:ext cx="0" cy="42509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>
            <a:xfrm>
              <a:off x="5752872" y="4379515"/>
              <a:ext cx="432052" cy="316839"/>
              <a:chOff x="3570432" y="4379515"/>
              <a:chExt cx="432052" cy="316839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 flipV="1">
                <a:off x="3829663" y="4523533"/>
                <a:ext cx="172821" cy="57607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Box 26"/>
              <p:cNvSpPr txBox="1"/>
              <p:nvPr/>
            </p:nvSpPr>
            <p:spPr>
              <a:xfrm>
                <a:off x="3570432" y="4379515"/>
                <a:ext cx="250920" cy="31683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</a:p>
            </p:txBody>
          </p:sp>
        </p:grpSp>
        <p:grpSp>
          <p:nvGrpSpPr>
            <p:cNvPr id="15" name="Group 14"/>
            <p:cNvGrpSpPr>
              <a:grpSpLocks noChangeAspect="1"/>
            </p:cNvGrpSpPr>
            <p:nvPr/>
          </p:nvGrpSpPr>
          <p:grpSpPr>
            <a:xfrm>
              <a:off x="5916950" y="3924420"/>
              <a:ext cx="347759" cy="483899"/>
              <a:chOff x="8723974" y="4751231"/>
              <a:chExt cx="259942" cy="361704"/>
            </a:xfrm>
          </p:grpSpPr>
          <p:sp>
            <p:nvSpPr>
              <p:cNvPr id="13" name="Freeform 67"/>
              <p:cNvSpPr>
                <a:spLocks noChangeAspect="1"/>
              </p:cNvSpPr>
              <p:nvPr/>
            </p:nvSpPr>
            <p:spPr bwMode="auto">
              <a:xfrm rot="5400000">
                <a:off x="8691454" y="4820473"/>
                <a:ext cx="324983" cy="259941"/>
              </a:xfrm>
              <a:custGeom>
                <a:avLst/>
                <a:gdLst>
                  <a:gd name="T0" fmla="*/ 0 w 708"/>
                  <a:gd name="T1" fmla="*/ 0 h 576"/>
                  <a:gd name="T2" fmla="*/ 17 w 708"/>
                  <a:gd name="T3" fmla="*/ 40 h 576"/>
                  <a:gd name="T4" fmla="*/ 39 w 708"/>
                  <a:gd name="T5" fmla="*/ 95 h 576"/>
                  <a:gd name="T6" fmla="*/ 54 w 708"/>
                  <a:gd name="T7" fmla="*/ 157 h 576"/>
                  <a:gd name="T8" fmla="*/ 66 w 708"/>
                  <a:gd name="T9" fmla="*/ 227 h 576"/>
                  <a:gd name="T10" fmla="*/ 74 w 708"/>
                  <a:gd name="T11" fmla="*/ 284 h 576"/>
                  <a:gd name="T12" fmla="*/ 69 w 708"/>
                  <a:gd name="T13" fmla="*/ 338 h 576"/>
                  <a:gd name="T14" fmla="*/ 58 w 708"/>
                  <a:gd name="T15" fmla="*/ 399 h 576"/>
                  <a:gd name="T16" fmla="*/ 45 w 708"/>
                  <a:gd name="T17" fmla="*/ 458 h 576"/>
                  <a:gd name="T18" fmla="*/ 28 w 708"/>
                  <a:gd name="T19" fmla="*/ 512 h 576"/>
                  <a:gd name="T20" fmla="*/ 0 w 708"/>
                  <a:gd name="T21" fmla="*/ 572 h 576"/>
                  <a:gd name="T22" fmla="*/ 210 w 708"/>
                  <a:gd name="T23" fmla="*/ 576 h 576"/>
                  <a:gd name="T24" fmla="*/ 297 w 708"/>
                  <a:gd name="T25" fmla="*/ 570 h 576"/>
                  <a:gd name="T26" fmla="*/ 342 w 708"/>
                  <a:gd name="T27" fmla="*/ 567 h 576"/>
                  <a:gd name="T28" fmla="*/ 375 w 708"/>
                  <a:gd name="T29" fmla="*/ 559 h 576"/>
                  <a:gd name="T30" fmla="*/ 409 w 708"/>
                  <a:gd name="T31" fmla="*/ 549 h 576"/>
                  <a:gd name="T32" fmla="*/ 445 w 708"/>
                  <a:gd name="T33" fmla="*/ 533 h 576"/>
                  <a:gd name="T34" fmla="*/ 486 w 708"/>
                  <a:gd name="T35" fmla="*/ 515 h 576"/>
                  <a:gd name="T36" fmla="*/ 526 w 708"/>
                  <a:gd name="T37" fmla="*/ 490 h 576"/>
                  <a:gd name="T38" fmla="*/ 552 w 708"/>
                  <a:gd name="T39" fmla="*/ 470 h 576"/>
                  <a:gd name="T40" fmla="*/ 577 w 708"/>
                  <a:gd name="T41" fmla="*/ 447 h 576"/>
                  <a:gd name="T42" fmla="*/ 604 w 708"/>
                  <a:gd name="T43" fmla="*/ 420 h 576"/>
                  <a:gd name="T44" fmla="*/ 628 w 708"/>
                  <a:gd name="T45" fmla="*/ 398 h 576"/>
                  <a:gd name="T46" fmla="*/ 651 w 708"/>
                  <a:gd name="T47" fmla="*/ 370 h 576"/>
                  <a:gd name="T48" fmla="*/ 680 w 708"/>
                  <a:gd name="T49" fmla="*/ 333 h 576"/>
                  <a:gd name="T50" fmla="*/ 708 w 708"/>
                  <a:gd name="T51" fmla="*/ 286 h 576"/>
                  <a:gd name="T52" fmla="*/ 682 w 708"/>
                  <a:gd name="T53" fmla="*/ 245 h 576"/>
                  <a:gd name="T54" fmla="*/ 658 w 708"/>
                  <a:gd name="T55" fmla="*/ 210 h 576"/>
                  <a:gd name="T56" fmla="*/ 638 w 708"/>
                  <a:gd name="T57" fmla="*/ 185 h 576"/>
                  <a:gd name="T58" fmla="*/ 616 w 708"/>
                  <a:gd name="T59" fmla="*/ 161 h 576"/>
                  <a:gd name="T60" fmla="*/ 592 w 708"/>
                  <a:gd name="T61" fmla="*/ 138 h 576"/>
                  <a:gd name="T62" fmla="*/ 572 w 708"/>
                  <a:gd name="T63" fmla="*/ 120 h 576"/>
                  <a:gd name="T64" fmla="*/ 552 w 708"/>
                  <a:gd name="T65" fmla="*/ 103 h 576"/>
                  <a:gd name="T66" fmla="*/ 528 w 708"/>
                  <a:gd name="T67" fmla="*/ 85 h 576"/>
                  <a:gd name="T68" fmla="*/ 506 w 708"/>
                  <a:gd name="T69" fmla="*/ 72 h 576"/>
                  <a:gd name="T70" fmla="*/ 480 w 708"/>
                  <a:gd name="T71" fmla="*/ 58 h 576"/>
                  <a:gd name="T72" fmla="*/ 451 w 708"/>
                  <a:gd name="T73" fmla="*/ 43 h 576"/>
                  <a:gd name="T74" fmla="*/ 415 w 708"/>
                  <a:gd name="T75" fmla="*/ 29 h 576"/>
                  <a:gd name="T76" fmla="*/ 385 w 708"/>
                  <a:gd name="T77" fmla="*/ 20 h 576"/>
                  <a:gd name="T78" fmla="*/ 350 w 708"/>
                  <a:gd name="T79" fmla="*/ 11 h 576"/>
                  <a:gd name="T80" fmla="*/ 313 w 708"/>
                  <a:gd name="T81" fmla="*/ 5 h 576"/>
                  <a:gd name="T82" fmla="*/ 278 w 708"/>
                  <a:gd name="T83" fmla="*/ 1 h 576"/>
                  <a:gd name="T84" fmla="*/ 253 w 708"/>
                  <a:gd name="T85" fmla="*/ 1 h 576"/>
                  <a:gd name="T86" fmla="*/ 227 w 708"/>
                  <a:gd name="T87" fmla="*/ 0 h 576"/>
                  <a:gd name="T88" fmla="*/ 0 w 708"/>
                  <a:gd name="T89" fmla="*/ 0 h 5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708" h="576">
                    <a:moveTo>
                      <a:pt x="0" y="0"/>
                    </a:moveTo>
                    <a:lnTo>
                      <a:pt x="17" y="40"/>
                    </a:lnTo>
                    <a:lnTo>
                      <a:pt x="39" y="95"/>
                    </a:lnTo>
                    <a:lnTo>
                      <a:pt x="54" y="157"/>
                    </a:lnTo>
                    <a:lnTo>
                      <a:pt x="66" y="227"/>
                    </a:lnTo>
                    <a:lnTo>
                      <a:pt x="74" y="284"/>
                    </a:lnTo>
                    <a:lnTo>
                      <a:pt x="69" y="338"/>
                    </a:lnTo>
                    <a:lnTo>
                      <a:pt x="58" y="399"/>
                    </a:lnTo>
                    <a:lnTo>
                      <a:pt x="45" y="458"/>
                    </a:lnTo>
                    <a:lnTo>
                      <a:pt x="28" y="512"/>
                    </a:lnTo>
                    <a:lnTo>
                      <a:pt x="0" y="572"/>
                    </a:lnTo>
                    <a:lnTo>
                      <a:pt x="210" y="576"/>
                    </a:lnTo>
                    <a:lnTo>
                      <a:pt x="297" y="570"/>
                    </a:lnTo>
                    <a:lnTo>
                      <a:pt x="342" y="567"/>
                    </a:lnTo>
                    <a:lnTo>
                      <a:pt x="375" y="559"/>
                    </a:lnTo>
                    <a:lnTo>
                      <a:pt x="409" y="549"/>
                    </a:lnTo>
                    <a:lnTo>
                      <a:pt x="445" y="533"/>
                    </a:lnTo>
                    <a:lnTo>
                      <a:pt x="486" y="515"/>
                    </a:lnTo>
                    <a:lnTo>
                      <a:pt x="526" y="490"/>
                    </a:lnTo>
                    <a:lnTo>
                      <a:pt x="552" y="470"/>
                    </a:lnTo>
                    <a:lnTo>
                      <a:pt x="577" y="447"/>
                    </a:lnTo>
                    <a:lnTo>
                      <a:pt x="604" y="420"/>
                    </a:lnTo>
                    <a:lnTo>
                      <a:pt x="628" y="398"/>
                    </a:lnTo>
                    <a:lnTo>
                      <a:pt x="651" y="370"/>
                    </a:lnTo>
                    <a:lnTo>
                      <a:pt x="680" y="333"/>
                    </a:lnTo>
                    <a:lnTo>
                      <a:pt x="708" y="286"/>
                    </a:lnTo>
                    <a:lnTo>
                      <a:pt x="682" y="245"/>
                    </a:lnTo>
                    <a:lnTo>
                      <a:pt x="658" y="210"/>
                    </a:lnTo>
                    <a:lnTo>
                      <a:pt x="638" y="185"/>
                    </a:lnTo>
                    <a:lnTo>
                      <a:pt x="616" y="161"/>
                    </a:lnTo>
                    <a:lnTo>
                      <a:pt x="592" y="138"/>
                    </a:lnTo>
                    <a:lnTo>
                      <a:pt x="572" y="120"/>
                    </a:lnTo>
                    <a:lnTo>
                      <a:pt x="552" y="103"/>
                    </a:lnTo>
                    <a:lnTo>
                      <a:pt x="528" y="85"/>
                    </a:lnTo>
                    <a:lnTo>
                      <a:pt x="506" y="72"/>
                    </a:lnTo>
                    <a:lnTo>
                      <a:pt x="480" y="58"/>
                    </a:lnTo>
                    <a:lnTo>
                      <a:pt x="451" y="43"/>
                    </a:lnTo>
                    <a:lnTo>
                      <a:pt x="415" y="29"/>
                    </a:lnTo>
                    <a:lnTo>
                      <a:pt x="385" y="20"/>
                    </a:lnTo>
                    <a:lnTo>
                      <a:pt x="350" y="11"/>
                    </a:lnTo>
                    <a:lnTo>
                      <a:pt x="313" y="5"/>
                    </a:lnTo>
                    <a:lnTo>
                      <a:pt x="278" y="1"/>
                    </a:lnTo>
                    <a:lnTo>
                      <a:pt x="253" y="1"/>
                    </a:lnTo>
                    <a:lnTo>
                      <a:pt x="22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254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68"/>
              <p:cNvSpPr>
                <a:spLocks noChangeAspect="1"/>
              </p:cNvSpPr>
              <p:nvPr/>
            </p:nvSpPr>
            <p:spPr bwMode="auto">
              <a:xfrm rot="5400000">
                <a:off x="8835825" y="4639380"/>
                <a:ext cx="34885" cy="258587"/>
              </a:xfrm>
              <a:custGeom>
                <a:avLst/>
                <a:gdLst>
                  <a:gd name="T0" fmla="*/ 3 w 76"/>
                  <a:gd name="T1" fmla="*/ 0 h 573"/>
                  <a:gd name="T2" fmla="*/ 30 w 76"/>
                  <a:gd name="T3" fmla="*/ 71 h 573"/>
                  <a:gd name="T4" fmla="*/ 48 w 76"/>
                  <a:gd name="T5" fmla="*/ 135 h 573"/>
                  <a:gd name="T6" fmla="*/ 62 w 76"/>
                  <a:gd name="T7" fmla="*/ 194 h 573"/>
                  <a:gd name="T8" fmla="*/ 75 w 76"/>
                  <a:gd name="T9" fmla="*/ 279 h 573"/>
                  <a:gd name="T10" fmla="*/ 66 w 76"/>
                  <a:gd name="T11" fmla="*/ 354 h 573"/>
                  <a:gd name="T12" fmla="*/ 54 w 76"/>
                  <a:gd name="T13" fmla="*/ 411 h 573"/>
                  <a:gd name="T14" fmla="*/ 35 w 76"/>
                  <a:gd name="T15" fmla="*/ 488 h 573"/>
                  <a:gd name="T16" fmla="*/ 0 w 76"/>
                  <a:gd name="T17" fmla="*/ 573 h 5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6" h="573">
                    <a:moveTo>
                      <a:pt x="3" y="0"/>
                    </a:moveTo>
                    <a:cubicBezTo>
                      <a:pt x="7" y="12"/>
                      <a:pt x="23" y="49"/>
                      <a:pt x="30" y="71"/>
                    </a:cubicBezTo>
                    <a:cubicBezTo>
                      <a:pt x="37" y="93"/>
                      <a:pt x="43" y="115"/>
                      <a:pt x="48" y="135"/>
                    </a:cubicBezTo>
                    <a:cubicBezTo>
                      <a:pt x="53" y="155"/>
                      <a:pt x="58" y="170"/>
                      <a:pt x="62" y="194"/>
                    </a:cubicBezTo>
                    <a:cubicBezTo>
                      <a:pt x="66" y="218"/>
                      <a:pt x="74" y="252"/>
                      <a:pt x="75" y="279"/>
                    </a:cubicBezTo>
                    <a:cubicBezTo>
                      <a:pt x="76" y="306"/>
                      <a:pt x="69" y="332"/>
                      <a:pt x="66" y="354"/>
                    </a:cubicBezTo>
                    <a:cubicBezTo>
                      <a:pt x="63" y="376"/>
                      <a:pt x="59" y="389"/>
                      <a:pt x="54" y="411"/>
                    </a:cubicBezTo>
                    <a:cubicBezTo>
                      <a:pt x="49" y="433"/>
                      <a:pt x="44" y="461"/>
                      <a:pt x="35" y="488"/>
                    </a:cubicBezTo>
                    <a:cubicBezTo>
                      <a:pt x="26" y="515"/>
                      <a:pt x="7" y="555"/>
                      <a:pt x="0" y="573"/>
                    </a:cubicBezTo>
                  </a:path>
                </a:pathLst>
              </a:custGeom>
              <a:noFill/>
              <a:ln w="254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4636162" y="5762083"/>
              <a:ext cx="432052" cy="316839"/>
              <a:chOff x="3570432" y="4379515"/>
              <a:chExt cx="432052" cy="316839"/>
            </a:xfrm>
          </p:grpSpPr>
          <p:cxnSp>
            <p:nvCxnSpPr>
              <p:cNvPr id="30" name="Straight Connector 29"/>
              <p:cNvCxnSpPr/>
              <p:nvPr/>
            </p:nvCxnSpPr>
            <p:spPr>
              <a:xfrm flipV="1">
                <a:off x="3829663" y="4523533"/>
                <a:ext cx="172821" cy="57607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xtBox 30"/>
              <p:cNvSpPr txBox="1"/>
              <p:nvPr/>
            </p:nvSpPr>
            <p:spPr>
              <a:xfrm>
                <a:off x="3570432" y="4379515"/>
                <a:ext cx="250920" cy="31683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5644284" y="3601821"/>
              <a:ext cx="432052" cy="316839"/>
              <a:chOff x="3570432" y="4379515"/>
              <a:chExt cx="432052" cy="316839"/>
            </a:xfrm>
          </p:grpSpPr>
          <p:cxnSp>
            <p:nvCxnSpPr>
              <p:cNvPr id="35" name="Straight Connector 34"/>
              <p:cNvCxnSpPr/>
              <p:nvPr/>
            </p:nvCxnSpPr>
            <p:spPr>
              <a:xfrm flipV="1">
                <a:off x="3829663" y="4523533"/>
                <a:ext cx="172821" cy="57607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TextBox 35"/>
              <p:cNvSpPr txBox="1"/>
              <p:nvPr/>
            </p:nvSpPr>
            <p:spPr>
              <a:xfrm>
                <a:off x="3570432" y="4379515"/>
                <a:ext cx="250920" cy="31683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</a:p>
            </p:txBody>
          </p:sp>
        </p:grpSp>
        <p:sp>
          <p:nvSpPr>
            <p:cNvPr id="37" name="TextBox 36"/>
            <p:cNvSpPr txBox="1"/>
            <p:nvPr/>
          </p:nvSpPr>
          <p:spPr>
            <a:xfrm>
              <a:off x="5471462" y="3190583"/>
              <a:ext cx="979320" cy="411238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400" i="1" dirty="0">
                  <a:latin typeface="Calibri" panose="020F0502020204030204" pitchFamily="34" charset="0"/>
                  <a:cs typeface="Consolas" panose="020B0609020204030204" pitchFamily="49" charset="0"/>
                </a:rPr>
                <a:t>B</a:t>
              </a:r>
              <a:r>
                <a:rPr lang="en-US" sz="2000" dirty="0">
                  <a:latin typeface="Calibri" panose="020F0502020204030204" pitchFamily="34" charset="0"/>
                  <a:cs typeface="Consolas" panose="020B0609020204030204" pitchFamily="49" charset="0"/>
                </a:rPr>
                <a:t> [</a:t>
              </a:r>
              <a:r>
                <a:rPr lang="en-US" sz="2000" i="1" dirty="0">
                  <a:latin typeface="Calibri" panose="020F0502020204030204" pitchFamily="34" charset="0"/>
                  <a:cs typeface="Consolas" panose="020B0609020204030204" pitchFamily="49" charset="0"/>
                </a:rPr>
                <a:t>n</a:t>
              </a:r>
              <a:r>
                <a:rPr lang="en-US" sz="2000" dirty="0">
                  <a:latin typeface="Calibri" panose="020F0502020204030204" pitchFamily="34" charset="0"/>
                  <a:cs typeface="Consolas" panose="020B0609020204030204" pitchFamily="49" charset="0"/>
                </a:rPr>
                <a:t>-1:0]</a:t>
              </a:r>
            </a:p>
          </p:txBody>
        </p:sp>
        <p:sp>
          <p:nvSpPr>
            <p:cNvPr id="39" name="Freeform 38"/>
            <p:cNvSpPr/>
            <p:nvPr/>
          </p:nvSpPr>
          <p:spPr>
            <a:xfrm rot="16200000" flipV="1">
              <a:off x="6308590" y="4147260"/>
              <a:ext cx="1666949" cy="576070"/>
            </a:xfrm>
            <a:custGeom>
              <a:avLst/>
              <a:gdLst>
                <a:gd name="connsiteX0" fmla="*/ 0 w 1258957"/>
                <a:gd name="connsiteY0" fmla="*/ 245166 h 245166"/>
                <a:gd name="connsiteX1" fmla="*/ 0 w 1258957"/>
                <a:gd name="connsiteY1" fmla="*/ 0 h 245166"/>
                <a:gd name="connsiteX2" fmla="*/ 1258957 w 1258957"/>
                <a:gd name="connsiteY2" fmla="*/ 0 h 245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58957" h="245166">
                  <a:moveTo>
                    <a:pt x="0" y="245166"/>
                  </a:moveTo>
                  <a:lnTo>
                    <a:pt x="0" y="0"/>
                  </a:lnTo>
                  <a:lnTo>
                    <a:pt x="1258957" y="0"/>
                  </a:lnTo>
                </a:path>
              </a:pathLst>
            </a:custGeom>
            <a:noFill/>
            <a:ln w="12700">
              <a:solidFill>
                <a:srgbClr val="FF0000"/>
              </a:solidFill>
              <a:headEnd type="arrow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969245" y="4869175"/>
              <a:ext cx="403249" cy="353631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400" i="1" dirty="0">
                  <a:latin typeface="Calibri" panose="020F0502020204030204" pitchFamily="34" charset="0"/>
                  <a:cs typeface="Consolas" panose="020B0609020204030204" pitchFamily="49" charset="0"/>
                </a:rPr>
                <a:t>c</a:t>
              </a:r>
              <a:r>
                <a:rPr lang="en-US" sz="2400" baseline="-25000" dirty="0">
                  <a:latin typeface="Calibri" panose="020F0502020204030204" pitchFamily="34" charset="0"/>
                  <a:cs typeface="Consolas" panose="020B0609020204030204" pitchFamily="49" charset="0"/>
                </a:rPr>
                <a:t>0</a:t>
              </a:r>
              <a:endParaRPr lang="en-US" sz="2000" baseline="-25000" dirty="0">
                <a:latin typeface="Calibri" panose="020F0502020204030204" pitchFamily="34" charset="0"/>
                <a:cs typeface="Consolas" panose="020B0609020204030204" pitchFamily="49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199672" y="3190583"/>
              <a:ext cx="460857" cy="353631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400" b="1" dirty="0">
                  <a:solidFill>
                    <a:srgbClr val="FF0000"/>
                  </a:solidFill>
                  <a:latin typeface="Calibri" panose="020F0502020204030204" pitchFamily="34" charset="0"/>
                  <a:cs typeface="Consolas" panose="020B0609020204030204" pitchFamily="49" charset="0"/>
                </a:rPr>
                <a:t>OP</a:t>
              </a:r>
              <a:endParaRPr lang="en-US" sz="2000" b="1" baseline="-25000" dirty="0">
                <a:solidFill>
                  <a:srgbClr val="FF0000"/>
                </a:solidFill>
                <a:latin typeface="Calibri" panose="020F0502020204030204" pitchFamily="34" charset="0"/>
                <a:cs typeface="Consolas" panose="020B0609020204030204" pitchFamily="49" charset="0"/>
              </a:endParaRPr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 flipH="1">
              <a:off x="2879149" y="5277508"/>
              <a:ext cx="345642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2533506" y="5034007"/>
              <a:ext cx="345642" cy="353631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400" i="1" dirty="0" err="1">
                  <a:latin typeface="Calibri" panose="020F0502020204030204" pitchFamily="34" charset="0"/>
                  <a:cs typeface="Consolas" panose="020B0609020204030204" pitchFamily="49" charset="0"/>
                </a:rPr>
                <a:t>c</a:t>
              </a:r>
              <a:r>
                <a:rPr lang="en-US" sz="2400" i="1" baseline="-25000" dirty="0" err="1">
                  <a:latin typeface="Calibri" panose="020F0502020204030204" pitchFamily="34" charset="0"/>
                  <a:cs typeface="Consolas" panose="020B0609020204030204" pitchFamily="49" charset="0"/>
                </a:rPr>
                <a:t>n</a:t>
              </a:r>
              <a:endParaRPr lang="en-US" sz="2000" i="1" baseline="-25000" dirty="0">
                <a:latin typeface="Calibri" panose="020F0502020204030204" pitchFamily="34" charset="0"/>
                <a:cs typeface="Consolas" panose="020B0609020204030204" pitchFamily="49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319323" y="4054688"/>
              <a:ext cx="1267354" cy="699273"/>
            </a:xfrm>
            <a:prstGeom prst="rect">
              <a:avLst/>
            </a:prstGeom>
            <a:noFill/>
            <a:ln w="12700">
              <a:solidFill>
                <a:schemeClr val="bg1"/>
              </a:solidFill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lang="en-US" sz="2000" b="1" i="1" dirty="0">
                  <a:latin typeface="Calibri" panose="020F0502020204030204" pitchFamily="34" charset="0"/>
                  <a:cs typeface="Consolas" panose="020B0609020204030204" pitchFamily="49" charset="0"/>
                </a:rPr>
                <a:t>n</a:t>
              </a:r>
              <a:r>
                <a:rPr lang="en-US" sz="2000" b="1" dirty="0">
                  <a:latin typeface="Calibri" panose="020F0502020204030204" pitchFamily="34" charset="0"/>
                  <a:cs typeface="Consolas" panose="020B0609020204030204" pitchFamily="49" charset="0"/>
                </a:rPr>
                <a:t>-bit input vectors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413856" y="5796923"/>
              <a:ext cx="1324961" cy="627641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lang="en-US" sz="2000" b="1" i="1" dirty="0">
                  <a:latin typeface="Calibri" panose="020F0502020204030204" pitchFamily="34" charset="0"/>
                  <a:cs typeface="Consolas" panose="020B0609020204030204" pitchFamily="49" charset="0"/>
                </a:rPr>
                <a:t>n</a:t>
              </a:r>
              <a:r>
                <a:rPr lang="en-US" sz="2000" b="1" dirty="0">
                  <a:latin typeface="Calibri" panose="020F0502020204030204" pitchFamily="34" charset="0"/>
                  <a:cs typeface="Consolas" panose="020B0609020204030204" pitchFamily="49" charset="0"/>
                </a:rPr>
                <a:t>-bit output vector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335568" y="3889856"/>
              <a:ext cx="691284" cy="699273"/>
            </a:xfrm>
            <a:prstGeom prst="rect">
              <a:avLst/>
            </a:prstGeom>
            <a:noFill/>
            <a:ln w="12700">
              <a:solidFill>
                <a:schemeClr val="bg1"/>
              </a:solidFill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lang="en-US" sz="2000" b="1" i="1" dirty="0">
                  <a:latin typeface="Calibri" panose="020F0502020204030204" pitchFamily="34" charset="0"/>
                  <a:cs typeface="Consolas" panose="020B0609020204030204" pitchFamily="49" charset="0"/>
                </a:rPr>
                <a:t>n </a:t>
              </a:r>
              <a:r>
                <a:rPr lang="en-US" sz="2000" b="1" dirty="0">
                  <a:latin typeface="Calibri" panose="020F0502020204030204" pitchFamily="34" charset="0"/>
                  <a:cs typeface="Consolas" panose="020B0609020204030204" pitchFamily="49" charset="0"/>
                </a:rPr>
                <a:t>XOR</a:t>
              </a:r>
            </a:p>
            <a:p>
              <a:pPr algn="ctr"/>
              <a:r>
                <a:rPr lang="en-US" sz="2000" b="1" dirty="0">
                  <a:latin typeface="Calibri" panose="020F0502020204030204" pitchFamily="34" charset="0"/>
                  <a:cs typeface="Consolas" panose="020B0609020204030204" pitchFamily="49" charset="0"/>
                </a:rPr>
                <a:t>gates</a:t>
              </a: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5759498" y="3140965"/>
            <a:ext cx="3859669" cy="3398813"/>
          </a:xfrm>
          <a:prstGeom prst="rect">
            <a:avLst/>
          </a:prstGeom>
          <a:noFill/>
          <a:ln w="25400">
            <a:noFill/>
          </a:ln>
        </p:spPr>
        <p:txBody>
          <a:bodyPr wrap="none" lIns="0" tIns="0" rIns="0" bIns="0" rtlCol="0" anchor="ctr" anchorCtr="0">
            <a:noAutofit/>
          </a:bodyPr>
          <a:lstStyle/>
          <a:p>
            <a:pPr>
              <a:lnSpc>
                <a:spcPct val="130000"/>
              </a:lnSpc>
            </a:pPr>
            <a:r>
              <a:rPr lang="en-US" sz="24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OP = 0 </a:t>
            </a:r>
            <a:r>
              <a:rPr lang="en-US" sz="2400" b="1" dirty="0">
                <a:latin typeface="+mn-lt"/>
                <a:cs typeface="Times New Roman" panose="02020603050405020304" pitchFamily="18" charset="0"/>
              </a:rPr>
              <a:t>(ADD)</a:t>
            </a:r>
          </a:p>
          <a:p>
            <a:pPr>
              <a:lnSpc>
                <a:spcPct val="130000"/>
              </a:lnSpc>
            </a:pPr>
            <a:r>
              <a:rPr lang="en-US" sz="2000" dirty="0">
                <a:latin typeface="+mn-lt"/>
                <a:cs typeface="Times New Roman" panose="02020603050405020304" pitchFamily="18" charset="0"/>
              </a:rPr>
              <a:t>B XOR 0 = B</a:t>
            </a:r>
          </a:p>
          <a:p>
            <a:pPr>
              <a:lnSpc>
                <a:spcPct val="130000"/>
              </a:lnSpc>
            </a:pPr>
            <a:r>
              <a:rPr lang="en-US" sz="2000" dirty="0">
                <a:latin typeface="+mn-lt"/>
                <a:cs typeface="Times New Roman" panose="02020603050405020304" pitchFamily="18" charset="0"/>
              </a:rPr>
              <a:t>S = A + B + 0 = A + B</a:t>
            </a:r>
          </a:p>
          <a:p>
            <a:pPr>
              <a:lnSpc>
                <a:spcPct val="130000"/>
              </a:lnSpc>
              <a:spcBef>
                <a:spcPts val="1000"/>
              </a:spcBef>
            </a:pPr>
            <a:r>
              <a:rPr lang="en-US" sz="24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OP = 1 </a:t>
            </a:r>
            <a:r>
              <a:rPr lang="en-US" sz="2400" b="1" dirty="0">
                <a:latin typeface="+mn-lt"/>
                <a:cs typeface="Times New Roman" panose="02020603050405020304" pitchFamily="18" charset="0"/>
              </a:rPr>
              <a:t>(SUBTRACT)</a:t>
            </a:r>
          </a:p>
          <a:p>
            <a:pPr>
              <a:lnSpc>
                <a:spcPct val="130000"/>
              </a:lnSpc>
            </a:pPr>
            <a:r>
              <a:rPr lang="en-US" sz="2000" dirty="0">
                <a:latin typeface="+mn-lt"/>
                <a:cs typeface="Times New Roman" panose="02020603050405020304" pitchFamily="18" charset="0"/>
              </a:rPr>
              <a:t>B XOR 1 = 1's complement of B</a:t>
            </a:r>
          </a:p>
          <a:p>
            <a:pPr>
              <a:lnSpc>
                <a:spcPct val="130000"/>
              </a:lnSpc>
            </a:pPr>
            <a:r>
              <a:rPr lang="en-US" sz="2000" dirty="0">
                <a:latin typeface="+mn-lt"/>
                <a:cs typeface="Times New Roman" panose="02020603050405020304" pitchFamily="18" charset="0"/>
              </a:rPr>
              <a:t>S = A + (1's complement of B) + 1</a:t>
            </a:r>
          </a:p>
          <a:p>
            <a:pPr>
              <a:lnSpc>
                <a:spcPct val="130000"/>
              </a:lnSpc>
            </a:pPr>
            <a:r>
              <a:rPr lang="en-US" sz="2000" dirty="0">
                <a:latin typeface="+mn-lt"/>
                <a:cs typeface="Times New Roman" panose="02020603050405020304" pitchFamily="18" charset="0"/>
              </a:rPr>
              <a:t>S = A + (2's complement of B)</a:t>
            </a:r>
          </a:p>
          <a:p>
            <a:pPr>
              <a:lnSpc>
                <a:spcPct val="130000"/>
              </a:lnSpc>
            </a:pPr>
            <a:r>
              <a:rPr lang="en-US" sz="2000" dirty="0">
                <a:latin typeface="+mn-lt"/>
                <a:cs typeface="Times New Roman" panose="02020603050405020304" pitchFamily="18" charset="0"/>
              </a:rPr>
              <a:t>S = A – B</a:t>
            </a:r>
          </a:p>
        </p:txBody>
      </p:sp>
    </p:spTree>
    <p:extLst>
      <p:ext uri="{BB962C8B-B14F-4D97-AF65-F5344CB8AC3E}">
        <p14:creationId xmlns:p14="http://schemas.microsoft.com/office/powerpoint/2010/main" val="1552833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 and Logic Unit (ALU)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440" y="836685"/>
            <a:ext cx="6740019" cy="3456419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1500"/>
              </a:spcBef>
            </a:pPr>
            <a:r>
              <a:rPr lang="en-US" dirty="0"/>
              <a:t>Can perform many functions</a:t>
            </a:r>
          </a:p>
          <a:p>
            <a:pPr>
              <a:lnSpc>
                <a:spcPct val="110000"/>
              </a:lnSpc>
              <a:spcBef>
                <a:spcPts val="1500"/>
              </a:spcBef>
            </a:pPr>
            <a:r>
              <a:rPr lang="en-US" dirty="0"/>
              <a:t>Most common ALU functions</a:t>
            </a:r>
          </a:p>
          <a:p>
            <a:pPr marL="357188" indent="0">
              <a:lnSpc>
                <a:spcPct val="110000"/>
              </a:lnSpc>
              <a:spcBef>
                <a:spcPts val="1500"/>
              </a:spcBef>
              <a:buNone/>
            </a:pPr>
            <a:r>
              <a:rPr lang="en-US" dirty="0"/>
              <a:t>Arithmetic functions: ADD, SUB (Subtract)</a:t>
            </a:r>
          </a:p>
          <a:p>
            <a:pPr marL="357188" indent="0">
              <a:lnSpc>
                <a:spcPct val="110000"/>
              </a:lnSpc>
              <a:spcBef>
                <a:spcPts val="1500"/>
              </a:spcBef>
              <a:buNone/>
            </a:pPr>
            <a:r>
              <a:rPr lang="en-US" dirty="0"/>
              <a:t>Logic functions: AND, OR, XOR, etc.</a:t>
            </a:r>
          </a:p>
          <a:p>
            <a:pPr>
              <a:lnSpc>
                <a:spcPct val="110000"/>
              </a:lnSpc>
              <a:spcBef>
                <a:spcPts val="1500"/>
              </a:spcBef>
            </a:pPr>
            <a:r>
              <a:rPr lang="en-US" dirty="0"/>
              <a:t>We will design a simple ALU with 8 functions</a:t>
            </a:r>
          </a:p>
          <a:p>
            <a:pPr>
              <a:lnSpc>
                <a:spcPct val="110000"/>
              </a:lnSpc>
              <a:spcBef>
                <a:spcPts val="1500"/>
              </a:spcBef>
            </a:pPr>
            <a:r>
              <a:rPr lang="en-US" dirty="0"/>
              <a:t>The function </a:t>
            </a:r>
            <a:r>
              <a:rPr lang="en-US" i="1" dirty="0">
                <a:solidFill>
                  <a:srgbClr val="FF0000"/>
                </a:solidFill>
                <a:latin typeface="Cambria" panose="02040503050406030204" pitchFamily="18" charset="0"/>
              </a:rPr>
              <a:t>F</a:t>
            </a:r>
            <a:r>
              <a:rPr lang="en-US" dirty="0"/>
              <a:t> is coded with 3 bits as follows: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566803"/>
              </p:ext>
            </p:extLst>
          </p:nvPr>
        </p:nvGraphicFramePr>
        <p:xfrm>
          <a:off x="862902" y="4500971"/>
          <a:ext cx="7661732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66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06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635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Function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ALU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Result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Function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ALU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Result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063">
                <a:tc>
                  <a:txBody>
                    <a:bodyPr/>
                    <a:lstStyle/>
                    <a:p>
                      <a:pPr marL="179388" indent="0" algn="l"/>
                      <a:r>
                        <a:rPr lang="en-US" sz="2000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F = 000 (ADD)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9388" indent="0" algn="l">
                        <a:tabLst/>
                      </a:pPr>
                      <a:r>
                        <a:rPr lang="en-US" sz="2000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R = A + 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9388" indent="0"/>
                      <a:r>
                        <a:rPr lang="en-US" sz="2000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F = 100 (AND)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9388" indent="0"/>
                      <a:r>
                        <a:rPr lang="en-US" sz="2000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R = A &amp; 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063">
                <a:tc>
                  <a:txBody>
                    <a:bodyPr/>
                    <a:lstStyle/>
                    <a:p>
                      <a:pPr marL="179388" indent="0" algn="l"/>
                      <a:r>
                        <a:rPr lang="en-US" sz="2000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F = 001 (ADD + 1</a:t>
                      </a:r>
                      <a:r>
                        <a:rPr lang="en-US" sz="2000" b="0" baseline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)</a:t>
                      </a:r>
                      <a:endParaRPr lang="en-US" sz="2000" b="0" dirty="0">
                        <a:latin typeface="Calibri" panose="020F0502020204030204" pitchFamily="34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9388" indent="0" algn="l"/>
                      <a:r>
                        <a:rPr lang="en-US" sz="2000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R = A + B + 1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9388" indent="0"/>
                      <a:r>
                        <a:rPr lang="en-US" sz="2000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F = 101 (OR)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9388" indent="0"/>
                      <a:r>
                        <a:rPr lang="en-US" sz="2000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R = A | 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063">
                <a:tc>
                  <a:txBody>
                    <a:bodyPr/>
                    <a:lstStyle/>
                    <a:p>
                      <a:pPr marL="179388" indent="0" algn="l"/>
                      <a:r>
                        <a:rPr lang="en-US" sz="2000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F = 010 (SUB – 1</a:t>
                      </a:r>
                      <a:r>
                        <a:rPr lang="en-US" sz="2000" b="0" baseline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)</a:t>
                      </a:r>
                      <a:endParaRPr lang="en-US" sz="2000" b="0" dirty="0">
                        <a:latin typeface="Calibri" panose="020F0502020204030204" pitchFamily="34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9388" indent="0" algn="l"/>
                      <a:r>
                        <a:rPr lang="en-US" sz="2000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R = A</a:t>
                      </a:r>
                      <a:r>
                        <a:rPr lang="en-US" sz="2000" b="0" baseline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 – B – 1</a:t>
                      </a:r>
                      <a:endParaRPr lang="en-US" sz="2000" b="0" dirty="0">
                        <a:latin typeface="Calibri" panose="020F0502020204030204" pitchFamily="34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9388" indent="0"/>
                      <a:r>
                        <a:rPr lang="en-US" sz="2000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F = 110 (NOR)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9388" indent="0"/>
                      <a:r>
                        <a:rPr lang="en-US" sz="2000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R = ~(A | B)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6063">
                <a:tc>
                  <a:txBody>
                    <a:bodyPr/>
                    <a:lstStyle/>
                    <a:p>
                      <a:pPr marL="179388" indent="0" algn="l"/>
                      <a:r>
                        <a:rPr lang="en-US" sz="2000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F = 011 (SUB</a:t>
                      </a:r>
                      <a:r>
                        <a:rPr lang="en-US" sz="2000" b="0" baseline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)</a:t>
                      </a:r>
                      <a:endParaRPr lang="en-US" sz="2000" b="0" dirty="0">
                        <a:latin typeface="Calibri" panose="020F0502020204030204" pitchFamily="34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9388" indent="0" algn="l"/>
                      <a:r>
                        <a:rPr lang="en-US" sz="2000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R = A</a:t>
                      </a:r>
                      <a:r>
                        <a:rPr lang="en-US" sz="2000" b="0" baseline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 – B</a:t>
                      </a:r>
                      <a:endParaRPr lang="en-US" sz="2000" b="0" dirty="0">
                        <a:latin typeface="Calibri" panose="020F0502020204030204" pitchFamily="34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9388" indent="0"/>
                      <a:r>
                        <a:rPr lang="en-US" sz="2000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F = 111 (XOR)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9388" indent="0"/>
                      <a:r>
                        <a:rPr lang="en-US" sz="2000" b="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R = (A ^ B)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6528176" y="951899"/>
            <a:ext cx="2998939" cy="3211007"/>
            <a:chOff x="6486852" y="1024491"/>
            <a:chExt cx="2998939" cy="3211007"/>
          </a:xfrm>
        </p:grpSpPr>
        <p:sp>
          <p:nvSpPr>
            <p:cNvPr id="6" name="Freeform 34"/>
            <p:cNvSpPr>
              <a:spLocks/>
            </p:cNvSpPr>
            <p:nvPr/>
          </p:nvSpPr>
          <p:spPr bwMode="auto">
            <a:xfrm>
              <a:off x="7312145" y="2464666"/>
              <a:ext cx="2092877" cy="921712"/>
            </a:xfrm>
            <a:custGeom>
              <a:avLst/>
              <a:gdLst>
                <a:gd name="T0" fmla="*/ 0 w 768"/>
                <a:gd name="T1" fmla="*/ 0 h 288"/>
                <a:gd name="T2" fmla="*/ 119 w 768"/>
                <a:gd name="T3" fmla="*/ 152 h 288"/>
                <a:gd name="T4" fmla="*/ 511 w 768"/>
                <a:gd name="T5" fmla="*/ 152 h 288"/>
                <a:gd name="T6" fmla="*/ 628 w 768"/>
                <a:gd name="T7" fmla="*/ 0 h 288"/>
                <a:gd name="T8" fmla="*/ 393 w 768"/>
                <a:gd name="T9" fmla="*/ 0 h 288"/>
                <a:gd name="T10" fmla="*/ 315 w 768"/>
                <a:gd name="T11" fmla="*/ 51 h 288"/>
                <a:gd name="T12" fmla="*/ 236 w 768"/>
                <a:gd name="T13" fmla="*/ 0 h 288"/>
                <a:gd name="T14" fmla="*/ 0 w 768"/>
                <a:gd name="T15" fmla="*/ 0 h 2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68"/>
                <a:gd name="T25" fmla="*/ 0 h 288"/>
                <a:gd name="T26" fmla="*/ 768 w 768"/>
                <a:gd name="T27" fmla="*/ 288 h 28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68" h="288">
                  <a:moveTo>
                    <a:pt x="0" y="0"/>
                  </a:moveTo>
                  <a:lnTo>
                    <a:pt x="144" y="288"/>
                  </a:lnTo>
                  <a:lnTo>
                    <a:pt x="624" y="288"/>
                  </a:lnTo>
                  <a:lnTo>
                    <a:pt x="768" y="0"/>
                  </a:lnTo>
                  <a:lnTo>
                    <a:pt x="480" y="0"/>
                  </a:lnTo>
                  <a:lnTo>
                    <a:pt x="384" y="96"/>
                  </a:lnTo>
                  <a:lnTo>
                    <a:pt x="28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Rectangle 35"/>
            <p:cNvSpPr>
              <a:spLocks noChangeArrowheads="1"/>
            </p:cNvSpPr>
            <p:nvPr/>
          </p:nvSpPr>
          <p:spPr bwMode="auto">
            <a:xfrm>
              <a:off x="7794145" y="2867915"/>
              <a:ext cx="1152140" cy="372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altLang="en-US" sz="2400" dirty="0"/>
                <a:t>ALU</a:t>
              </a:r>
            </a:p>
          </p:txBody>
        </p:sp>
        <p:sp>
          <p:nvSpPr>
            <p:cNvPr id="8" name="Rectangle 40"/>
            <p:cNvSpPr>
              <a:spLocks noChangeArrowheads="1"/>
            </p:cNvSpPr>
            <p:nvPr/>
          </p:nvSpPr>
          <p:spPr bwMode="auto">
            <a:xfrm>
              <a:off x="6486852" y="2767686"/>
              <a:ext cx="729106" cy="3306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US" altLang="en-US" sz="2400" i="1" dirty="0">
                  <a:solidFill>
                    <a:srgbClr val="FF0000"/>
                  </a:solidFill>
                  <a:latin typeface="Cambria" panose="02040503050406030204" pitchFamily="18" charset="0"/>
                </a:rPr>
                <a:t>F</a:t>
              </a:r>
              <a:r>
                <a:rPr lang="en-US" altLang="en-US" dirty="0">
                  <a:solidFill>
                    <a:srgbClr val="FF0000"/>
                  </a:solidFill>
                  <a:latin typeface="Cambria" panose="02040503050406030204" pitchFamily="18" charset="0"/>
                </a:rPr>
                <a:t>[2:0]</a:t>
              </a:r>
            </a:p>
          </p:txBody>
        </p:sp>
        <p:sp>
          <p:nvSpPr>
            <p:cNvPr id="9" name="Rectangle 46"/>
            <p:cNvSpPr>
              <a:spLocks noChangeArrowheads="1"/>
            </p:cNvSpPr>
            <p:nvPr/>
          </p:nvSpPr>
          <p:spPr bwMode="auto">
            <a:xfrm>
              <a:off x="7297036" y="3053738"/>
              <a:ext cx="166688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US" altLang="en-US" sz="900" dirty="0"/>
                <a:t> </a:t>
              </a:r>
              <a:r>
                <a:rPr lang="en-US" altLang="en-US" sz="1400" dirty="0">
                  <a:solidFill>
                    <a:srgbClr val="FF0000"/>
                  </a:solidFill>
                  <a:latin typeface="Arial Narrow" panose="020B0606020202030204" pitchFamily="34" charset="0"/>
                </a:rPr>
                <a:t>3</a:t>
              </a:r>
            </a:p>
          </p:txBody>
        </p:sp>
        <p:sp>
          <p:nvSpPr>
            <p:cNvPr id="10" name="Line 50"/>
            <p:cNvSpPr>
              <a:spLocks noChangeShapeType="1"/>
            </p:cNvSpPr>
            <p:nvPr/>
          </p:nvSpPr>
          <p:spPr bwMode="auto">
            <a:xfrm flipH="1">
              <a:off x="7333105" y="2928191"/>
              <a:ext cx="45522" cy="11863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" name="Line 113"/>
            <p:cNvSpPr>
              <a:spLocks noChangeShapeType="1"/>
            </p:cNvSpPr>
            <p:nvPr/>
          </p:nvSpPr>
          <p:spPr bwMode="auto">
            <a:xfrm>
              <a:off x="7223152" y="2983129"/>
              <a:ext cx="296863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7251936" y="1542954"/>
              <a:ext cx="871740" cy="921712"/>
              <a:chOff x="6371547" y="3256179"/>
              <a:chExt cx="871740" cy="921712"/>
            </a:xfrm>
          </p:grpSpPr>
          <p:sp>
            <p:nvSpPr>
              <p:cNvPr id="24" name="Line 37"/>
              <p:cNvSpPr>
                <a:spLocks noChangeShapeType="1"/>
              </p:cNvSpPr>
              <p:nvPr/>
            </p:nvSpPr>
            <p:spPr bwMode="auto">
              <a:xfrm>
                <a:off x="6796424" y="3659428"/>
                <a:ext cx="0" cy="518463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" name="Rectangle 44"/>
              <p:cNvSpPr>
                <a:spLocks noChangeArrowheads="1"/>
              </p:cNvSpPr>
              <p:nvPr/>
            </p:nvSpPr>
            <p:spPr bwMode="auto">
              <a:xfrm flipH="1">
                <a:off x="6450782" y="3659428"/>
                <a:ext cx="230429" cy="2765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en-US" i="1" dirty="0">
                    <a:latin typeface="+mn-lt"/>
                  </a:rPr>
                  <a:t> </a:t>
                </a:r>
                <a:r>
                  <a:rPr lang="en-US" altLang="en-US" i="1" dirty="0">
                    <a:latin typeface="Arial Narrow" panose="020B0606020202030204" pitchFamily="34" charset="0"/>
                  </a:rPr>
                  <a:t>n</a:t>
                </a:r>
              </a:p>
            </p:txBody>
          </p:sp>
          <p:sp>
            <p:nvSpPr>
              <p:cNvPr id="26" name="Line 45"/>
              <p:cNvSpPr>
                <a:spLocks noChangeShapeType="1"/>
              </p:cNvSpPr>
              <p:nvPr/>
            </p:nvSpPr>
            <p:spPr bwMode="auto">
              <a:xfrm flipH="1">
                <a:off x="6710013" y="3815014"/>
                <a:ext cx="172821" cy="4603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" name="Rectangle 40"/>
              <p:cNvSpPr>
                <a:spLocks noChangeArrowheads="1"/>
              </p:cNvSpPr>
              <p:nvPr/>
            </p:nvSpPr>
            <p:spPr bwMode="auto">
              <a:xfrm>
                <a:off x="6371547" y="3256179"/>
                <a:ext cx="871740" cy="3306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/>
                <a:r>
                  <a:rPr lang="en-US" altLang="en-US" sz="2400" i="1" dirty="0">
                    <a:latin typeface="Cambria" panose="02040503050406030204" pitchFamily="18" charset="0"/>
                  </a:rPr>
                  <a:t>A</a:t>
                </a:r>
                <a:r>
                  <a:rPr lang="en-US" altLang="en-US" dirty="0">
                    <a:latin typeface="Cambria" panose="02040503050406030204" pitchFamily="18" charset="0"/>
                  </a:rPr>
                  <a:t>[</a:t>
                </a:r>
                <a:r>
                  <a:rPr lang="en-US" altLang="en-US" i="1" dirty="0">
                    <a:latin typeface="Cambria" panose="02040503050406030204" pitchFamily="18" charset="0"/>
                  </a:rPr>
                  <a:t>n</a:t>
                </a:r>
                <a:r>
                  <a:rPr lang="en-US" altLang="en-US" dirty="0">
                    <a:latin typeface="Cambria" panose="02040503050406030204" pitchFamily="18" charset="0"/>
                  </a:rPr>
                  <a:t>-1:0]</a:t>
                </a: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8512076" y="1542954"/>
              <a:ext cx="973715" cy="921712"/>
              <a:chOff x="6317937" y="3256179"/>
              <a:chExt cx="973715" cy="921712"/>
            </a:xfrm>
          </p:grpSpPr>
          <p:sp>
            <p:nvSpPr>
              <p:cNvPr id="20" name="Line 37"/>
              <p:cNvSpPr>
                <a:spLocks noChangeShapeType="1"/>
              </p:cNvSpPr>
              <p:nvPr/>
            </p:nvSpPr>
            <p:spPr bwMode="auto">
              <a:xfrm>
                <a:off x="6796424" y="3659428"/>
                <a:ext cx="0" cy="518463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" name="Rectangle 44"/>
              <p:cNvSpPr>
                <a:spLocks noChangeArrowheads="1"/>
              </p:cNvSpPr>
              <p:nvPr/>
            </p:nvSpPr>
            <p:spPr bwMode="auto">
              <a:xfrm flipH="1">
                <a:off x="6450782" y="3659428"/>
                <a:ext cx="230429" cy="2765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en-US" i="1" dirty="0">
                    <a:latin typeface="+mn-lt"/>
                  </a:rPr>
                  <a:t> </a:t>
                </a:r>
                <a:r>
                  <a:rPr lang="en-US" altLang="en-US" i="1" dirty="0">
                    <a:latin typeface="Arial Narrow" panose="020B0606020202030204" pitchFamily="34" charset="0"/>
                  </a:rPr>
                  <a:t>n</a:t>
                </a:r>
              </a:p>
            </p:txBody>
          </p:sp>
          <p:sp>
            <p:nvSpPr>
              <p:cNvPr id="22" name="Line 45"/>
              <p:cNvSpPr>
                <a:spLocks noChangeShapeType="1"/>
              </p:cNvSpPr>
              <p:nvPr/>
            </p:nvSpPr>
            <p:spPr bwMode="auto">
              <a:xfrm flipH="1">
                <a:off x="6710013" y="3815014"/>
                <a:ext cx="172821" cy="4603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" name="Rectangle 40"/>
              <p:cNvSpPr>
                <a:spLocks noChangeArrowheads="1"/>
              </p:cNvSpPr>
              <p:nvPr/>
            </p:nvSpPr>
            <p:spPr bwMode="auto">
              <a:xfrm>
                <a:off x="6317937" y="3256179"/>
                <a:ext cx="973715" cy="3306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/>
                <a:r>
                  <a:rPr lang="en-US" altLang="en-US" sz="2400" i="1" dirty="0">
                    <a:latin typeface="Cambria" panose="02040503050406030204" pitchFamily="18" charset="0"/>
                  </a:rPr>
                  <a:t>B</a:t>
                </a:r>
                <a:r>
                  <a:rPr lang="en-US" altLang="en-US" dirty="0">
                    <a:latin typeface="Cambria" panose="02040503050406030204" pitchFamily="18" charset="0"/>
                  </a:rPr>
                  <a:t>[</a:t>
                </a:r>
                <a:r>
                  <a:rPr lang="en-US" altLang="en-US" i="1" dirty="0">
                    <a:latin typeface="Cambria" panose="02040503050406030204" pitchFamily="18" charset="0"/>
                  </a:rPr>
                  <a:t>n</a:t>
                </a:r>
                <a:r>
                  <a:rPr lang="en-US" altLang="en-US" dirty="0">
                    <a:latin typeface="Cambria" panose="02040503050406030204" pitchFamily="18" charset="0"/>
                  </a:rPr>
                  <a:t>-1:0]</a:t>
                </a:r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7672523" y="3386378"/>
              <a:ext cx="1172193" cy="849120"/>
              <a:chOff x="6792134" y="5099603"/>
              <a:chExt cx="1172193" cy="849120"/>
            </a:xfrm>
          </p:grpSpPr>
          <p:sp>
            <p:nvSpPr>
              <p:cNvPr id="28" name="Line 37"/>
              <p:cNvSpPr>
                <a:spLocks noChangeShapeType="1"/>
              </p:cNvSpPr>
              <p:nvPr/>
            </p:nvSpPr>
            <p:spPr bwMode="auto">
              <a:xfrm>
                <a:off x="7084458" y="5099604"/>
                <a:ext cx="0" cy="184390"/>
              </a:xfrm>
              <a:prstGeom prst="line">
                <a:avLst/>
              </a:prstGeom>
              <a:noFill/>
              <a:ln w="12700">
                <a:solidFill>
                  <a:srgbClr val="00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6" name="Line 37"/>
              <p:cNvSpPr>
                <a:spLocks noChangeShapeType="1"/>
              </p:cNvSpPr>
              <p:nvPr/>
            </p:nvSpPr>
            <p:spPr bwMode="auto">
              <a:xfrm>
                <a:off x="7489825" y="5099603"/>
                <a:ext cx="0" cy="518463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7" name="Line 45"/>
              <p:cNvSpPr>
                <a:spLocks noChangeShapeType="1"/>
              </p:cNvSpPr>
              <p:nvPr/>
            </p:nvSpPr>
            <p:spPr bwMode="auto">
              <a:xfrm flipH="1">
                <a:off x="7403414" y="5283993"/>
                <a:ext cx="172821" cy="4603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" name="Rectangle 40"/>
              <p:cNvSpPr>
                <a:spLocks noChangeArrowheads="1"/>
              </p:cNvSpPr>
              <p:nvPr/>
            </p:nvSpPr>
            <p:spPr bwMode="auto">
              <a:xfrm>
                <a:off x="7025022" y="5618066"/>
                <a:ext cx="939305" cy="3306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/>
                <a:r>
                  <a:rPr lang="en-US" altLang="en-US" sz="2400" i="1" dirty="0">
                    <a:latin typeface="Cambria" panose="02040503050406030204" pitchFamily="18" charset="0"/>
                  </a:rPr>
                  <a:t>R</a:t>
                </a:r>
                <a:r>
                  <a:rPr lang="en-US" altLang="en-US" i="1" dirty="0">
                    <a:latin typeface="Cambria" panose="02040503050406030204" pitchFamily="18" charset="0"/>
                  </a:rPr>
                  <a:t> </a:t>
                </a:r>
                <a:r>
                  <a:rPr lang="en-US" altLang="en-US" dirty="0">
                    <a:latin typeface="Cambria" panose="02040503050406030204" pitchFamily="18" charset="0"/>
                  </a:rPr>
                  <a:t>[</a:t>
                </a:r>
                <a:r>
                  <a:rPr lang="en-US" altLang="en-US" i="1" dirty="0">
                    <a:latin typeface="Cambria" panose="02040503050406030204" pitchFamily="18" charset="0"/>
                  </a:rPr>
                  <a:t>n</a:t>
                </a:r>
                <a:r>
                  <a:rPr lang="en-US" altLang="en-US" dirty="0">
                    <a:latin typeface="Cambria" panose="02040503050406030204" pitchFamily="18" charset="0"/>
                  </a:rPr>
                  <a:t>-1:0]</a:t>
                </a:r>
              </a:p>
            </p:txBody>
          </p:sp>
          <p:sp>
            <p:nvSpPr>
              <p:cNvPr id="19" name="Rectangle 44"/>
              <p:cNvSpPr>
                <a:spLocks noChangeArrowheads="1"/>
              </p:cNvSpPr>
              <p:nvPr/>
            </p:nvSpPr>
            <p:spPr bwMode="auto">
              <a:xfrm flipH="1">
                <a:off x="7545313" y="5168663"/>
                <a:ext cx="230429" cy="2765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en-US" i="1" dirty="0">
                    <a:latin typeface="+mn-lt"/>
                  </a:rPr>
                  <a:t> </a:t>
                </a:r>
                <a:r>
                  <a:rPr lang="en-US" altLang="en-US" i="1" dirty="0">
                    <a:latin typeface="Arial Narrow" panose="020B0606020202030204" pitchFamily="34" charset="0"/>
                  </a:rPr>
                  <a:t>n</a:t>
                </a:r>
              </a:p>
            </p:txBody>
          </p:sp>
          <p:sp>
            <p:nvSpPr>
              <p:cNvPr id="29" name="Line 37"/>
              <p:cNvSpPr>
                <a:spLocks noChangeShapeType="1"/>
              </p:cNvSpPr>
              <p:nvPr/>
            </p:nvSpPr>
            <p:spPr bwMode="auto">
              <a:xfrm>
                <a:off x="6911637" y="5099603"/>
                <a:ext cx="0" cy="184391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0" name="Rectangle 40"/>
              <p:cNvSpPr>
                <a:spLocks noChangeArrowheads="1"/>
              </p:cNvSpPr>
              <p:nvPr/>
            </p:nvSpPr>
            <p:spPr bwMode="auto">
              <a:xfrm>
                <a:off x="6792134" y="5311743"/>
                <a:ext cx="407538" cy="2304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/>
                <a:r>
                  <a:rPr lang="en-US" altLang="en-US" b="1" dirty="0">
                    <a:solidFill>
                      <a:srgbClr val="0000FF"/>
                    </a:solidFill>
                    <a:latin typeface="Arial Narrow" panose="020B0606020202030204" pitchFamily="34" charset="0"/>
                  </a:rPr>
                  <a:t>V </a:t>
                </a:r>
                <a:r>
                  <a:rPr lang="en-US" altLang="en-US" b="1" dirty="0">
                    <a:solidFill>
                      <a:srgbClr val="006600"/>
                    </a:solidFill>
                    <a:latin typeface="Arial Narrow" panose="020B0606020202030204" pitchFamily="34" charset="0"/>
                  </a:rPr>
                  <a:t>C</a:t>
                </a:r>
              </a:p>
            </p:txBody>
          </p:sp>
        </p:grpSp>
        <p:sp>
          <p:nvSpPr>
            <p:cNvPr id="15" name="Rectangle 35"/>
            <p:cNvSpPr>
              <a:spLocks noChangeArrowheads="1"/>
            </p:cNvSpPr>
            <p:nvPr/>
          </p:nvSpPr>
          <p:spPr bwMode="auto">
            <a:xfrm>
              <a:off x="7354901" y="1024491"/>
              <a:ext cx="1934907" cy="372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altLang="en-US" sz="2400" b="1" dirty="0"/>
                <a:t>ALU Symbol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21837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Designing a Simple ALU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FB35BE5-E88A-432C-A889-C7E820D62135}"/>
              </a:ext>
            </a:extLst>
          </p:cNvPr>
          <p:cNvGrpSpPr/>
          <p:nvPr/>
        </p:nvGrpSpPr>
        <p:grpSpPr>
          <a:xfrm>
            <a:off x="632475" y="953725"/>
            <a:ext cx="8419118" cy="5528487"/>
            <a:chOff x="632475" y="953725"/>
            <a:chExt cx="8419118" cy="5528487"/>
          </a:xfrm>
        </p:grpSpPr>
        <p:sp>
          <p:nvSpPr>
            <p:cNvPr id="158" name="Line 37"/>
            <p:cNvSpPr>
              <a:spLocks noChangeShapeType="1"/>
            </p:cNvSpPr>
            <p:nvPr/>
          </p:nvSpPr>
          <p:spPr bwMode="auto">
            <a:xfrm>
              <a:off x="4752599" y="5982667"/>
              <a:ext cx="0" cy="499545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0" name="Line 37"/>
            <p:cNvSpPr>
              <a:spLocks noChangeShapeType="1"/>
            </p:cNvSpPr>
            <p:nvPr/>
          </p:nvSpPr>
          <p:spPr bwMode="auto">
            <a:xfrm>
              <a:off x="781956" y="4865002"/>
              <a:ext cx="0" cy="866095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1" name="Line 37"/>
            <p:cNvSpPr>
              <a:spLocks noChangeShapeType="1"/>
            </p:cNvSpPr>
            <p:nvPr/>
          </p:nvSpPr>
          <p:spPr bwMode="auto">
            <a:xfrm>
              <a:off x="1101827" y="4224019"/>
              <a:ext cx="0" cy="1507078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 type="oval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4998005" y="4831810"/>
              <a:ext cx="1741195" cy="638037"/>
            </a:xfrm>
            <a:custGeom>
              <a:avLst/>
              <a:gdLst>
                <a:gd name="connsiteX0" fmla="*/ 1684800 w 1684800"/>
                <a:gd name="connsiteY0" fmla="*/ 0 h 597600"/>
                <a:gd name="connsiteX1" fmla="*/ 1684800 w 1684800"/>
                <a:gd name="connsiteY1" fmla="*/ 252000 h 597600"/>
                <a:gd name="connsiteX2" fmla="*/ 0 w 1684800"/>
                <a:gd name="connsiteY2" fmla="*/ 252000 h 597600"/>
                <a:gd name="connsiteX3" fmla="*/ 0 w 1684800"/>
                <a:gd name="connsiteY3" fmla="*/ 597600 h 597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4800" h="597600">
                  <a:moveTo>
                    <a:pt x="1684800" y="0"/>
                  </a:moveTo>
                  <a:lnTo>
                    <a:pt x="1684800" y="252000"/>
                  </a:lnTo>
                  <a:lnTo>
                    <a:pt x="0" y="252000"/>
                  </a:lnTo>
                  <a:lnTo>
                    <a:pt x="0" y="59760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5220728" y="1734430"/>
              <a:ext cx="1604785" cy="979033"/>
              <a:chOff x="5220728" y="1628982"/>
              <a:chExt cx="1604785" cy="1555390"/>
            </a:xfrm>
          </p:grpSpPr>
          <p:sp>
            <p:nvSpPr>
              <p:cNvPr id="76" name="Line 37"/>
              <p:cNvSpPr>
                <a:spLocks noChangeShapeType="1"/>
              </p:cNvSpPr>
              <p:nvPr/>
            </p:nvSpPr>
            <p:spPr bwMode="auto">
              <a:xfrm>
                <a:off x="5220728" y="1628982"/>
                <a:ext cx="0" cy="1424273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oval" w="sm" len="sm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95" name="Line 37"/>
              <p:cNvSpPr>
                <a:spLocks noChangeShapeType="1"/>
              </p:cNvSpPr>
              <p:nvPr/>
            </p:nvSpPr>
            <p:spPr bwMode="auto">
              <a:xfrm>
                <a:off x="6825513" y="1628982"/>
                <a:ext cx="0" cy="155539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oval" w="sm" len="sm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5526355" y="1950446"/>
              <a:ext cx="1604785" cy="734381"/>
              <a:chOff x="5526355" y="1916692"/>
              <a:chExt cx="1604785" cy="1267680"/>
            </a:xfrm>
          </p:grpSpPr>
          <p:sp>
            <p:nvSpPr>
              <p:cNvPr id="90" name="Line 37"/>
              <p:cNvSpPr>
                <a:spLocks noChangeShapeType="1"/>
              </p:cNvSpPr>
              <p:nvPr/>
            </p:nvSpPr>
            <p:spPr bwMode="auto">
              <a:xfrm>
                <a:off x="5526355" y="1916692"/>
                <a:ext cx="0" cy="1136563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oval" w="sm" len="sm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0" name="Line 37"/>
              <p:cNvSpPr>
                <a:spLocks noChangeShapeType="1"/>
              </p:cNvSpPr>
              <p:nvPr/>
            </p:nvSpPr>
            <p:spPr bwMode="auto">
              <a:xfrm>
                <a:off x="7131140" y="1916692"/>
                <a:ext cx="0" cy="126768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oval" w="sm" len="sm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89" name="Freeform 188"/>
            <p:cNvSpPr/>
            <p:nvPr/>
          </p:nvSpPr>
          <p:spPr>
            <a:xfrm>
              <a:off x="850978" y="4224019"/>
              <a:ext cx="411012" cy="424820"/>
            </a:xfrm>
            <a:custGeom>
              <a:avLst/>
              <a:gdLst>
                <a:gd name="connsiteX0" fmla="*/ 0 w 212034"/>
                <a:gd name="connsiteY0" fmla="*/ 291548 h 291548"/>
                <a:gd name="connsiteX1" fmla="*/ 0 w 212034"/>
                <a:gd name="connsiteY1" fmla="*/ 0 h 291548"/>
                <a:gd name="connsiteX2" fmla="*/ 212034 w 212034"/>
                <a:gd name="connsiteY2" fmla="*/ 0 h 29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2034" h="291548">
                  <a:moveTo>
                    <a:pt x="0" y="291548"/>
                  </a:moveTo>
                  <a:lnTo>
                    <a:pt x="0" y="0"/>
                  </a:lnTo>
                  <a:lnTo>
                    <a:pt x="212034" y="0"/>
                  </a:lnTo>
                </a:path>
              </a:pathLst>
            </a:custGeom>
            <a:noFill/>
            <a:ln w="12700">
              <a:solidFill>
                <a:srgbClr val="006600"/>
              </a:solidFill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Freeform 185"/>
            <p:cNvSpPr/>
            <p:nvPr/>
          </p:nvSpPr>
          <p:spPr>
            <a:xfrm>
              <a:off x="698578" y="3778147"/>
              <a:ext cx="576070" cy="870692"/>
            </a:xfrm>
            <a:custGeom>
              <a:avLst/>
              <a:gdLst>
                <a:gd name="connsiteX0" fmla="*/ 0 w 212034"/>
                <a:gd name="connsiteY0" fmla="*/ 291548 h 291548"/>
                <a:gd name="connsiteX1" fmla="*/ 0 w 212034"/>
                <a:gd name="connsiteY1" fmla="*/ 0 h 291548"/>
                <a:gd name="connsiteX2" fmla="*/ 212034 w 212034"/>
                <a:gd name="connsiteY2" fmla="*/ 0 h 29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2034" h="291548">
                  <a:moveTo>
                    <a:pt x="0" y="291548"/>
                  </a:moveTo>
                  <a:lnTo>
                    <a:pt x="0" y="0"/>
                  </a:lnTo>
                  <a:lnTo>
                    <a:pt x="212034" y="0"/>
                  </a:lnTo>
                </a:path>
              </a:pathLst>
            </a:custGeom>
            <a:noFill/>
            <a:ln w="12700">
              <a:solidFill>
                <a:srgbClr val="0000FF"/>
              </a:solidFill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Freeform 113"/>
            <p:cNvSpPr/>
            <p:nvPr/>
          </p:nvSpPr>
          <p:spPr>
            <a:xfrm rot="16200000">
              <a:off x="4619190" y="-1114067"/>
              <a:ext cx="979031" cy="6676030"/>
            </a:xfrm>
            <a:custGeom>
              <a:avLst/>
              <a:gdLst>
                <a:gd name="connsiteX0" fmla="*/ 616226 w 616226"/>
                <a:gd name="connsiteY0" fmla="*/ 0 h 1782417"/>
                <a:gd name="connsiteX1" fmla="*/ 616226 w 616226"/>
                <a:gd name="connsiteY1" fmla="*/ 1782417 h 1782417"/>
                <a:gd name="connsiteX2" fmla="*/ 0 w 616226"/>
                <a:gd name="connsiteY2" fmla="*/ 1782417 h 1782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6226" h="1782417">
                  <a:moveTo>
                    <a:pt x="616226" y="0"/>
                  </a:moveTo>
                  <a:lnTo>
                    <a:pt x="616226" y="1782417"/>
                  </a:lnTo>
                  <a:lnTo>
                    <a:pt x="0" y="1782417"/>
                  </a:lnTo>
                </a:path>
              </a:pathLst>
            </a:custGeom>
            <a:noFill/>
            <a:ln w="50800">
              <a:solidFill>
                <a:schemeClr val="tx1"/>
              </a:solidFill>
              <a:headEnd type="oval" w="sm" len="sm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reeform 3"/>
            <p:cNvSpPr/>
            <p:nvPr/>
          </p:nvSpPr>
          <p:spPr>
            <a:xfrm rot="16200000">
              <a:off x="5482165" y="-556720"/>
              <a:ext cx="755811" cy="5784554"/>
            </a:xfrm>
            <a:custGeom>
              <a:avLst/>
              <a:gdLst>
                <a:gd name="connsiteX0" fmla="*/ 616226 w 616226"/>
                <a:gd name="connsiteY0" fmla="*/ 0 h 1782417"/>
                <a:gd name="connsiteX1" fmla="*/ 616226 w 616226"/>
                <a:gd name="connsiteY1" fmla="*/ 1782417 h 1782417"/>
                <a:gd name="connsiteX2" fmla="*/ 0 w 616226"/>
                <a:gd name="connsiteY2" fmla="*/ 1782417 h 1782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6226" h="1782417">
                  <a:moveTo>
                    <a:pt x="616226" y="0"/>
                  </a:moveTo>
                  <a:lnTo>
                    <a:pt x="616226" y="1782417"/>
                  </a:lnTo>
                  <a:lnTo>
                    <a:pt x="0" y="1782417"/>
                  </a:lnTo>
                </a:path>
              </a:pathLst>
            </a:custGeom>
            <a:noFill/>
            <a:ln w="50800">
              <a:solidFill>
                <a:schemeClr val="tx1"/>
              </a:solidFill>
              <a:headEnd type="oval" w="sm" len="sm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>
              <a:off x="3240469" y="2212280"/>
              <a:ext cx="638570" cy="353044"/>
            </a:xfrm>
            <a:custGeom>
              <a:avLst/>
              <a:gdLst>
                <a:gd name="connsiteX0" fmla="*/ 0 w 212034"/>
                <a:gd name="connsiteY0" fmla="*/ 291548 h 291548"/>
                <a:gd name="connsiteX1" fmla="*/ 0 w 212034"/>
                <a:gd name="connsiteY1" fmla="*/ 0 h 291548"/>
                <a:gd name="connsiteX2" fmla="*/ 212034 w 212034"/>
                <a:gd name="connsiteY2" fmla="*/ 0 h 29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2034" h="291548">
                  <a:moveTo>
                    <a:pt x="0" y="291548"/>
                  </a:moveTo>
                  <a:lnTo>
                    <a:pt x="0" y="0"/>
                  </a:lnTo>
                  <a:lnTo>
                    <a:pt x="212034" y="0"/>
                  </a:lnTo>
                </a:path>
              </a:pathLst>
            </a:custGeom>
            <a:noFill/>
            <a:ln w="12700">
              <a:solidFill>
                <a:srgbClr val="FF0000"/>
              </a:solidFill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2622153" y="2042915"/>
              <a:ext cx="432052" cy="276582"/>
              <a:chOff x="2622153" y="2019639"/>
              <a:chExt cx="432052" cy="276582"/>
            </a:xfrm>
          </p:grpSpPr>
          <p:sp>
            <p:nvSpPr>
              <p:cNvPr id="52" name="Rectangle 51"/>
              <p:cNvSpPr>
                <a:spLocks noChangeArrowheads="1"/>
              </p:cNvSpPr>
              <p:nvPr/>
            </p:nvSpPr>
            <p:spPr bwMode="auto">
              <a:xfrm flipH="1">
                <a:off x="2622153" y="2019639"/>
                <a:ext cx="230429" cy="2765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en-US" i="1" dirty="0">
                    <a:latin typeface="Calibri" panose="020F0502020204030204" pitchFamily="34" charset="0"/>
                  </a:rPr>
                  <a:t> n</a:t>
                </a:r>
              </a:p>
            </p:txBody>
          </p:sp>
          <p:sp>
            <p:nvSpPr>
              <p:cNvPr id="53" name="Line 45"/>
              <p:cNvSpPr>
                <a:spLocks noChangeShapeType="1"/>
              </p:cNvSpPr>
              <p:nvPr/>
            </p:nvSpPr>
            <p:spPr bwMode="auto">
              <a:xfrm flipH="1">
                <a:off x="2881384" y="2175225"/>
                <a:ext cx="172821" cy="4603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54" name="Rectangle 40"/>
            <p:cNvSpPr>
              <a:spLocks noChangeArrowheads="1"/>
            </p:cNvSpPr>
            <p:nvPr/>
          </p:nvSpPr>
          <p:spPr bwMode="auto">
            <a:xfrm>
              <a:off x="2441380" y="953725"/>
              <a:ext cx="1022334" cy="420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2400" i="1" dirty="0">
                  <a:latin typeface="Cambria" panose="02040503050406030204" pitchFamily="18" charset="0"/>
                </a:rPr>
                <a:t>B</a:t>
              </a:r>
              <a:r>
                <a:rPr lang="en-US" altLang="en-US" dirty="0">
                  <a:latin typeface="Cambria" panose="02040503050406030204" pitchFamily="18" charset="0"/>
                </a:rPr>
                <a:t>[</a:t>
              </a:r>
              <a:r>
                <a:rPr lang="en-US" altLang="en-US" i="1" dirty="0">
                  <a:latin typeface="Cambria" panose="02040503050406030204" pitchFamily="18" charset="0"/>
                </a:rPr>
                <a:t>n</a:t>
              </a:r>
              <a:r>
                <a:rPr lang="en-US" altLang="en-US" dirty="0">
                  <a:latin typeface="Cambria" panose="02040503050406030204" pitchFamily="18" charset="0"/>
                </a:rPr>
                <a:t>-1:0]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261990" y="3525529"/>
              <a:ext cx="2305728" cy="92171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400" i="1" dirty="0">
                  <a:latin typeface="Calibri" panose="020F0502020204030204" pitchFamily="34" charset="0"/>
                  <a:cs typeface="Times New Roman" panose="02020603050405020304" pitchFamily="18" charset="0"/>
                </a:rPr>
                <a:t>n</a:t>
              </a:r>
              <a:r>
                <a:rPr lang="en-US" sz="2400" dirty="0">
                  <a:latin typeface="Calibri" panose="020F0502020204030204" pitchFamily="34" charset="0"/>
                  <a:cs typeface="Times New Roman" panose="02020603050405020304" pitchFamily="18" charset="0"/>
                </a:rPr>
                <a:t>-bit Adder</a:t>
              </a:r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1436259" y="2994572"/>
              <a:ext cx="420841" cy="276582"/>
              <a:chOff x="1208545" y="2276860"/>
              <a:chExt cx="420841" cy="276582"/>
            </a:xfrm>
          </p:grpSpPr>
          <p:sp>
            <p:nvSpPr>
              <p:cNvPr id="45" name="Rectangle 44"/>
              <p:cNvSpPr>
                <a:spLocks noChangeArrowheads="1"/>
              </p:cNvSpPr>
              <p:nvPr/>
            </p:nvSpPr>
            <p:spPr bwMode="auto">
              <a:xfrm flipH="1">
                <a:off x="1208545" y="2276860"/>
                <a:ext cx="230429" cy="2765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en-US" i="1" dirty="0">
                    <a:latin typeface="Calibri" panose="020F0502020204030204" pitchFamily="34" charset="0"/>
                  </a:rPr>
                  <a:t> n</a:t>
                </a:r>
              </a:p>
            </p:txBody>
          </p:sp>
          <p:sp>
            <p:nvSpPr>
              <p:cNvPr id="46" name="Line 45"/>
              <p:cNvSpPr>
                <a:spLocks noChangeShapeType="1"/>
              </p:cNvSpPr>
              <p:nvPr/>
            </p:nvSpPr>
            <p:spPr bwMode="auto">
              <a:xfrm flipH="1">
                <a:off x="1456565" y="2432446"/>
                <a:ext cx="172821" cy="4603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1770690" y="1374391"/>
              <a:ext cx="1197105" cy="2151137"/>
              <a:chOff x="1770690" y="1459563"/>
              <a:chExt cx="1197105" cy="2140353"/>
            </a:xfrm>
          </p:grpSpPr>
          <p:sp>
            <p:nvSpPr>
              <p:cNvPr id="51" name="Line 37"/>
              <p:cNvSpPr>
                <a:spLocks noChangeShapeType="1"/>
              </p:cNvSpPr>
              <p:nvPr/>
            </p:nvSpPr>
            <p:spPr bwMode="auto">
              <a:xfrm>
                <a:off x="2967795" y="1459563"/>
                <a:ext cx="0" cy="1186956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" name="Line 37"/>
              <p:cNvSpPr>
                <a:spLocks noChangeShapeType="1"/>
              </p:cNvSpPr>
              <p:nvPr/>
            </p:nvSpPr>
            <p:spPr bwMode="auto">
              <a:xfrm>
                <a:off x="1770690" y="1459563"/>
                <a:ext cx="0" cy="2140353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50" name="Line 37"/>
            <p:cNvSpPr>
              <a:spLocks noChangeShapeType="1"/>
            </p:cNvSpPr>
            <p:nvPr/>
          </p:nvSpPr>
          <p:spPr bwMode="auto">
            <a:xfrm>
              <a:off x="3099751" y="2912499"/>
              <a:ext cx="0" cy="61303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56" name="Group 55"/>
            <p:cNvGrpSpPr/>
            <p:nvPr/>
          </p:nvGrpSpPr>
          <p:grpSpPr>
            <a:xfrm>
              <a:off x="2767316" y="2994572"/>
              <a:ext cx="420841" cy="276582"/>
              <a:chOff x="1208545" y="2276860"/>
              <a:chExt cx="420841" cy="276582"/>
            </a:xfrm>
          </p:grpSpPr>
          <p:sp>
            <p:nvSpPr>
              <p:cNvPr id="57" name="Rectangle 56"/>
              <p:cNvSpPr>
                <a:spLocks noChangeArrowheads="1"/>
              </p:cNvSpPr>
              <p:nvPr/>
            </p:nvSpPr>
            <p:spPr bwMode="auto">
              <a:xfrm flipH="1">
                <a:off x="1208545" y="2276860"/>
                <a:ext cx="230429" cy="2765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en-US" i="1" dirty="0">
                    <a:latin typeface="Calibri" panose="020F0502020204030204" pitchFamily="34" charset="0"/>
                  </a:rPr>
                  <a:t> n</a:t>
                </a:r>
              </a:p>
            </p:txBody>
          </p:sp>
          <p:sp>
            <p:nvSpPr>
              <p:cNvPr id="58" name="Line 45"/>
              <p:cNvSpPr>
                <a:spLocks noChangeShapeType="1"/>
              </p:cNvSpPr>
              <p:nvPr/>
            </p:nvSpPr>
            <p:spPr bwMode="auto">
              <a:xfrm flipH="1">
                <a:off x="1456565" y="2432446"/>
                <a:ext cx="172821" cy="4603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64" name="Rectangle 40"/>
            <p:cNvSpPr>
              <a:spLocks noChangeArrowheads="1"/>
            </p:cNvSpPr>
            <p:nvPr/>
          </p:nvSpPr>
          <p:spPr bwMode="auto">
            <a:xfrm>
              <a:off x="3266520" y="3780434"/>
              <a:ext cx="286445" cy="3306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2000" i="1" dirty="0">
                  <a:latin typeface="Calibri" panose="020F0502020204030204" pitchFamily="34" charset="0"/>
                </a:rPr>
                <a:t>c</a:t>
              </a:r>
              <a:r>
                <a:rPr lang="en-US" altLang="en-US" sz="2000" baseline="-25000" dirty="0">
                  <a:latin typeface="Calibri" panose="020F0502020204030204" pitchFamily="34" charset="0"/>
                </a:rPr>
                <a:t>0</a:t>
              </a:r>
            </a:p>
          </p:txBody>
        </p:sp>
        <p:grpSp>
          <p:nvGrpSpPr>
            <p:cNvPr id="67" name="Group 66"/>
            <p:cNvGrpSpPr/>
            <p:nvPr/>
          </p:nvGrpSpPr>
          <p:grpSpPr>
            <a:xfrm>
              <a:off x="2100136" y="4653205"/>
              <a:ext cx="420841" cy="276582"/>
              <a:chOff x="1208545" y="2276860"/>
              <a:chExt cx="420841" cy="276582"/>
            </a:xfrm>
          </p:grpSpPr>
          <p:sp>
            <p:nvSpPr>
              <p:cNvPr id="68" name="Rectangle 67"/>
              <p:cNvSpPr>
                <a:spLocks noChangeArrowheads="1"/>
              </p:cNvSpPr>
              <p:nvPr/>
            </p:nvSpPr>
            <p:spPr bwMode="auto">
              <a:xfrm flipH="1">
                <a:off x="1208545" y="2276860"/>
                <a:ext cx="230429" cy="2765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en-US" i="1" dirty="0">
                    <a:latin typeface="Calibri" panose="020F0502020204030204" pitchFamily="34" charset="0"/>
                  </a:rPr>
                  <a:t> n</a:t>
                </a:r>
              </a:p>
            </p:txBody>
          </p:sp>
          <p:sp>
            <p:nvSpPr>
              <p:cNvPr id="69" name="Line 45"/>
              <p:cNvSpPr>
                <a:spLocks noChangeShapeType="1"/>
              </p:cNvSpPr>
              <p:nvPr/>
            </p:nvSpPr>
            <p:spPr bwMode="auto">
              <a:xfrm flipH="1">
                <a:off x="1456565" y="2432446"/>
                <a:ext cx="172821" cy="4603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2852619" y="2346573"/>
              <a:ext cx="504004" cy="647999"/>
              <a:chOff x="2852619" y="2355556"/>
              <a:chExt cx="504004" cy="647999"/>
            </a:xfrm>
          </p:grpSpPr>
          <p:sp>
            <p:nvSpPr>
              <p:cNvPr id="48" name="Freeform 61"/>
              <p:cNvSpPr>
                <a:spLocks noChangeAspect="1"/>
              </p:cNvSpPr>
              <p:nvPr/>
            </p:nvSpPr>
            <p:spPr bwMode="auto">
              <a:xfrm rot="5400000">
                <a:off x="2823513" y="2470445"/>
                <a:ext cx="562217" cy="504003"/>
              </a:xfrm>
              <a:custGeom>
                <a:avLst/>
                <a:gdLst>
                  <a:gd name="T0" fmla="*/ 0 w 708"/>
                  <a:gd name="T1" fmla="*/ 0 h 576"/>
                  <a:gd name="T2" fmla="*/ 17 w 708"/>
                  <a:gd name="T3" fmla="*/ 40 h 576"/>
                  <a:gd name="T4" fmla="*/ 39 w 708"/>
                  <a:gd name="T5" fmla="*/ 95 h 576"/>
                  <a:gd name="T6" fmla="*/ 54 w 708"/>
                  <a:gd name="T7" fmla="*/ 157 h 576"/>
                  <a:gd name="T8" fmla="*/ 66 w 708"/>
                  <a:gd name="T9" fmla="*/ 227 h 576"/>
                  <a:gd name="T10" fmla="*/ 74 w 708"/>
                  <a:gd name="T11" fmla="*/ 284 h 576"/>
                  <a:gd name="T12" fmla="*/ 69 w 708"/>
                  <a:gd name="T13" fmla="*/ 338 h 576"/>
                  <a:gd name="T14" fmla="*/ 58 w 708"/>
                  <a:gd name="T15" fmla="*/ 399 h 576"/>
                  <a:gd name="T16" fmla="*/ 45 w 708"/>
                  <a:gd name="T17" fmla="*/ 458 h 576"/>
                  <a:gd name="T18" fmla="*/ 28 w 708"/>
                  <a:gd name="T19" fmla="*/ 512 h 576"/>
                  <a:gd name="T20" fmla="*/ 0 w 708"/>
                  <a:gd name="T21" fmla="*/ 572 h 576"/>
                  <a:gd name="T22" fmla="*/ 210 w 708"/>
                  <a:gd name="T23" fmla="*/ 576 h 576"/>
                  <a:gd name="T24" fmla="*/ 297 w 708"/>
                  <a:gd name="T25" fmla="*/ 570 h 576"/>
                  <a:gd name="T26" fmla="*/ 342 w 708"/>
                  <a:gd name="T27" fmla="*/ 567 h 576"/>
                  <a:gd name="T28" fmla="*/ 375 w 708"/>
                  <a:gd name="T29" fmla="*/ 559 h 576"/>
                  <a:gd name="T30" fmla="*/ 409 w 708"/>
                  <a:gd name="T31" fmla="*/ 549 h 576"/>
                  <a:gd name="T32" fmla="*/ 445 w 708"/>
                  <a:gd name="T33" fmla="*/ 533 h 576"/>
                  <a:gd name="T34" fmla="*/ 486 w 708"/>
                  <a:gd name="T35" fmla="*/ 515 h 576"/>
                  <a:gd name="T36" fmla="*/ 526 w 708"/>
                  <a:gd name="T37" fmla="*/ 490 h 576"/>
                  <a:gd name="T38" fmla="*/ 552 w 708"/>
                  <a:gd name="T39" fmla="*/ 470 h 576"/>
                  <a:gd name="T40" fmla="*/ 577 w 708"/>
                  <a:gd name="T41" fmla="*/ 447 h 576"/>
                  <a:gd name="T42" fmla="*/ 604 w 708"/>
                  <a:gd name="T43" fmla="*/ 420 h 576"/>
                  <a:gd name="T44" fmla="*/ 628 w 708"/>
                  <a:gd name="T45" fmla="*/ 398 h 576"/>
                  <a:gd name="T46" fmla="*/ 651 w 708"/>
                  <a:gd name="T47" fmla="*/ 370 h 576"/>
                  <a:gd name="T48" fmla="*/ 680 w 708"/>
                  <a:gd name="T49" fmla="*/ 333 h 576"/>
                  <a:gd name="T50" fmla="*/ 708 w 708"/>
                  <a:gd name="T51" fmla="*/ 286 h 576"/>
                  <a:gd name="T52" fmla="*/ 682 w 708"/>
                  <a:gd name="T53" fmla="*/ 245 h 576"/>
                  <a:gd name="T54" fmla="*/ 658 w 708"/>
                  <a:gd name="T55" fmla="*/ 210 h 576"/>
                  <a:gd name="T56" fmla="*/ 638 w 708"/>
                  <a:gd name="T57" fmla="*/ 185 h 576"/>
                  <a:gd name="T58" fmla="*/ 616 w 708"/>
                  <a:gd name="T59" fmla="*/ 161 h 576"/>
                  <a:gd name="T60" fmla="*/ 592 w 708"/>
                  <a:gd name="T61" fmla="*/ 138 h 576"/>
                  <a:gd name="T62" fmla="*/ 572 w 708"/>
                  <a:gd name="T63" fmla="*/ 120 h 576"/>
                  <a:gd name="T64" fmla="*/ 552 w 708"/>
                  <a:gd name="T65" fmla="*/ 103 h 576"/>
                  <a:gd name="T66" fmla="*/ 528 w 708"/>
                  <a:gd name="T67" fmla="*/ 85 h 576"/>
                  <a:gd name="T68" fmla="*/ 506 w 708"/>
                  <a:gd name="T69" fmla="*/ 72 h 576"/>
                  <a:gd name="T70" fmla="*/ 480 w 708"/>
                  <a:gd name="T71" fmla="*/ 58 h 576"/>
                  <a:gd name="T72" fmla="*/ 451 w 708"/>
                  <a:gd name="T73" fmla="*/ 43 h 576"/>
                  <a:gd name="T74" fmla="*/ 415 w 708"/>
                  <a:gd name="T75" fmla="*/ 29 h 576"/>
                  <a:gd name="T76" fmla="*/ 385 w 708"/>
                  <a:gd name="T77" fmla="*/ 20 h 576"/>
                  <a:gd name="T78" fmla="*/ 350 w 708"/>
                  <a:gd name="T79" fmla="*/ 11 h 576"/>
                  <a:gd name="T80" fmla="*/ 313 w 708"/>
                  <a:gd name="T81" fmla="*/ 5 h 576"/>
                  <a:gd name="T82" fmla="*/ 278 w 708"/>
                  <a:gd name="T83" fmla="*/ 1 h 576"/>
                  <a:gd name="T84" fmla="*/ 253 w 708"/>
                  <a:gd name="T85" fmla="*/ 1 h 576"/>
                  <a:gd name="T86" fmla="*/ 227 w 708"/>
                  <a:gd name="T87" fmla="*/ 0 h 576"/>
                  <a:gd name="T88" fmla="*/ 0 w 708"/>
                  <a:gd name="T89" fmla="*/ 0 h 5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708" h="576">
                    <a:moveTo>
                      <a:pt x="0" y="0"/>
                    </a:moveTo>
                    <a:lnTo>
                      <a:pt x="17" y="40"/>
                    </a:lnTo>
                    <a:lnTo>
                      <a:pt x="39" y="95"/>
                    </a:lnTo>
                    <a:lnTo>
                      <a:pt x="54" y="157"/>
                    </a:lnTo>
                    <a:lnTo>
                      <a:pt x="66" y="227"/>
                    </a:lnTo>
                    <a:lnTo>
                      <a:pt x="74" y="284"/>
                    </a:lnTo>
                    <a:lnTo>
                      <a:pt x="69" y="338"/>
                    </a:lnTo>
                    <a:lnTo>
                      <a:pt x="58" y="399"/>
                    </a:lnTo>
                    <a:lnTo>
                      <a:pt x="45" y="458"/>
                    </a:lnTo>
                    <a:lnTo>
                      <a:pt x="28" y="512"/>
                    </a:lnTo>
                    <a:lnTo>
                      <a:pt x="0" y="572"/>
                    </a:lnTo>
                    <a:lnTo>
                      <a:pt x="210" y="576"/>
                    </a:lnTo>
                    <a:lnTo>
                      <a:pt x="297" y="570"/>
                    </a:lnTo>
                    <a:lnTo>
                      <a:pt x="342" y="567"/>
                    </a:lnTo>
                    <a:lnTo>
                      <a:pt x="375" y="559"/>
                    </a:lnTo>
                    <a:lnTo>
                      <a:pt x="409" y="549"/>
                    </a:lnTo>
                    <a:lnTo>
                      <a:pt x="445" y="533"/>
                    </a:lnTo>
                    <a:lnTo>
                      <a:pt x="486" y="515"/>
                    </a:lnTo>
                    <a:lnTo>
                      <a:pt x="526" y="490"/>
                    </a:lnTo>
                    <a:lnTo>
                      <a:pt x="552" y="470"/>
                    </a:lnTo>
                    <a:lnTo>
                      <a:pt x="577" y="447"/>
                    </a:lnTo>
                    <a:lnTo>
                      <a:pt x="604" y="420"/>
                    </a:lnTo>
                    <a:lnTo>
                      <a:pt x="628" y="398"/>
                    </a:lnTo>
                    <a:lnTo>
                      <a:pt x="651" y="370"/>
                    </a:lnTo>
                    <a:lnTo>
                      <a:pt x="680" y="333"/>
                    </a:lnTo>
                    <a:lnTo>
                      <a:pt x="708" y="286"/>
                    </a:lnTo>
                    <a:lnTo>
                      <a:pt x="682" y="245"/>
                    </a:lnTo>
                    <a:lnTo>
                      <a:pt x="658" y="210"/>
                    </a:lnTo>
                    <a:lnTo>
                      <a:pt x="638" y="185"/>
                    </a:lnTo>
                    <a:lnTo>
                      <a:pt x="616" y="161"/>
                    </a:lnTo>
                    <a:lnTo>
                      <a:pt x="592" y="138"/>
                    </a:lnTo>
                    <a:lnTo>
                      <a:pt x="572" y="120"/>
                    </a:lnTo>
                    <a:lnTo>
                      <a:pt x="552" y="103"/>
                    </a:lnTo>
                    <a:lnTo>
                      <a:pt x="528" y="85"/>
                    </a:lnTo>
                    <a:lnTo>
                      <a:pt x="506" y="72"/>
                    </a:lnTo>
                    <a:lnTo>
                      <a:pt x="480" y="58"/>
                    </a:lnTo>
                    <a:lnTo>
                      <a:pt x="451" y="43"/>
                    </a:lnTo>
                    <a:lnTo>
                      <a:pt x="415" y="29"/>
                    </a:lnTo>
                    <a:lnTo>
                      <a:pt x="385" y="20"/>
                    </a:lnTo>
                    <a:lnTo>
                      <a:pt x="350" y="11"/>
                    </a:lnTo>
                    <a:lnTo>
                      <a:pt x="313" y="5"/>
                    </a:lnTo>
                    <a:lnTo>
                      <a:pt x="278" y="1"/>
                    </a:lnTo>
                    <a:lnTo>
                      <a:pt x="253" y="1"/>
                    </a:lnTo>
                    <a:lnTo>
                      <a:pt x="22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81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Freeform 62"/>
              <p:cNvSpPr>
                <a:spLocks noChangeAspect="1"/>
              </p:cNvSpPr>
              <p:nvPr/>
            </p:nvSpPr>
            <p:spPr bwMode="auto">
              <a:xfrm rot="5400000">
                <a:off x="3073133" y="2135042"/>
                <a:ext cx="60350" cy="501377"/>
              </a:xfrm>
              <a:custGeom>
                <a:avLst/>
                <a:gdLst>
                  <a:gd name="T0" fmla="*/ 3 w 76"/>
                  <a:gd name="T1" fmla="*/ 0 h 573"/>
                  <a:gd name="T2" fmla="*/ 30 w 76"/>
                  <a:gd name="T3" fmla="*/ 71 h 573"/>
                  <a:gd name="T4" fmla="*/ 48 w 76"/>
                  <a:gd name="T5" fmla="*/ 135 h 573"/>
                  <a:gd name="T6" fmla="*/ 62 w 76"/>
                  <a:gd name="T7" fmla="*/ 194 h 573"/>
                  <a:gd name="T8" fmla="*/ 75 w 76"/>
                  <a:gd name="T9" fmla="*/ 279 h 573"/>
                  <a:gd name="T10" fmla="*/ 66 w 76"/>
                  <a:gd name="T11" fmla="*/ 354 h 573"/>
                  <a:gd name="T12" fmla="*/ 54 w 76"/>
                  <a:gd name="T13" fmla="*/ 411 h 573"/>
                  <a:gd name="T14" fmla="*/ 35 w 76"/>
                  <a:gd name="T15" fmla="*/ 488 h 573"/>
                  <a:gd name="T16" fmla="*/ 0 w 76"/>
                  <a:gd name="T17" fmla="*/ 573 h 5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6" h="573">
                    <a:moveTo>
                      <a:pt x="3" y="0"/>
                    </a:moveTo>
                    <a:cubicBezTo>
                      <a:pt x="7" y="12"/>
                      <a:pt x="23" y="49"/>
                      <a:pt x="30" y="71"/>
                    </a:cubicBezTo>
                    <a:cubicBezTo>
                      <a:pt x="37" y="93"/>
                      <a:pt x="43" y="115"/>
                      <a:pt x="48" y="135"/>
                    </a:cubicBezTo>
                    <a:cubicBezTo>
                      <a:pt x="53" y="155"/>
                      <a:pt x="58" y="170"/>
                      <a:pt x="62" y="194"/>
                    </a:cubicBezTo>
                    <a:cubicBezTo>
                      <a:pt x="66" y="218"/>
                      <a:pt x="74" y="252"/>
                      <a:pt x="75" y="279"/>
                    </a:cubicBezTo>
                    <a:cubicBezTo>
                      <a:pt x="76" y="306"/>
                      <a:pt x="69" y="332"/>
                      <a:pt x="66" y="354"/>
                    </a:cubicBezTo>
                    <a:cubicBezTo>
                      <a:pt x="63" y="376"/>
                      <a:pt x="59" y="389"/>
                      <a:pt x="54" y="411"/>
                    </a:cubicBezTo>
                    <a:cubicBezTo>
                      <a:pt x="49" y="433"/>
                      <a:pt x="44" y="461"/>
                      <a:pt x="35" y="488"/>
                    </a:cubicBezTo>
                    <a:cubicBezTo>
                      <a:pt x="26" y="515"/>
                      <a:pt x="7" y="555"/>
                      <a:pt x="0" y="573"/>
                    </a:cubicBez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7" name="Freeform 61"/>
            <p:cNvSpPr>
              <a:spLocks noChangeAspect="1"/>
            </p:cNvSpPr>
            <p:nvPr/>
          </p:nvSpPr>
          <p:spPr bwMode="auto">
            <a:xfrm rot="5400000">
              <a:off x="589914" y="4657296"/>
              <a:ext cx="373159" cy="288037"/>
            </a:xfrm>
            <a:custGeom>
              <a:avLst/>
              <a:gdLst>
                <a:gd name="T0" fmla="*/ 0 w 708"/>
                <a:gd name="T1" fmla="*/ 0 h 576"/>
                <a:gd name="T2" fmla="*/ 17 w 708"/>
                <a:gd name="T3" fmla="*/ 40 h 576"/>
                <a:gd name="T4" fmla="*/ 39 w 708"/>
                <a:gd name="T5" fmla="*/ 95 h 576"/>
                <a:gd name="T6" fmla="*/ 54 w 708"/>
                <a:gd name="T7" fmla="*/ 157 h 576"/>
                <a:gd name="T8" fmla="*/ 66 w 708"/>
                <a:gd name="T9" fmla="*/ 227 h 576"/>
                <a:gd name="T10" fmla="*/ 74 w 708"/>
                <a:gd name="T11" fmla="*/ 284 h 576"/>
                <a:gd name="T12" fmla="*/ 69 w 708"/>
                <a:gd name="T13" fmla="*/ 338 h 576"/>
                <a:gd name="T14" fmla="*/ 58 w 708"/>
                <a:gd name="T15" fmla="*/ 399 h 576"/>
                <a:gd name="T16" fmla="*/ 45 w 708"/>
                <a:gd name="T17" fmla="*/ 458 h 576"/>
                <a:gd name="T18" fmla="*/ 28 w 708"/>
                <a:gd name="T19" fmla="*/ 512 h 576"/>
                <a:gd name="T20" fmla="*/ 0 w 708"/>
                <a:gd name="T21" fmla="*/ 572 h 576"/>
                <a:gd name="T22" fmla="*/ 210 w 708"/>
                <a:gd name="T23" fmla="*/ 576 h 576"/>
                <a:gd name="T24" fmla="*/ 297 w 708"/>
                <a:gd name="T25" fmla="*/ 570 h 576"/>
                <a:gd name="T26" fmla="*/ 342 w 708"/>
                <a:gd name="T27" fmla="*/ 567 h 576"/>
                <a:gd name="T28" fmla="*/ 375 w 708"/>
                <a:gd name="T29" fmla="*/ 559 h 576"/>
                <a:gd name="T30" fmla="*/ 409 w 708"/>
                <a:gd name="T31" fmla="*/ 549 h 576"/>
                <a:gd name="T32" fmla="*/ 445 w 708"/>
                <a:gd name="T33" fmla="*/ 533 h 576"/>
                <a:gd name="T34" fmla="*/ 486 w 708"/>
                <a:gd name="T35" fmla="*/ 515 h 576"/>
                <a:gd name="T36" fmla="*/ 526 w 708"/>
                <a:gd name="T37" fmla="*/ 490 h 576"/>
                <a:gd name="T38" fmla="*/ 552 w 708"/>
                <a:gd name="T39" fmla="*/ 470 h 576"/>
                <a:gd name="T40" fmla="*/ 577 w 708"/>
                <a:gd name="T41" fmla="*/ 447 h 576"/>
                <a:gd name="T42" fmla="*/ 604 w 708"/>
                <a:gd name="T43" fmla="*/ 420 h 576"/>
                <a:gd name="T44" fmla="*/ 628 w 708"/>
                <a:gd name="T45" fmla="*/ 398 h 576"/>
                <a:gd name="T46" fmla="*/ 651 w 708"/>
                <a:gd name="T47" fmla="*/ 370 h 576"/>
                <a:gd name="T48" fmla="*/ 680 w 708"/>
                <a:gd name="T49" fmla="*/ 333 h 576"/>
                <a:gd name="T50" fmla="*/ 708 w 708"/>
                <a:gd name="T51" fmla="*/ 286 h 576"/>
                <a:gd name="T52" fmla="*/ 682 w 708"/>
                <a:gd name="T53" fmla="*/ 245 h 576"/>
                <a:gd name="T54" fmla="*/ 658 w 708"/>
                <a:gd name="T55" fmla="*/ 210 h 576"/>
                <a:gd name="T56" fmla="*/ 638 w 708"/>
                <a:gd name="T57" fmla="*/ 185 h 576"/>
                <a:gd name="T58" fmla="*/ 616 w 708"/>
                <a:gd name="T59" fmla="*/ 161 h 576"/>
                <a:gd name="T60" fmla="*/ 592 w 708"/>
                <a:gd name="T61" fmla="*/ 138 h 576"/>
                <a:gd name="T62" fmla="*/ 572 w 708"/>
                <a:gd name="T63" fmla="*/ 120 h 576"/>
                <a:gd name="T64" fmla="*/ 552 w 708"/>
                <a:gd name="T65" fmla="*/ 103 h 576"/>
                <a:gd name="T66" fmla="*/ 528 w 708"/>
                <a:gd name="T67" fmla="*/ 85 h 576"/>
                <a:gd name="T68" fmla="*/ 506 w 708"/>
                <a:gd name="T69" fmla="*/ 72 h 576"/>
                <a:gd name="T70" fmla="*/ 480 w 708"/>
                <a:gd name="T71" fmla="*/ 58 h 576"/>
                <a:gd name="T72" fmla="*/ 451 w 708"/>
                <a:gd name="T73" fmla="*/ 43 h 576"/>
                <a:gd name="T74" fmla="*/ 415 w 708"/>
                <a:gd name="T75" fmla="*/ 29 h 576"/>
                <a:gd name="T76" fmla="*/ 385 w 708"/>
                <a:gd name="T77" fmla="*/ 20 h 576"/>
                <a:gd name="T78" fmla="*/ 350 w 708"/>
                <a:gd name="T79" fmla="*/ 11 h 576"/>
                <a:gd name="T80" fmla="*/ 313 w 708"/>
                <a:gd name="T81" fmla="*/ 5 h 576"/>
                <a:gd name="T82" fmla="*/ 278 w 708"/>
                <a:gd name="T83" fmla="*/ 1 h 576"/>
                <a:gd name="T84" fmla="*/ 253 w 708"/>
                <a:gd name="T85" fmla="*/ 1 h 576"/>
                <a:gd name="T86" fmla="*/ 227 w 708"/>
                <a:gd name="T87" fmla="*/ 0 h 576"/>
                <a:gd name="T88" fmla="*/ 0 w 708"/>
                <a:gd name="T89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08" h="576">
                  <a:moveTo>
                    <a:pt x="0" y="0"/>
                  </a:moveTo>
                  <a:lnTo>
                    <a:pt x="17" y="40"/>
                  </a:lnTo>
                  <a:lnTo>
                    <a:pt x="39" y="95"/>
                  </a:lnTo>
                  <a:lnTo>
                    <a:pt x="54" y="157"/>
                  </a:lnTo>
                  <a:lnTo>
                    <a:pt x="66" y="227"/>
                  </a:lnTo>
                  <a:lnTo>
                    <a:pt x="74" y="284"/>
                  </a:lnTo>
                  <a:lnTo>
                    <a:pt x="69" y="338"/>
                  </a:lnTo>
                  <a:lnTo>
                    <a:pt x="58" y="399"/>
                  </a:lnTo>
                  <a:lnTo>
                    <a:pt x="45" y="458"/>
                  </a:lnTo>
                  <a:lnTo>
                    <a:pt x="28" y="512"/>
                  </a:lnTo>
                  <a:lnTo>
                    <a:pt x="0" y="572"/>
                  </a:lnTo>
                  <a:lnTo>
                    <a:pt x="210" y="576"/>
                  </a:lnTo>
                  <a:lnTo>
                    <a:pt x="297" y="570"/>
                  </a:lnTo>
                  <a:lnTo>
                    <a:pt x="342" y="567"/>
                  </a:lnTo>
                  <a:lnTo>
                    <a:pt x="375" y="559"/>
                  </a:lnTo>
                  <a:lnTo>
                    <a:pt x="409" y="549"/>
                  </a:lnTo>
                  <a:lnTo>
                    <a:pt x="445" y="533"/>
                  </a:lnTo>
                  <a:lnTo>
                    <a:pt x="486" y="515"/>
                  </a:lnTo>
                  <a:lnTo>
                    <a:pt x="526" y="490"/>
                  </a:lnTo>
                  <a:lnTo>
                    <a:pt x="552" y="470"/>
                  </a:lnTo>
                  <a:lnTo>
                    <a:pt x="577" y="447"/>
                  </a:lnTo>
                  <a:lnTo>
                    <a:pt x="604" y="420"/>
                  </a:lnTo>
                  <a:lnTo>
                    <a:pt x="628" y="398"/>
                  </a:lnTo>
                  <a:lnTo>
                    <a:pt x="651" y="370"/>
                  </a:lnTo>
                  <a:lnTo>
                    <a:pt x="680" y="333"/>
                  </a:lnTo>
                  <a:lnTo>
                    <a:pt x="708" y="286"/>
                  </a:lnTo>
                  <a:lnTo>
                    <a:pt x="682" y="245"/>
                  </a:lnTo>
                  <a:lnTo>
                    <a:pt x="658" y="210"/>
                  </a:lnTo>
                  <a:lnTo>
                    <a:pt x="638" y="185"/>
                  </a:lnTo>
                  <a:lnTo>
                    <a:pt x="616" y="161"/>
                  </a:lnTo>
                  <a:lnTo>
                    <a:pt x="592" y="138"/>
                  </a:lnTo>
                  <a:lnTo>
                    <a:pt x="572" y="120"/>
                  </a:lnTo>
                  <a:lnTo>
                    <a:pt x="552" y="103"/>
                  </a:lnTo>
                  <a:lnTo>
                    <a:pt x="528" y="85"/>
                  </a:lnTo>
                  <a:lnTo>
                    <a:pt x="506" y="72"/>
                  </a:lnTo>
                  <a:lnTo>
                    <a:pt x="480" y="58"/>
                  </a:lnTo>
                  <a:lnTo>
                    <a:pt x="451" y="43"/>
                  </a:lnTo>
                  <a:lnTo>
                    <a:pt x="415" y="29"/>
                  </a:lnTo>
                  <a:lnTo>
                    <a:pt x="385" y="20"/>
                  </a:lnTo>
                  <a:lnTo>
                    <a:pt x="350" y="11"/>
                  </a:lnTo>
                  <a:lnTo>
                    <a:pt x="313" y="5"/>
                  </a:lnTo>
                  <a:lnTo>
                    <a:pt x="278" y="1"/>
                  </a:lnTo>
                  <a:lnTo>
                    <a:pt x="253" y="1"/>
                  </a:lnTo>
                  <a:lnTo>
                    <a:pt x="2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2700" cmpd="sng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Freeform 62"/>
            <p:cNvSpPr>
              <a:spLocks noChangeAspect="1"/>
            </p:cNvSpPr>
            <p:nvPr/>
          </p:nvSpPr>
          <p:spPr bwMode="auto">
            <a:xfrm rot="5400000">
              <a:off x="756315" y="4433755"/>
              <a:ext cx="51283" cy="294098"/>
            </a:xfrm>
            <a:custGeom>
              <a:avLst/>
              <a:gdLst>
                <a:gd name="T0" fmla="*/ 3 w 76"/>
                <a:gd name="T1" fmla="*/ 0 h 573"/>
                <a:gd name="T2" fmla="*/ 30 w 76"/>
                <a:gd name="T3" fmla="*/ 71 h 573"/>
                <a:gd name="T4" fmla="*/ 48 w 76"/>
                <a:gd name="T5" fmla="*/ 135 h 573"/>
                <a:gd name="T6" fmla="*/ 62 w 76"/>
                <a:gd name="T7" fmla="*/ 194 h 573"/>
                <a:gd name="T8" fmla="*/ 75 w 76"/>
                <a:gd name="T9" fmla="*/ 279 h 573"/>
                <a:gd name="T10" fmla="*/ 66 w 76"/>
                <a:gd name="T11" fmla="*/ 354 h 573"/>
                <a:gd name="T12" fmla="*/ 54 w 76"/>
                <a:gd name="T13" fmla="*/ 411 h 573"/>
                <a:gd name="T14" fmla="*/ 35 w 76"/>
                <a:gd name="T15" fmla="*/ 488 h 573"/>
                <a:gd name="T16" fmla="*/ 0 w 76"/>
                <a:gd name="T17" fmla="*/ 573 h 5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6" h="573">
                  <a:moveTo>
                    <a:pt x="3" y="0"/>
                  </a:moveTo>
                  <a:cubicBezTo>
                    <a:pt x="7" y="12"/>
                    <a:pt x="23" y="49"/>
                    <a:pt x="30" y="71"/>
                  </a:cubicBezTo>
                  <a:cubicBezTo>
                    <a:pt x="37" y="93"/>
                    <a:pt x="43" y="115"/>
                    <a:pt x="48" y="135"/>
                  </a:cubicBezTo>
                  <a:cubicBezTo>
                    <a:pt x="53" y="155"/>
                    <a:pt x="58" y="170"/>
                    <a:pt x="62" y="194"/>
                  </a:cubicBezTo>
                  <a:cubicBezTo>
                    <a:pt x="66" y="218"/>
                    <a:pt x="74" y="252"/>
                    <a:pt x="75" y="279"/>
                  </a:cubicBezTo>
                  <a:cubicBezTo>
                    <a:pt x="76" y="306"/>
                    <a:pt x="69" y="332"/>
                    <a:pt x="66" y="354"/>
                  </a:cubicBezTo>
                  <a:cubicBezTo>
                    <a:pt x="63" y="376"/>
                    <a:pt x="59" y="389"/>
                    <a:pt x="54" y="411"/>
                  </a:cubicBezTo>
                  <a:cubicBezTo>
                    <a:pt x="49" y="433"/>
                    <a:pt x="44" y="461"/>
                    <a:pt x="35" y="488"/>
                  </a:cubicBezTo>
                  <a:cubicBezTo>
                    <a:pt x="26" y="515"/>
                    <a:pt x="7" y="555"/>
                    <a:pt x="0" y="573"/>
                  </a:cubicBezTo>
                </a:path>
              </a:pathLst>
            </a:custGeom>
            <a:noFill/>
            <a:ln w="12700" cmpd="sng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3452504" y="2317686"/>
              <a:ext cx="691284" cy="699273"/>
            </a:xfrm>
            <a:prstGeom prst="rect">
              <a:avLst/>
            </a:prstGeom>
            <a:noFill/>
            <a:ln w="12700">
              <a:solidFill>
                <a:schemeClr val="bg1"/>
              </a:solidFill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Calibri" panose="020F0502020204030204" pitchFamily="34" charset="0"/>
                  <a:cs typeface="Consolas" panose="020B0609020204030204" pitchFamily="49" charset="0"/>
                </a:rPr>
                <a:t>n </a:t>
              </a:r>
              <a:r>
                <a:rPr lang="en-US" sz="2000" dirty="0">
                  <a:latin typeface="Calibri" panose="020F0502020204030204" pitchFamily="34" charset="0"/>
                  <a:cs typeface="Consolas" panose="020B0609020204030204" pitchFamily="49" charset="0"/>
                </a:rPr>
                <a:t>XOR</a:t>
              </a:r>
            </a:p>
            <a:p>
              <a:pPr algn="ctr"/>
              <a:r>
                <a:rPr lang="en-US" sz="2000" dirty="0">
                  <a:latin typeface="Calibri" panose="020F0502020204030204" pitchFamily="34" charset="0"/>
                  <a:cs typeface="Consolas" panose="020B0609020204030204" pitchFamily="49" charset="0"/>
                </a:rPr>
                <a:t>gates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H="1">
              <a:off x="3575669" y="4009640"/>
              <a:ext cx="311321" cy="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0" name="Rectangle 40"/>
                <p:cNvSpPr>
                  <a:spLocks noChangeArrowheads="1"/>
                </p:cNvSpPr>
                <p:nvPr/>
              </p:nvSpPr>
              <p:spPr bwMode="auto">
                <a:xfrm>
                  <a:off x="3924570" y="3828549"/>
                  <a:ext cx="356852" cy="3306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en-US" sz="20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200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𝐹</m:t>
                            </m:r>
                          </m:e>
                          <m:sub>
                            <m:r>
                              <a:rPr lang="en-US" altLang="en-US" sz="2000" b="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US" altLang="en-US" sz="2000" baseline="-25000" dirty="0">
                    <a:solidFill>
                      <a:srgbClr val="FF0000"/>
                    </a:solidFill>
                    <a:latin typeface="Arial Narrow" panose="020B0606020202030204" pitchFamily="34" charset="0"/>
                  </a:endParaRPr>
                </a:p>
              </p:txBody>
            </p:sp>
          </mc:Choice>
          <mc:Fallback xmlns="">
            <p:sp>
              <p:nvSpPr>
                <p:cNvPr id="80" name="Rectangle 4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924570" y="3828549"/>
                  <a:ext cx="356852" cy="330657"/>
                </a:xfrm>
                <a:prstGeom prst="rect">
                  <a:avLst/>
                </a:prstGeom>
                <a:blipFill>
                  <a:blip r:embed="rId2"/>
                  <a:stretch>
                    <a:fillRect l="-15517" b="-14815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1" name="Flowchart: Delay 60"/>
            <p:cNvSpPr/>
            <p:nvPr/>
          </p:nvSpPr>
          <p:spPr>
            <a:xfrm rot="5400000">
              <a:off x="5087174" y="2607517"/>
              <a:ext cx="576000" cy="504000"/>
            </a:xfrm>
            <a:prstGeom prst="flowChartDelay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7" name="Group 76"/>
            <p:cNvGrpSpPr/>
            <p:nvPr/>
          </p:nvGrpSpPr>
          <p:grpSpPr>
            <a:xfrm>
              <a:off x="4886297" y="2139477"/>
              <a:ext cx="420841" cy="276582"/>
              <a:chOff x="1208545" y="2361822"/>
              <a:chExt cx="420841" cy="276582"/>
            </a:xfrm>
          </p:grpSpPr>
          <p:sp>
            <p:nvSpPr>
              <p:cNvPr id="78" name="Rectangle 77"/>
              <p:cNvSpPr>
                <a:spLocks noChangeArrowheads="1"/>
              </p:cNvSpPr>
              <p:nvPr/>
            </p:nvSpPr>
            <p:spPr bwMode="auto">
              <a:xfrm flipH="1">
                <a:off x="1208545" y="2361822"/>
                <a:ext cx="230429" cy="2765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en-US" i="1" dirty="0">
                    <a:latin typeface="Calibri" panose="020F0502020204030204" pitchFamily="34" charset="0"/>
                  </a:rPr>
                  <a:t> n</a:t>
                </a:r>
              </a:p>
            </p:txBody>
          </p:sp>
          <p:sp>
            <p:nvSpPr>
              <p:cNvPr id="79" name="Line 45"/>
              <p:cNvSpPr>
                <a:spLocks noChangeShapeType="1"/>
              </p:cNvSpPr>
              <p:nvPr/>
            </p:nvSpPr>
            <p:spPr bwMode="auto">
              <a:xfrm flipH="1">
                <a:off x="1456565" y="2517408"/>
                <a:ext cx="172821" cy="4603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91" name="Group 90"/>
            <p:cNvGrpSpPr/>
            <p:nvPr/>
          </p:nvGrpSpPr>
          <p:grpSpPr>
            <a:xfrm>
              <a:off x="5439944" y="2139477"/>
              <a:ext cx="385657" cy="276582"/>
              <a:chOff x="1456565" y="2361822"/>
              <a:chExt cx="385657" cy="276582"/>
            </a:xfrm>
          </p:grpSpPr>
          <p:sp>
            <p:nvSpPr>
              <p:cNvPr id="92" name="Rectangle 91"/>
              <p:cNvSpPr>
                <a:spLocks noChangeArrowheads="1"/>
              </p:cNvSpPr>
              <p:nvPr/>
            </p:nvSpPr>
            <p:spPr bwMode="auto">
              <a:xfrm flipH="1">
                <a:off x="1611793" y="2361822"/>
                <a:ext cx="230429" cy="2765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en-US" i="1" dirty="0">
                    <a:latin typeface="Calibri" panose="020F0502020204030204" pitchFamily="34" charset="0"/>
                  </a:rPr>
                  <a:t> n</a:t>
                </a:r>
              </a:p>
            </p:txBody>
          </p:sp>
          <p:sp>
            <p:nvSpPr>
              <p:cNvPr id="93" name="Line 45"/>
              <p:cNvSpPr>
                <a:spLocks noChangeShapeType="1"/>
              </p:cNvSpPr>
              <p:nvPr/>
            </p:nvSpPr>
            <p:spPr bwMode="auto">
              <a:xfrm flipH="1">
                <a:off x="1456565" y="2517408"/>
                <a:ext cx="172821" cy="4603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16" name="Group 115"/>
            <p:cNvGrpSpPr/>
            <p:nvPr/>
          </p:nvGrpSpPr>
          <p:grpSpPr>
            <a:xfrm>
              <a:off x="5522269" y="3778538"/>
              <a:ext cx="420841" cy="276582"/>
              <a:chOff x="1208545" y="2276860"/>
              <a:chExt cx="420841" cy="276582"/>
            </a:xfrm>
          </p:grpSpPr>
          <p:sp>
            <p:nvSpPr>
              <p:cNvPr id="117" name="Rectangle 116"/>
              <p:cNvSpPr>
                <a:spLocks noChangeArrowheads="1"/>
              </p:cNvSpPr>
              <p:nvPr/>
            </p:nvSpPr>
            <p:spPr bwMode="auto">
              <a:xfrm flipH="1">
                <a:off x="1208545" y="2276860"/>
                <a:ext cx="230429" cy="2765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en-US" i="1" dirty="0">
                    <a:latin typeface="Calibri" panose="020F0502020204030204" pitchFamily="34" charset="0"/>
                  </a:rPr>
                  <a:t> n</a:t>
                </a:r>
              </a:p>
            </p:txBody>
          </p:sp>
          <p:sp>
            <p:nvSpPr>
              <p:cNvPr id="118" name="Line 45"/>
              <p:cNvSpPr>
                <a:spLocks noChangeShapeType="1"/>
              </p:cNvSpPr>
              <p:nvPr/>
            </p:nvSpPr>
            <p:spPr bwMode="auto">
              <a:xfrm flipH="1">
                <a:off x="1456565" y="2432446"/>
                <a:ext cx="172821" cy="4603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20" name="TextBox 119"/>
            <p:cNvSpPr txBox="1"/>
            <p:nvPr/>
          </p:nvSpPr>
          <p:spPr>
            <a:xfrm>
              <a:off x="4385426" y="2576711"/>
              <a:ext cx="691284" cy="518463"/>
            </a:xfrm>
            <a:prstGeom prst="rect">
              <a:avLst/>
            </a:prstGeom>
            <a:noFill/>
            <a:ln w="12700">
              <a:solidFill>
                <a:schemeClr val="bg1"/>
              </a:solidFill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lang="en-US" i="1" dirty="0">
                  <a:latin typeface="Calibri" panose="020F0502020204030204" pitchFamily="34" charset="0"/>
                  <a:cs typeface="Consolas" panose="020B0609020204030204" pitchFamily="49" charset="0"/>
                </a:rPr>
                <a:t>n </a:t>
              </a:r>
              <a:r>
                <a:rPr lang="en-US" dirty="0">
                  <a:latin typeface="Calibri" panose="020F0502020204030204" pitchFamily="34" charset="0"/>
                  <a:cs typeface="Consolas" panose="020B0609020204030204" pitchFamily="49" charset="0"/>
                </a:rPr>
                <a:t>AND</a:t>
              </a:r>
            </a:p>
            <a:p>
              <a:pPr algn="ctr"/>
              <a:r>
                <a:rPr lang="en-US" dirty="0">
                  <a:latin typeface="Calibri" panose="020F0502020204030204" pitchFamily="34" charset="0"/>
                  <a:cs typeface="Consolas" panose="020B0609020204030204" pitchFamily="49" charset="0"/>
                </a:rPr>
                <a:t>gates</a:t>
              </a:r>
            </a:p>
          </p:txBody>
        </p:sp>
        <p:grpSp>
          <p:nvGrpSpPr>
            <p:cNvPr id="82" name="Group 81"/>
            <p:cNvGrpSpPr/>
            <p:nvPr/>
          </p:nvGrpSpPr>
          <p:grpSpPr>
            <a:xfrm>
              <a:off x="8349229" y="2499517"/>
              <a:ext cx="504000" cy="648000"/>
              <a:chOff x="2706327" y="1849135"/>
              <a:chExt cx="319227" cy="475254"/>
            </a:xfrm>
          </p:grpSpPr>
          <p:sp>
            <p:nvSpPr>
              <p:cNvPr id="83" name="Freeform 61"/>
              <p:cNvSpPr>
                <a:spLocks noChangeAspect="1"/>
              </p:cNvSpPr>
              <p:nvPr/>
            </p:nvSpPr>
            <p:spPr bwMode="auto">
              <a:xfrm rot="5400000">
                <a:off x="2659771" y="1958606"/>
                <a:ext cx="412340" cy="319226"/>
              </a:xfrm>
              <a:custGeom>
                <a:avLst/>
                <a:gdLst>
                  <a:gd name="T0" fmla="*/ 0 w 708"/>
                  <a:gd name="T1" fmla="*/ 0 h 576"/>
                  <a:gd name="T2" fmla="*/ 17 w 708"/>
                  <a:gd name="T3" fmla="*/ 40 h 576"/>
                  <a:gd name="T4" fmla="*/ 39 w 708"/>
                  <a:gd name="T5" fmla="*/ 95 h 576"/>
                  <a:gd name="T6" fmla="*/ 54 w 708"/>
                  <a:gd name="T7" fmla="*/ 157 h 576"/>
                  <a:gd name="T8" fmla="*/ 66 w 708"/>
                  <a:gd name="T9" fmla="*/ 227 h 576"/>
                  <a:gd name="T10" fmla="*/ 74 w 708"/>
                  <a:gd name="T11" fmla="*/ 284 h 576"/>
                  <a:gd name="T12" fmla="*/ 69 w 708"/>
                  <a:gd name="T13" fmla="*/ 338 h 576"/>
                  <a:gd name="T14" fmla="*/ 58 w 708"/>
                  <a:gd name="T15" fmla="*/ 399 h 576"/>
                  <a:gd name="T16" fmla="*/ 45 w 708"/>
                  <a:gd name="T17" fmla="*/ 458 h 576"/>
                  <a:gd name="T18" fmla="*/ 28 w 708"/>
                  <a:gd name="T19" fmla="*/ 512 h 576"/>
                  <a:gd name="T20" fmla="*/ 0 w 708"/>
                  <a:gd name="T21" fmla="*/ 572 h 576"/>
                  <a:gd name="T22" fmla="*/ 210 w 708"/>
                  <a:gd name="T23" fmla="*/ 576 h 576"/>
                  <a:gd name="T24" fmla="*/ 297 w 708"/>
                  <a:gd name="T25" fmla="*/ 570 h 576"/>
                  <a:gd name="T26" fmla="*/ 342 w 708"/>
                  <a:gd name="T27" fmla="*/ 567 h 576"/>
                  <a:gd name="T28" fmla="*/ 375 w 708"/>
                  <a:gd name="T29" fmla="*/ 559 h 576"/>
                  <a:gd name="T30" fmla="*/ 409 w 708"/>
                  <a:gd name="T31" fmla="*/ 549 h 576"/>
                  <a:gd name="T32" fmla="*/ 445 w 708"/>
                  <a:gd name="T33" fmla="*/ 533 h 576"/>
                  <a:gd name="T34" fmla="*/ 486 w 708"/>
                  <a:gd name="T35" fmla="*/ 515 h 576"/>
                  <a:gd name="T36" fmla="*/ 526 w 708"/>
                  <a:gd name="T37" fmla="*/ 490 h 576"/>
                  <a:gd name="T38" fmla="*/ 552 w 708"/>
                  <a:gd name="T39" fmla="*/ 470 h 576"/>
                  <a:gd name="T40" fmla="*/ 577 w 708"/>
                  <a:gd name="T41" fmla="*/ 447 h 576"/>
                  <a:gd name="T42" fmla="*/ 604 w 708"/>
                  <a:gd name="T43" fmla="*/ 420 h 576"/>
                  <a:gd name="T44" fmla="*/ 628 w 708"/>
                  <a:gd name="T45" fmla="*/ 398 h 576"/>
                  <a:gd name="T46" fmla="*/ 651 w 708"/>
                  <a:gd name="T47" fmla="*/ 370 h 576"/>
                  <a:gd name="T48" fmla="*/ 680 w 708"/>
                  <a:gd name="T49" fmla="*/ 333 h 576"/>
                  <a:gd name="T50" fmla="*/ 708 w 708"/>
                  <a:gd name="T51" fmla="*/ 286 h 576"/>
                  <a:gd name="T52" fmla="*/ 682 w 708"/>
                  <a:gd name="T53" fmla="*/ 245 h 576"/>
                  <a:gd name="T54" fmla="*/ 658 w 708"/>
                  <a:gd name="T55" fmla="*/ 210 h 576"/>
                  <a:gd name="T56" fmla="*/ 638 w 708"/>
                  <a:gd name="T57" fmla="*/ 185 h 576"/>
                  <a:gd name="T58" fmla="*/ 616 w 708"/>
                  <a:gd name="T59" fmla="*/ 161 h 576"/>
                  <a:gd name="T60" fmla="*/ 592 w 708"/>
                  <a:gd name="T61" fmla="*/ 138 h 576"/>
                  <a:gd name="T62" fmla="*/ 572 w 708"/>
                  <a:gd name="T63" fmla="*/ 120 h 576"/>
                  <a:gd name="T64" fmla="*/ 552 w 708"/>
                  <a:gd name="T65" fmla="*/ 103 h 576"/>
                  <a:gd name="T66" fmla="*/ 528 w 708"/>
                  <a:gd name="T67" fmla="*/ 85 h 576"/>
                  <a:gd name="T68" fmla="*/ 506 w 708"/>
                  <a:gd name="T69" fmla="*/ 72 h 576"/>
                  <a:gd name="T70" fmla="*/ 480 w 708"/>
                  <a:gd name="T71" fmla="*/ 58 h 576"/>
                  <a:gd name="T72" fmla="*/ 451 w 708"/>
                  <a:gd name="T73" fmla="*/ 43 h 576"/>
                  <a:gd name="T74" fmla="*/ 415 w 708"/>
                  <a:gd name="T75" fmla="*/ 29 h 576"/>
                  <a:gd name="T76" fmla="*/ 385 w 708"/>
                  <a:gd name="T77" fmla="*/ 20 h 576"/>
                  <a:gd name="T78" fmla="*/ 350 w 708"/>
                  <a:gd name="T79" fmla="*/ 11 h 576"/>
                  <a:gd name="T80" fmla="*/ 313 w 708"/>
                  <a:gd name="T81" fmla="*/ 5 h 576"/>
                  <a:gd name="T82" fmla="*/ 278 w 708"/>
                  <a:gd name="T83" fmla="*/ 1 h 576"/>
                  <a:gd name="T84" fmla="*/ 253 w 708"/>
                  <a:gd name="T85" fmla="*/ 1 h 576"/>
                  <a:gd name="T86" fmla="*/ 227 w 708"/>
                  <a:gd name="T87" fmla="*/ 0 h 576"/>
                  <a:gd name="T88" fmla="*/ 0 w 708"/>
                  <a:gd name="T89" fmla="*/ 0 h 5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708" h="576">
                    <a:moveTo>
                      <a:pt x="0" y="0"/>
                    </a:moveTo>
                    <a:lnTo>
                      <a:pt x="17" y="40"/>
                    </a:lnTo>
                    <a:lnTo>
                      <a:pt x="39" y="95"/>
                    </a:lnTo>
                    <a:lnTo>
                      <a:pt x="54" y="157"/>
                    </a:lnTo>
                    <a:lnTo>
                      <a:pt x="66" y="227"/>
                    </a:lnTo>
                    <a:lnTo>
                      <a:pt x="74" y="284"/>
                    </a:lnTo>
                    <a:lnTo>
                      <a:pt x="69" y="338"/>
                    </a:lnTo>
                    <a:lnTo>
                      <a:pt x="58" y="399"/>
                    </a:lnTo>
                    <a:lnTo>
                      <a:pt x="45" y="458"/>
                    </a:lnTo>
                    <a:lnTo>
                      <a:pt x="28" y="512"/>
                    </a:lnTo>
                    <a:lnTo>
                      <a:pt x="0" y="572"/>
                    </a:lnTo>
                    <a:lnTo>
                      <a:pt x="210" y="576"/>
                    </a:lnTo>
                    <a:lnTo>
                      <a:pt x="297" y="570"/>
                    </a:lnTo>
                    <a:lnTo>
                      <a:pt x="342" y="567"/>
                    </a:lnTo>
                    <a:lnTo>
                      <a:pt x="375" y="559"/>
                    </a:lnTo>
                    <a:lnTo>
                      <a:pt x="409" y="549"/>
                    </a:lnTo>
                    <a:lnTo>
                      <a:pt x="445" y="533"/>
                    </a:lnTo>
                    <a:lnTo>
                      <a:pt x="486" y="515"/>
                    </a:lnTo>
                    <a:lnTo>
                      <a:pt x="526" y="490"/>
                    </a:lnTo>
                    <a:lnTo>
                      <a:pt x="552" y="470"/>
                    </a:lnTo>
                    <a:lnTo>
                      <a:pt x="577" y="447"/>
                    </a:lnTo>
                    <a:lnTo>
                      <a:pt x="604" y="420"/>
                    </a:lnTo>
                    <a:lnTo>
                      <a:pt x="628" y="398"/>
                    </a:lnTo>
                    <a:lnTo>
                      <a:pt x="651" y="370"/>
                    </a:lnTo>
                    <a:lnTo>
                      <a:pt x="680" y="333"/>
                    </a:lnTo>
                    <a:lnTo>
                      <a:pt x="708" y="286"/>
                    </a:lnTo>
                    <a:lnTo>
                      <a:pt x="682" y="245"/>
                    </a:lnTo>
                    <a:lnTo>
                      <a:pt x="658" y="210"/>
                    </a:lnTo>
                    <a:lnTo>
                      <a:pt x="638" y="185"/>
                    </a:lnTo>
                    <a:lnTo>
                      <a:pt x="616" y="161"/>
                    </a:lnTo>
                    <a:lnTo>
                      <a:pt x="592" y="138"/>
                    </a:lnTo>
                    <a:lnTo>
                      <a:pt x="572" y="120"/>
                    </a:lnTo>
                    <a:lnTo>
                      <a:pt x="552" y="103"/>
                    </a:lnTo>
                    <a:lnTo>
                      <a:pt x="528" y="85"/>
                    </a:lnTo>
                    <a:lnTo>
                      <a:pt x="506" y="72"/>
                    </a:lnTo>
                    <a:lnTo>
                      <a:pt x="480" y="58"/>
                    </a:lnTo>
                    <a:lnTo>
                      <a:pt x="451" y="43"/>
                    </a:lnTo>
                    <a:lnTo>
                      <a:pt x="415" y="29"/>
                    </a:lnTo>
                    <a:lnTo>
                      <a:pt x="385" y="20"/>
                    </a:lnTo>
                    <a:lnTo>
                      <a:pt x="350" y="11"/>
                    </a:lnTo>
                    <a:lnTo>
                      <a:pt x="313" y="5"/>
                    </a:lnTo>
                    <a:lnTo>
                      <a:pt x="278" y="1"/>
                    </a:lnTo>
                    <a:lnTo>
                      <a:pt x="253" y="1"/>
                    </a:lnTo>
                    <a:lnTo>
                      <a:pt x="22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81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Freeform 62"/>
              <p:cNvSpPr>
                <a:spLocks noChangeAspect="1"/>
              </p:cNvSpPr>
              <p:nvPr/>
            </p:nvSpPr>
            <p:spPr bwMode="auto">
              <a:xfrm rot="5400000">
                <a:off x="2842978" y="1712484"/>
                <a:ext cx="44262" cy="317563"/>
              </a:xfrm>
              <a:custGeom>
                <a:avLst/>
                <a:gdLst>
                  <a:gd name="T0" fmla="*/ 3 w 76"/>
                  <a:gd name="T1" fmla="*/ 0 h 573"/>
                  <a:gd name="T2" fmla="*/ 30 w 76"/>
                  <a:gd name="T3" fmla="*/ 71 h 573"/>
                  <a:gd name="T4" fmla="*/ 48 w 76"/>
                  <a:gd name="T5" fmla="*/ 135 h 573"/>
                  <a:gd name="T6" fmla="*/ 62 w 76"/>
                  <a:gd name="T7" fmla="*/ 194 h 573"/>
                  <a:gd name="T8" fmla="*/ 75 w 76"/>
                  <a:gd name="T9" fmla="*/ 279 h 573"/>
                  <a:gd name="T10" fmla="*/ 66 w 76"/>
                  <a:gd name="T11" fmla="*/ 354 h 573"/>
                  <a:gd name="T12" fmla="*/ 54 w 76"/>
                  <a:gd name="T13" fmla="*/ 411 h 573"/>
                  <a:gd name="T14" fmla="*/ 35 w 76"/>
                  <a:gd name="T15" fmla="*/ 488 h 573"/>
                  <a:gd name="T16" fmla="*/ 0 w 76"/>
                  <a:gd name="T17" fmla="*/ 573 h 5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6" h="573">
                    <a:moveTo>
                      <a:pt x="3" y="0"/>
                    </a:moveTo>
                    <a:cubicBezTo>
                      <a:pt x="7" y="12"/>
                      <a:pt x="23" y="49"/>
                      <a:pt x="30" y="71"/>
                    </a:cubicBezTo>
                    <a:cubicBezTo>
                      <a:pt x="37" y="93"/>
                      <a:pt x="43" y="115"/>
                      <a:pt x="48" y="135"/>
                    </a:cubicBezTo>
                    <a:cubicBezTo>
                      <a:pt x="53" y="155"/>
                      <a:pt x="58" y="170"/>
                      <a:pt x="62" y="194"/>
                    </a:cubicBezTo>
                    <a:cubicBezTo>
                      <a:pt x="66" y="218"/>
                      <a:pt x="74" y="252"/>
                      <a:pt x="75" y="279"/>
                    </a:cubicBezTo>
                    <a:cubicBezTo>
                      <a:pt x="76" y="306"/>
                      <a:pt x="69" y="332"/>
                      <a:pt x="66" y="354"/>
                    </a:cubicBezTo>
                    <a:cubicBezTo>
                      <a:pt x="63" y="376"/>
                      <a:pt x="59" y="389"/>
                      <a:pt x="54" y="411"/>
                    </a:cubicBezTo>
                    <a:cubicBezTo>
                      <a:pt x="49" y="433"/>
                      <a:pt x="44" y="461"/>
                      <a:pt x="35" y="488"/>
                    </a:cubicBezTo>
                    <a:cubicBezTo>
                      <a:pt x="26" y="515"/>
                      <a:pt x="7" y="555"/>
                      <a:pt x="0" y="573"/>
                    </a:cubicBez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8112289" y="2139477"/>
              <a:ext cx="420841" cy="276582"/>
              <a:chOff x="1208545" y="2361822"/>
              <a:chExt cx="420841" cy="276582"/>
            </a:xfrm>
          </p:grpSpPr>
          <p:sp>
            <p:nvSpPr>
              <p:cNvPr id="107" name="Rectangle 106"/>
              <p:cNvSpPr>
                <a:spLocks noChangeArrowheads="1"/>
              </p:cNvSpPr>
              <p:nvPr/>
            </p:nvSpPr>
            <p:spPr bwMode="auto">
              <a:xfrm flipH="1">
                <a:off x="1208545" y="2361822"/>
                <a:ext cx="230429" cy="2765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en-US" i="1" dirty="0">
                    <a:latin typeface="Calibri" panose="020F0502020204030204" pitchFamily="34" charset="0"/>
                  </a:rPr>
                  <a:t> n</a:t>
                </a:r>
              </a:p>
            </p:txBody>
          </p:sp>
          <p:sp>
            <p:nvSpPr>
              <p:cNvPr id="108" name="Line 45"/>
              <p:cNvSpPr>
                <a:spLocks noChangeShapeType="1"/>
              </p:cNvSpPr>
              <p:nvPr/>
            </p:nvSpPr>
            <p:spPr bwMode="auto">
              <a:xfrm flipH="1">
                <a:off x="1456565" y="2517408"/>
                <a:ext cx="172821" cy="4603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11" name="Group 110"/>
            <p:cNvGrpSpPr/>
            <p:nvPr/>
          </p:nvGrpSpPr>
          <p:grpSpPr>
            <a:xfrm>
              <a:off x="8665936" y="2139477"/>
              <a:ext cx="385657" cy="276582"/>
              <a:chOff x="1456565" y="2361822"/>
              <a:chExt cx="385657" cy="276582"/>
            </a:xfrm>
          </p:grpSpPr>
          <p:sp>
            <p:nvSpPr>
              <p:cNvPr id="112" name="Rectangle 111"/>
              <p:cNvSpPr>
                <a:spLocks noChangeArrowheads="1"/>
              </p:cNvSpPr>
              <p:nvPr/>
            </p:nvSpPr>
            <p:spPr bwMode="auto">
              <a:xfrm flipH="1">
                <a:off x="1611793" y="2361822"/>
                <a:ext cx="230429" cy="2765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en-US" i="1" dirty="0">
                    <a:latin typeface="Calibri" panose="020F0502020204030204" pitchFamily="34" charset="0"/>
                  </a:rPr>
                  <a:t> n</a:t>
                </a:r>
              </a:p>
            </p:txBody>
          </p:sp>
          <p:sp>
            <p:nvSpPr>
              <p:cNvPr id="113" name="Line 45"/>
              <p:cNvSpPr>
                <a:spLocks noChangeShapeType="1"/>
              </p:cNvSpPr>
              <p:nvPr/>
            </p:nvSpPr>
            <p:spPr bwMode="auto">
              <a:xfrm flipH="1">
                <a:off x="1456565" y="2517408"/>
                <a:ext cx="172821" cy="4603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22" name="TextBox 121"/>
            <p:cNvSpPr txBox="1"/>
            <p:nvPr/>
          </p:nvSpPr>
          <p:spPr>
            <a:xfrm>
              <a:off x="7643482" y="2576711"/>
              <a:ext cx="641628" cy="518463"/>
            </a:xfrm>
            <a:prstGeom prst="rect">
              <a:avLst/>
            </a:prstGeom>
            <a:noFill/>
            <a:ln w="12700">
              <a:solidFill>
                <a:schemeClr val="bg1"/>
              </a:solidFill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lang="en-US" i="1" dirty="0">
                  <a:latin typeface="Calibri" panose="020F0502020204030204" pitchFamily="34" charset="0"/>
                  <a:cs typeface="Consolas" panose="020B0609020204030204" pitchFamily="49" charset="0"/>
                </a:rPr>
                <a:t>n </a:t>
              </a:r>
              <a:r>
                <a:rPr lang="en-US" dirty="0">
                  <a:latin typeface="Calibri" panose="020F0502020204030204" pitchFamily="34" charset="0"/>
                  <a:cs typeface="Consolas" panose="020B0609020204030204" pitchFamily="49" charset="0"/>
                </a:rPr>
                <a:t>XOR</a:t>
              </a:r>
            </a:p>
            <a:p>
              <a:pPr algn="ctr"/>
              <a:r>
                <a:rPr lang="en-US" dirty="0">
                  <a:latin typeface="Calibri" panose="020F0502020204030204" pitchFamily="34" charset="0"/>
                  <a:cs typeface="Consolas" panose="020B0609020204030204" pitchFamily="49" charset="0"/>
                </a:rPr>
                <a:t>gates</a:t>
              </a:r>
            </a:p>
          </p:txBody>
        </p:sp>
        <p:grpSp>
          <p:nvGrpSpPr>
            <p:cNvPr id="125" name="Group 124"/>
            <p:cNvGrpSpPr/>
            <p:nvPr/>
          </p:nvGrpSpPr>
          <p:grpSpPr>
            <a:xfrm>
              <a:off x="7203250" y="3778538"/>
              <a:ext cx="420841" cy="276582"/>
              <a:chOff x="1208545" y="2276860"/>
              <a:chExt cx="420841" cy="276582"/>
            </a:xfrm>
          </p:grpSpPr>
          <p:sp>
            <p:nvSpPr>
              <p:cNvPr id="126" name="Rectangle 125"/>
              <p:cNvSpPr>
                <a:spLocks noChangeArrowheads="1"/>
              </p:cNvSpPr>
              <p:nvPr/>
            </p:nvSpPr>
            <p:spPr bwMode="auto">
              <a:xfrm flipH="1">
                <a:off x="1208545" y="2276860"/>
                <a:ext cx="230429" cy="2765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en-US" i="1" dirty="0">
                    <a:latin typeface="Calibri" panose="020F0502020204030204" pitchFamily="34" charset="0"/>
                  </a:rPr>
                  <a:t> n</a:t>
                </a:r>
              </a:p>
            </p:txBody>
          </p:sp>
          <p:sp>
            <p:nvSpPr>
              <p:cNvPr id="127" name="Line 45"/>
              <p:cNvSpPr>
                <a:spLocks noChangeShapeType="1"/>
              </p:cNvSpPr>
              <p:nvPr/>
            </p:nvSpPr>
            <p:spPr bwMode="auto">
              <a:xfrm flipH="1">
                <a:off x="1456565" y="2432446"/>
                <a:ext cx="172821" cy="4603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21" name="TextBox 120"/>
            <p:cNvSpPr txBox="1"/>
            <p:nvPr/>
          </p:nvSpPr>
          <p:spPr>
            <a:xfrm>
              <a:off x="6087833" y="2576711"/>
              <a:ext cx="576070" cy="518463"/>
            </a:xfrm>
            <a:prstGeom prst="rect">
              <a:avLst/>
            </a:prstGeom>
            <a:noFill/>
            <a:ln w="12700">
              <a:solidFill>
                <a:schemeClr val="bg1"/>
              </a:solidFill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lang="en-US" i="1" dirty="0">
                  <a:latin typeface="Calibri" panose="020F0502020204030204" pitchFamily="34" charset="0"/>
                  <a:cs typeface="Consolas" panose="020B0609020204030204" pitchFamily="49" charset="0"/>
                </a:rPr>
                <a:t>n </a:t>
              </a:r>
              <a:r>
                <a:rPr lang="en-US" dirty="0">
                  <a:latin typeface="Calibri" panose="020F0502020204030204" pitchFamily="34" charset="0"/>
                  <a:cs typeface="Consolas" panose="020B0609020204030204" pitchFamily="49" charset="0"/>
                </a:rPr>
                <a:t>OR</a:t>
              </a:r>
            </a:p>
            <a:p>
              <a:pPr algn="ctr"/>
              <a:r>
                <a:rPr lang="en-US" dirty="0">
                  <a:latin typeface="Calibri" panose="020F0502020204030204" pitchFamily="34" charset="0"/>
                  <a:cs typeface="Consolas" panose="020B0609020204030204" pitchFamily="49" charset="0"/>
                </a:rPr>
                <a:t>gates</a:t>
              </a:r>
            </a:p>
          </p:txBody>
        </p:sp>
        <p:sp>
          <p:nvSpPr>
            <p:cNvPr id="75" name="Freeform 61"/>
            <p:cNvSpPr>
              <a:spLocks/>
            </p:cNvSpPr>
            <p:nvPr/>
          </p:nvSpPr>
          <p:spPr bwMode="auto">
            <a:xfrm rot="5400000">
              <a:off x="6684071" y="2607517"/>
              <a:ext cx="576000" cy="504000"/>
            </a:xfrm>
            <a:custGeom>
              <a:avLst/>
              <a:gdLst>
                <a:gd name="T0" fmla="*/ 0 w 708"/>
                <a:gd name="T1" fmla="*/ 0 h 576"/>
                <a:gd name="T2" fmla="*/ 17 w 708"/>
                <a:gd name="T3" fmla="*/ 40 h 576"/>
                <a:gd name="T4" fmla="*/ 39 w 708"/>
                <a:gd name="T5" fmla="*/ 95 h 576"/>
                <a:gd name="T6" fmla="*/ 54 w 708"/>
                <a:gd name="T7" fmla="*/ 157 h 576"/>
                <a:gd name="T8" fmla="*/ 66 w 708"/>
                <a:gd name="T9" fmla="*/ 227 h 576"/>
                <a:gd name="T10" fmla="*/ 74 w 708"/>
                <a:gd name="T11" fmla="*/ 284 h 576"/>
                <a:gd name="T12" fmla="*/ 69 w 708"/>
                <a:gd name="T13" fmla="*/ 338 h 576"/>
                <a:gd name="T14" fmla="*/ 58 w 708"/>
                <a:gd name="T15" fmla="*/ 399 h 576"/>
                <a:gd name="T16" fmla="*/ 45 w 708"/>
                <a:gd name="T17" fmla="*/ 458 h 576"/>
                <a:gd name="T18" fmla="*/ 28 w 708"/>
                <a:gd name="T19" fmla="*/ 512 h 576"/>
                <a:gd name="T20" fmla="*/ 0 w 708"/>
                <a:gd name="T21" fmla="*/ 572 h 576"/>
                <a:gd name="T22" fmla="*/ 210 w 708"/>
                <a:gd name="T23" fmla="*/ 576 h 576"/>
                <a:gd name="T24" fmla="*/ 297 w 708"/>
                <a:gd name="T25" fmla="*/ 570 h 576"/>
                <a:gd name="T26" fmla="*/ 342 w 708"/>
                <a:gd name="T27" fmla="*/ 567 h 576"/>
                <a:gd name="T28" fmla="*/ 375 w 708"/>
                <a:gd name="T29" fmla="*/ 559 h 576"/>
                <a:gd name="T30" fmla="*/ 409 w 708"/>
                <a:gd name="T31" fmla="*/ 549 h 576"/>
                <a:gd name="T32" fmla="*/ 445 w 708"/>
                <a:gd name="T33" fmla="*/ 533 h 576"/>
                <a:gd name="T34" fmla="*/ 486 w 708"/>
                <a:gd name="T35" fmla="*/ 515 h 576"/>
                <a:gd name="T36" fmla="*/ 526 w 708"/>
                <a:gd name="T37" fmla="*/ 490 h 576"/>
                <a:gd name="T38" fmla="*/ 552 w 708"/>
                <a:gd name="T39" fmla="*/ 470 h 576"/>
                <a:gd name="T40" fmla="*/ 577 w 708"/>
                <a:gd name="T41" fmla="*/ 447 h 576"/>
                <a:gd name="T42" fmla="*/ 604 w 708"/>
                <a:gd name="T43" fmla="*/ 420 h 576"/>
                <a:gd name="T44" fmla="*/ 628 w 708"/>
                <a:gd name="T45" fmla="*/ 398 h 576"/>
                <a:gd name="T46" fmla="*/ 651 w 708"/>
                <a:gd name="T47" fmla="*/ 370 h 576"/>
                <a:gd name="T48" fmla="*/ 680 w 708"/>
                <a:gd name="T49" fmla="*/ 333 h 576"/>
                <a:gd name="T50" fmla="*/ 708 w 708"/>
                <a:gd name="T51" fmla="*/ 286 h 576"/>
                <a:gd name="T52" fmla="*/ 682 w 708"/>
                <a:gd name="T53" fmla="*/ 245 h 576"/>
                <a:gd name="T54" fmla="*/ 658 w 708"/>
                <a:gd name="T55" fmla="*/ 210 h 576"/>
                <a:gd name="T56" fmla="*/ 638 w 708"/>
                <a:gd name="T57" fmla="*/ 185 h 576"/>
                <a:gd name="T58" fmla="*/ 616 w 708"/>
                <a:gd name="T59" fmla="*/ 161 h 576"/>
                <a:gd name="T60" fmla="*/ 592 w 708"/>
                <a:gd name="T61" fmla="*/ 138 h 576"/>
                <a:gd name="T62" fmla="*/ 572 w 708"/>
                <a:gd name="T63" fmla="*/ 120 h 576"/>
                <a:gd name="T64" fmla="*/ 552 w 708"/>
                <a:gd name="T65" fmla="*/ 103 h 576"/>
                <a:gd name="T66" fmla="*/ 528 w 708"/>
                <a:gd name="T67" fmla="*/ 85 h 576"/>
                <a:gd name="T68" fmla="*/ 506 w 708"/>
                <a:gd name="T69" fmla="*/ 72 h 576"/>
                <a:gd name="T70" fmla="*/ 480 w 708"/>
                <a:gd name="T71" fmla="*/ 58 h 576"/>
                <a:gd name="T72" fmla="*/ 451 w 708"/>
                <a:gd name="T73" fmla="*/ 43 h 576"/>
                <a:gd name="T74" fmla="*/ 415 w 708"/>
                <a:gd name="T75" fmla="*/ 29 h 576"/>
                <a:gd name="T76" fmla="*/ 385 w 708"/>
                <a:gd name="T77" fmla="*/ 20 h 576"/>
                <a:gd name="T78" fmla="*/ 350 w 708"/>
                <a:gd name="T79" fmla="*/ 11 h 576"/>
                <a:gd name="T80" fmla="*/ 313 w 708"/>
                <a:gd name="T81" fmla="*/ 5 h 576"/>
                <a:gd name="T82" fmla="*/ 278 w 708"/>
                <a:gd name="T83" fmla="*/ 1 h 576"/>
                <a:gd name="T84" fmla="*/ 253 w 708"/>
                <a:gd name="T85" fmla="*/ 1 h 576"/>
                <a:gd name="T86" fmla="*/ 227 w 708"/>
                <a:gd name="T87" fmla="*/ 0 h 576"/>
                <a:gd name="T88" fmla="*/ 0 w 708"/>
                <a:gd name="T89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08" h="576">
                  <a:moveTo>
                    <a:pt x="0" y="0"/>
                  </a:moveTo>
                  <a:lnTo>
                    <a:pt x="17" y="40"/>
                  </a:lnTo>
                  <a:lnTo>
                    <a:pt x="39" y="95"/>
                  </a:lnTo>
                  <a:lnTo>
                    <a:pt x="54" y="157"/>
                  </a:lnTo>
                  <a:lnTo>
                    <a:pt x="66" y="227"/>
                  </a:lnTo>
                  <a:lnTo>
                    <a:pt x="74" y="284"/>
                  </a:lnTo>
                  <a:lnTo>
                    <a:pt x="69" y="338"/>
                  </a:lnTo>
                  <a:lnTo>
                    <a:pt x="58" y="399"/>
                  </a:lnTo>
                  <a:lnTo>
                    <a:pt x="45" y="458"/>
                  </a:lnTo>
                  <a:lnTo>
                    <a:pt x="28" y="512"/>
                  </a:lnTo>
                  <a:lnTo>
                    <a:pt x="0" y="572"/>
                  </a:lnTo>
                  <a:lnTo>
                    <a:pt x="210" y="576"/>
                  </a:lnTo>
                  <a:lnTo>
                    <a:pt x="297" y="570"/>
                  </a:lnTo>
                  <a:lnTo>
                    <a:pt x="342" y="567"/>
                  </a:lnTo>
                  <a:lnTo>
                    <a:pt x="375" y="559"/>
                  </a:lnTo>
                  <a:lnTo>
                    <a:pt x="409" y="549"/>
                  </a:lnTo>
                  <a:lnTo>
                    <a:pt x="445" y="533"/>
                  </a:lnTo>
                  <a:lnTo>
                    <a:pt x="486" y="515"/>
                  </a:lnTo>
                  <a:lnTo>
                    <a:pt x="526" y="490"/>
                  </a:lnTo>
                  <a:lnTo>
                    <a:pt x="552" y="470"/>
                  </a:lnTo>
                  <a:lnTo>
                    <a:pt x="577" y="447"/>
                  </a:lnTo>
                  <a:lnTo>
                    <a:pt x="604" y="420"/>
                  </a:lnTo>
                  <a:lnTo>
                    <a:pt x="628" y="398"/>
                  </a:lnTo>
                  <a:lnTo>
                    <a:pt x="651" y="370"/>
                  </a:lnTo>
                  <a:lnTo>
                    <a:pt x="680" y="333"/>
                  </a:lnTo>
                  <a:lnTo>
                    <a:pt x="708" y="286"/>
                  </a:lnTo>
                  <a:lnTo>
                    <a:pt x="682" y="245"/>
                  </a:lnTo>
                  <a:lnTo>
                    <a:pt x="658" y="210"/>
                  </a:lnTo>
                  <a:lnTo>
                    <a:pt x="638" y="185"/>
                  </a:lnTo>
                  <a:lnTo>
                    <a:pt x="616" y="161"/>
                  </a:lnTo>
                  <a:lnTo>
                    <a:pt x="592" y="138"/>
                  </a:lnTo>
                  <a:lnTo>
                    <a:pt x="572" y="120"/>
                  </a:lnTo>
                  <a:lnTo>
                    <a:pt x="552" y="103"/>
                  </a:lnTo>
                  <a:lnTo>
                    <a:pt x="528" y="85"/>
                  </a:lnTo>
                  <a:lnTo>
                    <a:pt x="506" y="72"/>
                  </a:lnTo>
                  <a:lnTo>
                    <a:pt x="480" y="58"/>
                  </a:lnTo>
                  <a:lnTo>
                    <a:pt x="451" y="43"/>
                  </a:lnTo>
                  <a:lnTo>
                    <a:pt x="415" y="29"/>
                  </a:lnTo>
                  <a:lnTo>
                    <a:pt x="385" y="20"/>
                  </a:lnTo>
                  <a:lnTo>
                    <a:pt x="350" y="11"/>
                  </a:lnTo>
                  <a:lnTo>
                    <a:pt x="313" y="5"/>
                  </a:lnTo>
                  <a:lnTo>
                    <a:pt x="278" y="1"/>
                  </a:lnTo>
                  <a:lnTo>
                    <a:pt x="253" y="1"/>
                  </a:lnTo>
                  <a:lnTo>
                    <a:pt x="2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6" name="Group 95"/>
            <p:cNvGrpSpPr/>
            <p:nvPr/>
          </p:nvGrpSpPr>
          <p:grpSpPr>
            <a:xfrm>
              <a:off x="6491082" y="2139477"/>
              <a:ext cx="420841" cy="276582"/>
              <a:chOff x="1208545" y="2361822"/>
              <a:chExt cx="420841" cy="276582"/>
            </a:xfrm>
          </p:grpSpPr>
          <p:sp>
            <p:nvSpPr>
              <p:cNvPr id="97" name="Rectangle 96"/>
              <p:cNvSpPr>
                <a:spLocks noChangeArrowheads="1"/>
              </p:cNvSpPr>
              <p:nvPr/>
            </p:nvSpPr>
            <p:spPr bwMode="auto">
              <a:xfrm flipH="1">
                <a:off x="1208545" y="2361822"/>
                <a:ext cx="230429" cy="2765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en-US" i="1" dirty="0">
                    <a:latin typeface="Calibri" panose="020F0502020204030204" pitchFamily="34" charset="0"/>
                  </a:rPr>
                  <a:t> n</a:t>
                </a:r>
              </a:p>
            </p:txBody>
          </p:sp>
          <p:sp>
            <p:nvSpPr>
              <p:cNvPr id="98" name="Line 45"/>
              <p:cNvSpPr>
                <a:spLocks noChangeShapeType="1"/>
              </p:cNvSpPr>
              <p:nvPr/>
            </p:nvSpPr>
            <p:spPr bwMode="auto">
              <a:xfrm flipH="1">
                <a:off x="1456565" y="2517408"/>
                <a:ext cx="172821" cy="4603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7044729" y="2139477"/>
              <a:ext cx="385657" cy="276582"/>
              <a:chOff x="6889215" y="2765855"/>
              <a:chExt cx="385657" cy="276582"/>
            </a:xfrm>
          </p:grpSpPr>
          <p:sp>
            <p:nvSpPr>
              <p:cNvPr id="102" name="Rectangle 101"/>
              <p:cNvSpPr>
                <a:spLocks noChangeArrowheads="1"/>
              </p:cNvSpPr>
              <p:nvPr/>
            </p:nvSpPr>
            <p:spPr bwMode="auto">
              <a:xfrm flipH="1">
                <a:off x="7044443" y="2765855"/>
                <a:ext cx="230429" cy="27658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en-US" i="1" dirty="0">
                    <a:latin typeface="Calibri" panose="020F0502020204030204" pitchFamily="34" charset="0"/>
                  </a:rPr>
                  <a:t> n</a:t>
                </a:r>
              </a:p>
            </p:txBody>
          </p:sp>
          <p:sp>
            <p:nvSpPr>
              <p:cNvPr id="103" name="Line 45"/>
              <p:cNvSpPr>
                <a:spLocks noChangeShapeType="1"/>
              </p:cNvSpPr>
              <p:nvPr/>
            </p:nvSpPr>
            <p:spPr bwMode="auto">
              <a:xfrm flipH="1">
                <a:off x="6889215" y="2921441"/>
                <a:ext cx="172821" cy="4603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1" name="Rectangle 40"/>
                <p:cNvSpPr>
                  <a:spLocks noChangeArrowheads="1"/>
                </p:cNvSpPr>
                <p:nvPr/>
              </p:nvSpPr>
              <p:spPr bwMode="auto">
                <a:xfrm>
                  <a:off x="8063360" y="4374105"/>
                  <a:ext cx="900000" cy="29245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lnSpc>
                      <a:spcPct val="80000"/>
                    </a:lnSpc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en-US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alt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alt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altLang="en-US" sz="20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=</m:t>
                            </m:r>
                            <m:r>
                              <a:rPr lang="en-US" altLang="en-US" sz="20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𝐹</m:t>
                            </m:r>
                          </m:e>
                          <m:sub>
                            <m:r>
                              <a:rPr lang="en-US" altLang="en-US" sz="20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altLang="en-US" sz="2000" dirty="0">
                    <a:solidFill>
                      <a:srgbClr val="FF0000"/>
                    </a:solidFill>
                    <a:latin typeface="Arial Narrow" panose="020B0606020202030204" pitchFamily="34" charset="0"/>
                  </a:endParaRPr>
                </a:p>
              </p:txBody>
            </p:sp>
          </mc:Choice>
          <mc:Fallback xmlns="">
            <p:sp>
              <p:nvSpPr>
                <p:cNvPr id="141" name="Rectangle 4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8063360" y="4374105"/>
                  <a:ext cx="900000" cy="292459"/>
                </a:xfrm>
                <a:prstGeom prst="rect">
                  <a:avLst/>
                </a:prstGeom>
                <a:blipFill>
                  <a:blip r:embed="rId3"/>
                  <a:stretch>
                    <a:fillRect l="-8163" t="-2083" b="-12500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1" name="Line 37"/>
            <p:cNvSpPr>
              <a:spLocks noChangeShapeType="1"/>
            </p:cNvSpPr>
            <p:nvPr/>
          </p:nvSpPr>
          <p:spPr bwMode="auto">
            <a:xfrm>
              <a:off x="6976031" y="3139966"/>
              <a:ext cx="0" cy="1070723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6756244" y="3436157"/>
              <a:ext cx="429415" cy="428160"/>
              <a:chOff x="7224071" y="4486356"/>
              <a:chExt cx="444954" cy="483740"/>
            </a:xfrm>
          </p:grpSpPr>
          <p:sp>
            <p:nvSpPr>
              <p:cNvPr id="129" name="Isosceles Triangle 128"/>
              <p:cNvSpPr/>
              <p:nvPr/>
            </p:nvSpPr>
            <p:spPr>
              <a:xfrm flipV="1">
                <a:off x="7224071" y="4486356"/>
                <a:ext cx="444954" cy="353369"/>
              </a:xfrm>
              <a:prstGeom prst="triangl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Oval 141"/>
              <p:cNvSpPr/>
              <p:nvPr/>
            </p:nvSpPr>
            <p:spPr>
              <a:xfrm>
                <a:off x="7374548" y="4826096"/>
                <a:ext cx="144000" cy="1440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0" name="Group 159"/>
            <p:cNvGrpSpPr/>
            <p:nvPr/>
          </p:nvGrpSpPr>
          <p:grpSpPr>
            <a:xfrm>
              <a:off x="6644291" y="3778538"/>
              <a:ext cx="420841" cy="276582"/>
              <a:chOff x="1208545" y="2276860"/>
              <a:chExt cx="420841" cy="276582"/>
            </a:xfrm>
          </p:grpSpPr>
          <p:sp>
            <p:nvSpPr>
              <p:cNvPr id="161" name="Rectangle 160"/>
              <p:cNvSpPr>
                <a:spLocks noChangeArrowheads="1"/>
              </p:cNvSpPr>
              <p:nvPr/>
            </p:nvSpPr>
            <p:spPr bwMode="auto">
              <a:xfrm flipH="1">
                <a:off x="1208545" y="2276860"/>
                <a:ext cx="230429" cy="2765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en-US" i="1" dirty="0">
                    <a:latin typeface="Calibri" panose="020F0502020204030204" pitchFamily="34" charset="0"/>
                  </a:rPr>
                  <a:t> n</a:t>
                </a:r>
              </a:p>
            </p:txBody>
          </p:sp>
          <p:sp>
            <p:nvSpPr>
              <p:cNvPr id="162" name="Line 45"/>
              <p:cNvSpPr>
                <a:spLocks noChangeShapeType="1"/>
              </p:cNvSpPr>
              <p:nvPr/>
            </p:nvSpPr>
            <p:spPr bwMode="auto">
              <a:xfrm flipH="1">
                <a:off x="1456565" y="2432446"/>
                <a:ext cx="172821" cy="4603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80" name="Rectangle 40"/>
            <p:cNvSpPr>
              <a:spLocks noChangeArrowheads="1"/>
            </p:cNvSpPr>
            <p:nvPr/>
          </p:nvSpPr>
          <p:spPr bwMode="auto">
            <a:xfrm>
              <a:off x="4500640" y="1018531"/>
              <a:ext cx="3380147" cy="4458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2400" i="1" dirty="0">
                  <a:solidFill>
                    <a:srgbClr val="FF0000"/>
                  </a:solidFill>
                  <a:latin typeface="Cambria" panose="02040503050406030204" pitchFamily="18" charset="0"/>
                </a:rPr>
                <a:t>F</a:t>
              </a:r>
              <a:r>
                <a:rPr lang="en-US" altLang="en-US" dirty="0">
                  <a:solidFill>
                    <a:srgbClr val="FF0000"/>
                  </a:solidFill>
                  <a:latin typeface="Cambria" panose="02040503050406030204" pitchFamily="18" charset="0"/>
                </a:rPr>
                <a:t>[2:0]</a:t>
              </a:r>
              <a:r>
                <a:rPr lang="en-US" altLang="en-US" sz="2400" dirty="0">
                  <a:solidFill>
                    <a:srgbClr val="FF0000"/>
                  </a:solidFill>
                  <a:latin typeface="Calibri" panose="020F0502020204030204" pitchFamily="34" charset="0"/>
                </a:rPr>
                <a:t> = 3-bit Function code</a:t>
              </a:r>
            </a:p>
          </p:txBody>
        </p:sp>
        <p:sp>
          <p:nvSpPr>
            <p:cNvPr id="182" name="Rectangle 40"/>
            <p:cNvSpPr>
              <a:spLocks noChangeArrowheads="1"/>
            </p:cNvSpPr>
            <p:nvPr/>
          </p:nvSpPr>
          <p:spPr bwMode="auto">
            <a:xfrm>
              <a:off x="1332255" y="3562704"/>
              <a:ext cx="345642" cy="3130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US" altLang="en-US" sz="2000" i="1" dirty="0">
                  <a:latin typeface="Calibri" panose="020F0502020204030204" pitchFamily="34" charset="0"/>
                </a:rPr>
                <a:t>c</a:t>
              </a:r>
              <a:r>
                <a:rPr lang="en-US" altLang="en-US" sz="2000" i="1" baseline="-25000" dirty="0">
                  <a:latin typeface="Calibri" panose="020F0502020204030204" pitchFamily="34" charset="0"/>
                </a:rPr>
                <a:t>n</a:t>
              </a:r>
              <a:r>
                <a:rPr lang="en-US" altLang="en-US" sz="2000" baseline="-25000" dirty="0">
                  <a:latin typeface="Calibri" panose="020F0502020204030204" pitchFamily="34" charset="0"/>
                </a:rPr>
                <a:t>-1</a:t>
              </a:r>
            </a:p>
          </p:txBody>
        </p:sp>
        <p:sp>
          <p:nvSpPr>
            <p:cNvPr id="183" name="Rectangle 40"/>
            <p:cNvSpPr>
              <a:spLocks noChangeArrowheads="1"/>
            </p:cNvSpPr>
            <p:nvPr/>
          </p:nvSpPr>
          <p:spPr bwMode="auto">
            <a:xfrm>
              <a:off x="1332255" y="4041176"/>
              <a:ext cx="345642" cy="3130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US" altLang="en-US" sz="2000" i="1" dirty="0" err="1">
                  <a:latin typeface="Calibri" panose="020F0502020204030204" pitchFamily="34" charset="0"/>
                </a:rPr>
                <a:t>c</a:t>
              </a:r>
              <a:r>
                <a:rPr lang="en-US" altLang="en-US" sz="2000" i="1" baseline="-25000" dirty="0" err="1">
                  <a:latin typeface="Calibri" panose="020F0502020204030204" pitchFamily="34" charset="0"/>
                </a:rPr>
                <a:t>n</a:t>
              </a:r>
              <a:endParaRPr lang="en-US" altLang="en-US" sz="2000" baseline="-25000" dirty="0">
                <a:latin typeface="Calibri" panose="020F0502020204030204" pitchFamily="34" charset="0"/>
              </a:endParaRPr>
            </a:p>
          </p:txBody>
        </p:sp>
        <p:sp>
          <p:nvSpPr>
            <p:cNvPr id="184" name="Rectangle 40"/>
            <p:cNvSpPr>
              <a:spLocks noChangeArrowheads="1"/>
            </p:cNvSpPr>
            <p:nvPr/>
          </p:nvSpPr>
          <p:spPr bwMode="auto">
            <a:xfrm>
              <a:off x="1231633" y="953725"/>
              <a:ext cx="1022334" cy="420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2400" i="1" dirty="0">
                  <a:latin typeface="Cambria" panose="02040503050406030204" pitchFamily="18" charset="0"/>
                </a:rPr>
                <a:t>A</a:t>
              </a:r>
              <a:r>
                <a:rPr lang="en-US" altLang="en-US" dirty="0">
                  <a:latin typeface="Cambria" panose="02040503050406030204" pitchFamily="18" charset="0"/>
                </a:rPr>
                <a:t>[</a:t>
              </a:r>
              <a:r>
                <a:rPr lang="en-US" altLang="en-US" i="1" dirty="0">
                  <a:latin typeface="Cambria" panose="02040503050406030204" pitchFamily="18" charset="0"/>
                </a:rPr>
                <a:t>n</a:t>
              </a:r>
              <a:r>
                <a:rPr lang="en-US" altLang="en-US" dirty="0">
                  <a:latin typeface="Cambria" panose="02040503050406030204" pitchFamily="18" charset="0"/>
                </a:rPr>
                <a:t>-1:0]</a:t>
              </a:r>
            </a:p>
          </p:txBody>
        </p:sp>
        <p:sp>
          <p:nvSpPr>
            <p:cNvPr id="185" name="Rectangle 40"/>
            <p:cNvSpPr>
              <a:spLocks noChangeArrowheads="1"/>
            </p:cNvSpPr>
            <p:nvPr/>
          </p:nvSpPr>
          <p:spPr bwMode="auto">
            <a:xfrm>
              <a:off x="4998005" y="6099917"/>
              <a:ext cx="2200795" cy="3306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2400" i="1" dirty="0">
                  <a:latin typeface="Cambria" panose="02040503050406030204" pitchFamily="18" charset="0"/>
                </a:rPr>
                <a:t>Result = R</a:t>
              </a:r>
              <a:r>
                <a:rPr lang="en-US" altLang="en-US" dirty="0">
                  <a:latin typeface="Cambria" panose="02040503050406030204" pitchFamily="18" charset="0"/>
                </a:rPr>
                <a:t>[</a:t>
              </a:r>
              <a:r>
                <a:rPr lang="en-US" altLang="en-US" i="1" dirty="0">
                  <a:latin typeface="Cambria" panose="02040503050406030204" pitchFamily="18" charset="0"/>
                </a:rPr>
                <a:t>n</a:t>
              </a:r>
              <a:r>
                <a:rPr lang="en-US" altLang="en-US" dirty="0">
                  <a:latin typeface="Cambria" panose="02040503050406030204" pitchFamily="18" charset="0"/>
                </a:rPr>
                <a:t>-1:0]</a:t>
              </a:r>
            </a:p>
          </p:txBody>
        </p:sp>
        <p:sp>
          <p:nvSpPr>
            <p:cNvPr id="192" name="Rectangle 40"/>
            <p:cNvSpPr>
              <a:spLocks noChangeArrowheads="1"/>
            </p:cNvSpPr>
            <p:nvPr/>
          </p:nvSpPr>
          <p:spPr bwMode="auto">
            <a:xfrm>
              <a:off x="640971" y="5769260"/>
              <a:ext cx="288035" cy="3306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2000" b="1" dirty="0">
                  <a:solidFill>
                    <a:srgbClr val="0000FF"/>
                  </a:solidFill>
                  <a:latin typeface="Calibri" panose="020F0502020204030204" pitchFamily="34" charset="0"/>
                </a:rPr>
                <a:t>V</a:t>
              </a:r>
            </a:p>
          </p:txBody>
        </p:sp>
        <p:sp>
          <p:nvSpPr>
            <p:cNvPr id="193" name="Rectangle 40"/>
            <p:cNvSpPr>
              <a:spLocks noChangeArrowheads="1"/>
            </p:cNvSpPr>
            <p:nvPr/>
          </p:nvSpPr>
          <p:spPr bwMode="auto">
            <a:xfrm>
              <a:off x="962229" y="5769260"/>
              <a:ext cx="288035" cy="3306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2000" b="1" dirty="0">
                  <a:solidFill>
                    <a:srgbClr val="006600"/>
                  </a:solidFill>
                  <a:latin typeface="Calibri" panose="020F0502020204030204" pitchFamily="34" charset="0"/>
                </a:rPr>
                <a:t>C</a:t>
              </a:r>
            </a:p>
          </p:txBody>
        </p:sp>
        <p:sp>
          <p:nvSpPr>
            <p:cNvPr id="194" name="Rectangle 40"/>
            <p:cNvSpPr>
              <a:spLocks noChangeArrowheads="1"/>
            </p:cNvSpPr>
            <p:nvPr/>
          </p:nvSpPr>
          <p:spPr bwMode="auto">
            <a:xfrm>
              <a:off x="1535793" y="5491447"/>
              <a:ext cx="1797027" cy="5827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US" altLang="en-US" sz="2000" b="1" dirty="0">
                  <a:solidFill>
                    <a:srgbClr val="0000FF"/>
                  </a:solidFill>
                  <a:latin typeface="Calibri" panose="020F0502020204030204" pitchFamily="34" charset="0"/>
                </a:rPr>
                <a:t>V </a:t>
              </a:r>
              <a:r>
                <a:rPr lang="en-US" altLang="en-US" sz="2000" dirty="0">
                  <a:solidFill>
                    <a:srgbClr val="0000FF"/>
                  </a:solidFill>
                  <a:latin typeface="Calibri" panose="020F0502020204030204" pitchFamily="34" charset="0"/>
                </a:rPr>
                <a:t>= Overflow</a:t>
              </a:r>
            </a:p>
            <a:p>
              <a:r>
                <a:rPr lang="en-US" altLang="en-US" sz="2000" b="1" dirty="0">
                  <a:solidFill>
                    <a:srgbClr val="006600"/>
                  </a:solidFill>
                  <a:latin typeface="Calibri" panose="020F0502020204030204" pitchFamily="34" charset="0"/>
                </a:rPr>
                <a:t>C </a:t>
              </a:r>
              <a:r>
                <a:rPr lang="en-US" altLang="en-US" sz="2000" dirty="0">
                  <a:solidFill>
                    <a:srgbClr val="006600"/>
                  </a:solidFill>
                  <a:latin typeface="Calibri" panose="020F0502020204030204" pitchFamily="34" charset="0"/>
                </a:rPr>
                <a:t>= Carry output</a:t>
              </a: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5507460" y="4201740"/>
              <a:ext cx="2387684" cy="708795"/>
              <a:chOff x="5507460" y="4862843"/>
              <a:chExt cx="2387684" cy="546905"/>
            </a:xfrm>
          </p:grpSpPr>
          <p:sp>
            <p:nvSpPr>
              <p:cNvPr id="135" name="Flowchart: Manual Operation 134"/>
              <p:cNvSpPr/>
              <p:nvPr/>
            </p:nvSpPr>
            <p:spPr>
              <a:xfrm>
                <a:off x="5507460" y="4869748"/>
                <a:ext cx="2387684" cy="540000"/>
              </a:xfrm>
              <a:prstGeom prst="flowChartManualOperation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0000" tIns="180000" bIns="0"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mux</a:t>
                </a:r>
              </a:p>
            </p:txBody>
          </p:sp>
          <p:grpSp>
            <p:nvGrpSpPr>
              <p:cNvPr id="6" name="Group 5"/>
              <p:cNvGrpSpPr/>
              <p:nvPr/>
            </p:nvGrpSpPr>
            <p:grpSpPr>
              <a:xfrm>
                <a:off x="5732122" y="4862843"/>
                <a:ext cx="1938040" cy="514980"/>
                <a:chOff x="9180645" y="4716175"/>
                <a:chExt cx="1938040" cy="514980"/>
              </a:xfrm>
            </p:grpSpPr>
            <p:sp>
              <p:nvSpPr>
                <p:cNvPr id="202" name="TextBox 201"/>
                <p:cNvSpPr txBox="1"/>
                <p:nvPr/>
              </p:nvSpPr>
              <p:spPr>
                <a:xfrm>
                  <a:off x="10866685" y="4716175"/>
                  <a:ext cx="252000" cy="213411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3</a:t>
                  </a:r>
                  <a:endParaRPr lang="en-US" baseline="-25000" dirty="0">
                    <a:latin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03" name="TextBox 202"/>
                <p:cNvSpPr txBox="1"/>
                <p:nvPr/>
              </p:nvSpPr>
              <p:spPr>
                <a:xfrm>
                  <a:off x="10304672" y="4716175"/>
                  <a:ext cx="252000" cy="213411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2</a:t>
                  </a:r>
                  <a:endParaRPr lang="en-US" baseline="-25000" dirty="0">
                    <a:latin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04" name="TextBox 203"/>
                <p:cNvSpPr txBox="1"/>
                <p:nvPr/>
              </p:nvSpPr>
              <p:spPr>
                <a:xfrm>
                  <a:off x="9742659" y="4716175"/>
                  <a:ext cx="252000" cy="213411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1</a:t>
                  </a:r>
                  <a:endParaRPr lang="en-US" baseline="-25000" dirty="0">
                    <a:latin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05" name="TextBox 204"/>
                <p:cNvSpPr txBox="1"/>
                <p:nvPr/>
              </p:nvSpPr>
              <p:spPr>
                <a:xfrm>
                  <a:off x="9180645" y="4716175"/>
                  <a:ext cx="252000" cy="213411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0</a:t>
                  </a:r>
                  <a:endParaRPr lang="en-US" baseline="-25000" dirty="0">
                    <a:latin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24" name="TextBox 123">
                  <a:extLst>
                    <a:ext uri="{FF2B5EF4-FFF2-40B4-BE49-F238E27FC236}">
                      <a16:creationId xmlns:a16="http://schemas.microsoft.com/office/drawing/2014/main" id="{EEA14544-FE5A-4A46-BFCD-68261DC12D1C}"/>
                    </a:ext>
                  </a:extLst>
                </p:cNvPr>
                <p:cNvSpPr txBox="1"/>
                <p:nvPr/>
              </p:nvSpPr>
              <p:spPr>
                <a:xfrm>
                  <a:off x="10777803" y="5064490"/>
                  <a:ext cx="144000" cy="166665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sz="1400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0</a:t>
                  </a:r>
                  <a:endParaRPr lang="en-US" sz="1400" baseline="-25000" dirty="0">
                    <a:latin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28" name="TextBox 127">
                  <a:extLst>
                    <a:ext uri="{FF2B5EF4-FFF2-40B4-BE49-F238E27FC236}">
                      <a16:creationId xmlns:a16="http://schemas.microsoft.com/office/drawing/2014/main" id="{CBD31FBE-9465-4CA8-A53B-9465DAD23B4D}"/>
                    </a:ext>
                  </a:extLst>
                </p:cNvPr>
                <p:cNvSpPr txBox="1"/>
                <p:nvPr/>
              </p:nvSpPr>
              <p:spPr>
                <a:xfrm>
                  <a:off x="10914898" y="4895656"/>
                  <a:ext cx="144000" cy="166665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sz="1400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1</a:t>
                  </a:r>
                  <a:endParaRPr lang="en-US" sz="1400" baseline="-25000" dirty="0">
                    <a:latin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8" name="Freeform 7"/>
            <p:cNvSpPr/>
            <p:nvPr/>
          </p:nvSpPr>
          <p:spPr>
            <a:xfrm>
              <a:off x="6422400" y="3266387"/>
              <a:ext cx="549671" cy="962232"/>
            </a:xfrm>
            <a:custGeom>
              <a:avLst/>
              <a:gdLst>
                <a:gd name="connsiteX0" fmla="*/ 554400 w 554400"/>
                <a:gd name="connsiteY0" fmla="*/ 0 h 1101600"/>
                <a:gd name="connsiteX1" fmla="*/ 0 w 554400"/>
                <a:gd name="connsiteY1" fmla="*/ 0 h 1101600"/>
                <a:gd name="connsiteX2" fmla="*/ 0 w 554400"/>
                <a:gd name="connsiteY2" fmla="*/ 1101600 h 110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54400" h="1101600">
                  <a:moveTo>
                    <a:pt x="554400" y="0"/>
                  </a:moveTo>
                  <a:lnTo>
                    <a:pt x="0" y="0"/>
                  </a:lnTo>
                  <a:lnTo>
                    <a:pt x="0" y="110160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headEnd type="oval" w="sm" len="sm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0" name="Group 209"/>
            <p:cNvGrpSpPr/>
            <p:nvPr/>
          </p:nvGrpSpPr>
          <p:grpSpPr>
            <a:xfrm>
              <a:off x="6085325" y="3778538"/>
              <a:ext cx="420841" cy="276582"/>
              <a:chOff x="1208545" y="2276860"/>
              <a:chExt cx="420841" cy="276582"/>
            </a:xfrm>
          </p:grpSpPr>
          <p:sp>
            <p:nvSpPr>
              <p:cNvPr id="211" name="Rectangle 210"/>
              <p:cNvSpPr>
                <a:spLocks noChangeArrowheads="1"/>
              </p:cNvSpPr>
              <p:nvPr/>
            </p:nvSpPr>
            <p:spPr bwMode="auto">
              <a:xfrm flipH="1">
                <a:off x="1208545" y="2276860"/>
                <a:ext cx="230429" cy="2765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en-US" i="1" dirty="0">
                    <a:latin typeface="Calibri" panose="020F0502020204030204" pitchFamily="34" charset="0"/>
                  </a:rPr>
                  <a:t> n</a:t>
                </a:r>
              </a:p>
            </p:txBody>
          </p:sp>
          <p:sp>
            <p:nvSpPr>
              <p:cNvPr id="212" name="Line 45"/>
              <p:cNvSpPr>
                <a:spLocks noChangeShapeType="1"/>
              </p:cNvSpPr>
              <p:nvPr/>
            </p:nvSpPr>
            <p:spPr bwMode="auto">
              <a:xfrm flipH="1">
                <a:off x="1456565" y="2432446"/>
                <a:ext cx="172821" cy="4603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2" name="Freeform 11"/>
            <p:cNvSpPr/>
            <p:nvPr/>
          </p:nvSpPr>
          <p:spPr>
            <a:xfrm>
              <a:off x="5371200" y="3136787"/>
              <a:ext cx="486922" cy="1087232"/>
            </a:xfrm>
            <a:custGeom>
              <a:avLst/>
              <a:gdLst>
                <a:gd name="connsiteX0" fmla="*/ 0 w 489600"/>
                <a:gd name="connsiteY0" fmla="*/ 0 h 1231200"/>
                <a:gd name="connsiteX1" fmla="*/ 0 w 489600"/>
                <a:gd name="connsiteY1" fmla="*/ 136800 h 1231200"/>
                <a:gd name="connsiteX2" fmla="*/ 489600 w 489600"/>
                <a:gd name="connsiteY2" fmla="*/ 136800 h 1231200"/>
                <a:gd name="connsiteX3" fmla="*/ 489600 w 489600"/>
                <a:gd name="connsiteY3" fmla="*/ 1231200 h 1231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9600" h="1231200">
                  <a:moveTo>
                    <a:pt x="0" y="0"/>
                  </a:moveTo>
                  <a:lnTo>
                    <a:pt x="0" y="136800"/>
                  </a:lnTo>
                  <a:lnTo>
                    <a:pt x="489600" y="136800"/>
                  </a:lnTo>
                  <a:lnTo>
                    <a:pt x="489600" y="123120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7538400" y="3129587"/>
              <a:ext cx="1065600" cy="1094432"/>
            </a:xfrm>
            <a:custGeom>
              <a:avLst/>
              <a:gdLst>
                <a:gd name="connsiteX0" fmla="*/ 1065600 w 1065600"/>
                <a:gd name="connsiteY0" fmla="*/ 0 h 1231200"/>
                <a:gd name="connsiteX1" fmla="*/ 1065600 w 1065600"/>
                <a:gd name="connsiteY1" fmla="*/ 144000 h 1231200"/>
                <a:gd name="connsiteX2" fmla="*/ 0 w 1065600"/>
                <a:gd name="connsiteY2" fmla="*/ 144000 h 1231200"/>
                <a:gd name="connsiteX3" fmla="*/ 0 w 1065600"/>
                <a:gd name="connsiteY3" fmla="*/ 1231200 h 1231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5600" h="1231200">
                  <a:moveTo>
                    <a:pt x="1065600" y="0"/>
                  </a:moveTo>
                  <a:lnTo>
                    <a:pt x="1065600" y="144000"/>
                  </a:lnTo>
                  <a:lnTo>
                    <a:pt x="0" y="144000"/>
                  </a:lnTo>
                  <a:lnTo>
                    <a:pt x="0" y="123120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3" name="Straight Arrow Connector 212"/>
            <p:cNvCxnSpPr>
              <a:cxnSpLocks/>
            </p:cNvCxnSpPr>
            <p:nvPr/>
          </p:nvCxnSpPr>
          <p:spPr>
            <a:xfrm flipH="1">
              <a:off x="7509904" y="4779150"/>
              <a:ext cx="488196" cy="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Group 15"/>
            <p:cNvGrpSpPr/>
            <p:nvPr/>
          </p:nvGrpSpPr>
          <p:grpSpPr>
            <a:xfrm>
              <a:off x="4143788" y="5469847"/>
              <a:ext cx="1269622" cy="512820"/>
              <a:chOff x="4143788" y="5806743"/>
              <a:chExt cx="1269622" cy="512820"/>
            </a:xfrm>
          </p:grpSpPr>
          <p:sp>
            <p:nvSpPr>
              <p:cNvPr id="214" name="Flowchart: Manual Operation 213"/>
              <p:cNvSpPr/>
              <p:nvPr/>
            </p:nvSpPr>
            <p:spPr>
              <a:xfrm>
                <a:off x="4143788" y="5815563"/>
                <a:ext cx="1269622" cy="504000"/>
              </a:xfrm>
              <a:prstGeom prst="flowChartManualOperat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0000" tIns="180000"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mux</a:t>
                </a:r>
              </a:p>
            </p:txBody>
          </p:sp>
          <p:grpSp>
            <p:nvGrpSpPr>
              <p:cNvPr id="215" name="Group 214"/>
              <p:cNvGrpSpPr/>
              <p:nvPr/>
            </p:nvGrpSpPr>
            <p:grpSpPr>
              <a:xfrm>
                <a:off x="4457945" y="5806743"/>
                <a:ext cx="630070" cy="261250"/>
                <a:chOff x="9266998" y="4716175"/>
                <a:chExt cx="630070" cy="261250"/>
              </a:xfrm>
            </p:grpSpPr>
            <p:sp>
              <p:nvSpPr>
                <p:cNvPr id="218" name="TextBox 217"/>
                <p:cNvSpPr txBox="1"/>
                <p:nvPr/>
              </p:nvSpPr>
              <p:spPr>
                <a:xfrm>
                  <a:off x="9713948" y="4716175"/>
                  <a:ext cx="183120" cy="261250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1</a:t>
                  </a:r>
                  <a:endParaRPr lang="en-US" baseline="-25000" dirty="0">
                    <a:latin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19" name="TextBox 218"/>
                <p:cNvSpPr txBox="1"/>
                <p:nvPr/>
              </p:nvSpPr>
              <p:spPr>
                <a:xfrm>
                  <a:off x="9266998" y="4716175"/>
                  <a:ext cx="183120" cy="261250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dirty="0"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0</a:t>
                  </a:r>
                  <a:endParaRPr lang="en-US" baseline="-25000" dirty="0">
                    <a:latin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28" name="Freeform 27"/>
            <p:cNvSpPr/>
            <p:nvPr/>
          </p:nvSpPr>
          <p:spPr>
            <a:xfrm>
              <a:off x="2426400" y="4447212"/>
              <a:ext cx="2139626" cy="1022635"/>
            </a:xfrm>
            <a:custGeom>
              <a:avLst/>
              <a:gdLst>
                <a:gd name="connsiteX0" fmla="*/ 0 w 2030400"/>
                <a:gd name="connsiteY0" fmla="*/ 0 h 1144800"/>
                <a:gd name="connsiteX1" fmla="*/ 0 w 2030400"/>
                <a:gd name="connsiteY1" fmla="*/ 741600 h 1144800"/>
                <a:gd name="connsiteX2" fmla="*/ 2030400 w 2030400"/>
                <a:gd name="connsiteY2" fmla="*/ 741600 h 1144800"/>
                <a:gd name="connsiteX3" fmla="*/ 2030400 w 2030400"/>
                <a:gd name="connsiteY3" fmla="*/ 1144800 h 114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30400" h="1144800">
                  <a:moveTo>
                    <a:pt x="0" y="0"/>
                  </a:moveTo>
                  <a:lnTo>
                    <a:pt x="0" y="741600"/>
                  </a:lnTo>
                  <a:lnTo>
                    <a:pt x="2030400" y="741600"/>
                  </a:lnTo>
                  <a:lnTo>
                    <a:pt x="2030400" y="1144800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0" name="Group 219"/>
            <p:cNvGrpSpPr/>
            <p:nvPr/>
          </p:nvGrpSpPr>
          <p:grpSpPr>
            <a:xfrm>
              <a:off x="4427340" y="6003355"/>
              <a:ext cx="420841" cy="276582"/>
              <a:chOff x="1208545" y="2276860"/>
              <a:chExt cx="420841" cy="276582"/>
            </a:xfrm>
          </p:grpSpPr>
          <p:sp>
            <p:nvSpPr>
              <p:cNvPr id="221" name="Rectangle 220"/>
              <p:cNvSpPr>
                <a:spLocks noChangeArrowheads="1"/>
              </p:cNvSpPr>
              <p:nvPr/>
            </p:nvSpPr>
            <p:spPr bwMode="auto">
              <a:xfrm flipH="1">
                <a:off x="1208545" y="2276860"/>
                <a:ext cx="230429" cy="2765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en-US" i="1" dirty="0">
                    <a:latin typeface="Calibri" panose="020F0502020204030204" pitchFamily="34" charset="0"/>
                  </a:rPr>
                  <a:t> n</a:t>
                </a:r>
              </a:p>
            </p:txBody>
          </p:sp>
          <p:sp>
            <p:nvSpPr>
              <p:cNvPr id="222" name="Line 45"/>
              <p:cNvSpPr>
                <a:spLocks noChangeShapeType="1"/>
              </p:cNvSpPr>
              <p:nvPr/>
            </p:nvSpPr>
            <p:spPr bwMode="auto">
              <a:xfrm flipH="1">
                <a:off x="1456565" y="2432446"/>
                <a:ext cx="172821" cy="4603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cxnSp>
          <p:nvCxnSpPr>
            <p:cNvPr id="223" name="Straight Arrow Connector 222"/>
            <p:cNvCxnSpPr/>
            <p:nvPr/>
          </p:nvCxnSpPr>
          <p:spPr>
            <a:xfrm flipH="1">
              <a:off x="5268035" y="5770331"/>
              <a:ext cx="311321" cy="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4" name="Rectangle 40"/>
                <p:cNvSpPr>
                  <a:spLocks noChangeArrowheads="1"/>
                </p:cNvSpPr>
                <p:nvPr/>
              </p:nvSpPr>
              <p:spPr bwMode="auto">
                <a:xfrm>
                  <a:off x="5616936" y="5589240"/>
                  <a:ext cx="356852" cy="3306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en-US" sz="20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200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𝐹</m:t>
                            </m:r>
                          </m:e>
                          <m:sub>
                            <m:r>
                              <a:rPr lang="en-US" altLang="en-US" sz="2000" b="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altLang="en-US" sz="2000" baseline="-25000" dirty="0">
                    <a:solidFill>
                      <a:srgbClr val="FF0000"/>
                    </a:solidFill>
                    <a:latin typeface="Arial Narrow" panose="020B0606020202030204" pitchFamily="34" charset="0"/>
                  </a:endParaRPr>
                </a:p>
              </p:txBody>
            </p:sp>
          </mc:Choice>
          <mc:Fallback xmlns="">
            <p:sp>
              <p:nvSpPr>
                <p:cNvPr id="224" name="Rectangle 4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616936" y="5589240"/>
                  <a:ext cx="356852" cy="330657"/>
                </a:xfrm>
                <a:prstGeom prst="rect">
                  <a:avLst/>
                </a:prstGeom>
                <a:blipFill>
                  <a:blip r:embed="rId4"/>
                  <a:stretch>
                    <a:fillRect l="-13559" b="-14815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Rectangle 40"/>
                <p:cNvSpPr>
                  <a:spLocks noChangeArrowheads="1"/>
                </p:cNvSpPr>
                <p:nvPr/>
              </p:nvSpPr>
              <p:spPr bwMode="auto">
                <a:xfrm>
                  <a:off x="3924570" y="1957652"/>
                  <a:ext cx="356852" cy="47343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en-US" sz="20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200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𝐹</m:t>
                            </m:r>
                          </m:e>
                          <m:sub>
                            <m:r>
                              <a:rPr lang="en-US" altLang="en-US" sz="2000" b="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altLang="en-US" sz="2000" baseline="-25000" dirty="0">
                    <a:solidFill>
                      <a:srgbClr val="FF0000"/>
                    </a:solidFill>
                    <a:latin typeface="Arial Narrow" panose="020B0606020202030204" pitchFamily="34" charset="0"/>
                  </a:endParaRPr>
                </a:p>
              </p:txBody>
            </p:sp>
          </mc:Choice>
          <mc:Fallback xmlns="">
            <p:sp>
              <p:nvSpPr>
                <p:cNvPr id="60" name="Rectangle 4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924570" y="1957652"/>
                  <a:ext cx="356852" cy="473436"/>
                </a:xfrm>
                <a:prstGeom prst="rect">
                  <a:avLst/>
                </a:prstGeom>
                <a:blipFill>
                  <a:blip r:embed="rId5"/>
                  <a:stretch>
                    <a:fillRect l="-15517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3" name="Rectangle 40">
                  <a:extLst>
                    <a:ext uri="{FF2B5EF4-FFF2-40B4-BE49-F238E27FC236}">
                      <a16:creationId xmlns:a16="http://schemas.microsoft.com/office/drawing/2014/main" id="{81B23E20-9640-4E9F-80CA-692CBA8C848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090790" y="5608542"/>
                  <a:ext cx="214786" cy="26171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en-US" sz="1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oMath>
                    </m:oMathPara>
                  </a14:m>
                  <a:endParaRPr lang="en-US" altLang="en-US" sz="1400" baseline="-25000" dirty="0">
                    <a:solidFill>
                      <a:schemeClr val="tx1"/>
                    </a:solidFill>
                    <a:latin typeface="Arial Narrow" panose="020B0606020202030204" pitchFamily="34" charset="0"/>
                  </a:endParaRPr>
                </a:p>
              </p:txBody>
            </p:sp>
          </mc:Choice>
          <mc:Fallback xmlns="">
            <p:sp>
              <p:nvSpPr>
                <p:cNvPr id="123" name="Rectangle 40">
                  <a:extLst>
                    <a:ext uri="{FF2B5EF4-FFF2-40B4-BE49-F238E27FC236}">
                      <a16:creationId xmlns:a16="http://schemas.microsoft.com/office/drawing/2014/main" id="{81B23E20-9640-4E9F-80CA-692CBA8C848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090790" y="5608542"/>
                  <a:ext cx="214786" cy="261715"/>
                </a:xfrm>
                <a:prstGeom prst="rect">
                  <a:avLst/>
                </a:prstGeom>
                <a:blipFill>
                  <a:blip r:embed="rId6"/>
                  <a:stretch>
                    <a:fillRect l="-5714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30" name="Straight Arrow Connector 129">
              <a:extLst>
                <a:ext uri="{FF2B5EF4-FFF2-40B4-BE49-F238E27FC236}">
                  <a16:creationId xmlns:a16="http://schemas.microsoft.com/office/drawing/2014/main" id="{BE4BF969-8596-4E8D-A706-97A5E95C4A3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651929" y="4569015"/>
              <a:ext cx="361411" cy="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2" name="Rectangle 40">
                  <a:extLst>
                    <a:ext uri="{FF2B5EF4-FFF2-40B4-BE49-F238E27FC236}">
                      <a16:creationId xmlns:a16="http://schemas.microsoft.com/office/drawing/2014/main" id="{1EEC72BA-3914-403A-8133-A9A698F15E9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063360" y="4666711"/>
                  <a:ext cx="900000" cy="29245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lnSpc>
                      <a:spcPct val="80000"/>
                    </a:lnSpc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en-US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alt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alt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altLang="en-US" sz="20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=</m:t>
                            </m:r>
                            <m:r>
                              <a:rPr lang="en-US" altLang="en-US" sz="20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𝐹</m:t>
                            </m:r>
                          </m:e>
                          <m:sub>
                            <m:r>
                              <a:rPr lang="en-US" altLang="en-US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US" altLang="en-US" sz="2000" dirty="0">
                    <a:solidFill>
                      <a:srgbClr val="FF0000"/>
                    </a:solidFill>
                    <a:latin typeface="Arial Narrow" panose="020B0606020202030204" pitchFamily="34" charset="0"/>
                  </a:endParaRPr>
                </a:p>
              </p:txBody>
            </p:sp>
          </mc:Choice>
          <mc:Fallback xmlns="">
            <p:sp>
              <p:nvSpPr>
                <p:cNvPr id="132" name="Rectangle 40">
                  <a:extLst>
                    <a:ext uri="{FF2B5EF4-FFF2-40B4-BE49-F238E27FC236}">
                      <a16:creationId xmlns:a16="http://schemas.microsoft.com/office/drawing/2014/main" id="{1EEC72BA-3914-403A-8133-A9A698F15E9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8063360" y="4666711"/>
                  <a:ext cx="900000" cy="292459"/>
                </a:xfrm>
                <a:prstGeom prst="rect">
                  <a:avLst/>
                </a:prstGeom>
                <a:blipFill>
                  <a:blip r:embed="rId7"/>
                  <a:stretch>
                    <a:fillRect l="-8844" t="-2083" b="-12500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741251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Combinational Circuit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37693" y="894292"/>
                <a:ext cx="9239081" cy="3744455"/>
              </a:xfrm>
            </p:spPr>
            <p:txBody>
              <a:bodyPr/>
              <a:lstStyle/>
              <a:p>
                <a:pPr>
                  <a:lnSpc>
                    <a:spcPct val="120000"/>
                  </a:lnSpc>
                  <a:spcBef>
                    <a:spcPts val="1500"/>
                  </a:spcBef>
                </a:pPr>
                <a:r>
                  <a:rPr lang="en-US" dirty="0"/>
                  <a:t>A combinational circuit is a block of logic gates having:</a:t>
                </a:r>
              </a:p>
              <a:p>
                <a:pPr marL="0" indent="0">
                  <a:lnSpc>
                    <a:spcPct val="120000"/>
                  </a:lnSpc>
                  <a:spcBef>
                    <a:spcPts val="1500"/>
                  </a:spcBef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/>
                  <a:t> inputs: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</a:rPr>
                      <m:t>𝑥</m:t>
                    </m:r>
                    <m:r>
                      <a:rPr lang="en-US" i="1" baseline="-25000" dirty="0">
                        <a:latin typeface="Cambria Math"/>
                      </a:rPr>
                      <m:t>1</m:t>
                    </m:r>
                    <m:r>
                      <a:rPr lang="en-US" i="1" dirty="0">
                        <a:latin typeface="Cambria Math"/>
                      </a:rPr>
                      <m:t>, </m:t>
                    </m:r>
                    <m:r>
                      <a:rPr lang="en-US" i="1" dirty="0">
                        <a:latin typeface="Cambria Math"/>
                      </a:rPr>
                      <m:t>𝑥</m:t>
                    </m:r>
                    <m:r>
                      <a:rPr lang="en-US" i="1" baseline="-25000" dirty="0">
                        <a:latin typeface="Cambria Math"/>
                      </a:rPr>
                      <m:t>2</m:t>
                    </m:r>
                    <m:r>
                      <a:rPr lang="en-US" i="1" dirty="0">
                        <a:latin typeface="Cambria Math"/>
                      </a:rPr>
                      <m:t>, …, </m:t>
                    </m:r>
                    <m:r>
                      <a:rPr lang="en-US" i="1" dirty="0" err="1">
                        <a:latin typeface="Cambria Math"/>
                      </a:rPr>
                      <m:t>𝑥</m:t>
                    </m:r>
                    <m:r>
                      <a:rPr lang="en-US" i="1" baseline="-25000" dirty="0" err="1">
                        <a:latin typeface="Cambria Math"/>
                      </a:rPr>
                      <m:t>𝑛</m:t>
                    </m:r>
                  </m:oMath>
                </a14:m>
                <a:endParaRPr lang="en-US" baseline="-25000" dirty="0"/>
              </a:p>
              <a:p>
                <a:pPr marL="0" indent="0">
                  <a:lnSpc>
                    <a:spcPct val="120000"/>
                  </a:lnSpc>
                  <a:spcBef>
                    <a:spcPts val="1500"/>
                  </a:spcBef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</a:rPr>
                      <m:t>𝑚</m:t>
                    </m:r>
                  </m:oMath>
                </a14:m>
                <a:r>
                  <a:rPr lang="en-US" dirty="0"/>
                  <a:t> outputs: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</a:rPr>
                      <m:t>𝑓</m:t>
                    </m:r>
                    <m:r>
                      <a:rPr lang="en-US" i="1" baseline="-25000" dirty="0">
                        <a:latin typeface="Cambria Math"/>
                      </a:rPr>
                      <m:t>1</m:t>
                    </m:r>
                    <m:r>
                      <a:rPr lang="en-US" i="1" dirty="0">
                        <a:latin typeface="Cambria Math"/>
                      </a:rPr>
                      <m:t>, </m:t>
                    </m:r>
                    <m:r>
                      <a:rPr lang="en-US" i="1" dirty="0">
                        <a:latin typeface="Cambria Math"/>
                      </a:rPr>
                      <m:t>𝑓</m:t>
                    </m:r>
                    <m:r>
                      <a:rPr lang="en-US" i="1" baseline="-25000" dirty="0">
                        <a:latin typeface="Cambria Math"/>
                      </a:rPr>
                      <m:t>2</m:t>
                    </m:r>
                    <m:r>
                      <a:rPr lang="en-US" i="1" dirty="0">
                        <a:latin typeface="Cambria Math"/>
                      </a:rPr>
                      <m:t>, …, </m:t>
                    </m:r>
                    <m:r>
                      <a:rPr lang="en-US" i="1" dirty="0" err="1">
                        <a:latin typeface="Cambria Math"/>
                      </a:rPr>
                      <m:t>𝑓</m:t>
                    </m:r>
                    <m:r>
                      <a:rPr lang="en-US" i="1" baseline="-25000" dirty="0" err="1">
                        <a:latin typeface="Cambria Math"/>
                      </a:rPr>
                      <m:t>𝑚</m:t>
                    </m:r>
                  </m:oMath>
                </a14:m>
                <a:endParaRPr lang="en-US" baseline="-25000" dirty="0"/>
              </a:p>
              <a:p>
                <a:pPr>
                  <a:lnSpc>
                    <a:spcPct val="120000"/>
                  </a:lnSpc>
                  <a:spcBef>
                    <a:spcPts val="1500"/>
                  </a:spcBef>
                </a:pPr>
                <a:r>
                  <a:rPr lang="en-US" dirty="0"/>
                  <a:t>Each output is a function of the input variables	</a:t>
                </a:r>
              </a:p>
              <a:p>
                <a:pPr>
                  <a:lnSpc>
                    <a:spcPct val="120000"/>
                  </a:lnSpc>
                  <a:spcBef>
                    <a:spcPts val="1500"/>
                  </a:spcBef>
                </a:pPr>
                <a:r>
                  <a:rPr lang="en-US" dirty="0"/>
                  <a:t>Each output is determined from present combination of inputs</a:t>
                </a:r>
              </a:p>
              <a:p>
                <a:pPr>
                  <a:lnSpc>
                    <a:spcPct val="120000"/>
                  </a:lnSpc>
                  <a:spcBef>
                    <a:spcPts val="1500"/>
                  </a:spcBef>
                </a:pPr>
                <a:r>
                  <a:rPr lang="en-US" dirty="0"/>
                  <a:t>Combination circuit performs operation specified by logic gates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7693" y="894292"/>
                <a:ext cx="9239081" cy="3744455"/>
              </a:xfrm>
              <a:blipFill rotWithShape="1">
                <a:blip r:embed="rId2"/>
                <a:stretch>
                  <a:fillRect l="-924" t="-326" b="-9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Group 20"/>
          <p:cNvGrpSpPr/>
          <p:nvPr/>
        </p:nvGrpSpPr>
        <p:grpSpPr>
          <a:xfrm>
            <a:off x="1828962" y="4869175"/>
            <a:ext cx="6222833" cy="1291853"/>
            <a:chOff x="1828962" y="4787069"/>
            <a:chExt cx="6222833" cy="1291853"/>
          </a:xfrm>
        </p:grpSpPr>
        <p:grpSp>
          <p:nvGrpSpPr>
            <p:cNvPr id="12" name="Group 11"/>
            <p:cNvGrpSpPr/>
            <p:nvPr/>
          </p:nvGrpSpPr>
          <p:grpSpPr>
            <a:xfrm>
              <a:off x="5989926" y="4923755"/>
              <a:ext cx="460856" cy="982346"/>
              <a:chOff x="3282397" y="4923755"/>
              <a:chExt cx="460856" cy="982346"/>
            </a:xfrm>
          </p:grpSpPr>
          <p:cxnSp>
            <p:nvCxnSpPr>
              <p:cNvPr id="13" name="Straight Arrow Connector 12"/>
              <p:cNvCxnSpPr/>
              <p:nvPr/>
            </p:nvCxnSpPr>
            <p:spPr>
              <a:xfrm>
                <a:off x="3282397" y="4923755"/>
                <a:ext cx="460856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>
                <a:off x="3282397" y="5157210"/>
                <a:ext cx="460856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>
                <a:off x="3282397" y="5906101"/>
                <a:ext cx="460856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 rot="16200000">
                <a:off x="3217065" y="5337757"/>
                <a:ext cx="518463" cy="3877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sz="2400" b="1" dirty="0">
                    <a:sym typeface="Symbol"/>
                  </a:rPr>
                  <a:t></a:t>
                </a:r>
                <a:endParaRPr lang="en-US" sz="2400" b="1" dirty="0"/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3743253" y="4787069"/>
              <a:ext cx="2264710" cy="129185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2400" dirty="0"/>
                <a:t>Combinational</a:t>
              </a:r>
            </a:p>
            <a:p>
              <a:pPr algn="ctr">
                <a:lnSpc>
                  <a:spcPct val="150000"/>
                </a:lnSpc>
              </a:pPr>
              <a:r>
                <a:rPr lang="en-US" sz="2400" dirty="0"/>
                <a:t>Circuit</a:t>
              </a: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3282397" y="4923755"/>
              <a:ext cx="460856" cy="982346"/>
              <a:chOff x="3282397" y="4923755"/>
              <a:chExt cx="460856" cy="982346"/>
            </a:xfrm>
          </p:grpSpPr>
          <p:cxnSp>
            <p:nvCxnSpPr>
              <p:cNvPr id="6" name="Straight Arrow Connector 5"/>
              <p:cNvCxnSpPr/>
              <p:nvPr/>
            </p:nvCxnSpPr>
            <p:spPr>
              <a:xfrm>
                <a:off x="3282397" y="4923755"/>
                <a:ext cx="460856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Arrow Connector 7"/>
              <p:cNvCxnSpPr/>
              <p:nvPr/>
            </p:nvCxnSpPr>
            <p:spPr>
              <a:xfrm>
                <a:off x="3282397" y="5157210"/>
                <a:ext cx="460856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>
                <a:off x="3282397" y="5906101"/>
                <a:ext cx="460856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 rot="16200000">
                <a:off x="3217065" y="5337757"/>
                <a:ext cx="518463" cy="3877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sz="2400" b="1" dirty="0">
                    <a:sym typeface="Symbol"/>
                  </a:rPr>
                  <a:t></a:t>
                </a:r>
                <a:endParaRPr lang="en-US" sz="2400" b="1" dirty="0"/>
              </a:p>
            </p:txBody>
          </p:sp>
        </p:grpSp>
        <p:sp>
          <p:nvSpPr>
            <p:cNvPr id="17" name="Left Brace 16"/>
            <p:cNvSpPr/>
            <p:nvPr/>
          </p:nvSpPr>
          <p:spPr>
            <a:xfrm>
              <a:off x="3051969" y="4787069"/>
              <a:ext cx="144017" cy="1291853"/>
            </a:xfrm>
            <a:prstGeom prst="leftBrace">
              <a:avLst>
                <a:gd name="adj1" fmla="val 49741"/>
                <a:gd name="adj2" fmla="val 5000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Left Brace 17"/>
            <p:cNvSpPr/>
            <p:nvPr/>
          </p:nvSpPr>
          <p:spPr>
            <a:xfrm flipH="1">
              <a:off x="6537193" y="4787069"/>
              <a:ext cx="144017" cy="1291853"/>
            </a:xfrm>
            <a:prstGeom prst="leftBrace">
              <a:avLst>
                <a:gd name="adj1" fmla="val 49741"/>
                <a:gd name="adj2" fmla="val 5000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1828962" y="5248734"/>
                  <a:ext cx="99257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</a:rPr>
                        <m:t>𝑛</m:t>
                      </m:r>
                    </m:oMath>
                  </a14:m>
                  <a:r>
                    <a:rPr lang="en-US" dirty="0"/>
                    <a:t> inputs</a:t>
                  </a:r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28962" y="5248734"/>
                  <a:ext cx="992579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t="-8197" r="-6135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6854031" y="5248734"/>
                  <a:ext cx="119776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</a:rPr>
                        <m:t>𝑚</m:t>
                      </m:r>
                    </m:oMath>
                  </a14:m>
                  <a:r>
                    <a:rPr lang="en-US" dirty="0"/>
                    <a:t> outputs</a:t>
                  </a:r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54031" y="5248734"/>
                  <a:ext cx="1197764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t="-8197" r="-4569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343255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Half Adder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009505"/>
            <a:ext cx="6301123" cy="2901211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1500"/>
              </a:spcBef>
              <a:buNone/>
            </a:pPr>
            <a:r>
              <a:rPr lang="en-US" dirty="0"/>
              <a:t>A half adder adds two bits: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dirty="0"/>
              <a:t> and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b</a:t>
            </a:r>
          </a:p>
          <a:p>
            <a:pPr marL="0" indent="0">
              <a:lnSpc>
                <a:spcPct val="150000"/>
              </a:lnSpc>
              <a:spcBef>
                <a:spcPts val="1500"/>
              </a:spcBef>
              <a:buNone/>
            </a:pPr>
            <a:r>
              <a:rPr lang="en-US" dirty="0"/>
              <a:t>Two output bits:</a:t>
            </a:r>
            <a:endParaRPr 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57188" indent="-357188">
              <a:lnSpc>
                <a:spcPct val="150000"/>
              </a:lnSpc>
              <a:spcBef>
                <a:spcPts val="1500"/>
              </a:spcBef>
              <a:buFont typeface="+mj-lt"/>
              <a:buAutoNum type="arabicPeriod"/>
            </a:pPr>
            <a:r>
              <a:rPr lang="en-US" dirty="0"/>
              <a:t>Carry bit: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  <a:sym typeface="Symbol"/>
              </a:rPr>
              <a:t>cout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  <a:sym typeface="Symbol"/>
              </a:rPr>
              <a:t> = a · b</a:t>
            </a:r>
          </a:p>
          <a:p>
            <a:pPr marL="357188" indent="-357188">
              <a:lnSpc>
                <a:spcPct val="150000"/>
              </a:lnSpc>
              <a:spcBef>
                <a:spcPts val="1500"/>
              </a:spcBef>
              <a:buFont typeface="+mj-lt"/>
              <a:buAutoNum type="arabicPeriod"/>
            </a:pPr>
            <a:r>
              <a:rPr lang="en-US" dirty="0"/>
              <a:t>Sum bit: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sum = a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  <a:sym typeface="Symbol"/>
              </a:rPr>
              <a:t> b</a:t>
            </a:r>
          </a:p>
          <a:p>
            <a:pPr marL="0" indent="0">
              <a:spcBef>
                <a:spcPts val="3000"/>
              </a:spcBef>
              <a:buNone/>
            </a:pPr>
            <a:endParaRPr 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4031" y="1431035"/>
          <a:ext cx="2649923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1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2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64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02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cout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02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02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02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02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7339928" y="951899"/>
            <a:ext cx="18183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Truth Table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4637965" y="3717035"/>
            <a:ext cx="1785940" cy="2708636"/>
            <a:chOff x="7200344" y="3888749"/>
            <a:chExt cx="1785940" cy="2708636"/>
          </a:xfrm>
        </p:grpSpPr>
        <p:sp>
          <p:nvSpPr>
            <p:cNvPr id="19" name="Text Box 250"/>
            <p:cNvSpPr txBox="1">
              <a:spLocks noChangeArrowheads="1"/>
            </p:cNvSpPr>
            <p:nvPr/>
          </p:nvSpPr>
          <p:spPr bwMode="auto">
            <a:xfrm>
              <a:off x="8467171" y="3888749"/>
              <a:ext cx="355600" cy="4619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u="none" baseline="0" dirty="0">
                  <a:latin typeface="Consolas" panose="020B0609020204030204" pitchFamily="49" charset="0"/>
                  <a:cs typeface="Consolas" panose="020B0609020204030204" pitchFamily="49" charset="0"/>
                </a:rPr>
                <a:t>b</a:t>
              </a:r>
            </a:p>
          </p:txBody>
        </p:sp>
        <p:sp>
          <p:nvSpPr>
            <p:cNvPr id="20" name="Text Box 251"/>
            <p:cNvSpPr txBox="1">
              <a:spLocks noChangeArrowheads="1"/>
            </p:cNvSpPr>
            <p:nvPr/>
          </p:nvSpPr>
          <p:spPr bwMode="auto">
            <a:xfrm>
              <a:off x="8152701" y="3888749"/>
              <a:ext cx="314326" cy="4619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altLang="en-US" sz="2400" u="none" baseline="0" dirty="0">
                  <a:latin typeface="Consolas" panose="020B0609020204030204" pitchFamily="49" charset="0"/>
                  <a:cs typeface="Consolas" panose="020B0609020204030204" pitchFamily="49" charset="0"/>
                </a:rPr>
                <a:t>a</a:t>
              </a:r>
            </a:p>
          </p:txBody>
        </p:sp>
        <p:sp>
          <p:nvSpPr>
            <p:cNvPr id="11" name="Line 180"/>
            <p:cNvSpPr>
              <a:spLocks noChangeShapeType="1"/>
            </p:cNvSpPr>
            <p:nvPr/>
          </p:nvSpPr>
          <p:spPr bwMode="auto">
            <a:xfrm rot="5400000">
              <a:off x="7576582" y="5838754"/>
              <a:ext cx="25241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AutoShape 38"/>
            <p:cNvSpPr>
              <a:spLocks noChangeAspect="1" noChangeArrowheads="1"/>
            </p:cNvSpPr>
            <p:nvPr/>
          </p:nvSpPr>
          <p:spPr bwMode="auto">
            <a:xfrm rot="5400000">
              <a:off x="7416244" y="5213278"/>
              <a:ext cx="566738" cy="460376"/>
            </a:xfrm>
            <a:prstGeom prst="flowChartDelay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" name="Group 39"/>
            <p:cNvGrpSpPr>
              <a:grpSpLocks noChangeAspect="1"/>
            </p:cNvGrpSpPr>
            <p:nvPr/>
          </p:nvGrpSpPr>
          <p:grpSpPr bwMode="auto">
            <a:xfrm rot="5400000">
              <a:off x="8165545" y="5178353"/>
              <a:ext cx="612775" cy="455613"/>
              <a:chOff x="750" y="2323"/>
              <a:chExt cx="774" cy="576"/>
            </a:xfrm>
          </p:grpSpPr>
          <p:sp>
            <p:nvSpPr>
              <p:cNvPr id="23" name="Freeform 40"/>
              <p:cNvSpPr>
                <a:spLocks noChangeAspect="1"/>
              </p:cNvSpPr>
              <p:nvPr/>
            </p:nvSpPr>
            <p:spPr bwMode="auto">
              <a:xfrm>
                <a:off x="816" y="2323"/>
                <a:ext cx="708" cy="576"/>
              </a:xfrm>
              <a:custGeom>
                <a:avLst/>
                <a:gdLst>
                  <a:gd name="T0" fmla="*/ 0 w 708"/>
                  <a:gd name="T1" fmla="*/ 0 h 576"/>
                  <a:gd name="T2" fmla="*/ 17 w 708"/>
                  <a:gd name="T3" fmla="*/ 40 h 576"/>
                  <a:gd name="T4" fmla="*/ 39 w 708"/>
                  <a:gd name="T5" fmla="*/ 95 h 576"/>
                  <a:gd name="T6" fmla="*/ 54 w 708"/>
                  <a:gd name="T7" fmla="*/ 157 h 576"/>
                  <a:gd name="T8" fmla="*/ 66 w 708"/>
                  <a:gd name="T9" fmla="*/ 227 h 576"/>
                  <a:gd name="T10" fmla="*/ 74 w 708"/>
                  <a:gd name="T11" fmla="*/ 284 h 576"/>
                  <a:gd name="T12" fmla="*/ 69 w 708"/>
                  <a:gd name="T13" fmla="*/ 338 h 576"/>
                  <a:gd name="T14" fmla="*/ 58 w 708"/>
                  <a:gd name="T15" fmla="*/ 399 h 576"/>
                  <a:gd name="T16" fmla="*/ 45 w 708"/>
                  <a:gd name="T17" fmla="*/ 458 h 576"/>
                  <a:gd name="T18" fmla="*/ 28 w 708"/>
                  <a:gd name="T19" fmla="*/ 512 h 576"/>
                  <a:gd name="T20" fmla="*/ 0 w 708"/>
                  <a:gd name="T21" fmla="*/ 572 h 576"/>
                  <a:gd name="T22" fmla="*/ 210 w 708"/>
                  <a:gd name="T23" fmla="*/ 576 h 576"/>
                  <a:gd name="T24" fmla="*/ 297 w 708"/>
                  <a:gd name="T25" fmla="*/ 570 h 576"/>
                  <a:gd name="T26" fmla="*/ 342 w 708"/>
                  <a:gd name="T27" fmla="*/ 567 h 576"/>
                  <a:gd name="T28" fmla="*/ 375 w 708"/>
                  <a:gd name="T29" fmla="*/ 559 h 576"/>
                  <a:gd name="T30" fmla="*/ 409 w 708"/>
                  <a:gd name="T31" fmla="*/ 549 h 576"/>
                  <a:gd name="T32" fmla="*/ 445 w 708"/>
                  <a:gd name="T33" fmla="*/ 533 h 576"/>
                  <a:gd name="T34" fmla="*/ 486 w 708"/>
                  <a:gd name="T35" fmla="*/ 515 h 576"/>
                  <a:gd name="T36" fmla="*/ 526 w 708"/>
                  <a:gd name="T37" fmla="*/ 490 h 576"/>
                  <a:gd name="T38" fmla="*/ 552 w 708"/>
                  <a:gd name="T39" fmla="*/ 470 h 576"/>
                  <a:gd name="T40" fmla="*/ 577 w 708"/>
                  <a:gd name="T41" fmla="*/ 447 h 576"/>
                  <a:gd name="T42" fmla="*/ 604 w 708"/>
                  <a:gd name="T43" fmla="*/ 420 h 576"/>
                  <a:gd name="T44" fmla="*/ 628 w 708"/>
                  <a:gd name="T45" fmla="*/ 398 h 576"/>
                  <a:gd name="T46" fmla="*/ 651 w 708"/>
                  <a:gd name="T47" fmla="*/ 370 h 576"/>
                  <a:gd name="T48" fmla="*/ 680 w 708"/>
                  <a:gd name="T49" fmla="*/ 333 h 576"/>
                  <a:gd name="T50" fmla="*/ 708 w 708"/>
                  <a:gd name="T51" fmla="*/ 286 h 576"/>
                  <a:gd name="T52" fmla="*/ 682 w 708"/>
                  <a:gd name="T53" fmla="*/ 245 h 576"/>
                  <a:gd name="T54" fmla="*/ 658 w 708"/>
                  <a:gd name="T55" fmla="*/ 210 h 576"/>
                  <a:gd name="T56" fmla="*/ 638 w 708"/>
                  <a:gd name="T57" fmla="*/ 185 h 576"/>
                  <a:gd name="T58" fmla="*/ 616 w 708"/>
                  <a:gd name="T59" fmla="*/ 161 h 576"/>
                  <a:gd name="T60" fmla="*/ 592 w 708"/>
                  <a:gd name="T61" fmla="*/ 138 h 576"/>
                  <a:gd name="T62" fmla="*/ 572 w 708"/>
                  <a:gd name="T63" fmla="*/ 120 h 576"/>
                  <a:gd name="T64" fmla="*/ 552 w 708"/>
                  <a:gd name="T65" fmla="*/ 103 h 576"/>
                  <a:gd name="T66" fmla="*/ 528 w 708"/>
                  <a:gd name="T67" fmla="*/ 85 h 576"/>
                  <a:gd name="T68" fmla="*/ 506 w 708"/>
                  <a:gd name="T69" fmla="*/ 72 h 576"/>
                  <a:gd name="T70" fmla="*/ 480 w 708"/>
                  <a:gd name="T71" fmla="*/ 58 h 576"/>
                  <a:gd name="T72" fmla="*/ 451 w 708"/>
                  <a:gd name="T73" fmla="*/ 43 h 576"/>
                  <a:gd name="T74" fmla="*/ 415 w 708"/>
                  <a:gd name="T75" fmla="*/ 29 h 576"/>
                  <a:gd name="T76" fmla="*/ 385 w 708"/>
                  <a:gd name="T77" fmla="*/ 20 h 576"/>
                  <a:gd name="T78" fmla="*/ 350 w 708"/>
                  <a:gd name="T79" fmla="*/ 11 h 576"/>
                  <a:gd name="T80" fmla="*/ 313 w 708"/>
                  <a:gd name="T81" fmla="*/ 5 h 576"/>
                  <a:gd name="T82" fmla="*/ 278 w 708"/>
                  <a:gd name="T83" fmla="*/ 1 h 576"/>
                  <a:gd name="T84" fmla="*/ 253 w 708"/>
                  <a:gd name="T85" fmla="*/ 1 h 576"/>
                  <a:gd name="T86" fmla="*/ 227 w 708"/>
                  <a:gd name="T87" fmla="*/ 0 h 576"/>
                  <a:gd name="T88" fmla="*/ 0 w 708"/>
                  <a:gd name="T89" fmla="*/ 0 h 5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708" h="576">
                    <a:moveTo>
                      <a:pt x="0" y="0"/>
                    </a:moveTo>
                    <a:lnTo>
                      <a:pt x="17" y="40"/>
                    </a:lnTo>
                    <a:lnTo>
                      <a:pt x="39" y="95"/>
                    </a:lnTo>
                    <a:lnTo>
                      <a:pt x="54" y="157"/>
                    </a:lnTo>
                    <a:lnTo>
                      <a:pt x="66" y="227"/>
                    </a:lnTo>
                    <a:lnTo>
                      <a:pt x="74" y="284"/>
                    </a:lnTo>
                    <a:lnTo>
                      <a:pt x="69" y="338"/>
                    </a:lnTo>
                    <a:lnTo>
                      <a:pt x="58" y="399"/>
                    </a:lnTo>
                    <a:lnTo>
                      <a:pt x="45" y="458"/>
                    </a:lnTo>
                    <a:lnTo>
                      <a:pt x="28" y="512"/>
                    </a:lnTo>
                    <a:lnTo>
                      <a:pt x="0" y="572"/>
                    </a:lnTo>
                    <a:lnTo>
                      <a:pt x="210" y="576"/>
                    </a:lnTo>
                    <a:lnTo>
                      <a:pt x="297" y="570"/>
                    </a:lnTo>
                    <a:lnTo>
                      <a:pt x="342" y="567"/>
                    </a:lnTo>
                    <a:lnTo>
                      <a:pt x="375" y="559"/>
                    </a:lnTo>
                    <a:lnTo>
                      <a:pt x="409" y="549"/>
                    </a:lnTo>
                    <a:lnTo>
                      <a:pt x="445" y="533"/>
                    </a:lnTo>
                    <a:lnTo>
                      <a:pt x="486" y="515"/>
                    </a:lnTo>
                    <a:lnTo>
                      <a:pt x="526" y="490"/>
                    </a:lnTo>
                    <a:lnTo>
                      <a:pt x="552" y="470"/>
                    </a:lnTo>
                    <a:lnTo>
                      <a:pt x="577" y="447"/>
                    </a:lnTo>
                    <a:lnTo>
                      <a:pt x="604" y="420"/>
                    </a:lnTo>
                    <a:lnTo>
                      <a:pt x="628" y="398"/>
                    </a:lnTo>
                    <a:lnTo>
                      <a:pt x="651" y="370"/>
                    </a:lnTo>
                    <a:lnTo>
                      <a:pt x="680" y="333"/>
                    </a:lnTo>
                    <a:lnTo>
                      <a:pt x="708" y="286"/>
                    </a:lnTo>
                    <a:lnTo>
                      <a:pt x="682" y="245"/>
                    </a:lnTo>
                    <a:lnTo>
                      <a:pt x="658" y="210"/>
                    </a:lnTo>
                    <a:lnTo>
                      <a:pt x="638" y="185"/>
                    </a:lnTo>
                    <a:lnTo>
                      <a:pt x="616" y="161"/>
                    </a:lnTo>
                    <a:lnTo>
                      <a:pt x="592" y="138"/>
                    </a:lnTo>
                    <a:lnTo>
                      <a:pt x="572" y="120"/>
                    </a:lnTo>
                    <a:lnTo>
                      <a:pt x="552" y="103"/>
                    </a:lnTo>
                    <a:lnTo>
                      <a:pt x="528" y="85"/>
                    </a:lnTo>
                    <a:lnTo>
                      <a:pt x="506" y="72"/>
                    </a:lnTo>
                    <a:lnTo>
                      <a:pt x="480" y="58"/>
                    </a:lnTo>
                    <a:lnTo>
                      <a:pt x="451" y="43"/>
                    </a:lnTo>
                    <a:lnTo>
                      <a:pt x="415" y="29"/>
                    </a:lnTo>
                    <a:lnTo>
                      <a:pt x="385" y="20"/>
                    </a:lnTo>
                    <a:lnTo>
                      <a:pt x="350" y="11"/>
                    </a:lnTo>
                    <a:lnTo>
                      <a:pt x="313" y="5"/>
                    </a:lnTo>
                    <a:lnTo>
                      <a:pt x="278" y="1"/>
                    </a:lnTo>
                    <a:lnTo>
                      <a:pt x="253" y="1"/>
                    </a:lnTo>
                    <a:lnTo>
                      <a:pt x="227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254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3366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41"/>
              <p:cNvSpPr>
                <a:spLocks noChangeAspect="1"/>
              </p:cNvSpPr>
              <p:nvPr/>
            </p:nvSpPr>
            <p:spPr bwMode="auto">
              <a:xfrm>
                <a:off x="750" y="2326"/>
                <a:ext cx="76" cy="573"/>
              </a:xfrm>
              <a:custGeom>
                <a:avLst/>
                <a:gdLst>
                  <a:gd name="T0" fmla="*/ 3 w 76"/>
                  <a:gd name="T1" fmla="*/ 0 h 573"/>
                  <a:gd name="T2" fmla="*/ 30 w 76"/>
                  <a:gd name="T3" fmla="*/ 71 h 573"/>
                  <a:gd name="T4" fmla="*/ 48 w 76"/>
                  <a:gd name="T5" fmla="*/ 135 h 573"/>
                  <a:gd name="T6" fmla="*/ 62 w 76"/>
                  <a:gd name="T7" fmla="*/ 194 h 573"/>
                  <a:gd name="T8" fmla="*/ 75 w 76"/>
                  <a:gd name="T9" fmla="*/ 279 h 573"/>
                  <a:gd name="T10" fmla="*/ 66 w 76"/>
                  <a:gd name="T11" fmla="*/ 354 h 573"/>
                  <a:gd name="T12" fmla="*/ 54 w 76"/>
                  <a:gd name="T13" fmla="*/ 411 h 573"/>
                  <a:gd name="T14" fmla="*/ 35 w 76"/>
                  <a:gd name="T15" fmla="*/ 488 h 573"/>
                  <a:gd name="T16" fmla="*/ 0 w 76"/>
                  <a:gd name="T17" fmla="*/ 573 h 5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6" h="573">
                    <a:moveTo>
                      <a:pt x="3" y="0"/>
                    </a:moveTo>
                    <a:cubicBezTo>
                      <a:pt x="7" y="12"/>
                      <a:pt x="23" y="49"/>
                      <a:pt x="30" y="71"/>
                    </a:cubicBezTo>
                    <a:cubicBezTo>
                      <a:pt x="37" y="93"/>
                      <a:pt x="43" y="115"/>
                      <a:pt x="48" y="135"/>
                    </a:cubicBezTo>
                    <a:cubicBezTo>
                      <a:pt x="53" y="155"/>
                      <a:pt x="58" y="170"/>
                      <a:pt x="62" y="194"/>
                    </a:cubicBezTo>
                    <a:cubicBezTo>
                      <a:pt x="66" y="218"/>
                      <a:pt x="74" y="252"/>
                      <a:pt x="75" y="279"/>
                    </a:cubicBezTo>
                    <a:cubicBezTo>
                      <a:pt x="76" y="306"/>
                      <a:pt x="69" y="332"/>
                      <a:pt x="66" y="354"/>
                    </a:cubicBezTo>
                    <a:cubicBezTo>
                      <a:pt x="63" y="376"/>
                      <a:pt x="59" y="389"/>
                      <a:pt x="54" y="411"/>
                    </a:cubicBezTo>
                    <a:cubicBezTo>
                      <a:pt x="49" y="433"/>
                      <a:pt x="44" y="461"/>
                      <a:pt x="35" y="488"/>
                    </a:cubicBezTo>
                    <a:cubicBezTo>
                      <a:pt x="26" y="515"/>
                      <a:pt x="7" y="555"/>
                      <a:pt x="0" y="573"/>
                    </a:cubicBezTo>
                  </a:path>
                </a:pathLst>
              </a:custGeom>
              <a:noFill/>
              <a:ln w="254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" name="Line 179"/>
            <p:cNvSpPr>
              <a:spLocks noChangeShapeType="1"/>
            </p:cNvSpPr>
            <p:nvPr/>
          </p:nvSpPr>
          <p:spPr bwMode="auto">
            <a:xfrm rot="5400000">
              <a:off x="8343345" y="5829229"/>
              <a:ext cx="265113" cy="635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81"/>
            <p:cNvSpPr>
              <a:spLocks noChangeShapeType="1"/>
            </p:cNvSpPr>
            <p:nvPr/>
          </p:nvSpPr>
          <p:spPr bwMode="auto">
            <a:xfrm rot="5400000">
              <a:off x="8290164" y="4858472"/>
              <a:ext cx="6667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82"/>
            <p:cNvSpPr>
              <a:spLocks noChangeShapeType="1"/>
            </p:cNvSpPr>
            <p:nvPr/>
          </p:nvSpPr>
          <p:spPr bwMode="auto">
            <a:xfrm rot="5400000">
              <a:off x="7995683" y="4857678"/>
              <a:ext cx="666750" cy="15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Text Box 252"/>
            <p:cNvSpPr txBox="1">
              <a:spLocks noChangeArrowheads="1"/>
            </p:cNvSpPr>
            <p:nvPr/>
          </p:nvSpPr>
          <p:spPr bwMode="auto">
            <a:xfrm>
              <a:off x="7200344" y="6135422"/>
              <a:ext cx="863601" cy="4619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u="none" baseline="0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cout</a:t>
              </a:r>
              <a:endParaRPr lang="en-US" altLang="en-US" sz="2400" u="none" baseline="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2" name="Text Box 253"/>
            <p:cNvSpPr txBox="1">
              <a:spLocks noChangeArrowheads="1"/>
            </p:cNvSpPr>
            <p:nvPr/>
          </p:nvSpPr>
          <p:spPr bwMode="auto">
            <a:xfrm>
              <a:off x="8170308" y="6135422"/>
              <a:ext cx="815976" cy="4619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altLang="en-US" sz="2400" u="none" baseline="0" dirty="0">
                  <a:latin typeface="Consolas" panose="020B0609020204030204" pitchFamily="49" charset="0"/>
                  <a:cs typeface="Consolas" panose="020B0609020204030204" pitchFamily="49" charset="0"/>
                </a:rPr>
                <a:t>sum</a:t>
              </a:r>
            </a:p>
          </p:txBody>
        </p:sp>
        <p:sp>
          <p:nvSpPr>
            <p:cNvPr id="25" name="Freeform 24"/>
            <p:cNvSpPr/>
            <p:nvPr/>
          </p:nvSpPr>
          <p:spPr>
            <a:xfrm rot="5400000">
              <a:off x="7921908" y="4459529"/>
              <a:ext cx="343610" cy="1059654"/>
            </a:xfrm>
            <a:custGeom>
              <a:avLst/>
              <a:gdLst>
                <a:gd name="connsiteX0" fmla="*/ 0 w 687220"/>
                <a:gd name="connsiteY0" fmla="*/ 0 h 1045028"/>
                <a:gd name="connsiteX1" fmla="*/ 0 w 687220"/>
                <a:gd name="connsiteY1" fmla="*/ 1045028 h 1045028"/>
                <a:gd name="connsiteX2" fmla="*/ 687220 w 687220"/>
                <a:gd name="connsiteY2" fmla="*/ 1045028 h 10450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7220" h="1045028">
                  <a:moveTo>
                    <a:pt x="0" y="0"/>
                  </a:moveTo>
                  <a:lnTo>
                    <a:pt x="0" y="1045028"/>
                  </a:lnTo>
                  <a:lnTo>
                    <a:pt x="687220" y="1045028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 25"/>
            <p:cNvSpPr/>
            <p:nvPr/>
          </p:nvSpPr>
          <p:spPr>
            <a:xfrm rot="5400000">
              <a:off x="7993290" y="4822579"/>
              <a:ext cx="166552" cy="508165"/>
            </a:xfrm>
            <a:custGeom>
              <a:avLst/>
              <a:gdLst>
                <a:gd name="connsiteX0" fmla="*/ 0 w 687220"/>
                <a:gd name="connsiteY0" fmla="*/ 0 h 1045028"/>
                <a:gd name="connsiteX1" fmla="*/ 0 w 687220"/>
                <a:gd name="connsiteY1" fmla="*/ 1045028 h 1045028"/>
                <a:gd name="connsiteX2" fmla="*/ 687220 w 687220"/>
                <a:gd name="connsiteY2" fmla="*/ 1045028 h 10450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7220" h="1045028">
                  <a:moveTo>
                    <a:pt x="0" y="0"/>
                  </a:moveTo>
                  <a:lnTo>
                    <a:pt x="0" y="1045028"/>
                  </a:lnTo>
                  <a:lnTo>
                    <a:pt x="687220" y="1045028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7314886" y="4701363"/>
              <a:ext cx="1555390" cy="113104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Pentagon 14"/>
            <p:cNvSpPr/>
            <p:nvPr/>
          </p:nvSpPr>
          <p:spPr>
            <a:xfrm rot="5400000">
              <a:off x="8200135" y="4372938"/>
              <a:ext cx="246289" cy="158309"/>
            </a:xfrm>
            <a:prstGeom prst="homePlat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Pentagon 30"/>
            <p:cNvSpPr/>
            <p:nvPr/>
          </p:nvSpPr>
          <p:spPr>
            <a:xfrm rot="5400000">
              <a:off x="8495156" y="4378841"/>
              <a:ext cx="246289" cy="158309"/>
            </a:xfrm>
            <a:prstGeom prst="homePlat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Pentagon 31"/>
            <p:cNvSpPr/>
            <p:nvPr/>
          </p:nvSpPr>
          <p:spPr>
            <a:xfrm rot="5400000">
              <a:off x="8353238" y="5991837"/>
              <a:ext cx="246289" cy="158309"/>
            </a:xfrm>
            <a:prstGeom prst="homePlat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Pentagon 32"/>
            <p:cNvSpPr/>
            <p:nvPr/>
          </p:nvSpPr>
          <p:spPr>
            <a:xfrm rot="5400000">
              <a:off x="7585635" y="5991837"/>
              <a:ext cx="246289" cy="158309"/>
            </a:xfrm>
            <a:prstGeom prst="homePlat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7805B90-3CB6-4076-9D44-AB31E100E08A}"/>
              </a:ext>
            </a:extLst>
          </p:cNvPr>
          <p:cNvGrpSpPr/>
          <p:nvPr/>
        </p:nvGrpSpPr>
        <p:grpSpPr>
          <a:xfrm>
            <a:off x="1220134" y="4128059"/>
            <a:ext cx="1742559" cy="2025225"/>
            <a:chOff x="3898133" y="1763815"/>
            <a:chExt cx="1742559" cy="2025225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28046359-3DD4-4F78-B9EC-8280F53D1515}"/>
                </a:ext>
              </a:extLst>
            </p:cNvPr>
            <p:cNvSpPr txBox="1"/>
            <p:nvPr/>
          </p:nvSpPr>
          <p:spPr>
            <a:xfrm>
              <a:off x="4718980" y="2300283"/>
              <a:ext cx="900000" cy="900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dirty="0">
                  <a:latin typeface="+mn-lt"/>
                  <a:cs typeface="Times New Roman" panose="02020603050405020304" pitchFamily="18" charset="0"/>
                </a:rPr>
                <a:t>Half</a:t>
              </a:r>
            </a:p>
            <a:p>
              <a:pPr algn="ctr"/>
              <a:r>
                <a:rPr lang="en-US" sz="2000" dirty="0">
                  <a:latin typeface="+mn-lt"/>
                  <a:cs typeface="Times New Roman" panose="02020603050405020304" pitchFamily="18" charset="0"/>
                </a:rPr>
                <a:t>Adder</a:t>
              </a:r>
            </a:p>
          </p:txBody>
        </p: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4688E1F1-DF14-4945-A51A-BDEFBEC7EAAC}"/>
                </a:ext>
              </a:extLst>
            </p:cNvPr>
            <p:cNvGrpSpPr/>
            <p:nvPr/>
          </p:nvGrpSpPr>
          <p:grpSpPr>
            <a:xfrm>
              <a:off x="4891801" y="2082542"/>
              <a:ext cx="518463" cy="220027"/>
              <a:chOff x="6450782" y="3604105"/>
              <a:chExt cx="518463" cy="518464"/>
            </a:xfrm>
          </p:grpSpPr>
          <p:cxnSp>
            <p:nvCxnSpPr>
              <p:cNvPr id="44" name="Straight Arrow Connector 43">
                <a:extLst>
                  <a:ext uri="{FF2B5EF4-FFF2-40B4-BE49-F238E27FC236}">
                    <a16:creationId xmlns:a16="http://schemas.microsoft.com/office/drawing/2014/main" id="{E6A3A434-8DCA-4A7D-93E8-7C9EF8805CD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69245" y="3604105"/>
                <a:ext cx="0" cy="51846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>
                <a:extLst>
                  <a:ext uri="{FF2B5EF4-FFF2-40B4-BE49-F238E27FC236}">
                    <a16:creationId xmlns:a16="http://schemas.microsoft.com/office/drawing/2014/main" id="{674555C0-C5AB-4151-A105-643BA25F918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50782" y="3604105"/>
                <a:ext cx="0" cy="51846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5E9E7321-D691-45E2-81FA-373523ADBD68}"/>
                </a:ext>
              </a:extLst>
            </p:cNvPr>
            <p:cNvCxnSpPr>
              <a:cxnSpLocks/>
            </p:cNvCxnSpPr>
            <p:nvPr/>
          </p:nvCxnSpPr>
          <p:spPr>
            <a:xfrm>
              <a:off x="5168980" y="3200283"/>
              <a:ext cx="0" cy="22871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15AC8D69-7C2F-4123-B010-8EAB2F001EF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457945" y="2742471"/>
              <a:ext cx="261037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1363DDB2-E701-40FC-AFFE-34AE5192D4B0}"/>
                </a:ext>
              </a:extLst>
            </p:cNvPr>
            <p:cNvSpPr txBox="1"/>
            <p:nvPr/>
          </p:nvSpPr>
          <p:spPr>
            <a:xfrm>
              <a:off x="4661373" y="1763815"/>
              <a:ext cx="457200" cy="281383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+mn-lt"/>
                  <a:cs typeface="Times New Roman" panose="02020603050405020304" pitchFamily="18" charset="0"/>
                </a:rPr>
                <a:t>a</a:t>
              </a:r>
              <a:endParaRPr lang="en-US" sz="2000" i="1" baseline="-25000" dirty="0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B58E2564-C26A-4134-B35A-030F423DA540}"/>
                </a:ext>
              </a:extLst>
            </p:cNvPr>
            <p:cNvSpPr txBox="1"/>
            <p:nvPr/>
          </p:nvSpPr>
          <p:spPr>
            <a:xfrm>
              <a:off x="5183492" y="1763815"/>
              <a:ext cx="457200" cy="281383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+mn-lt"/>
                  <a:cs typeface="Times New Roman" panose="02020603050405020304" pitchFamily="18" charset="0"/>
                </a:rPr>
                <a:t>b</a:t>
              </a:r>
              <a:endParaRPr lang="en-US" sz="2000" i="1" baseline="-25000" dirty="0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F3E0FD61-E85F-4349-B0A2-692AAD08A12A}"/>
                </a:ext>
              </a:extLst>
            </p:cNvPr>
            <p:cNvSpPr txBox="1"/>
            <p:nvPr/>
          </p:nvSpPr>
          <p:spPr>
            <a:xfrm>
              <a:off x="4949408" y="3335496"/>
              <a:ext cx="457200" cy="453544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+mn-lt"/>
                  <a:cs typeface="Times New Roman" panose="02020603050405020304" pitchFamily="18" charset="0"/>
                </a:rPr>
                <a:t>sum</a:t>
              </a:r>
              <a:endParaRPr lang="en-US" sz="2000" i="1" baseline="-25000" dirty="0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D310E4D1-CFBA-44ED-8BF7-4938EEB4D11E}"/>
                </a:ext>
              </a:extLst>
            </p:cNvPr>
            <p:cNvSpPr txBox="1"/>
            <p:nvPr/>
          </p:nvSpPr>
          <p:spPr>
            <a:xfrm>
              <a:off x="3898133" y="2483895"/>
              <a:ext cx="514807" cy="453544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 err="1">
                  <a:latin typeface="+mn-lt"/>
                  <a:cs typeface="Times New Roman" panose="02020603050405020304" pitchFamily="18" charset="0"/>
                </a:rPr>
                <a:t>cout</a:t>
              </a:r>
              <a:endParaRPr lang="en-US" sz="2000" baseline="-25000" dirty="0">
                <a:latin typeface="+mn-lt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71619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Adder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1" y="951899"/>
            <a:ext cx="5762844" cy="5530272"/>
          </a:xfrm>
        </p:spPr>
        <p:txBody>
          <a:bodyPr/>
          <a:lstStyle/>
          <a:p>
            <a:pPr>
              <a:lnSpc>
                <a:spcPct val="140000"/>
              </a:lnSpc>
              <a:spcBef>
                <a:spcPts val="1500"/>
              </a:spcBef>
            </a:pPr>
            <a:r>
              <a:rPr lang="en-US" dirty="0"/>
              <a:t>A full adder adds 3 bits: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dirty="0"/>
              <a:t>,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b</a:t>
            </a:r>
            <a:r>
              <a:rPr lang="en-US" dirty="0"/>
              <a:t>, and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c</a:t>
            </a:r>
          </a:p>
          <a:p>
            <a:pPr>
              <a:lnSpc>
                <a:spcPct val="140000"/>
              </a:lnSpc>
              <a:spcBef>
                <a:spcPts val="1500"/>
              </a:spcBef>
            </a:pPr>
            <a:r>
              <a:rPr lang="en-US" dirty="0"/>
              <a:t>Two output bits:</a:t>
            </a:r>
            <a:endParaRPr 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57188" indent="0">
              <a:lnSpc>
                <a:spcPct val="140000"/>
              </a:lnSpc>
              <a:spcBef>
                <a:spcPts val="1500"/>
              </a:spcBef>
              <a:buFont typeface="+mj-lt"/>
              <a:buAutoNum type="arabicPeriod"/>
            </a:pPr>
            <a:r>
              <a:rPr lang="en-US" dirty="0"/>
              <a:t> Carry bit: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cout</a:t>
            </a:r>
            <a:endParaRPr 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57188" indent="0">
              <a:lnSpc>
                <a:spcPct val="140000"/>
              </a:lnSpc>
              <a:spcBef>
                <a:spcPts val="1500"/>
              </a:spcBef>
              <a:buFont typeface="+mj-lt"/>
              <a:buAutoNum type="arabicPeriod"/>
            </a:pPr>
            <a:r>
              <a:rPr lang="en-US" dirty="0"/>
              <a:t> Sum bit: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sum</a:t>
            </a:r>
            <a:endParaRPr lang="en-US" b="1" dirty="0">
              <a:latin typeface="Consolas" panose="020B0609020204030204" pitchFamily="49" charset="0"/>
              <a:cs typeface="Consolas" panose="020B0609020204030204" pitchFamily="49" charset="0"/>
              <a:sym typeface="Symbol"/>
            </a:endParaRPr>
          </a:p>
          <a:p>
            <a:pPr>
              <a:lnSpc>
                <a:spcPct val="140000"/>
              </a:lnSpc>
              <a:spcBef>
                <a:spcPts val="1500"/>
              </a:spcBef>
            </a:pPr>
            <a:r>
              <a:rPr lang="en-US" dirty="0"/>
              <a:t>Sum bit is 1 if </a:t>
            </a:r>
            <a:r>
              <a:rPr lang="en-US" b="1" dirty="0"/>
              <a:t>odd input </a:t>
            </a:r>
            <a:r>
              <a:rPr lang="en-US" dirty="0"/>
              <a:t>of 1’s</a:t>
            </a:r>
          </a:p>
          <a:p>
            <a:pPr marL="357188" indent="0">
              <a:lnSpc>
                <a:spcPct val="140000"/>
              </a:lnSpc>
              <a:spcBef>
                <a:spcPts val="1500"/>
              </a:spcBef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sum</a:t>
            </a:r>
            <a:r>
              <a:rPr lang="en-US" b="1" dirty="0">
                <a:cs typeface="Consolas" panose="020B0609020204030204" pitchFamily="49" charset="0"/>
              </a:rPr>
              <a:t>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b="1" dirty="0">
                <a:cs typeface="Consolas" panose="020B0609020204030204" pitchFamily="49" charset="0"/>
              </a:rPr>
              <a:t>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(a</a:t>
            </a:r>
            <a:r>
              <a:rPr lang="en-US" b="1" dirty="0">
                <a:cs typeface="Consolas" panose="020B0609020204030204" pitchFamily="49" charset="0"/>
              </a:rPr>
              <a:t>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  <a:sym typeface="Symbol"/>
              </a:rPr>
              <a:t></a:t>
            </a:r>
            <a:r>
              <a:rPr lang="en-US" b="1" dirty="0">
                <a:cs typeface="Consolas" panose="020B0609020204030204" pitchFamily="49" charset="0"/>
                <a:sym typeface="Symbol"/>
              </a:rPr>
              <a:t>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  <a:sym typeface="Symbol"/>
              </a:rPr>
              <a:t>b)</a:t>
            </a:r>
            <a:r>
              <a:rPr lang="en-US" b="1" dirty="0">
                <a:cs typeface="Consolas" panose="020B0609020204030204" pitchFamily="49" charset="0"/>
              </a:rPr>
              <a:t>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  <a:sym typeface="Symbol"/>
              </a:rPr>
              <a:t></a:t>
            </a:r>
            <a:r>
              <a:rPr lang="en-US" b="1" dirty="0">
                <a:cs typeface="Consolas" panose="020B0609020204030204" pitchFamily="49" charset="0"/>
                <a:sym typeface="Symbol"/>
              </a:rPr>
              <a:t>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  <a:sym typeface="Symbol"/>
              </a:rPr>
              <a:t>c </a:t>
            </a:r>
            <a:r>
              <a:rPr lang="en-US" dirty="0">
                <a:cs typeface="Consolas" panose="020B0609020204030204" pitchFamily="49" charset="0"/>
                <a:sym typeface="Symbol"/>
              </a:rPr>
              <a:t>(odd function)</a:t>
            </a:r>
            <a:endParaRPr lang="en-US" dirty="0"/>
          </a:p>
          <a:p>
            <a:pPr>
              <a:lnSpc>
                <a:spcPct val="140000"/>
              </a:lnSpc>
              <a:spcBef>
                <a:spcPts val="1500"/>
              </a:spcBef>
            </a:pPr>
            <a:r>
              <a:rPr lang="en-US" dirty="0"/>
              <a:t>Carry bit is 1 if the input of 1’s is 2 or 3</a:t>
            </a:r>
          </a:p>
          <a:p>
            <a:pPr marL="357188" indent="0">
              <a:lnSpc>
                <a:spcPct val="140000"/>
              </a:lnSpc>
              <a:spcBef>
                <a:spcPts val="1500"/>
              </a:spcBef>
              <a:buNone/>
            </a:pP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  <a:sym typeface="Symbol"/>
              </a:rPr>
              <a:t>cout</a:t>
            </a:r>
            <a:r>
              <a:rPr lang="en-US" b="1" dirty="0">
                <a:cs typeface="Consolas" panose="020B0609020204030204" pitchFamily="49" charset="0"/>
                <a:sym typeface="Symbol"/>
              </a:rPr>
              <a:t>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  <a:sym typeface="Symbol"/>
              </a:rPr>
              <a:t>=</a:t>
            </a:r>
            <a:r>
              <a:rPr lang="en-US" b="1" dirty="0">
                <a:cs typeface="Consolas" panose="020B0609020204030204" pitchFamily="49" charset="0"/>
                <a:sym typeface="Symbol"/>
              </a:rPr>
              <a:t>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  <a:sym typeface="Symbol"/>
              </a:rPr>
              <a:t>a·b</a:t>
            </a:r>
            <a:r>
              <a:rPr lang="en-US" b="1" dirty="0">
                <a:cs typeface="Consolas" panose="020B0609020204030204" pitchFamily="49" charset="0"/>
                <a:sym typeface="Symbol"/>
              </a:rPr>
              <a:t>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  <a:sym typeface="Symbol"/>
              </a:rPr>
              <a:t>+</a:t>
            </a:r>
            <a:r>
              <a:rPr lang="en-US" b="1" dirty="0">
                <a:cs typeface="Consolas" panose="020B0609020204030204" pitchFamily="49" charset="0"/>
                <a:sym typeface="Symbol"/>
              </a:rPr>
              <a:t>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(a</a:t>
            </a:r>
            <a:r>
              <a:rPr lang="en-US" b="1" dirty="0">
                <a:cs typeface="Consolas" panose="020B0609020204030204" pitchFamily="49" charset="0"/>
              </a:rPr>
              <a:t>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  <a:sym typeface="Symbol"/>
              </a:rPr>
              <a:t></a:t>
            </a:r>
            <a:r>
              <a:rPr lang="en-US" b="1" dirty="0">
                <a:cs typeface="Consolas" panose="020B0609020204030204" pitchFamily="49" charset="0"/>
                <a:sym typeface="Symbol"/>
              </a:rPr>
              <a:t>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  <a:sym typeface="Symbol"/>
              </a:rPr>
              <a:t>b)·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c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508389" y="1733698"/>
          <a:ext cx="2880350" cy="4518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7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88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200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 b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cout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00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0 0 0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00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0 0 1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00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0 1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00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0 1 1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200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1 0 0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200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1 0 1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200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1 1 0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200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1 1 1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051893" y="1124720"/>
            <a:ext cx="18183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Truth Table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8C38E23-6DB1-4E9B-BB21-2E6D7564291F}"/>
              </a:ext>
            </a:extLst>
          </p:cNvPr>
          <p:cNvGrpSpPr/>
          <p:nvPr/>
        </p:nvGrpSpPr>
        <p:grpSpPr>
          <a:xfrm>
            <a:off x="3988143" y="1538790"/>
            <a:ext cx="2270002" cy="2025225"/>
            <a:chOff x="3898133" y="1763815"/>
            <a:chExt cx="2270002" cy="2025225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A901B0C-EC70-49E0-AB30-2D884460E450}"/>
                </a:ext>
              </a:extLst>
            </p:cNvPr>
            <p:cNvSpPr txBox="1"/>
            <p:nvPr/>
          </p:nvSpPr>
          <p:spPr>
            <a:xfrm>
              <a:off x="5864634" y="2483895"/>
              <a:ext cx="303501" cy="453544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+mn-lt"/>
                  <a:cs typeface="Times New Roman" panose="02020603050405020304" pitchFamily="18" charset="0"/>
                </a:rPr>
                <a:t>c</a:t>
              </a:r>
              <a:endParaRPr lang="en-US" sz="2000" i="1" baseline="-25000" dirty="0">
                <a:latin typeface="+mn-lt"/>
                <a:cs typeface="Times New Roman" panose="02020603050405020304" pitchFamily="18" charset="0"/>
              </a:endParaRP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E16F5124-EA68-46F5-AFEF-14E96DF296A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18983" y="2742471"/>
              <a:ext cx="201778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0B75259-F84A-4243-A3E3-C56E43BAF4B6}"/>
                </a:ext>
              </a:extLst>
            </p:cNvPr>
            <p:cNvSpPr txBox="1"/>
            <p:nvPr/>
          </p:nvSpPr>
          <p:spPr>
            <a:xfrm>
              <a:off x="4718980" y="2300283"/>
              <a:ext cx="900000" cy="900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dirty="0">
                  <a:latin typeface="+mn-lt"/>
                  <a:cs typeface="Times New Roman" panose="02020603050405020304" pitchFamily="18" charset="0"/>
                </a:rPr>
                <a:t>Full</a:t>
              </a:r>
            </a:p>
            <a:p>
              <a:pPr algn="ctr"/>
              <a:r>
                <a:rPr lang="en-US" sz="2000" dirty="0">
                  <a:latin typeface="+mn-lt"/>
                  <a:cs typeface="Times New Roman" panose="02020603050405020304" pitchFamily="18" charset="0"/>
                </a:rPr>
                <a:t>Adder</a:t>
              </a: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AD1C6925-C976-4A52-AEF0-A38AAC3585FD}"/>
                </a:ext>
              </a:extLst>
            </p:cNvPr>
            <p:cNvGrpSpPr/>
            <p:nvPr/>
          </p:nvGrpSpPr>
          <p:grpSpPr>
            <a:xfrm>
              <a:off x="4891801" y="2082542"/>
              <a:ext cx="518463" cy="220027"/>
              <a:chOff x="6450782" y="3604105"/>
              <a:chExt cx="518463" cy="518464"/>
            </a:xfrm>
          </p:grpSpPr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DF753459-7921-4DDF-9035-617AD3D7CE4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69245" y="3604105"/>
                <a:ext cx="0" cy="51846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83E87970-DC0D-4BA0-B70B-F1AEF134905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50782" y="3604105"/>
                <a:ext cx="0" cy="51846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17B5C73C-6779-46D2-B22E-0F721F50E249}"/>
                </a:ext>
              </a:extLst>
            </p:cNvPr>
            <p:cNvCxnSpPr>
              <a:cxnSpLocks/>
            </p:cNvCxnSpPr>
            <p:nvPr/>
          </p:nvCxnSpPr>
          <p:spPr>
            <a:xfrm>
              <a:off x="5168980" y="3200283"/>
              <a:ext cx="0" cy="22871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661900FF-17EF-44FC-BD39-46635D25EFE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457945" y="2742471"/>
              <a:ext cx="261037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A100E21-0BCE-4690-A5B2-A890D01540CF}"/>
                </a:ext>
              </a:extLst>
            </p:cNvPr>
            <p:cNvSpPr txBox="1"/>
            <p:nvPr/>
          </p:nvSpPr>
          <p:spPr>
            <a:xfrm>
              <a:off x="4661373" y="1763815"/>
              <a:ext cx="457200" cy="281383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+mn-lt"/>
                  <a:cs typeface="Times New Roman" panose="02020603050405020304" pitchFamily="18" charset="0"/>
                </a:rPr>
                <a:t>a</a:t>
              </a:r>
              <a:endParaRPr lang="en-US" sz="2000" i="1" baseline="-25000" dirty="0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1FD0E46-386A-444F-B57B-0DA2051269FB}"/>
                </a:ext>
              </a:extLst>
            </p:cNvPr>
            <p:cNvSpPr txBox="1"/>
            <p:nvPr/>
          </p:nvSpPr>
          <p:spPr>
            <a:xfrm>
              <a:off x="5183492" y="1763815"/>
              <a:ext cx="457200" cy="281383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+mn-lt"/>
                  <a:cs typeface="Times New Roman" panose="02020603050405020304" pitchFamily="18" charset="0"/>
                </a:rPr>
                <a:t>b</a:t>
              </a:r>
              <a:endParaRPr lang="en-US" sz="2000" i="1" baseline="-25000" dirty="0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84016DE-5232-42B5-8235-8E2808C54EC1}"/>
                </a:ext>
              </a:extLst>
            </p:cNvPr>
            <p:cNvSpPr txBox="1"/>
            <p:nvPr/>
          </p:nvSpPr>
          <p:spPr>
            <a:xfrm>
              <a:off x="4949408" y="3335496"/>
              <a:ext cx="457200" cy="453544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+mn-lt"/>
                  <a:cs typeface="Times New Roman" panose="02020603050405020304" pitchFamily="18" charset="0"/>
                </a:rPr>
                <a:t>sum</a:t>
              </a:r>
              <a:endParaRPr lang="en-US" sz="2000" i="1" baseline="-25000" dirty="0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FB6E8B8-5922-4520-9DF6-EF314ACE723B}"/>
                </a:ext>
              </a:extLst>
            </p:cNvPr>
            <p:cNvSpPr txBox="1"/>
            <p:nvPr/>
          </p:nvSpPr>
          <p:spPr>
            <a:xfrm>
              <a:off x="3898133" y="2483895"/>
              <a:ext cx="514807" cy="453544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 err="1">
                  <a:latin typeface="+mn-lt"/>
                  <a:cs typeface="Times New Roman" panose="02020603050405020304" pitchFamily="18" charset="0"/>
                </a:rPr>
                <a:t>cout</a:t>
              </a:r>
              <a:endParaRPr lang="en-US" sz="2000" baseline="-25000" dirty="0">
                <a:latin typeface="+mn-lt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46523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Adder Implementation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0549E1D8-AA88-4B01-8668-84938F0F35CB}"/>
              </a:ext>
            </a:extLst>
          </p:cNvPr>
          <p:cNvGrpSpPr/>
          <p:nvPr/>
        </p:nvGrpSpPr>
        <p:grpSpPr>
          <a:xfrm>
            <a:off x="5583070" y="1122872"/>
            <a:ext cx="3645405" cy="4286348"/>
            <a:chOff x="5628075" y="1437427"/>
            <a:chExt cx="3645405" cy="4286348"/>
          </a:xfrm>
        </p:grpSpPr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63FA01C1-EC87-49CB-8850-C119A60591CE}"/>
                </a:ext>
              </a:extLst>
            </p:cNvPr>
            <p:cNvSpPr txBox="1"/>
            <p:nvPr/>
          </p:nvSpPr>
          <p:spPr>
            <a:xfrm>
              <a:off x="7754479" y="2354835"/>
              <a:ext cx="900000" cy="900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dirty="0">
                  <a:latin typeface="+mn-lt"/>
                  <a:cs typeface="Times New Roman" panose="02020603050405020304" pitchFamily="18" charset="0"/>
                </a:rPr>
                <a:t>Half</a:t>
              </a:r>
            </a:p>
            <a:p>
              <a:pPr algn="ctr"/>
              <a:r>
                <a:rPr lang="en-US" sz="2000" dirty="0">
                  <a:latin typeface="+mn-lt"/>
                  <a:cs typeface="Times New Roman" panose="02020603050405020304" pitchFamily="18" charset="0"/>
                </a:rPr>
                <a:t>Adder</a:t>
              </a:r>
            </a:p>
          </p:txBody>
        </p: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45AEC1CC-5C7A-44A8-A8F4-1D427A5FE84B}"/>
                </a:ext>
              </a:extLst>
            </p:cNvPr>
            <p:cNvGrpSpPr/>
            <p:nvPr/>
          </p:nvGrpSpPr>
          <p:grpSpPr>
            <a:xfrm>
              <a:off x="7927300" y="1804812"/>
              <a:ext cx="518463" cy="552309"/>
              <a:chOff x="6450782" y="3604105"/>
              <a:chExt cx="518463" cy="518464"/>
            </a:xfrm>
          </p:grpSpPr>
          <p:cxnSp>
            <p:nvCxnSpPr>
              <p:cNvPr id="69" name="Straight Arrow Connector 68">
                <a:extLst>
                  <a:ext uri="{FF2B5EF4-FFF2-40B4-BE49-F238E27FC236}">
                    <a16:creationId xmlns:a16="http://schemas.microsoft.com/office/drawing/2014/main" id="{B4AB915F-CE33-42FA-BC24-12D69F66977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69245" y="3604105"/>
                <a:ext cx="0" cy="518463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Arrow Connector 69">
                <a:extLst>
                  <a:ext uri="{FF2B5EF4-FFF2-40B4-BE49-F238E27FC236}">
                    <a16:creationId xmlns:a16="http://schemas.microsoft.com/office/drawing/2014/main" id="{279C8350-3053-400E-99EF-D15CD724B2F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50782" y="3604105"/>
                <a:ext cx="0" cy="518463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CA8F82D8-7380-49E8-AF1E-2AFD47683B9D}"/>
                </a:ext>
              </a:extLst>
            </p:cNvPr>
            <p:cNvSpPr txBox="1"/>
            <p:nvPr/>
          </p:nvSpPr>
          <p:spPr>
            <a:xfrm>
              <a:off x="7696872" y="1437427"/>
              <a:ext cx="457200" cy="281383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+mn-lt"/>
                  <a:cs typeface="Times New Roman" panose="02020603050405020304" pitchFamily="18" charset="0"/>
                </a:rPr>
                <a:t>a</a:t>
              </a:r>
              <a:endParaRPr lang="en-US" sz="2000" i="1" baseline="-25000" dirty="0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6084E096-2EB7-42D5-BFB1-916D9C4879A6}"/>
                </a:ext>
              </a:extLst>
            </p:cNvPr>
            <p:cNvSpPr txBox="1"/>
            <p:nvPr/>
          </p:nvSpPr>
          <p:spPr>
            <a:xfrm>
              <a:off x="8218991" y="1437427"/>
              <a:ext cx="457200" cy="281383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+mn-lt"/>
                  <a:cs typeface="Times New Roman" panose="02020603050405020304" pitchFamily="18" charset="0"/>
                </a:rPr>
                <a:t>b</a:t>
              </a:r>
              <a:endParaRPr lang="en-US" sz="2000" i="1" baseline="-25000" dirty="0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A8F4F7CE-47D9-4416-99D3-AE7F9DB961C1}"/>
                </a:ext>
              </a:extLst>
            </p:cNvPr>
            <p:cNvSpPr txBox="1"/>
            <p:nvPr/>
          </p:nvSpPr>
          <p:spPr>
            <a:xfrm>
              <a:off x="8029583" y="4139634"/>
              <a:ext cx="900000" cy="900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dirty="0">
                  <a:latin typeface="+mn-lt"/>
                  <a:cs typeface="Times New Roman" panose="02020603050405020304" pitchFamily="18" charset="0"/>
                </a:rPr>
                <a:t>Half</a:t>
              </a:r>
            </a:p>
            <a:p>
              <a:pPr algn="ctr"/>
              <a:r>
                <a:rPr lang="en-US" sz="2000" dirty="0">
                  <a:latin typeface="+mn-lt"/>
                  <a:cs typeface="Times New Roman" panose="02020603050405020304" pitchFamily="18" charset="0"/>
                </a:rPr>
                <a:t>Adder</a:t>
              </a:r>
            </a:p>
          </p:txBody>
        </p:sp>
        <p:cxnSp>
          <p:nvCxnSpPr>
            <p:cNvPr id="81" name="Straight Arrow Connector 80">
              <a:extLst>
                <a:ext uri="{FF2B5EF4-FFF2-40B4-BE49-F238E27FC236}">
                  <a16:creationId xmlns:a16="http://schemas.microsoft.com/office/drawing/2014/main" id="{F98A4A9D-B2A3-43BD-B385-A5330A2FA3B2}"/>
                </a:ext>
              </a:extLst>
            </p:cNvPr>
            <p:cNvCxnSpPr>
              <a:cxnSpLocks/>
              <a:stCxn id="61" idx="2"/>
            </p:cNvCxnSpPr>
            <p:nvPr/>
          </p:nvCxnSpPr>
          <p:spPr>
            <a:xfrm>
              <a:off x="8204479" y="3254835"/>
              <a:ext cx="0" cy="88479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5D363DF2-56EC-458D-A690-DEA3BC3E2145}"/>
                </a:ext>
              </a:extLst>
            </p:cNvPr>
            <p:cNvCxnSpPr>
              <a:cxnSpLocks/>
            </p:cNvCxnSpPr>
            <p:nvPr/>
          </p:nvCxnSpPr>
          <p:spPr>
            <a:xfrm>
              <a:off x="8479583" y="5039634"/>
              <a:ext cx="0" cy="41459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33D4DFD9-D6C8-4E9F-B00C-375279A92FE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168135" y="3619597"/>
              <a:ext cx="449584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0460AE0F-2ECF-482E-90AC-C3758A43BE6F}"/>
                </a:ext>
              </a:extLst>
            </p:cNvPr>
            <p:cNvSpPr txBox="1"/>
            <p:nvPr/>
          </p:nvSpPr>
          <p:spPr>
            <a:xfrm>
              <a:off x="8816280" y="1437427"/>
              <a:ext cx="457200" cy="281383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+mn-lt"/>
                  <a:cs typeface="Times New Roman" panose="02020603050405020304" pitchFamily="18" charset="0"/>
                </a:rPr>
                <a:t>c</a:t>
              </a:r>
              <a:endParaRPr lang="en-US" sz="2000" i="1" baseline="-25000" dirty="0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39538062-8A3C-4A3F-B27A-8327055F3B6D}"/>
                </a:ext>
              </a:extLst>
            </p:cNvPr>
            <p:cNvSpPr txBox="1"/>
            <p:nvPr/>
          </p:nvSpPr>
          <p:spPr>
            <a:xfrm>
              <a:off x="8250983" y="5464281"/>
              <a:ext cx="457200" cy="259494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+mn-lt"/>
                  <a:cs typeface="Times New Roman" panose="02020603050405020304" pitchFamily="18" charset="0"/>
                </a:rPr>
                <a:t>sum</a:t>
              </a:r>
              <a:endParaRPr lang="en-US" sz="2000" i="1" baseline="-25000" dirty="0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5A3E8D03-84A3-44ED-8C3F-C060A27AA351}"/>
                </a:ext>
              </a:extLst>
            </p:cNvPr>
            <p:cNvSpPr txBox="1"/>
            <p:nvPr/>
          </p:nvSpPr>
          <p:spPr>
            <a:xfrm>
              <a:off x="5628075" y="3383995"/>
              <a:ext cx="514807" cy="453544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 err="1">
                  <a:latin typeface="+mn-lt"/>
                  <a:cs typeface="Times New Roman" panose="02020603050405020304" pitchFamily="18" charset="0"/>
                </a:rPr>
                <a:t>cout</a:t>
              </a:r>
              <a:endParaRPr lang="en-US" sz="2000" baseline="-25000" dirty="0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DA12E18-D0AD-4C21-8D25-20A6BEE5681C}"/>
                </a:ext>
              </a:extLst>
            </p:cNvPr>
            <p:cNvSpPr/>
            <p:nvPr/>
          </p:nvSpPr>
          <p:spPr>
            <a:xfrm>
              <a:off x="8731190" y="1804812"/>
              <a:ext cx="311084" cy="2333555"/>
            </a:xfrm>
            <a:custGeom>
              <a:avLst/>
              <a:gdLst>
                <a:gd name="connsiteX0" fmla="*/ 311084 w 311084"/>
                <a:gd name="connsiteY0" fmla="*/ 0 h 1979629"/>
                <a:gd name="connsiteX1" fmla="*/ 311084 w 311084"/>
                <a:gd name="connsiteY1" fmla="*/ 1489435 h 1979629"/>
                <a:gd name="connsiteX2" fmla="*/ 0 w 311084"/>
                <a:gd name="connsiteY2" fmla="*/ 1489435 h 1979629"/>
                <a:gd name="connsiteX3" fmla="*/ 0 w 311084"/>
                <a:gd name="connsiteY3" fmla="*/ 1979629 h 19796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1084" h="1979629">
                  <a:moveTo>
                    <a:pt x="311084" y="0"/>
                  </a:moveTo>
                  <a:lnTo>
                    <a:pt x="311084" y="1489435"/>
                  </a:lnTo>
                  <a:lnTo>
                    <a:pt x="0" y="1489435"/>
                  </a:lnTo>
                  <a:lnTo>
                    <a:pt x="0" y="1979629"/>
                  </a:lnTo>
                </a:path>
              </a:pathLst>
            </a:custGeom>
            <a:noFill/>
            <a:ln w="25400">
              <a:solidFill>
                <a:schemeClr val="tx1"/>
              </a:solidFill>
              <a:headEnd type="none"/>
              <a:tailEnd type="arrow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E67FDC9D-CBCD-407B-B46D-D99D6D4ECFE0}"/>
                </a:ext>
              </a:extLst>
            </p:cNvPr>
            <p:cNvSpPr/>
            <p:nvPr/>
          </p:nvSpPr>
          <p:spPr>
            <a:xfrm>
              <a:off x="7214331" y="2802577"/>
              <a:ext cx="534390" cy="641267"/>
            </a:xfrm>
            <a:custGeom>
              <a:avLst/>
              <a:gdLst>
                <a:gd name="connsiteX0" fmla="*/ 0 w 534390"/>
                <a:gd name="connsiteY0" fmla="*/ 641267 h 641267"/>
                <a:gd name="connsiteX1" fmla="*/ 380011 w 534390"/>
                <a:gd name="connsiteY1" fmla="*/ 641267 h 641267"/>
                <a:gd name="connsiteX2" fmla="*/ 380011 w 534390"/>
                <a:gd name="connsiteY2" fmla="*/ 0 h 641267"/>
                <a:gd name="connsiteX3" fmla="*/ 534390 w 534390"/>
                <a:gd name="connsiteY3" fmla="*/ 0 h 641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4390" h="641267">
                  <a:moveTo>
                    <a:pt x="0" y="641267"/>
                  </a:moveTo>
                  <a:lnTo>
                    <a:pt x="380011" y="641267"/>
                  </a:lnTo>
                  <a:lnTo>
                    <a:pt x="380011" y="0"/>
                  </a:lnTo>
                  <a:lnTo>
                    <a:pt x="534390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FAB9C836-B6F1-49A7-B3EB-2C561A524307}"/>
                </a:ext>
              </a:extLst>
            </p:cNvPr>
            <p:cNvSpPr/>
            <p:nvPr/>
          </p:nvSpPr>
          <p:spPr>
            <a:xfrm flipV="1">
              <a:off x="7202456" y="3804858"/>
              <a:ext cx="830967" cy="770212"/>
            </a:xfrm>
            <a:custGeom>
              <a:avLst/>
              <a:gdLst>
                <a:gd name="connsiteX0" fmla="*/ 0 w 534390"/>
                <a:gd name="connsiteY0" fmla="*/ 641267 h 641267"/>
                <a:gd name="connsiteX1" fmla="*/ 380011 w 534390"/>
                <a:gd name="connsiteY1" fmla="*/ 641267 h 641267"/>
                <a:gd name="connsiteX2" fmla="*/ 380011 w 534390"/>
                <a:gd name="connsiteY2" fmla="*/ 0 h 641267"/>
                <a:gd name="connsiteX3" fmla="*/ 534390 w 534390"/>
                <a:gd name="connsiteY3" fmla="*/ 0 h 641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4390" h="641267">
                  <a:moveTo>
                    <a:pt x="0" y="641267"/>
                  </a:moveTo>
                  <a:lnTo>
                    <a:pt x="380011" y="641267"/>
                  </a:lnTo>
                  <a:lnTo>
                    <a:pt x="380011" y="0"/>
                  </a:lnTo>
                  <a:lnTo>
                    <a:pt x="534390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 64">
              <a:extLst>
                <a:ext uri="{FF2B5EF4-FFF2-40B4-BE49-F238E27FC236}">
                  <a16:creationId xmlns:a16="http://schemas.microsoft.com/office/drawing/2014/main" id="{4F92AA5D-5C93-4188-A284-3DC8A6A6CD2A}"/>
                </a:ext>
              </a:extLst>
            </p:cNvPr>
            <p:cNvSpPr>
              <a:spLocks noChangeAspect="1"/>
            </p:cNvSpPr>
            <p:nvPr/>
          </p:nvSpPr>
          <p:spPr bwMode="auto">
            <a:xfrm rot="10800000">
              <a:off x="6617719" y="3352600"/>
              <a:ext cx="631825" cy="514350"/>
            </a:xfrm>
            <a:custGeom>
              <a:avLst/>
              <a:gdLst>
                <a:gd name="T0" fmla="*/ 0 w 708"/>
                <a:gd name="T1" fmla="*/ 0 h 576"/>
                <a:gd name="T2" fmla="*/ 17 w 708"/>
                <a:gd name="T3" fmla="*/ 40 h 576"/>
                <a:gd name="T4" fmla="*/ 39 w 708"/>
                <a:gd name="T5" fmla="*/ 95 h 576"/>
                <a:gd name="T6" fmla="*/ 54 w 708"/>
                <a:gd name="T7" fmla="*/ 157 h 576"/>
                <a:gd name="T8" fmla="*/ 66 w 708"/>
                <a:gd name="T9" fmla="*/ 227 h 576"/>
                <a:gd name="T10" fmla="*/ 74 w 708"/>
                <a:gd name="T11" fmla="*/ 284 h 576"/>
                <a:gd name="T12" fmla="*/ 69 w 708"/>
                <a:gd name="T13" fmla="*/ 338 h 576"/>
                <a:gd name="T14" fmla="*/ 58 w 708"/>
                <a:gd name="T15" fmla="*/ 399 h 576"/>
                <a:gd name="T16" fmla="*/ 45 w 708"/>
                <a:gd name="T17" fmla="*/ 458 h 576"/>
                <a:gd name="T18" fmla="*/ 28 w 708"/>
                <a:gd name="T19" fmla="*/ 512 h 576"/>
                <a:gd name="T20" fmla="*/ 0 w 708"/>
                <a:gd name="T21" fmla="*/ 572 h 576"/>
                <a:gd name="T22" fmla="*/ 210 w 708"/>
                <a:gd name="T23" fmla="*/ 576 h 576"/>
                <a:gd name="T24" fmla="*/ 297 w 708"/>
                <a:gd name="T25" fmla="*/ 570 h 576"/>
                <a:gd name="T26" fmla="*/ 342 w 708"/>
                <a:gd name="T27" fmla="*/ 567 h 576"/>
                <a:gd name="T28" fmla="*/ 375 w 708"/>
                <a:gd name="T29" fmla="*/ 559 h 576"/>
                <a:gd name="T30" fmla="*/ 409 w 708"/>
                <a:gd name="T31" fmla="*/ 549 h 576"/>
                <a:gd name="T32" fmla="*/ 445 w 708"/>
                <a:gd name="T33" fmla="*/ 533 h 576"/>
                <a:gd name="T34" fmla="*/ 486 w 708"/>
                <a:gd name="T35" fmla="*/ 515 h 576"/>
                <a:gd name="T36" fmla="*/ 526 w 708"/>
                <a:gd name="T37" fmla="*/ 490 h 576"/>
                <a:gd name="T38" fmla="*/ 552 w 708"/>
                <a:gd name="T39" fmla="*/ 470 h 576"/>
                <a:gd name="T40" fmla="*/ 577 w 708"/>
                <a:gd name="T41" fmla="*/ 447 h 576"/>
                <a:gd name="T42" fmla="*/ 604 w 708"/>
                <a:gd name="T43" fmla="*/ 420 h 576"/>
                <a:gd name="T44" fmla="*/ 628 w 708"/>
                <a:gd name="T45" fmla="*/ 398 h 576"/>
                <a:gd name="T46" fmla="*/ 651 w 708"/>
                <a:gd name="T47" fmla="*/ 370 h 576"/>
                <a:gd name="T48" fmla="*/ 680 w 708"/>
                <a:gd name="T49" fmla="*/ 333 h 576"/>
                <a:gd name="T50" fmla="*/ 708 w 708"/>
                <a:gd name="T51" fmla="*/ 286 h 576"/>
                <a:gd name="T52" fmla="*/ 682 w 708"/>
                <a:gd name="T53" fmla="*/ 245 h 576"/>
                <a:gd name="T54" fmla="*/ 658 w 708"/>
                <a:gd name="T55" fmla="*/ 210 h 576"/>
                <a:gd name="T56" fmla="*/ 638 w 708"/>
                <a:gd name="T57" fmla="*/ 185 h 576"/>
                <a:gd name="T58" fmla="*/ 616 w 708"/>
                <a:gd name="T59" fmla="*/ 161 h 576"/>
                <a:gd name="T60" fmla="*/ 592 w 708"/>
                <a:gd name="T61" fmla="*/ 138 h 576"/>
                <a:gd name="T62" fmla="*/ 572 w 708"/>
                <a:gd name="T63" fmla="*/ 120 h 576"/>
                <a:gd name="T64" fmla="*/ 552 w 708"/>
                <a:gd name="T65" fmla="*/ 103 h 576"/>
                <a:gd name="T66" fmla="*/ 528 w 708"/>
                <a:gd name="T67" fmla="*/ 85 h 576"/>
                <a:gd name="T68" fmla="*/ 506 w 708"/>
                <a:gd name="T69" fmla="*/ 72 h 576"/>
                <a:gd name="T70" fmla="*/ 480 w 708"/>
                <a:gd name="T71" fmla="*/ 58 h 576"/>
                <a:gd name="T72" fmla="*/ 451 w 708"/>
                <a:gd name="T73" fmla="*/ 43 h 576"/>
                <a:gd name="T74" fmla="*/ 415 w 708"/>
                <a:gd name="T75" fmla="*/ 29 h 576"/>
                <a:gd name="T76" fmla="*/ 385 w 708"/>
                <a:gd name="T77" fmla="*/ 20 h 576"/>
                <a:gd name="T78" fmla="*/ 350 w 708"/>
                <a:gd name="T79" fmla="*/ 11 h 576"/>
                <a:gd name="T80" fmla="*/ 313 w 708"/>
                <a:gd name="T81" fmla="*/ 5 h 576"/>
                <a:gd name="T82" fmla="*/ 278 w 708"/>
                <a:gd name="T83" fmla="*/ 1 h 576"/>
                <a:gd name="T84" fmla="*/ 253 w 708"/>
                <a:gd name="T85" fmla="*/ 1 h 576"/>
                <a:gd name="T86" fmla="*/ 227 w 708"/>
                <a:gd name="T87" fmla="*/ 0 h 576"/>
                <a:gd name="T88" fmla="*/ 0 w 708"/>
                <a:gd name="T89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08" h="576">
                  <a:moveTo>
                    <a:pt x="0" y="0"/>
                  </a:moveTo>
                  <a:lnTo>
                    <a:pt x="17" y="40"/>
                  </a:lnTo>
                  <a:lnTo>
                    <a:pt x="39" y="95"/>
                  </a:lnTo>
                  <a:lnTo>
                    <a:pt x="54" y="157"/>
                  </a:lnTo>
                  <a:lnTo>
                    <a:pt x="66" y="227"/>
                  </a:lnTo>
                  <a:lnTo>
                    <a:pt x="74" y="284"/>
                  </a:lnTo>
                  <a:lnTo>
                    <a:pt x="69" y="338"/>
                  </a:lnTo>
                  <a:lnTo>
                    <a:pt x="58" y="399"/>
                  </a:lnTo>
                  <a:lnTo>
                    <a:pt x="45" y="458"/>
                  </a:lnTo>
                  <a:lnTo>
                    <a:pt x="28" y="512"/>
                  </a:lnTo>
                  <a:lnTo>
                    <a:pt x="0" y="572"/>
                  </a:lnTo>
                  <a:lnTo>
                    <a:pt x="210" y="576"/>
                  </a:lnTo>
                  <a:lnTo>
                    <a:pt x="297" y="570"/>
                  </a:lnTo>
                  <a:lnTo>
                    <a:pt x="342" y="567"/>
                  </a:lnTo>
                  <a:lnTo>
                    <a:pt x="375" y="559"/>
                  </a:lnTo>
                  <a:lnTo>
                    <a:pt x="409" y="549"/>
                  </a:lnTo>
                  <a:lnTo>
                    <a:pt x="445" y="533"/>
                  </a:lnTo>
                  <a:lnTo>
                    <a:pt x="486" y="515"/>
                  </a:lnTo>
                  <a:lnTo>
                    <a:pt x="526" y="490"/>
                  </a:lnTo>
                  <a:lnTo>
                    <a:pt x="552" y="470"/>
                  </a:lnTo>
                  <a:lnTo>
                    <a:pt x="577" y="447"/>
                  </a:lnTo>
                  <a:lnTo>
                    <a:pt x="604" y="420"/>
                  </a:lnTo>
                  <a:lnTo>
                    <a:pt x="628" y="398"/>
                  </a:lnTo>
                  <a:lnTo>
                    <a:pt x="651" y="370"/>
                  </a:lnTo>
                  <a:lnTo>
                    <a:pt x="680" y="333"/>
                  </a:lnTo>
                  <a:lnTo>
                    <a:pt x="708" y="286"/>
                  </a:lnTo>
                  <a:lnTo>
                    <a:pt x="682" y="245"/>
                  </a:lnTo>
                  <a:lnTo>
                    <a:pt x="658" y="210"/>
                  </a:lnTo>
                  <a:lnTo>
                    <a:pt x="638" y="185"/>
                  </a:lnTo>
                  <a:lnTo>
                    <a:pt x="616" y="161"/>
                  </a:lnTo>
                  <a:lnTo>
                    <a:pt x="592" y="138"/>
                  </a:lnTo>
                  <a:lnTo>
                    <a:pt x="572" y="120"/>
                  </a:lnTo>
                  <a:lnTo>
                    <a:pt x="552" y="103"/>
                  </a:lnTo>
                  <a:lnTo>
                    <a:pt x="528" y="85"/>
                  </a:lnTo>
                  <a:lnTo>
                    <a:pt x="506" y="72"/>
                  </a:lnTo>
                  <a:lnTo>
                    <a:pt x="480" y="58"/>
                  </a:lnTo>
                  <a:lnTo>
                    <a:pt x="451" y="43"/>
                  </a:lnTo>
                  <a:lnTo>
                    <a:pt x="415" y="29"/>
                  </a:lnTo>
                  <a:lnTo>
                    <a:pt x="385" y="20"/>
                  </a:lnTo>
                  <a:lnTo>
                    <a:pt x="350" y="11"/>
                  </a:lnTo>
                  <a:lnTo>
                    <a:pt x="313" y="5"/>
                  </a:lnTo>
                  <a:lnTo>
                    <a:pt x="278" y="1"/>
                  </a:lnTo>
                  <a:lnTo>
                    <a:pt x="253" y="1"/>
                  </a:lnTo>
                  <a:lnTo>
                    <a:pt x="2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254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1BAA4B95-8657-411A-A1A4-2389D8EF99E6}"/>
                </a:ext>
              </a:extLst>
            </p:cNvPr>
            <p:cNvSpPr/>
            <p:nvPr/>
          </p:nvSpPr>
          <p:spPr>
            <a:xfrm>
              <a:off x="6493864" y="2075258"/>
              <a:ext cx="2779616" cy="3168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36949174-FEAD-404A-82A4-DF767A2AE4E6}"/>
              </a:ext>
            </a:extLst>
          </p:cNvPr>
          <p:cNvSpPr txBox="1"/>
          <p:nvPr/>
        </p:nvSpPr>
        <p:spPr>
          <a:xfrm>
            <a:off x="272480" y="5769260"/>
            <a:ext cx="9451050" cy="60793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atin typeface="+mn-lt"/>
                <a:cs typeface="Times New Roman" panose="02020603050405020304" pitchFamily="18" charset="0"/>
              </a:rPr>
              <a:t>A full adder can be implemented as two half-adders and an OR gate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AE0548DB-0948-483C-A219-DF3FF2BFEDF4}"/>
              </a:ext>
            </a:extLst>
          </p:cNvPr>
          <p:cNvGrpSpPr/>
          <p:nvPr/>
        </p:nvGrpSpPr>
        <p:grpSpPr>
          <a:xfrm>
            <a:off x="785193" y="1122872"/>
            <a:ext cx="3942782" cy="4286348"/>
            <a:chOff x="785193" y="1122872"/>
            <a:chExt cx="3942782" cy="4286348"/>
          </a:xfrm>
        </p:grpSpPr>
        <p:grpSp>
          <p:nvGrpSpPr>
            <p:cNvPr id="5" name="Group 60"/>
            <p:cNvGrpSpPr>
              <a:grpSpLocks noChangeAspect="1"/>
            </p:cNvGrpSpPr>
            <p:nvPr/>
          </p:nvGrpSpPr>
          <p:grpSpPr bwMode="auto">
            <a:xfrm rot="5400000">
              <a:off x="3717363" y="4119271"/>
              <a:ext cx="693738" cy="515938"/>
              <a:chOff x="750" y="2323"/>
              <a:chExt cx="774" cy="576"/>
            </a:xfrm>
          </p:grpSpPr>
          <p:sp>
            <p:nvSpPr>
              <p:cNvPr id="38" name="Freeform 61"/>
              <p:cNvSpPr>
                <a:spLocks noChangeAspect="1"/>
              </p:cNvSpPr>
              <p:nvPr/>
            </p:nvSpPr>
            <p:spPr bwMode="auto">
              <a:xfrm>
                <a:off x="816" y="2323"/>
                <a:ext cx="708" cy="576"/>
              </a:xfrm>
              <a:custGeom>
                <a:avLst/>
                <a:gdLst>
                  <a:gd name="T0" fmla="*/ 0 w 708"/>
                  <a:gd name="T1" fmla="*/ 0 h 576"/>
                  <a:gd name="T2" fmla="*/ 17 w 708"/>
                  <a:gd name="T3" fmla="*/ 40 h 576"/>
                  <a:gd name="T4" fmla="*/ 39 w 708"/>
                  <a:gd name="T5" fmla="*/ 95 h 576"/>
                  <a:gd name="T6" fmla="*/ 54 w 708"/>
                  <a:gd name="T7" fmla="*/ 157 h 576"/>
                  <a:gd name="T8" fmla="*/ 66 w 708"/>
                  <a:gd name="T9" fmla="*/ 227 h 576"/>
                  <a:gd name="T10" fmla="*/ 74 w 708"/>
                  <a:gd name="T11" fmla="*/ 284 h 576"/>
                  <a:gd name="T12" fmla="*/ 69 w 708"/>
                  <a:gd name="T13" fmla="*/ 338 h 576"/>
                  <a:gd name="T14" fmla="*/ 58 w 708"/>
                  <a:gd name="T15" fmla="*/ 399 h 576"/>
                  <a:gd name="T16" fmla="*/ 45 w 708"/>
                  <a:gd name="T17" fmla="*/ 458 h 576"/>
                  <a:gd name="T18" fmla="*/ 28 w 708"/>
                  <a:gd name="T19" fmla="*/ 512 h 576"/>
                  <a:gd name="T20" fmla="*/ 0 w 708"/>
                  <a:gd name="T21" fmla="*/ 572 h 576"/>
                  <a:gd name="T22" fmla="*/ 210 w 708"/>
                  <a:gd name="T23" fmla="*/ 576 h 576"/>
                  <a:gd name="T24" fmla="*/ 297 w 708"/>
                  <a:gd name="T25" fmla="*/ 570 h 576"/>
                  <a:gd name="T26" fmla="*/ 342 w 708"/>
                  <a:gd name="T27" fmla="*/ 567 h 576"/>
                  <a:gd name="T28" fmla="*/ 375 w 708"/>
                  <a:gd name="T29" fmla="*/ 559 h 576"/>
                  <a:gd name="T30" fmla="*/ 409 w 708"/>
                  <a:gd name="T31" fmla="*/ 549 h 576"/>
                  <a:gd name="T32" fmla="*/ 445 w 708"/>
                  <a:gd name="T33" fmla="*/ 533 h 576"/>
                  <a:gd name="T34" fmla="*/ 486 w 708"/>
                  <a:gd name="T35" fmla="*/ 515 h 576"/>
                  <a:gd name="T36" fmla="*/ 526 w 708"/>
                  <a:gd name="T37" fmla="*/ 490 h 576"/>
                  <a:gd name="T38" fmla="*/ 552 w 708"/>
                  <a:gd name="T39" fmla="*/ 470 h 576"/>
                  <a:gd name="T40" fmla="*/ 577 w 708"/>
                  <a:gd name="T41" fmla="*/ 447 h 576"/>
                  <a:gd name="T42" fmla="*/ 604 w 708"/>
                  <a:gd name="T43" fmla="*/ 420 h 576"/>
                  <a:gd name="T44" fmla="*/ 628 w 708"/>
                  <a:gd name="T45" fmla="*/ 398 h 576"/>
                  <a:gd name="T46" fmla="*/ 651 w 708"/>
                  <a:gd name="T47" fmla="*/ 370 h 576"/>
                  <a:gd name="T48" fmla="*/ 680 w 708"/>
                  <a:gd name="T49" fmla="*/ 333 h 576"/>
                  <a:gd name="T50" fmla="*/ 708 w 708"/>
                  <a:gd name="T51" fmla="*/ 286 h 576"/>
                  <a:gd name="T52" fmla="*/ 682 w 708"/>
                  <a:gd name="T53" fmla="*/ 245 h 576"/>
                  <a:gd name="T54" fmla="*/ 658 w 708"/>
                  <a:gd name="T55" fmla="*/ 210 h 576"/>
                  <a:gd name="T56" fmla="*/ 638 w 708"/>
                  <a:gd name="T57" fmla="*/ 185 h 576"/>
                  <a:gd name="T58" fmla="*/ 616 w 708"/>
                  <a:gd name="T59" fmla="*/ 161 h 576"/>
                  <a:gd name="T60" fmla="*/ 592 w 708"/>
                  <a:gd name="T61" fmla="*/ 138 h 576"/>
                  <a:gd name="T62" fmla="*/ 572 w 708"/>
                  <a:gd name="T63" fmla="*/ 120 h 576"/>
                  <a:gd name="T64" fmla="*/ 552 w 708"/>
                  <a:gd name="T65" fmla="*/ 103 h 576"/>
                  <a:gd name="T66" fmla="*/ 528 w 708"/>
                  <a:gd name="T67" fmla="*/ 85 h 576"/>
                  <a:gd name="T68" fmla="*/ 506 w 708"/>
                  <a:gd name="T69" fmla="*/ 72 h 576"/>
                  <a:gd name="T70" fmla="*/ 480 w 708"/>
                  <a:gd name="T71" fmla="*/ 58 h 576"/>
                  <a:gd name="T72" fmla="*/ 451 w 708"/>
                  <a:gd name="T73" fmla="*/ 43 h 576"/>
                  <a:gd name="T74" fmla="*/ 415 w 708"/>
                  <a:gd name="T75" fmla="*/ 29 h 576"/>
                  <a:gd name="T76" fmla="*/ 385 w 708"/>
                  <a:gd name="T77" fmla="*/ 20 h 576"/>
                  <a:gd name="T78" fmla="*/ 350 w 708"/>
                  <a:gd name="T79" fmla="*/ 11 h 576"/>
                  <a:gd name="T80" fmla="*/ 313 w 708"/>
                  <a:gd name="T81" fmla="*/ 5 h 576"/>
                  <a:gd name="T82" fmla="*/ 278 w 708"/>
                  <a:gd name="T83" fmla="*/ 1 h 576"/>
                  <a:gd name="T84" fmla="*/ 253 w 708"/>
                  <a:gd name="T85" fmla="*/ 1 h 576"/>
                  <a:gd name="T86" fmla="*/ 227 w 708"/>
                  <a:gd name="T87" fmla="*/ 0 h 576"/>
                  <a:gd name="T88" fmla="*/ 0 w 708"/>
                  <a:gd name="T89" fmla="*/ 0 h 5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708" h="576">
                    <a:moveTo>
                      <a:pt x="0" y="0"/>
                    </a:moveTo>
                    <a:lnTo>
                      <a:pt x="17" y="40"/>
                    </a:lnTo>
                    <a:lnTo>
                      <a:pt x="39" y="95"/>
                    </a:lnTo>
                    <a:lnTo>
                      <a:pt x="54" y="157"/>
                    </a:lnTo>
                    <a:lnTo>
                      <a:pt x="66" y="227"/>
                    </a:lnTo>
                    <a:lnTo>
                      <a:pt x="74" y="284"/>
                    </a:lnTo>
                    <a:lnTo>
                      <a:pt x="69" y="338"/>
                    </a:lnTo>
                    <a:lnTo>
                      <a:pt x="58" y="399"/>
                    </a:lnTo>
                    <a:lnTo>
                      <a:pt x="45" y="458"/>
                    </a:lnTo>
                    <a:lnTo>
                      <a:pt x="28" y="512"/>
                    </a:lnTo>
                    <a:lnTo>
                      <a:pt x="0" y="572"/>
                    </a:lnTo>
                    <a:lnTo>
                      <a:pt x="210" y="576"/>
                    </a:lnTo>
                    <a:lnTo>
                      <a:pt x="297" y="570"/>
                    </a:lnTo>
                    <a:lnTo>
                      <a:pt x="342" y="567"/>
                    </a:lnTo>
                    <a:lnTo>
                      <a:pt x="375" y="559"/>
                    </a:lnTo>
                    <a:lnTo>
                      <a:pt x="409" y="549"/>
                    </a:lnTo>
                    <a:lnTo>
                      <a:pt x="445" y="533"/>
                    </a:lnTo>
                    <a:lnTo>
                      <a:pt x="486" y="515"/>
                    </a:lnTo>
                    <a:lnTo>
                      <a:pt x="526" y="490"/>
                    </a:lnTo>
                    <a:lnTo>
                      <a:pt x="552" y="470"/>
                    </a:lnTo>
                    <a:lnTo>
                      <a:pt x="577" y="447"/>
                    </a:lnTo>
                    <a:lnTo>
                      <a:pt x="604" y="420"/>
                    </a:lnTo>
                    <a:lnTo>
                      <a:pt x="628" y="398"/>
                    </a:lnTo>
                    <a:lnTo>
                      <a:pt x="651" y="370"/>
                    </a:lnTo>
                    <a:lnTo>
                      <a:pt x="680" y="333"/>
                    </a:lnTo>
                    <a:lnTo>
                      <a:pt x="708" y="286"/>
                    </a:lnTo>
                    <a:lnTo>
                      <a:pt x="682" y="245"/>
                    </a:lnTo>
                    <a:lnTo>
                      <a:pt x="658" y="210"/>
                    </a:lnTo>
                    <a:lnTo>
                      <a:pt x="638" y="185"/>
                    </a:lnTo>
                    <a:lnTo>
                      <a:pt x="616" y="161"/>
                    </a:lnTo>
                    <a:lnTo>
                      <a:pt x="592" y="138"/>
                    </a:lnTo>
                    <a:lnTo>
                      <a:pt x="572" y="120"/>
                    </a:lnTo>
                    <a:lnTo>
                      <a:pt x="552" y="103"/>
                    </a:lnTo>
                    <a:lnTo>
                      <a:pt x="528" y="85"/>
                    </a:lnTo>
                    <a:lnTo>
                      <a:pt x="506" y="72"/>
                    </a:lnTo>
                    <a:lnTo>
                      <a:pt x="480" y="58"/>
                    </a:lnTo>
                    <a:lnTo>
                      <a:pt x="451" y="43"/>
                    </a:lnTo>
                    <a:lnTo>
                      <a:pt x="415" y="29"/>
                    </a:lnTo>
                    <a:lnTo>
                      <a:pt x="385" y="20"/>
                    </a:lnTo>
                    <a:lnTo>
                      <a:pt x="350" y="11"/>
                    </a:lnTo>
                    <a:lnTo>
                      <a:pt x="313" y="5"/>
                    </a:lnTo>
                    <a:lnTo>
                      <a:pt x="278" y="1"/>
                    </a:lnTo>
                    <a:lnTo>
                      <a:pt x="253" y="1"/>
                    </a:lnTo>
                    <a:lnTo>
                      <a:pt x="227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254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3366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Freeform 62"/>
              <p:cNvSpPr>
                <a:spLocks noChangeAspect="1"/>
              </p:cNvSpPr>
              <p:nvPr/>
            </p:nvSpPr>
            <p:spPr bwMode="auto">
              <a:xfrm>
                <a:off x="750" y="2326"/>
                <a:ext cx="76" cy="573"/>
              </a:xfrm>
              <a:custGeom>
                <a:avLst/>
                <a:gdLst>
                  <a:gd name="T0" fmla="*/ 3 w 76"/>
                  <a:gd name="T1" fmla="*/ 0 h 573"/>
                  <a:gd name="T2" fmla="*/ 30 w 76"/>
                  <a:gd name="T3" fmla="*/ 71 h 573"/>
                  <a:gd name="T4" fmla="*/ 48 w 76"/>
                  <a:gd name="T5" fmla="*/ 135 h 573"/>
                  <a:gd name="T6" fmla="*/ 62 w 76"/>
                  <a:gd name="T7" fmla="*/ 194 h 573"/>
                  <a:gd name="T8" fmla="*/ 75 w 76"/>
                  <a:gd name="T9" fmla="*/ 279 h 573"/>
                  <a:gd name="T10" fmla="*/ 66 w 76"/>
                  <a:gd name="T11" fmla="*/ 354 h 573"/>
                  <a:gd name="T12" fmla="*/ 54 w 76"/>
                  <a:gd name="T13" fmla="*/ 411 h 573"/>
                  <a:gd name="T14" fmla="*/ 35 w 76"/>
                  <a:gd name="T15" fmla="*/ 488 h 573"/>
                  <a:gd name="T16" fmla="*/ 0 w 76"/>
                  <a:gd name="T17" fmla="*/ 573 h 5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6" h="573">
                    <a:moveTo>
                      <a:pt x="3" y="0"/>
                    </a:moveTo>
                    <a:cubicBezTo>
                      <a:pt x="7" y="12"/>
                      <a:pt x="23" y="49"/>
                      <a:pt x="30" y="71"/>
                    </a:cubicBezTo>
                    <a:cubicBezTo>
                      <a:pt x="37" y="93"/>
                      <a:pt x="43" y="115"/>
                      <a:pt x="48" y="135"/>
                    </a:cubicBezTo>
                    <a:cubicBezTo>
                      <a:pt x="53" y="155"/>
                      <a:pt x="58" y="170"/>
                      <a:pt x="62" y="194"/>
                    </a:cubicBezTo>
                    <a:cubicBezTo>
                      <a:pt x="66" y="218"/>
                      <a:pt x="74" y="252"/>
                      <a:pt x="75" y="279"/>
                    </a:cubicBezTo>
                    <a:cubicBezTo>
                      <a:pt x="76" y="306"/>
                      <a:pt x="69" y="332"/>
                      <a:pt x="66" y="354"/>
                    </a:cubicBezTo>
                    <a:cubicBezTo>
                      <a:pt x="63" y="376"/>
                      <a:pt x="59" y="389"/>
                      <a:pt x="54" y="411"/>
                    </a:cubicBezTo>
                    <a:cubicBezTo>
                      <a:pt x="49" y="433"/>
                      <a:pt x="44" y="461"/>
                      <a:pt x="35" y="488"/>
                    </a:cubicBezTo>
                    <a:cubicBezTo>
                      <a:pt x="26" y="515"/>
                      <a:pt x="7" y="555"/>
                      <a:pt x="0" y="573"/>
                    </a:cubicBezTo>
                  </a:path>
                </a:pathLst>
              </a:custGeom>
              <a:noFill/>
              <a:ln w="254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AutoShape 63"/>
            <p:cNvSpPr>
              <a:spLocks noChangeAspect="1" noChangeArrowheads="1"/>
            </p:cNvSpPr>
            <p:nvPr/>
          </p:nvSpPr>
          <p:spPr bwMode="auto">
            <a:xfrm flipH="1">
              <a:off x="2678586" y="3425533"/>
              <a:ext cx="631825" cy="514350"/>
            </a:xfrm>
            <a:prstGeom prst="flowChartDelay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66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/>
            </a:p>
          </p:txBody>
        </p:sp>
        <p:sp>
          <p:nvSpPr>
            <p:cNvPr id="8" name="AutoShape 65"/>
            <p:cNvSpPr>
              <a:spLocks noChangeAspect="1" noChangeArrowheads="1"/>
            </p:cNvSpPr>
            <p:nvPr/>
          </p:nvSpPr>
          <p:spPr bwMode="auto">
            <a:xfrm flipH="1">
              <a:off x="2678586" y="2106345"/>
              <a:ext cx="631825" cy="514350"/>
            </a:xfrm>
            <a:prstGeom prst="flowChartDelay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66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/>
            </a:p>
          </p:txBody>
        </p:sp>
        <p:sp>
          <p:nvSpPr>
            <p:cNvPr id="11" name="Line 70"/>
            <p:cNvSpPr>
              <a:spLocks noChangeAspect="1" noChangeShapeType="1"/>
            </p:cNvSpPr>
            <p:nvPr/>
          </p:nvSpPr>
          <p:spPr bwMode="auto">
            <a:xfrm>
              <a:off x="4067816" y="4722521"/>
              <a:ext cx="0" cy="42768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71"/>
            <p:cNvSpPr>
              <a:spLocks noChangeAspect="1" noChangeShapeType="1"/>
            </p:cNvSpPr>
            <p:nvPr/>
          </p:nvSpPr>
          <p:spPr bwMode="auto">
            <a:xfrm>
              <a:off x="3915416" y="3387433"/>
              <a:ext cx="0" cy="73501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73"/>
            <p:cNvSpPr>
              <a:spLocks noChangeAspect="1" noChangeShapeType="1"/>
            </p:cNvSpPr>
            <p:nvPr/>
          </p:nvSpPr>
          <p:spPr bwMode="auto">
            <a:xfrm>
              <a:off x="3310411" y="3816058"/>
              <a:ext cx="91526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oval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74"/>
            <p:cNvSpPr>
              <a:spLocks noChangeAspect="1" noChangeShapeType="1"/>
            </p:cNvSpPr>
            <p:nvPr/>
          </p:nvSpPr>
          <p:spPr bwMode="auto">
            <a:xfrm>
              <a:off x="3310411" y="3530308"/>
              <a:ext cx="60500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oval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AE833976-7FD9-4FE1-918C-4689AC140E25}"/>
                </a:ext>
              </a:extLst>
            </p:cNvPr>
            <p:cNvGrpSpPr/>
            <p:nvPr/>
          </p:nvGrpSpPr>
          <p:grpSpPr>
            <a:xfrm>
              <a:off x="3753430" y="1490257"/>
              <a:ext cx="338061" cy="1322008"/>
              <a:chOff x="3618415" y="1804812"/>
              <a:chExt cx="338061" cy="1189225"/>
            </a:xfrm>
          </p:grpSpPr>
          <p:sp>
            <p:nvSpPr>
              <p:cNvPr id="21" name="Line 80"/>
              <p:cNvSpPr>
                <a:spLocks noChangeAspect="1" noChangeShapeType="1"/>
              </p:cNvSpPr>
              <p:nvPr/>
            </p:nvSpPr>
            <p:spPr bwMode="auto">
              <a:xfrm flipV="1">
                <a:off x="3956476" y="1804812"/>
                <a:ext cx="0" cy="1189225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Line 79"/>
              <p:cNvSpPr>
                <a:spLocks noChangeAspect="1" noChangeShapeType="1"/>
              </p:cNvSpPr>
              <p:nvPr/>
            </p:nvSpPr>
            <p:spPr bwMode="auto">
              <a:xfrm flipV="1">
                <a:off x="3618415" y="1804812"/>
                <a:ext cx="0" cy="118922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2" name="Freeform 41"/>
            <p:cNvSpPr/>
            <p:nvPr/>
          </p:nvSpPr>
          <p:spPr>
            <a:xfrm>
              <a:off x="4225677" y="1490257"/>
              <a:ext cx="213986" cy="2635386"/>
            </a:xfrm>
            <a:custGeom>
              <a:avLst/>
              <a:gdLst>
                <a:gd name="connsiteX0" fmla="*/ 0 w 170688"/>
                <a:gd name="connsiteY0" fmla="*/ 2170176 h 2170176"/>
                <a:gd name="connsiteX1" fmla="*/ 0 w 170688"/>
                <a:gd name="connsiteY1" fmla="*/ 1469136 h 2170176"/>
                <a:gd name="connsiteX2" fmla="*/ 170688 w 170688"/>
                <a:gd name="connsiteY2" fmla="*/ 1469136 h 2170176"/>
                <a:gd name="connsiteX3" fmla="*/ 170688 w 170688"/>
                <a:gd name="connsiteY3" fmla="*/ 0 h 2170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0688" h="2170176">
                  <a:moveTo>
                    <a:pt x="0" y="2170176"/>
                  </a:moveTo>
                  <a:lnTo>
                    <a:pt x="0" y="1469136"/>
                  </a:lnTo>
                  <a:lnTo>
                    <a:pt x="170688" y="1469136"/>
                  </a:lnTo>
                  <a:lnTo>
                    <a:pt x="170688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Line 74"/>
            <p:cNvSpPr>
              <a:spLocks noChangeAspect="1" noChangeShapeType="1"/>
            </p:cNvSpPr>
            <p:nvPr/>
          </p:nvSpPr>
          <p:spPr bwMode="auto">
            <a:xfrm>
              <a:off x="3310411" y="2228390"/>
              <a:ext cx="43852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oval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74"/>
            <p:cNvSpPr>
              <a:spLocks noChangeAspect="1" noChangeShapeType="1"/>
            </p:cNvSpPr>
            <p:nvPr/>
          </p:nvSpPr>
          <p:spPr bwMode="auto">
            <a:xfrm>
              <a:off x="3310411" y="2516425"/>
              <a:ext cx="78361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oval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625729" y="1760704"/>
              <a:ext cx="3102246" cy="3168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692144" y="1257625"/>
              <a:ext cx="146065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libri" panose="020F0502020204030204" pitchFamily="34" charset="0"/>
                  <a:cs typeface="Calibri" panose="020F0502020204030204" pitchFamily="34" charset="0"/>
                </a:rPr>
                <a:t>Full Adder</a:t>
              </a:r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E2700A00-5957-4C6E-B306-DA60E0D46612}"/>
                </a:ext>
              </a:extLst>
            </p:cNvPr>
            <p:cNvSpPr/>
            <p:nvPr/>
          </p:nvSpPr>
          <p:spPr>
            <a:xfrm>
              <a:off x="2235567" y="2365934"/>
              <a:ext cx="437261" cy="575394"/>
            </a:xfrm>
            <a:custGeom>
              <a:avLst/>
              <a:gdLst>
                <a:gd name="connsiteX0" fmla="*/ 0 w 534390"/>
                <a:gd name="connsiteY0" fmla="*/ 641267 h 641267"/>
                <a:gd name="connsiteX1" fmla="*/ 380011 w 534390"/>
                <a:gd name="connsiteY1" fmla="*/ 641267 h 641267"/>
                <a:gd name="connsiteX2" fmla="*/ 380011 w 534390"/>
                <a:gd name="connsiteY2" fmla="*/ 0 h 641267"/>
                <a:gd name="connsiteX3" fmla="*/ 534390 w 534390"/>
                <a:gd name="connsiteY3" fmla="*/ 0 h 641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4390" h="641267">
                  <a:moveTo>
                    <a:pt x="0" y="641267"/>
                  </a:moveTo>
                  <a:lnTo>
                    <a:pt x="380011" y="641267"/>
                  </a:lnTo>
                  <a:lnTo>
                    <a:pt x="380011" y="0"/>
                  </a:lnTo>
                  <a:lnTo>
                    <a:pt x="534390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71EAC003-B2BD-4463-950E-7975DF941B5D}"/>
                </a:ext>
              </a:extLst>
            </p:cNvPr>
            <p:cNvSpPr/>
            <p:nvPr/>
          </p:nvSpPr>
          <p:spPr>
            <a:xfrm flipV="1">
              <a:off x="2237326" y="3170649"/>
              <a:ext cx="437261" cy="518344"/>
            </a:xfrm>
            <a:custGeom>
              <a:avLst/>
              <a:gdLst>
                <a:gd name="connsiteX0" fmla="*/ 0 w 534390"/>
                <a:gd name="connsiteY0" fmla="*/ 641267 h 641267"/>
                <a:gd name="connsiteX1" fmla="*/ 380011 w 534390"/>
                <a:gd name="connsiteY1" fmla="*/ 641267 h 641267"/>
                <a:gd name="connsiteX2" fmla="*/ 380011 w 534390"/>
                <a:gd name="connsiteY2" fmla="*/ 0 h 641267"/>
                <a:gd name="connsiteX3" fmla="*/ 534390 w 534390"/>
                <a:gd name="connsiteY3" fmla="*/ 0 h 641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4390" h="641267">
                  <a:moveTo>
                    <a:pt x="0" y="641267"/>
                  </a:moveTo>
                  <a:lnTo>
                    <a:pt x="380011" y="641267"/>
                  </a:lnTo>
                  <a:lnTo>
                    <a:pt x="380011" y="0"/>
                  </a:lnTo>
                  <a:lnTo>
                    <a:pt x="534390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 64">
              <a:extLst>
                <a:ext uri="{FF2B5EF4-FFF2-40B4-BE49-F238E27FC236}">
                  <a16:creationId xmlns:a16="http://schemas.microsoft.com/office/drawing/2014/main" id="{ADF1DA0C-E599-4381-8D71-8521467F26CC}"/>
                </a:ext>
              </a:extLst>
            </p:cNvPr>
            <p:cNvSpPr>
              <a:spLocks noChangeAspect="1"/>
            </p:cNvSpPr>
            <p:nvPr/>
          </p:nvSpPr>
          <p:spPr bwMode="auto">
            <a:xfrm rot="10800000">
              <a:off x="1757677" y="2812265"/>
              <a:ext cx="631825" cy="514350"/>
            </a:xfrm>
            <a:custGeom>
              <a:avLst/>
              <a:gdLst>
                <a:gd name="T0" fmla="*/ 0 w 708"/>
                <a:gd name="T1" fmla="*/ 0 h 576"/>
                <a:gd name="T2" fmla="*/ 17 w 708"/>
                <a:gd name="T3" fmla="*/ 40 h 576"/>
                <a:gd name="T4" fmla="*/ 39 w 708"/>
                <a:gd name="T5" fmla="*/ 95 h 576"/>
                <a:gd name="T6" fmla="*/ 54 w 708"/>
                <a:gd name="T7" fmla="*/ 157 h 576"/>
                <a:gd name="T8" fmla="*/ 66 w 708"/>
                <a:gd name="T9" fmla="*/ 227 h 576"/>
                <a:gd name="T10" fmla="*/ 74 w 708"/>
                <a:gd name="T11" fmla="*/ 284 h 576"/>
                <a:gd name="T12" fmla="*/ 69 w 708"/>
                <a:gd name="T13" fmla="*/ 338 h 576"/>
                <a:gd name="T14" fmla="*/ 58 w 708"/>
                <a:gd name="T15" fmla="*/ 399 h 576"/>
                <a:gd name="T16" fmla="*/ 45 w 708"/>
                <a:gd name="T17" fmla="*/ 458 h 576"/>
                <a:gd name="T18" fmla="*/ 28 w 708"/>
                <a:gd name="T19" fmla="*/ 512 h 576"/>
                <a:gd name="T20" fmla="*/ 0 w 708"/>
                <a:gd name="T21" fmla="*/ 572 h 576"/>
                <a:gd name="T22" fmla="*/ 210 w 708"/>
                <a:gd name="T23" fmla="*/ 576 h 576"/>
                <a:gd name="T24" fmla="*/ 297 w 708"/>
                <a:gd name="T25" fmla="*/ 570 h 576"/>
                <a:gd name="T26" fmla="*/ 342 w 708"/>
                <a:gd name="T27" fmla="*/ 567 h 576"/>
                <a:gd name="T28" fmla="*/ 375 w 708"/>
                <a:gd name="T29" fmla="*/ 559 h 576"/>
                <a:gd name="T30" fmla="*/ 409 w 708"/>
                <a:gd name="T31" fmla="*/ 549 h 576"/>
                <a:gd name="T32" fmla="*/ 445 w 708"/>
                <a:gd name="T33" fmla="*/ 533 h 576"/>
                <a:gd name="T34" fmla="*/ 486 w 708"/>
                <a:gd name="T35" fmla="*/ 515 h 576"/>
                <a:gd name="T36" fmla="*/ 526 w 708"/>
                <a:gd name="T37" fmla="*/ 490 h 576"/>
                <a:gd name="T38" fmla="*/ 552 w 708"/>
                <a:gd name="T39" fmla="*/ 470 h 576"/>
                <a:gd name="T40" fmla="*/ 577 w 708"/>
                <a:gd name="T41" fmla="*/ 447 h 576"/>
                <a:gd name="T42" fmla="*/ 604 w 708"/>
                <a:gd name="T43" fmla="*/ 420 h 576"/>
                <a:gd name="T44" fmla="*/ 628 w 708"/>
                <a:gd name="T45" fmla="*/ 398 h 576"/>
                <a:gd name="T46" fmla="*/ 651 w 708"/>
                <a:gd name="T47" fmla="*/ 370 h 576"/>
                <a:gd name="T48" fmla="*/ 680 w 708"/>
                <a:gd name="T49" fmla="*/ 333 h 576"/>
                <a:gd name="T50" fmla="*/ 708 w 708"/>
                <a:gd name="T51" fmla="*/ 286 h 576"/>
                <a:gd name="T52" fmla="*/ 682 w 708"/>
                <a:gd name="T53" fmla="*/ 245 h 576"/>
                <a:gd name="T54" fmla="*/ 658 w 708"/>
                <a:gd name="T55" fmla="*/ 210 h 576"/>
                <a:gd name="T56" fmla="*/ 638 w 708"/>
                <a:gd name="T57" fmla="*/ 185 h 576"/>
                <a:gd name="T58" fmla="*/ 616 w 708"/>
                <a:gd name="T59" fmla="*/ 161 h 576"/>
                <a:gd name="T60" fmla="*/ 592 w 708"/>
                <a:gd name="T61" fmla="*/ 138 h 576"/>
                <a:gd name="T62" fmla="*/ 572 w 708"/>
                <a:gd name="T63" fmla="*/ 120 h 576"/>
                <a:gd name="T64" fmla="*/ 552 w 708"/>
                <a:gd name="T65" fmla="*/ 103 h 576"/>
                <a:gd name="T66" fmla="*/ 528 w 708"/>
                <a:gd name="T67" fmla="*/ 85 h 576"/>
                <a:gd name="T68" fmla="*/ 506 w 708"/>
                <a:gd name="T69" fmla="*/ 72 h 576"/>
                <a:gd name="T70" fmla="*/ 480 w 708"/>
                <a:gd name="T71" fmla="*/ 58 h 576"/>
                <a:gd name="T72" fmla="*/ 451 w 708"/>
                <a:gd name="T73" fmla="*/ 43 h 576"/>
                <a:gd name="T74" fmla="*/ 415 w 708"/>
                <a:gd name="T75" fmla="*/ 29 h 576"/>
                <a:gd name="T76" fmla="*/ 385 w 708"/>
                <a:gd name="T77" fmla="*/ 20 h 576"/>
                <a:gd name="T78" fmla="*/ 350 w 708"/>
                <a:gd name="T79" fmla="*/ 11 h 576"/>
                <a:gd name="T80" fmla="*/ 313 w 708"/>
                <a:gd name="T81" fmla="*/ 5 h 576"/>
                <a:gd name="T82" fmla="*/ 278 w 708"/>
                <a:gd name="T83" fmla="*/ 1 h 576"/>
                <a:gd name="T84" fmla="*/ 253 w 708"/>
                <a:gd name="T85" fmla="*/ 1 h 576"/>
                <a:gd name="T86" fmla="*/ 227 w 708"/>
                <a:gd name="T87" fmla="*/ 0 h 576"/>
                <a:gd name="T88" fmla="*/ 0 w 708"/>
                <a:gd name="T89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08" h="576">
                  <a:moveTo>
                    <a:pt x="0" y="0"/>
                  </a:moveTo>
                  <a:lnTo>
                    <a:pt x="17" y="40"/>
                  </a:lnTo>
                  <a:lnTo>
                    <a:pt x="39" y="95"/>
                  </a:lnTo>
                  <a:lnTo>
                    <a:pt x="54" y="157"/>
                  </a:lnTo>
                  <a:lnTo>
                    <a:pt x="66" y="227"/>
                  </a:lnTo>
                  <a:lnTo>
                    <a:pt x="74" y="284"/>
                  </a:lnTo>
                  <a:lnTo>
                    <a:pt x="69" y="338"/>
                  </a:lnTo>
                  <a:lnTo>
                    <a:pt x="58" y="399"/>
                  </a:lnTo>
                  <a:lnTo>
                    <a:pt x="45" y="458"/>
                  </a:lnTo>
                  <a:lnTo>
                    <a:pt x="28" y="512"/>
                  </a:lnTo>
                  <a:lnTo>
                    <a:pt x="0" y="572"/>
                  </a:lnTo>
                  <a:lnTo>
                    <a:pt x="210" y="576"/>
                  </a:lnTo>
                  <a:lnTo>
                    <a:pt x="297" y="570"/>
                  </a:lnTo>
                  <a:lnTo>
                    <a:pt x="342" y="567"/>
                  </a:lnTo>
                  <a:lnTo>
                    <a:pt x="375" y="559"/>
                  </a:lnTo>
                  <a:lnTo>
                    <a:pt x="409" y="549"/>
                  </a:lnTo>
                  <a:lnTo>
                    <a:pt x="445" y="533"/>
                  </a:lnTo>
                  <a:lnTo>
                    <a:pt x="486" y="515"/>
                  </a:lnTo>
                  <a:lnTo>
                    <a:pt x="526" y="490"/>
                  </a:lnTo>
                  <a:lnTo>
                    <a:pt x="552" y="470"/>
                  </a:lnTo>
                  <a:lnTo>
                    <a:pt x="577" y="447"/>
                  </a:lnTo>
                  <a:lnTo>
                    <a:pt x="604" y="420"/>
                  </a:lnTo>
                  <a:lnTo>
                    <a:pt x="628" y="398"/>
                  </a:lnTo>
                  <a:lnTo>
                    <a:pt x="651" y="370"/>
                  </a:lnTo>
                  <a:lnTo>
                    <a:pt x="680" y="333"/>
                  </a:lnTo>
                  <a:lnTo>
                    <a:pt x="708" y="286"/>
                  </a:lnTo>
                  <a:lnTo>
                    <a:pt x="682" y="245"/>
                  </a:lnTo>
                  <a:lnTo>
                    <a:pt x="658" y="210"/>
                  </a:lnTo>
                  <a:lnTo>
                    <a:pt x="638" y="185"/>
                  </a:lnTo>
                  <a:lnTo>
                    <a:pt x="616" y="161"/>
                  </a:lnTo>
                  <a:lnTo>
                    <a:pt x="592" y="138"/>
                  </a:lnTo>
                  <a:lnTo>
                    <a:pt x="572" y="120"/>
                  </a:lnTo>
                  <a:lnTo>
                    <a:pt x="552" y="103"/>
                  </a:lnTo>
                  <a:lnTo>
                    <a:pt x="528" y="85"/>
                  </a:lnTo>
                  <a:lnTo>
                    <a:pt x="506" y="72"/>
                  </a:lnTo>
                  <a:lnTo>
                    <a:pt x="480" y="58"/>
                  </a:lnTo>
                  <a:lnTo>
                    <a:pt x="451" y="43"/>
                  </a:lnTo>
                  <a:lnTo>
                    <a:pt x="415" y="29"/>
                  </a:lnTo>
                  <a:lnTo>
                    <a:pt x="385" y="20"/>
                  </a:lnTo>
                  <a:lnTo>
                    <a:pt x="350" y="11"/>
                  </a:lnTo>
                  <a:lnTo>
                    <a:pt x="313" y="5"/>
                  </a:lnTo>
                  <a:lnTo>
                    <a:pt x="278" y="1"/>
                  </a:lnTo>
                  <a:lnTo>
                    <a:pt x="253" y="1"/>
                  </a:lnTo>
                  <a:lnTo>
                    <a:pt x="2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254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70BCCE93-5D55-4082-833B-0313CB194A8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325253" y="3069440"/>
              <a:ext cx="449584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F0AFA528-9D34-46EE-BFB2-315C816CC220}"/>
                </a:ext>
              </a:extLst>
            </p:cNvPr>
            <p:cNvSpPr txBox="1"/>
            <p:nvPr/>
          </p:nvSpPr>
          <p:spPr>
            <a:xfrm>
              <a:off x="785193" y="2833838"/>
              <a:ext cx="514807" cy="453544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 err="1">
                  <a:latin typeface="+mn-lt"/>
                  <a:cs typeface="Times New Roman" panose="02020603050405020304" pitchFamily="18" charset="0"/>
                </a:rPr>
                <a:t>cout</a:t>
              </a:r>
              <a:endParaRPr lang="en-US" sz="2000" baseline="-25000" dirty="0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82948E60-E562-48EF-90BB-BAD74F119507}"/>
                </a:ext>
              </a:extLst>
            </p:cNvPr>
            <p:cNvSpPr txBox="1"/>
            <p:nvPr/>
          </p:nvSpPr>
          <p:spPr>
            <a:xfrm>
              <a:off x="3512840" y="1122872"/>
              <a:ext cx="457200" cy="281383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+mn-lt"/>
                  <a:cs typeface="Times New Roman" panose="02020603050405020304" pitchFamily="18" charset="0"/>
                </a:rPr>
                <a:t>a</a:t>
              </a:r>
              <a:endParaRPr lang="en-US" sz="2000" i="1" baseline="-25000" dirty="0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EE1FC51A-2FBF-4325-BE92-6A2566FE6891}"/>
                </a:ext>
              </a:extLst>
            </p:cNvPr>
            <p:cNvSpPr txBox="1"/>
            <p:nvPr/>
          </p:nvSpPr>
          <p:spPr>
            <a:xfrm>
              <a:off x="3846201" y="1122872"/>
              <a:ext cx="457200" cy="281383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+mn-lt"/>
                  <a:cs typeface="Times New Roman" panose="02020603050405020304" pitchFamily="18" charset="0"/>
                </a:rPr>
                <a:t>b</a:t>
              </a:r>
              <a:endParaRPr lang="en-US" sz="2000" i="1" baseline="-25000" dirty="0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45DFB809-A8BA-4DFC-B213-29057C91A65A}"/>
                </a:ext>
              </a:extLst>
            </p:cNvPr>
            <p:cNvSpPr txBox="1"/>
            <p:nvPr/>
          </p:nvSpPr>
          <p:spPr>
            <a:xfrm>
              <a:off x="4187915" y="1122872"/>
              <a:ext cx="457200" cy="281383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+mn-lt"/>
                  <a:cs typeface="Times New Roman" panose="02020603050405020304" pitchFamily="18" charset="0"/>
                </a:rPr>
                <a:t>c</a:t>
              </a:r>
              <a:endParaRPr lang="en-US" sz="2000" i="1" baseline="-25000" dirty="0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56AE3290-70F6-4E6B-BE87-5439C4B7B11D}"/>
                </a:ext>
              </a:extLst>
            </p:cNvPr>
            <p:cNvSpPr txBox="1"/>
            <p:nvPr/>
          </p:nvSpPr>
          <p:spPr>
            <a:xfrm>
              <a:off x="3834289" y="5149726"/>
              <a:ext cx="457200" cy="259494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+mn-lt"/>
                  <a:cs typeface="Times New Roman" panose="02020603050405020304" pitchFamily="18" charset="0"/>
                </a:rPr>
                <a:t>sum</a:t>
              </a:r>
              <a:endParaRPr lang="en-US" sz="2000" i="1" baseline="-25000" dirty="0">
                <a:latin typeface="+mn-lt"/>
                <a:cs typeface="Times New Roman" panose="02020603050405020304" pitchFamily="18" charset="0"/>
              </a:endParaRPr>
            </a:p>
          </p:txBody>
        </p:sp>
        <p:grpSp>
          <p:nvGrpSpPr>
            <p:cNvPr id="9" name="Group 66"/>
            <p:cNvGrpSpPr>
              <a:grpSpLocks noChangeAspect="1"/>
            </p:cNvGrpSpPr>
            <p:nvPr/>
          </p:nvGrpSpPr>
          <p:grpSpPr bwMode="auto">
            <a:xfrm rot="5400000">
              <a:off x="3569341" y="2781008"/>
              <a:ext cx="693738" cy="515938"/>
              <a:chOff x="750" y="2323"/>
              <a:chExt cx="774" cy="576"/>
            </a:xfrm>
            <a:noFill/>
          </p:grpSpPr>
          <p:sp>
            <p:nvSpPr>
              <p:cNvPr id="36" name="Freeform 67"/>
              <p:cNvSpPr>
                <a:spLocks noChangeAspect="1"/>
              </p:cNvSpPr>
              <p:nvPr/>
            </p:nvSpPr>
            <p:spPr bwMode="auto">
              <a:xfrm>
                <a:off x="816" y="2323"/>
                <a:ext cx="708" cy="576"/>
              </a:xfrm>
              <a:custGeom>
                <a:avLst/>
                <a:gdLst>
                  <a:gd name="T0" fmla="*/ 0 w 708"/>
                  <a:gd name="T1" fmla="*/ 0 h 576"/>
                  <a:gd name="T2" fmla="*/ 17 w 708"/>
                  <a:gd name="T3" fmla="*/ 40 h 576"/>
                  <a:gd name="T4" fmla="*/ 39 w 708"/>
                  <a:gd name="T5" fmla="*/ 95 h 576"/>
                  <a:gd name="T6" fmla="*/ 54 w 708"/>
                  <a:gd name="T7" fmla="*/ 157 h 576"/>
                  <a:gd name="T8" fmla="*/ 66 w 708"/>
                  <a:gd name="T9" fmla="*/ 227 h 576"/>
                  <a:gd name="T10" fmla="*/ 74 w 708"/>
                  <a:gd name="T11" fmla="*/ 284 h 576"/>
                  <a:gd name="T12" fmla="*/ 69 w 708"/>
                  <a:gd name="T13" fmla="*/ 338 h 576"/>
                  <a:gd name="T14" fmla="*/ 58 w 708"/>
                  <a:gd name="T15" fmla="*/ 399 h 576"/>
                  <a:gd name="T16" fmla="*/ 45 w 708"/>
                  <a:gd name="T17" fmla="*/ 458 h 576"/>
                  <a:gd name="T18" fmla="*/ 28 w 708"/>
                  <a:gd name="T19" fmla="*/ 512 h 576"/>
                  <a:gd name="T20" fmla="*/ 0 w 708"/>
                  <a:gd name="T21" fmla="*/ 572 h 576"/>
                  <a:gd name="T22" fmla="*/ 210 w 708"/>
                  <a:gd name="T23" fmla="*/ 576 h 576"/>
                  <a:gd name="T24" fmla="*/ 297 w 708"/>
                  <a:gd name="T25" fmla="*/ 570 h 576"/>
                  <a:gd name="T26" fmla="*/ 342 w 708"/>
                  <a:gd name="T27" fmla="*/ 567 h 576"/>
                  <a:gd name="T28" fmla="*/ 375 w 708"/>
                  <a:gd name="T29" fmla="*/ 559 h 576"/>
                  <a:gd name="T30" fmla="*/ 409 w 708"/>
                  <a:gd name="T31" fmla="*/ 549 h 576"/>
                  <a:gd name="T32" fmla="*/ 445 w 708"/>
                  <a:gd name="T33" fmla="*/ 533 h 576"/>
                  <a:gd name="T34" fmla="*/ 486 w 708"/>
                  <a:gd name="T35" fmla="*/ 515 h 576"/>
                  <a:gd name="T36" fmla="*/ 526 w 708"/>
                  <a:gd name="T37" fmla="*/ 490 h 576"/>
                  <a:gd name="T38" fmla="*/ 552 w 708"/>
                  <a:gd name="T39" fmla="*/ 470 h 576"/>
                  <a:gd name="T40" fmla="*/ 577 w 708"/>
                  <a:gd name="T41" fmla="*/ 447 h 576"/>
                  <a:gd name="T42" fmla="*/ 604 w 708"/>
                  <a:gd name="T43" fmla="*/ 420 h 576"/>
                  <a:gd name="T44" fmla="*/ 628 w 708"/>
                  <a:gd name="T45" fmla="*/ 398 h 576"/>
                  <a:gd name="T46" fmla="*/ 651 w 708"/>
                  <a:gd name="T47" fmla="*/ 370 h 576"/>
                  <a:gd name="T48" fmla="*/ 680 w 708"/>
                  <a:gd name="T49" fmla="*/ 333 h 576"/>
                  <a:gd name="T50" fmla="*/ 708 w 708"/>
                  <a:gd name="T51" fmla="*/ 286 h 576"/>
                  <a:gd name="T52" fmla="*/ 682 w 708"/>
                  <a:gd name="T53" fmla="*/ 245 h 576"/>
                  <a:gd name="T54" fmla="*/ 658 w 708"/>
                  <a:gd name="T55" fmla="*/ 210 h 576"/>
                  <a:gd name="T56" fmla="*/ 638 w 708"/>
                  <a:gd name="T57" fmla="*/ 185 h 576"/>
                  <a:gd name="T58" fmla="*/ 616 w 708"/>
                  <a:gd name="T59" fmla="*/ 161 h 576"/>
                  <a:gd name="T60" fmla="*/ 592 w 708"/>
                  <a:gd name="T61" fmla="*/ 138 h 576"/>
                  <a:gd name="T62" fmla="*/ 572 w 708"/>
                  <a:gd name="T63" fmla="*/ 120 h 576"/>
                  <a:gd name="T64" fmla="*/ 552 w 708"/>
                  <a:gd name="T65" fmla="*/ 103 h 576"/>
                  <a:gd name="T66" fmla="*/ 528 w 708"/>
                  <a:gd name="T67" fmla="*/ 85 h 576"/>
                  <a:gd name="T68" fmla="*/ 506 w 708"/>
                  <a:gd name="T69" fmla="*/ 72 h 576"/>
                  <a:gd name="T70" fmla="*/ 480 w 708"/>
                  <a:gd name="T71" fmla="*/ 58 h 576"/>
                  <a:gd name="T72" fmla="*/ 451 w 708"/>
                  <a:gd name="T73" fmla="*/ 43 h 576"/>
                  <a:gd name="T74" fmla="*/ 415 w 708"/>
                  <a:gd name="T75" fmla="*/ 29 h 576"/>
                  <a:gd name="T76" fmla="*/ 385 w 708"/>
                  <a:gd name="T77" fmla="*/ 20 h 576"/>
                  <a:gd name="T78" fmla="*/ 350 w 708"/>
                  <a:gd name="T79" fmla="*/ 11 h 576"/>
                  <a:gd name="T80" fmla="*/ 313 w 708"/>
                  <a:gd name="T81" fmla="*/ 5 h 576"/>
                  <a:gd name="T82" fmla="*/ 278 w 708"/>
                  <a:gd name="T83" fmla="*/ 1 h 576"/>
                  <a:gd name="T84" fmla="*/ 253 w 708"/>
                  <a:gd name="T85" fmla="*/ 1 h 576"/>
                  <a:gd name="T86" fmla="*/ 227 w 708"/>
                  <a:gd name="T87" fmla="*/ 0 h 576"/>
                  <a:gd name="T88" fmla="*/ 0 w 708"/>
                  <a:gd name="T89" fmla="*/ 0 h 5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708" h="576">
                    <a:moveTo>
                      <a:pt x="0" y="0"/>
                    </a:moveTo>
                    <a:lnTo>
                      <a:pt x="17" y="40"/>
                    </a:lnTo>
                    <a:lnTo>
                      <a:pt x="39" y="95"/>
                    </a:lnTo>
                    <a:lnTo>
                      <a:pt x="54" y="157"/>
                    </a:lnTo>
                    <a:lnTo>
                      <a:pt x="66" y="227"/>
                    </a:lnTo>
                    <a:lnTo>
                      <a:pt x="74" y="284"/>
                    </a:lnTo>
                    <a:lnTo>
                      <a:pt x="69" y="338"/>
                    </a:lnTo>
                    <a:lnTo>
                      <a:pt x="58" y="399"/>
                    </a:lnTo>
                    <a:lnTo>
                      <a:pt x="45" y="458"/>
                    </a:lnTo>
                    <a:lnTo>
                      <a:pt x="28" y="512"/>
                    </a:lnTo>
                    <a:lnTo>
                      <a:pt x="0" y="572"/>
                    </a:lnTo>
                    <a:lnTo>
                      <a:pt x="210" y="576"/>
                    </a:lnTo>
                    <a:lnTo>
                      <a:pt x="297" y="570"/>
                    </a:lnTo>
                    <a:lnTo>
                      <a:pt x="342" y="567"/>
                    </a:lnTo>
                    <a:lnTo>
                      <a:pt x="375" y="559"/>
                    </a:lnTo>
                    <a:lnTo>
                      <a:pt x="409" y="549"/>
                    </a:lnTo>
                    <a:lnTo>
                      <a:pt x="445" y="533"/>
                    </a:lnTo>
                    <a:lnTo>
                      <a:pt x="486" y="515"/>
                    </a:lnTo>
                    <a:lnTo>
                      <a:pt x="526" y="490"/>
                    </a:lnTo>
                    <a:lnTo>
                      <a:pt x="552" y="470"/>
                    </a:lnTo>
                    <a:lnTo>
                      <a:pt x="577" y="447"/>
                    </a:lnTo>
                    <a:lnTo>
                      <a:pt x="604" y="420"/>
                    </a:lnTo>
                    <a:lnTo>
                      <a:pt x="628" y="398"/>
                    </a:lnTo>
                    <a:lnTo>
                      <a:pt x="651" y="370"/>
                    </a:lnTo>
                    <a:lnTo>
                      <a:pt x="680" y="333"/>
                    </a:lnTo>
                    <a:lnTo>
                      <a:pt x="708" y="286"/>
                    </a:lnTo>
                    <a:lnTo>
                      <a:pt x="682" y="245"/>
                    </a:lnTo>
                    <a:lnTo>
                      <a:pt x="658" y="210"/>
                    </a:lnTo>
                    <a:lnTo>
                      <a:pt x="638" y="185"/>
                    </a:lnTo>
                    <a:lnTo>
                      <a:pt x="616" y="161"/>
                    </a:lnTo>
                    <a:lnTo>
                      <a:pt x="592" y="138"/>
                    </a:lnTo>
                    <a:lnTo>
                      <a:pt x="572" y="120"/>
                    </a:lnTo>
                    <a:lnTo>
                      <a:pt x="552" y="103"/>
                    </a:lnTo>
                    <a:lnTo>
                      <a:pt x="528" y="85"/>
                    </a:lnTo>
                    <a:lnTo>
                      <a:pt x="506" y="72"/>
                    </a:lnTo>
                    <a:lnTo>
                      <a:pt x="480" y="58"/>
                    </a:lnTo>
                    <a:lnTo>
                      <a:pt x="451" y="43"/>
                    </a:lnTo>
                    <a:lnTo>
                      <a:pt x="415" y="29"/>
                    </a:lnTo>
                    <a:lnTo>
                      <a:pt x="385" y="20"/>
                    </a:lnTo>
                    <a:lnTo>
                      <a:pt x="350" y="11"/>
                    </a:lnTo>
                    <a:lnTo>
                      <a:pt x="313" y="5"/>
                    </a:lnTo>
                    <a:lnTo>
                      <a:pt x="278" y="1"/>
                    </a:lnTo>
                    <a:lnTo>
                      <a:pt x="253" y="1"/>
                    </a:lnTo>
                    <a:lnTo>
                      <a:pt x="22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254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Freeform 68"/>
              <p:cNvSpPr>
                <a:spLocks noChangeAspect="1"/>
              </p:cNvSpPr>
              <p:nvPr/>
            </p:nvSpPr>
            <p:spPr bwMode="auto">
              <a:xfrm>
                <a:off x="750" y="2326"/>
                <a:ext cx="76" cy="573"/>
              </a:xfrm>
              <a:custGeom>
                <a:avLst/>
                <a:gdLst>
                  <a:gd name="T0" fmla="*/ 3 w 76"/>
                  <a:gd name="T1" fmla="*/ 0 h 573"/>
                  <a:gd name="T2" fmla="*/ 30 w 76"/>
                  <a:gd name="T3" fmla="*/ 71 h 573"/>
                  <a:gd name="T4" fmla="*/ 48 w 76"/>
                  <a:gd name="T5" fmla="*/ 135 h 573"/>
                  <a:gd name="T6" fmla="*/ 62 w 76"/>
                  <a:gd name="T7" fmla="*/ 194 h 573"/>
                  <a:gd name="T8" fmla="*/ 75 w 76"/>
                  <a:gd name="T9" fmla="*/ 279 h 573"/>
                  <a:gd name="T10" fmla="*/ 66 w 76"/>
                  <a:gd name="T11" fmla="*/ 354 h 573"/>
                  <a:gd name="T12" fmla="*/ 54 w 76"/>
                  <a:gd name="T13" fmla="*/ 411 h 573"/>
                  <a:gd name="T14" fmla="*/ 35 w 76"/>
                  <a:gd name="T15" fmla="*/ 488 h 573"/>
                  <a:gd name="T16" fmla="*/ 0 w 76"/>
                  <a:gd name="T17" fmla="*/ 573 h 5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6" h="573">
                    <a:moveTo>
                      <a:pt x="3" y="0"/>
                    </a:moveTo>
                    <a:cubicBezTo>
                      <a:pt x="7" y="12"/>
                      <a:pt x="23" y="49"/>
                      <a:pt x="30" y="71"/>
                    </a:cubicBezTo>
                    <a:cubicBezTo>
                      <a:pt x="37" y="93"/>
                      <a:pt x="43" y="115"/>
                      <a:pt x="48" y="135"/>
                    </a:cubicBezTo>
                    <a:cubicBezTo>
                      <a:pt x="53" y="155"/>
                      <a:pt x="58" y="170"/>
                      <a:pt x="62" y="194"/>
                    </a:cubicBezTo>
                    <a:cubicBezTo>
                      <a:pt x="66" y="218"/>
                      <a:pt x="74" y="252"/>
                      <a:pt x="75" y="279"/>
                    </a:cubicBezTo>
                    <a:cubicBezTo>
                      <a:pt x="76" y="306"/>
                      <a:pt x="69" y="332"/>
                      <a:pt x="66" y="354"/>
                    </a:cubicBezTo>
                    <a:cubicBezTo>
                      <a:pt x="63" y="376"/>
                      <a:pt x="59" y="389"/>
                      <a:pt x="54" y="411"/>
                    </a:cubicBezTo>
                    <a:cubicBezTo>
                      <a:pt x="49" y="433"/>
                      <a:pt x="44" y="461"/>
                      <a:pt x="35" y="488"/>
                    </a:cubicBezTo>
                    <a:cubicBezTo>
                      <a:pt x="26" y="515"/>
                      <a:pt x="7" y="555"/>
                      <a:pt x="0" y="573"/>
                    </a:cubicBezTo>
                  </a:path>
                </a:pathLst>
              </a:custGeom>
              <a:grpFill/>
              <a:ln w="254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43095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Binary Addition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124721"/>
            <a:ext cx="8915400" cy="1958205"/>
          </a:xfrm>
        </p:spPr>
        <p:txBody>
          <a:bodyPr/>
          <a:lstStyle/>
          <a:p>
            <a:pPr>
              <a:lnSpc>
                <a:spcPct val="130000"/>
              </a:lnSpc>
              <a:spcBef>
                <a:spcPts val="2000"/>
              </a:spcBef>
            </a:pPr>
            <a:r>
              <a:rPr lang="en-US" altLang="en-US" dirty="0"/>
              <a:t>Start with the least significant bit (rightmost bit)</a:t>
            </a:r>
          </a:p>
          <a:p>
            <a:pPr>
              <a:lnSpc>
                <a:spcPct val="130000"/>
              </a:lnSpc>
              <a:spcBef>
                <a:spcPts val="2000"/>
              </a:spcBef>
            </a:pPr>
            <a:r>
              <a:rPr lang="en-US" altLang="en-US" dirty="0"/>
              <a:t>Add each pair of bits</a:t>
            </a:r>
          </a:p>
          <a:p>
            <a:pPr>
              <a:lnSpc>
                <a:spcPct val="130000"/>
              </a:lnSpc>
              <a:spcBef>
                <a:spcPts val="2000"/>
              </a:spcBef>
            </a:pPr>
            <a:r>
              <a:rPr lang="en-US" altLang="en-US" dirty="0"/>
              <a:t>Include the carry in the addition</a:t>
            </a:r>
          </a:p>
        </p:txBody>
      </p:sp>
      <p:sp>
        <p:nvSpPr>
          <p:cNvPr id="125957" name="AutoShape 5"/>
          <p:cNvSpPr>
            <a:spLocks noChangeAspect="1" noChangeArrowheads="1" noTextEdit="1"/>
          </p:cNvSpPr>
          <p:nvPr/>
        </p:nvSpPr>
        <p:spPr bwMode="auto">
          <a:xfrm>
            <a:off x="2456697" y="3449782"/>
            <a:ext cx="5035550" cy="23987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6028" name="Group 76"/>
          <p:cNvGrpSpPr>
            <a:grpSpLocks/>
          </p:cNvGrpSpPr>
          <p:nvPr/>
        </p:nvGrpSpPr>
        <p:grpSpPr bwMode="auto">
          <a:xfrm>
            <a:off x="3050026" y="3832369"/>
            <a:ext cx="3546210" cy="1036638"/>
            <a:chOff x="1785" y="2342"/>
            <a:chExt cx="2062" cy="653"/>
          </a:xfrm>
        </p:grpSpPr>
        <p:sp>
          <p:nvSpPr>
            <p:cNvPr id="125959" name="Rectangle 7"/>
            <p:cNvSpPr>
              <a:spLocks noChangeArrowheads="1"/>
            </p:cNvSpPr>
            <p:nvPr/>
          </p:nvSpPr>
          <p:spPr bwMode="auto">
            <a:xfrm>
              <a:off x="2111" y="2668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60" name="Rectangle 8"/>
            <p:cNvSpPr>
              <a:spLocks noChangeArrowheads="1"/>
            </p:cNvSpPr>
            <p:nvPr/>
          </p:nvSpPr>
          <p:spPr bwMode="auto">
            <a:xfrm>
              <a:off x="2186" y="2706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25961" name="Rectangle 9"/>
            <p:cNvSpPr>
              <a:spLocks noChangeArrowheads="1"/>
            </p:cNvSpPr>
            <p:nvPr/>
          </p:nvSpPr>
          <p:spPr bwMode="auto">
            <a:xfrm>
              <a:off x="2328" y="2668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62" name="Rectangle 10"/>
            <p:cNvSpPr>
              <a:spLocks noChangeArrowheads="1"/>
            </p:cNvSpPr>
            <p:nvPr/>
          </p:nvSpPr>
          <p:spPr bwMode="auto">
            <a:xfrm>
              <a:off x="2403" y="2706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25963" name="Rectangle 11"/>
            <p:cNvSpPr>
              <a:spLocks noChangeArrowheads="1"/>
            </p:cNvSpPr>
            <p:nvPr/>
          </p:nvSpPr>
          <p:spPr bwMode="auto">
            <a:xfrm>
              <a:off x="2545" y="2668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64" name="Rectangle 12"/>
            <p:cNvSpPr>
              <a:spLocks noChangeArrowheads="1"/>
            </p:cNvSpPr>
            <p:nvPr/>
          </p:nvSpPr>
          <p:spPr bwMode="auto">
            <a:xfrm>
              <a:off x="2620" y="2706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25965" name="Rectangle 13"/>
            <p:cNvSpPr>
              <a:spLocks noChangeArrowheads="1"/>
            </p:cNvSpPr>
            <p:nvPr/>
          </p:nvSpPr>
          <p:spPr bwMode="auto">
            <a:xfrm>
              <a:off x="2762" y="2668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66" name="Rectangle 14"/>
            <p:cNvSpPr>
              <a:spLocks noChangeArrowheads="1"/>
            </p:cNvSpPr>
            <p:nvPr/>
          </p:nvSpPr>
          <p:spPr bwMode="auto">
            <a:xfrm>
              <a:off x="2837" y="2706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25967" name="Rectangle 15"/>
            <p:cNvSpPr>
              <a:spLocks noChangeArrowheads="1"/>
            </p:cNvSpPr>
            <p:nvPr/>
          </p:nvSpPr>
          <p:spPr bwMode="auto">
            <a:xfrm>
              <a:off x="2979" y="2668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68" name="Rectangle 16"/>
            <p:cNvSpPr>
              <a:spLocks noChangeArrowheads="1"/>
            </p:cNvSpPr>
            <p:nvPr/>
          </p:nvSpPr>
          <p:spPr bwMode="auto">
            <a:xfrm>
              <a:off x="3054" y="2706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25969" name="Rectangle 17"/>
            <p:cNvSpPr>
              <a:spLocks noChangeArrowheads="1"/>
            </p:cNvSpPr>
            <p:nvPr/>
          </p:nvSpPr>
          <p:spPr bwMode="auto">
            <a:xfrm>
              <a:off x="3196" y="2668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70" name="Rectangle 18"/>
            <p:cNvSpPr>
              <a:spLocks noChangeArrowheads="1"/>
            </p:cNvSpPr>
            <p:nvPr/>
          </p:nvSpPr>
          <p:spPr bwMode="auto">
            <a:xfrm>
              <a:off x="3271" y="2706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25971" name="Rectangle 19"/>
            <p:cNvSpPr>
              <a:spLocks noChangeArrowheads="1"/>
            </p:cNvSpPr>
            <p:nvPr/>
          </p:nvSpPr>
          <p:spPr bwMode="auto">
            <a:xfrm>
              <a:off x="3413" y="2668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72" name="Rectangle 20"/>
            <p:cNvSpPr>
              <a:spLocks noChangeArrowheads="1"/>
            </p:cNvSpPr>
            <p:nvPr/>
          </p:nvSpPr>
          <p:spPr bwMode="auto">
            <a:xfrm>
              <a:off x="3488" y="2706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25973" name="Rectangle 21"/>
            <p:cNvSpPr>
              <a:spLocks noChangeArrowheads="1"/>
            </p:cNvSpPr>
            <p:nvPr/>
          </p:nvSpPr>
          <p:spPr bwMode="auto">
            <a:xfrm>
              <a:off x="3630" y="2668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74" name="Rectangle 22"/>
            <p:cNvSpPr>
              <a:spLocks noChangeArrowheads="1"/>
            </p:cNvSpPr>
            <p:nvPr/>
          </p:nvSpPr>
          <p:spPr bwMode="auto">
            <a:xfrm>
              <a:off x="3705" y="2706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25975" name="Rectangle 23"/>
            <p:cNvSpPr>
              <a:spLocks noChangeArrowheads="1"/>
            </p:cNvSpPr>
            <p:nvPr/>
          </p:nvSpPr>
          <p:spPr bwMode="auto">
            <a:xfrm>
              <a:off x="2111" y="2342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76" name="Rectangle 24"/>
            <p:cNvSpPr>
              <a:spLocks noChangeArrowheads="1"/>
            </p:cNvSpPr>
            <p:nvPr/>
          </p:nvSpPr>
          <p:spPr bwMode="auto">
            <a:xfrm>
              <a:off x="2186" y="2380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25977" name="Rectangle 25"/>
            <p:cNvSpPr>
              <a:spLocks noChangeArrowheads="1"/>
            </p:cNvSpPr>
            <p:nvPr/>
          </p:nvSpPr>
          <p:spPr bwMode="auto">
            <a:xfrm>
              <a:off x="2328" y="2342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78" name="Rectangle 26"/>
            <p:cNvSpPr>
              <a:spLocks noChangeArrowheads="1"/>
            </p:cNvSpPr>
            <p:nvPr/>
          </p:nvSpPr>
          <p:spPr bwMode="auto">
            <a:xfrm>
              <a:off x="2403" y="2380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25979" name="Rectangle 27"/>
            <p:cNvSpPr>
              <a:spLocks noChangeArrowheads="1"/>
            </p:cNvSpPr>
            <p:nvPr/>
          </p:nvSpPr>
          <p:spPr bwMode="auto">
            <a:xfrm>
              <a:off x="2545" y="2342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80" name="Rectangle 28"/>
            <p:cNvSpPr>
              <a:spLocks noChangeArrowheads="1"/>
            </p:cNvSpPr>
            <p:nvPr/>
          </p:nvSpPr>
          <p:spPr bwMode="auto">
            <a:xfrm>
              <a:off x="2620" y="2380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25981" name="Rectangle 29"/>
            <p:cNvSpPr>
              <a:spLocks noChangeArrowheads="1"/>
            </p:cNvSpPr>
            <p:nvPr/>
          </p:nvSpPr>
          <p:spPr bwMode="auto">
            <a:xfrm>
              <a:off x="2762" y="2342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82" name="Rectangle 30"/>
            <p:cNvSpPr>
              <a:spLocks noChangeArrowheads="1"/>
            </p:cNvSpPr>
            <p:nvPr/>
          </p:nvSpPr>
          <p:spPr bwMode="auto">
            <a:xfrm>
              <a:off x="2837" y="2380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25983" name="Rectangle 31"/>
            <p:cNvSpPr>
              <a:spLocks noChangeArrowheads="1"/>
            </p:cNvSpPr>
            <p:nvPr/>
          </p:nvSpPr>
          <p:spPr bwMode="auto">
            <a:xfrm>
              <a:off x="2979" y="2342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84" name="Rectangle 32"/>
            <p:cNvSpPr>
              <a:spLocks noChangeArrowheads="1"/>
            </p:cNvSpPr>
            <p:nvPr/>
          </p:nvSpPr>
          <p:spPr bwMode="auto">
            <a:xfrm>
              <a:off x="3054" y="2380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25985" name="Rectangle 33"/>
            <p:cNvSpPr>
              <a:spLocks noChangeArrowheads="1"/>
            </p:cNvSpPr>
            <p:nvPr/>
          </p:nvSpPr>
          <p:spPr bwMode="auto">
            <a:xfrm>
              <a:off x="3196" y="2342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86" name="Rectangle 34"/>
            <p:cNvSpPr>
              <a:spLocks noChangeArrowheads="1"/>
            </p:cNvSpPr>
            <p:nvPr/>
          </p:nvSpPr>
          <p:spPr bwMode="auto">
            <a:xfrm>
              <a:off x="3271" y="2380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25987" name="Rectangle 35"/>
            <p:cNvSpPr>
              <a:spLocks noChangeArrowheads="1"/>
            </p:cNvSpPr>
            <p:nvPr/>
          </p:nvSpPr>
          <p:spPr bwMode="auto">
            <a:xfrm>
              <a:off x="3413" y="2342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88" name="Rectangle 36"/>
            <p:cNvSpPr>
              <a:spLocks noChangeArrowheads="1"/>
            </p:cNvSpPr>
            <p:nvPr/>
          </p:nvSpPr>
          <p:spPr bwMode="auto">
            <a:xfrm>
              <a:off x="3488" y="2380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25989" name="Rectangle 37"/>
            <p:cNvSpPr>
              <a:spLocks noChangeArrowheads="1"/>
            </p:cNvSpPr>
            <p:nvPr/>
          </p:nvSpPr>
          <p:spPr bwMode="auto">
            <a:xfrm>
              <a:off x="3630" y="2342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90" name="Rectangle 38"/>
            <p:cNvSpPr>
              <a:spLocks noChangeArrowheads="1"/>
            </p:cNvSpPr>
            <p:nvPr/>
          </p:nvSpPr>
          <p:spPr bwMode="auto">
            <a:xfrm>
              <a:off x="3705" y="2380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25991" name="Line 39"/>
            <p:cNvSpPr>
              <a:spLocks noChangeShapeType="1"/>
            </p:cNvSpPr>
            <p:nvPr/>
          </p:nvSpPr>
          <p:spPr bwMode="auto">
            <a:xfrm>
              <a:off x="1785" y="2994"/>
              <a:ext cx="2062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92" name="Rectangle 40"/>
            <p:cNvSpPr>
              <a:spLocks noChangeArrowheads="1"/>
            </p:cNvSpPr>
            <p:nvPr/>
          </p:nvSpPr>
          <p:spPr bwMode="auto">
            <a:xfrm>
              <a:off x="1879" y="2685"/>
              <a:ext cx="7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b="1">
                  <a:solidFill>
                    <a:srgbClr val="000000"/>
                  </a:solidFill>
                  <a:latin typeface="Helvetica" pitchFamily="34" charset="0"/>
                </a:rPr>
                <a:t>+</a:t>
              </a:r>
              <a:endParaRPr lang="en-US" altLang="en-US"/>
            </a:p>
          </p:txBody>
        </p:sp>
      </p:grpSp>
      <p:sp>
        <p:nvSpPr>
          <p:cNvPr id="126010" name="Rectangle 58"/>
          <p:cNvSpPr>
            <a:spLocks noChangeArrowheads="1"/>
          </p:cNvSpPr>
          <p:nvPr/>
        </p:nvSpPr>
        <p:spPr bwMode="auto">
          <a:xfrm>
            <a:off x="6929875" y="3875232"/>
            <a:ext cx="41036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>
                <a:solidFill>
                  <a:srgbClr val="000000"/>
                </a:solidFill>
              </a:rPr>
              <a:t>(54)</a:t>
            </a:r>
            <a:endParaRPr lang="en-US" altLang="en-US"/>
          </a:p>
        </p:txBody>
      </p:sp>
      <p:sp>
        <p:nvSpPr>
          <p:cNvPr id="126011" name="Rectangle 59"/>
          <p:cNvSpPr>
            <a:spLocks noChangeArrowheads="1"/>
          </p:cNvSpPr>
          <p:nvPr/>
        </p:nvSpPr>
        <p:spPr bwMode="auto">
          <a:xfrm>
            <a:off x="6936754" y="4392758"/>
            <a:ext cx="41036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>
                <a:solidFill>
                  <a:srgbClr val="000000"/>
                </a:solidFill>
              </a:rPr>
              <a:t>(29)</a:t>
            </a:r>
            <a:endParaRPr lang="en-US" altLang="en-US"/>
          </a:p>
        </p:txBody>
      </p:sp>
      <p:sp>
        <p:nvSpPr>
          <p:cNvPr id="126012" name="Rectangle 60"/>
          <p:cNvSpPr>
            <a:spLocks noChangeArrowheads="1"/>
          </p:cNvSpPr>
          <p:nvPr/>
        </p:nvSpPr>
        <p:spPr bwMode="auto">
          <a:xfrm>
            <a:off x="6929875" y="5084908"/>
            <a:ext cx="41036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>
                <a:solidFill>
                  <a:srgbClr val="000000"/>
                </a:solidFill>
              </a:rPr>
              <a:t>(83)</a:t>
            </a:r>
            <a:endParaRPr lang="en-US" altLang="en-US"/>
          </a:p>
        </p:txBody>
      </p:sp>
      <p:grpSp>
        <p:nvGrpSpPr>
          <p:cNvPr id="126031" name="Group 79"/>
          <p:cNvGrpSpPr>
            <a:grpSpLocks/>
          </p:cNvGrpSpPr>
          <p:nvPr/>
        </p:nvGrpSpPr>
        <p:grpSpPr bwMode="auto">
          <a:xfrm>
            <a:off x="3060344" y="3591078"/>
            <a:ext cx="2268405" cy="193676"/>
            <a:chOff x="1791" y="2190"/>
            <a:chExt cx="1319" cy="122"/>
          </a:xfrm>
        </p:grpSpPr>
        <p:sp>
          <p:nvSpPr>
            <p:cNvPr id="126009" name="Rectangle 57"/>
            <p:cNvSpPr>
              <a:spLocks noChangeArrowheads="1"/>
            </p:cNvSpPr>
            <p:nvPr/>
          </p:nvSpPr>
          <p:spPr bwMode="auto">
            <a:xfrm>
              <a:off x="3061" y="2196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 b="1"/>
            </a:p>
          </p:txBody>
        </p:sp>
        <p:sp>
          <p:nvSpPr>
            <p:cNvPr id="126013" name="Rectangle 61"/>
            <p:cNvSpPr>
              <a:spLocks noChangeArrowheads="1"/>
            </p:cNvSpPr>
            <p:nvPr/>
          </p:nvSpPr>
          <p:spPr bwMode="auto">
            <a:xfrm>
              <a:off x="1791" y="2190"/>
              <a:ext cx="291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  <a:latin typeface="Helvetica" pitchFamily="34" charset="0"/>
                </a:rPr>
                <a:t>carry</a:t>
              </a:r>
              <a:endParaRPr lang="en-US" altLang="en-US" b="1"/>
            </a:p>
          </p:txBody>
        </p:sp>
      </p:grpSp>
      <p:grpSp>
        <p:nvGrpSpPr>
          <p:cNvPr id="126030" name="Group 78"/>
          <p:cNvGrpSpPr>
            <a:grpSpLocks/>
          </p:cNvGrpSpPr>
          <p:nvPr/>
        </p:nvGrpSpPr>
        <p:grpSpPr bwMode="auto">
          <a:xfrm>
            <a:off x="2633836" y="5040454"/>
            <a:ext cx="3962400" cy="695324"/>
            <a:chOff x="1543" y="3103"/>
            <a:chExt cx="2304" cy="438"/>
          </a:xfrm>
        </p:grpSpPr>
        <p:sp>
          <p:nvSpPr>
            <p:cNvPr id="125993" name="Rectangle 41"/>
            <p:cNvSpPr>
              <a:spLocks noChangeArrowheads="1"/>
            </p:cNvSpPr>
            <p:nvPr/>
          </p:nvSpPr>
          <p:spPr bwMode="auto">
            <a:xfrm>
              <a:off x="2111" y="3103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95" name="Rectangle 43"/>
            <p:cNvSpPr>
              <a:spLocks noChangeArrowheads="1"/>
            </p:cNvSpPr>
            <p:nvPr/>
          </p:nvSpPr>
          <p:spPr bwMode="auto">
            <a:xfrm>
              <a:off x="2328" y="3103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97" name="Rectangle 45"/>
            <p:cNvSpPr>
              <a:spLocks noChangeArrowheads="1"/>
            </p:cNvSpPr>
            <p:nvPr/>
          </p:nvSpPr>
          <p:spPr bwMode="auto">
            <a:xfrm>
              <a:off x="2545" y="3103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99" name="Rectangle 47"/>
            <p:cNvSpPr>
              <a:spLocks noChangeArrowheads="1"/>
            </p:cNvSpPr>
            <p:nvPr/>
          </p:nvSpPr>
          <p:spPr bwMode="auto">
            <a:xfrm>
              <a:off x="2762" y="3103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6001" name="Rectangle 49"/>
            <p:cNvSpPr>
              <a:spLocks noChangeArrowheads="1"/>
            </p:cNvSpPr>
            <p:nvPr/>
          </p:nvSpPr>
          <p:spPr bwMode="auto">
            <a:xfrm>
              <a:off x="2979" y="3103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6003" name="Rectangle 51"/>
            <p:cNvSpPr>
              <a:spLocks noChangeArrowheads="1"/>
            </p:cNvSpPr>
            <p:nvPr/>
          </p:nvSpPr>
          <p:spPr bwMode="auto">
            <a:xfrm>
              <a:off x="3196" y="3103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6005" name="Rectangle 53"/>
            <p:cNvSpPr>
              <a:spLocks noChangeArrowheads="1"/>
            </p:cNvSpPr>
            <p:nvPr/>
          </p:nvSpPr>
          <p:spPr bwMode="auto">
            <a:xfrm>
              <a:off x="3413" y="3103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6007" name="Rectangle 55"/>
            <p:cNvSpPr>
              <a:spLocks noChangeArrowheads="1"/>
            </p:cNvSpPr>
            <p:nvPr/>
          </p:nvSpPr>
          <p:spPr bwMode="auto">
            <a:xfrm>
              <a:off x="3630" y="3103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6014" name="Rectangle 62"/>
            <p:cNvSpPr>
              <a:spLocks noChangeArrowheads="1"/>
            </p:cNvSpPr>
            <p:nvPr/>
          </p:nvSpPr>
          <p:spPr bwMode="auto">
            <a:xfrm>
              <a:off x="3718" y="3425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 b="1"/>
            </a:p>
          </p:txBody>
        </p:sp>
        <p:sp>
          <p:nvSpPr>
            <p:cNvPr id="126015" name="Rectangle 63"/>
            <p:cNvSpPr>
              <a:spLocks noChangeArrowheads="1"/>
            </p:cNvSpPr>
            <p:nvPr/>
          </p:nvSpPr>
          <p:spPr bwMode="auto">
            <a:xfrm>
              <a:off x="3501" y="3425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 b="1"/>
            </a:p>
          </p:txBody>
        </p:sp>
        <p:sp>
          <p:nvSpPr>
            <p:cNvPr id="126016" name="Rectangle 64"/>
            <p:cNvSpPr>
              <a:spLocks noChangeArrowheads="1"/>
            </p:cNvSpPr>
            <p:nvPr/>
          </p:nvSpPr>
          <p:spPr bwMode="auto">
            <a:xfrm>
              <a:off x="3284" y="3425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  <a:latin typeface="Helvetica" pitchFamily="34" charset="0"/>
                </a:rPr>
                <a:t>2</a:t>
              </a:r>
              <a:endParaRPr lang="en-US" altLang="en-US" b="1"/>
            </a:p>
          </p:txBody>
        </p:sp>
        <p:sp>
          <p:nvSpPr>
            <p:cNvPr id="126017" name="Rectangle 65"/>
            <p:cNvSpPr>
              <a:spLocks noChangeArrowheads="1"/>
            </p:cNvSpPr>
            <p:nvPr/>
          </p:nvSpPr>
          <p:spPr bwMode="auto">
            <a:xfrm>
              <a:off x="3067" y="3425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  <a:latin typeface="Helvetica" pitchFamily="34" charset="0"/>
                </a:rPr>
                <a:t>3</a:t>
              </a:r>
              <a:endParaRPr lang="en-US" altLang="en-US" b="1"/>
            </a:p>
          </p:txBody>
        </p:sp>
        <p:sp>
          <p:nvSpPr>
            <p:cNvPr id="126018" name="Rectangle 66"/>
            <p:cNvSpPr>
              <a:spLocks noChangeArrowheads="1"/>
            </p:cNvSpPr>
            <p:nvPr/>
          </p:nvSpPr>
          <p:spPr bwMode="auto">
            <a:xfrm>
              <a:off x="2837" y="3425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  <a:latin typeface="Helvetica" pitchFamily="34" charset="0"/>
                </a:rPr>
                <a:t>4</a:t>
              </a:r>
              <a:endParaRPr lang="en-US" altLang="en-US" b="1"/>
            </a:p>
          </p:txBody>
        </p:sp>
        <p:sp>
          <p:nvSpPr>
            <p:cNvPr id="126019" name="Rectangle 67"/>
            <p:cNvSpPr>
              <a:spLocks noChangeArrowheads="1"/>
            </p:cNvSpPr>
            <p:nvPr/>
          </p:nvSpPr>
          <p:spPr bwMode="auto">
            <a:xfrm>
              <a:off x="1543" y="3425"/>
              <a:ext cx="51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  <a:latin typeface="Helvetica" pitchFamily="34" charset="0"/>
                </a:rPr>
                <a:t>bit position:</a:t>
              </a:r>
              <a:endParaRPr lang="en-US" altLang="en-US" b="1"/>
            </a:p>
          </p:txBody>
        </p:sp>
        <p:sp>
          <p:nvSpPr>
            <p:cNvPr id="126020" name="Rectangle 68"/>
            <p:cNvSpPr>
              <a:spLocks noChangeArrowheads="1"/>
            </p:cNvSpPr>
            <p:nvPr/>
          </p:nvSpPr>
          <p:spPr bwMode="auto">
            <a:xfrm>
              <a:off x="2620" y="3425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  <a:latin typeface="Helvetica" pitchFamily="34" charset="0"/>
                </a:rPr>
                <a:t>5</a:t>
              </a:r>
              <a:endParaRPr lang="en-US" altLang="en-US" b="1"/>
            </a:p>
          </p:txBody>
        </p:sp>
        <p:sp>
          <p:nvSpPr>
            <p:cNvPr id="126021" name="Rectangle 69"/>
            <p:cNvSpPr>
              <a:spLocks noChangeArrowheads="1"/>
            </p:cNvSpPr>
            <p:nvPr/>
          </p:nvSpPr>
          <p:spPr bwMode="auto">
            <a:xfrm>
              <a:off x="2403" y="3425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  <a:latin typeface="Helvetica" pitchFamily="34" charset="0"/>
                </a:rPr>
                <a:t>6</a:t>
              </a:r>
              <a:endParaRPr lang="en-US" altLang="en-US" b="1"/>
            </a:p>
          </p:txBody>
        </p:sp>
        <p:sp>
          <p:nvSpPr>
            <p:cNvPr id="126022" name="Rectangle 70"/>
            <p:cNvSpPr>
              <a:spLocks noChangeArrowheads="1"/>
            </p:cNvSpPr>
            <p:nvPr/>
          </p:nvSpPr>
          <p:spPr bwMode="auto">
            <a:xfrm>
              <a:off x="2186" y="3425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  <a:latin typeface="Helvetica" pitchFamily="34" charset="0"/>
                </a:rPr>
                <a:t>7</a:t>
              </a:r>
              <a:endParaRPr lang="en-US" altLang="en-US" b="1"/>
            </a:p>
          </p:txBody>
        </p:sp>
      </p:grpSp>
      <p:sp>
        <p:nvSpPr>
          <p:cNvPr id="126024" name="Rectangle 72"/>
          <p:cNvSpPr>
            <a:spLocks noChangeArrowheads="1"/>
          </p:cNvSpPr>
          <p:nvPr/>
        </p:nvSpPr>
        <p:spPr bwMode="auto">
          <a:xfrm>
            <a:off x="4496369" y="3591070"/>
            <a:ext cx="849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 b="1">
                <a:solidFill>
                  <a:srgbClr val="000000"/>
                </a:solidFill>
                <a:latin typeface="Helvetica" pitchFamily="34" charset="0"/>
              </a:rPr>
              <a:t>1</a:t>
            </a:r>
            <a:endParaRPr lang="en-US" altLang="en-US" b="1"/>
          </a:p>
        </p:txBody>
      </p:sp>
      <p:sp>
        <p:nvSpPr>
          <p:cNvPr id="126025" name="Rectangle 73"/>
          <p:cNvSpPr>
            <a:spLocks noChangeArrowheads="1"/>
          </p:cNvSpPr>
          <p:nvPr/>
        </p:nvSpPr>
        <p:spPr bwMode="auto">
          <a:xfrm>
            <a:off x="4121455" y="3591070"/>
            <a:ext cx="849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 b="1">
                <a:solidFill>
                  <a:srgbClr val="000000"/>
                </a:solidFill>
                <a:latin typeface="Helvetica" pitchFamily="34" charset="0"/>
              </a:rPr>
              <a:t>1</a:t>
            </a:r>
            <a:endParaRPr lang="en-US" altLang="en-US" b="1"/>
          </a:p>
        </p:txBody>
      </p:sp>
      <p:sp>
        <p:nvSpPr>
          <p:cNvPr id="126026" name="Rectangle 74"/>
          <p:cNvSpPr>
            <a:spLocks noChangeArrowheads="1"/>
          </p:cNvSpPr>
          <p:nvPr/>
        </p:nvSpPr>
        <p:spPr bwMode="auto">
          <a:xfrm>
            <a:off x="4871284" y="3600595"/>
            <a:ext cx="849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 b="1">
                <a:solidFill>
                  <a:srgbClr val="000000"/>
                </a:solidFill>
                <a:latin typeface="Helvetica" pitchFamily="34" charset="0"/>
              </a:rPr>
              <a:t>1</a:t>
            </a:r>
            <a:endParaRPr lang="en-US" altLang="en-US" b="1"/>
          </a:p>
        </p:txBody>
      </p:sp>
      <p:sp>
        <p:nvSpPr>
          <p:cNvPr id="125994" name="Rectangle 42"/>
          <p:cNvSpPr>
            <a:spLocks noChangeArrowheads="1"/>
          </p:cNvSpPr>
          <p:nvPr/>
        </p:nvSpPr>
        <p:spPr bwMode="auto">
          <a:xfrm>
            <a:off x="3739662" y="5100782"/>
            <a:ext cx="10740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500">
                <a:solidFill>
                  <a:srgbClr val="000000"/>
                </a:solidFill>
                <a:latin typeface="Helvetica" pitchFamily="34" charset="0"/>
              </a:rPr>
              <a:t>0</a:t>
            </a:r>
            <a:endParaRPr lang="en-US" altLang="en-US"/>
          </a:p>
        </p:txBody>
      </p:sp>
      <p:sp>
        <p:nvSpPr>
          <p:cNvPr id="125996" name="Rectangle 44"/>
          <p:cNvSpPr>
            <a:spLocks noChangeArrowheads="1"/>
          </p:cNvSpPr>
          <p:nvPr/>
        </p:nvSpPr>
        <p:spPr bwMode="auto">
          <a:xfrm>
            <a:off x="4112856" y="5100782"/>
            <a:ext cx="10740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500">
                <a:solidFill>
                  <a:srgbClr val="000000"/>
                </a:solidFill>
                <a:latin typeface="Helvetica" pitchFamily="34" charset="0"/>
              </a:rPr>
              <a:t>1</a:t>
            </a:r>
            <a:endParaRPr lang="en-US" altLang="en-US"/>
          </a:p>
        </p:txBody>
      </p:sp>
      <p:sp>
        <p:nvSpPr>
          <p:cNvPr id="125998" name="Rectangle 46"/>
          <p:cNvSpPr>
            <a:spLocks noChangeArrowheads="1"/>
          </p:cNvSpPr>
          <p:nvPr/>
        </p:nvSpPr>
        <p:spPr bwMode="auto">
          <a:xfrm>
            <a:off x="4486051" y="5100782"/>
            <a:ext cx="10740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500">
                <a:solidFill>
                  <a:srgbClr val="000000"/>
                </a:solidFill>
                <a:latin typeface="Helvetica" pitchFamily="34" charset="0"/>
              </a:rPr>
              <a:t>0</a:t>
            </a:r>
            <a:endParaRPr lang="en-US" altLang="en-US"/>
          </a:p>
        </p:txBody>
      </p:sp>
      <p:sp>
        <p:nvSpPr>
          <p:cNvPr id="126000" name="Rectangle 48"/>
          <p:cNvSpPr>
            <a:spLocks noChangeArrowheads="1"/>
          </p:cNvSpPr>
          <p:nvPr/>
        </p:nvSpPr>
        <p:spPr bwMode="auto">
          <a:xfrm>
            <a:off x="4859246" y="5100782"/>
            <a:ext cx="10740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500">
                <a:solidFill>
                  <a:srgbClr val="000000"/>
                </a:solidFill>
                <a:latin typeface="Helvetica" pitchFamily="34" charset="0"/>
              </a:rPr>
              <a:t>1</a:t>
            </a:r>
            <a:endParaRPr lang="en-US" altLang="en-US"/>
          </a:p>
        </p:txBody>
      </p:sp>
      <p:sp>
        <p:nvSpPr>
          <p:cNvPr id="126002" name="Rectangle 50"/>
          <p:cNvSpPr>
            <a:spLocks noChangeArrowheads="1"/>
          </p:cNvSpPr>
          <p:nvPr/>
        </p:nvSpPr>
        <p:spPr bwMode="auto">
          <a:xfrm>
            <a:off x="5232441" y="5100782"/>
            <a:ext cx="10740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500">
                <a:solidFill>
                  <a:srgbClr val="000000"/>
                </a:solidFill>
                <a:latin typeface="Helvetica" pitchFamily="34" charset="0"/>
              </a:rPr>
              <a:t>0</a:t>
            </a:r>
            <a:endParaRPr lang="en-US" altLang="en-US"/>
          </a:p>
        </p:txBody>
      </p:sp>
      <p:sp>
        <p:nvSpPr>
          <p:cNvPr id="126004" name="Rectangle 52"/>
          <p:cNvSpPr>
            <a:spLocks noChangeArrowheads="1"/>
          </p:cNvSpPr>
          <p:nvPr/>
        </p:nvSpPr>
        <p:spPr bwMode="auto">
          <a:xfrm>
            <a:off x="5605636" y="5100782"/>
            <a:ext cx="10740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500">
                <a:solidFill>
                  <a:srgbClr val="000000"/>
                </a:solidFill>
                <a:latin typeface="Helvetica" pitchFamily="34" charset="0"/>
              </a:rPr>
              <a:t>0</a:t>
            </a:r>
            <a:endParaRPr lang="en-US" altLang="en-US"/>
          </a:p>
        </p:txBody>
      </p:sp>
      <p:sp>
        <p:nvSpPr>
          <p:cNvPr id="126006" name="Rectangle 54"/>
          <p:cNvSpPr>
            <a:spLocks noChangeArrowheads="1"/>
          </p:cNvSpPr>
          <p:nvPr/>
        </p:nvSpPr>
        <p:spPr bwMode="auto">
          <a:xfrm>
            <a:off x="5978830" y="5100782"/>
            <a:ext cx="10740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500">
                <a:solidFill>
                  <a:srgbClr val="000000"/>
                </a:solidFill>
                <a:latin typeface="Helvetica" pitchFamily="34" charset="0"/>
              </a:rPr>
              <a:t>1</a:t>
            </a:r>
            <a:endParaRPr lang="en-US" altLang="en-US"/>
          </a:p>
        </p:txBody>
      </p:sp>
      <p:sp>
        <p:nvSpPr>
          <p:cNvPr id="126008" name="Rectangle 56"/>
          <p:cNvSpPr>
            <a:spLocks noChangeArrowheads="1"/>
          </p:cNvSpPr>
          <p:nvPr/>
        </p:nvSpPr>
        <p:spPr bwMode="auto">
          <a:xfrm>
            <a:off x="6352025" y="5100782"/>
            <a:ext cx="10740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500">
                <a:solidFill>
                  <a:srgbClr val="000000"/>
                </a:solidFill>
                <a:latin typeface="Helvetica" pitchFamily="34" charset="0"/>
              </a:rPr>
              <a:t>1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828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Ripple Carry Adder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441" y="894292"/>
            <a:ext cx="9389940" cy="2880349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500"/>
              </a:spcBef>
            </a:pPr>
            <a:r>
              <a:rPr lang="en-US" dirty="0"/>
              <a:t>Adds two </a:t>
            </a:r>
            <a:r>
              <a:rPr lang="en-US" b="1" i="1" dirty="0">
                <a:solidFill>
                  <a:srgbClr val="FF0000"/>
                </a:solidFill>
              </a:rPr>
              <a:t>n</a:t>
            </a:r>
            <a:r>
              <a:rPr lang="en-US" b="1" dirty="0">
                <a:solidFill>
                  <a:srgbClr val="FF0000"/>
                </a:solidFill>
              </a:rPr>
              <a:t>-bit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numbers: A = {A</a:t>
            </a:r>
            <a:r>
              <a:rPr lang="en-US" i="1" baseline="-25000" dirty="0"/>
              <a:t>n</a:t>
            </a:r>
            <a:r>
              <a:rPr lang="en-US" baseline="-25000" dirty="0"/>
              <a:t>-1</a:t>
            </a:r>
            <a:r>
              <a:rPr lang="en-US" dirty="0"/>
              <a:t>, …, A</a:t>
            </a:r>
            <a:r>
              <a:rPr lang="en-US" baseline="-25000" dirty="0"/>
              <a:t>0</a:t>
            </a:r>
            <a:r>
              <a:rPr lang="en-US" dirty="0"/>
              <a:t>} and B = {B</a:t>
            </a:r>
            <a:r>
              <a:rPr lang="en-US" i="1" baseline="-25000" dirty="0"/>
              <a:t>n</a:t>
            </a:r>
            <a:r>
              <a:rPr lang="en-US" baseline="-25000" dirty="0"/>
              <a:t>-1</a:t>
            </a:r>
            <a:r>
              <a:rPr lang="en-US" dirty="0"/>
              <a:t>, …, B</a:t>
            </a:r>
            <a:r>
              <a:rPr lang="en-US" baseline="-25000" dirty="0"/>
              <a:t>0</a:t>
            </a:r>
            <a:r>
              <a:rPr lang="en-US" dirty="0"/>
              <a:t>} </a:t>
            </a:r>
          </a:p>
          <a:p>
            <a:pPr>
              <a:lnSpc>
                <a:spcPct val="150000"/>
              </a:lnSpc>
              <a:spcBef>
                <a:spcPts val="1500"/>
              </a:spcBef>
            </a:pPr>
            <a:r>
              <a:rPr lang="en-US" dirty="0"/>
              <a:t>Uses </a:t>
            </a:r>
            <a:r>
              <a:rPr lang="en-US" b="1" dirty="0">
                <a:solidFill>
                  <a:srgbClr val="FF0000"/>
                </a:solidFill>
              </a:rPr>
              <a:t>identical copies </a:t>
            </a:r>
            <a:r>
              <a:rPr lang="en-US" dirty="0"/>
              <a:t>of a full adder to build a large </a:t>
            </a:r>
            <a:r>
              <a:rPr lang="en-US" i="1" dirty="0"/>
              <a:t>n</a:t>
            </a:r>
            <a:r>
              <a:rPr lang="en-US" dirty="0"/>
              <a:t>-bit adder</a:t>
            </a:r>
          </a:p>
          <a:p>
            <a:pPr>
              <a:lnSpc>
                <a:spcPct val="150000"/>
              </a:lnSpc>
              <a:spcBef>
                <a:spcPts val="1500"/>
              </a:spcBef>
            </a:pPr>
            <a:r>
              <a:rPr lang="en-US" dirty="0"/>
              <a:t>Iterative design: the </a:t>
            </a:r>
            <a:r>
              <a:rPr lang="en-US" b="1" dirty="0">
                <a:solidFill>
                  <a:srgbClr val="FF0000"/>
                </a:solidFill>
              </a:rPr>
              <a:t>cell</a:t>
            </a:r>
            <a:r>
              <a:rPr lang="en-US" dirty="0"/>
              <a:t> is a </a:t>
            </a:r>
            <a:r>
              <a:rPr lang="en-US" b="1" dirty="0">
                <a:solidFill>
                  <a:srgbClr val="FF0000"/>
                </a:solidFill>
              </a:rPr>
              <a:t>full adder</a:t>
            </a:r>
          </a:p>
          <a:p>
            <a:pPr>
              <a:lnSpc>
                <a:spcPct val="150000"/>
              </a:lnSpc>
              <a:spcBef>
                <a:spcPts val="1500"/>
              </a:spcBef>
            </a:pPr>
            <a:r>
              <a:rPr lang="en-US" dirty="0"/>
              <a:t>Carry propagation: carry-out of cell </a:t>
            </a:r>
            <a:r>
              <a:rPr lang="en-US" i="1" dirty="0" err="1"/>
              <a:t>i</a:t>
            </a:r>
            <a:r>
              <a:rPr lang="en-US" dirty="0"/>
              <a:t> becomes carry-in to cell </a:t>
            </a:r>
            <a:r>
              <a:rPr lang="en-US" i="1" dirty="0" err="1"/>
              <a:t>i</a:t>
            </a:r>
            <a:r>
              <a:rPr lang="en-US" sz="1200" i="1" dirty="0"/>
              <a:t> </a:t>
            </a:r>
            <a:r>
              <a:rPr lang="en-US" dirty="0"/>
              <a:t>+1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C64877FE-C728-48E1-A671-B97F60CEEAC0}"/>
              </a:ext>
            </a:extLst>
          </p:cNvPr>
          <p:cNvGrpSpPr/>
          <p:nvPr/>
        </p:nvGrpSpPr>
        <p:grpSpPr>
          <a:xfrm>
            <a:off x="7563290" y="4012382"/>
            <a:ext cx="1954982" cy="2469789"/>
            <a:chOff x="7602922" y="3486607"/>
            <a:chExt cx="1954982" cy="2469789"/>
          </a:xfrm>
        </p:grpSpPr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A81519A0-E730-4637-A743-81D8DA33280D}"/>
                </a:ext>
              </a:extLst>
            </p:cNvPr>
            <p:cNvSpPr txBox="1"/>
            <p:nvPr/>
          </p:nvSpPr>
          <p:spPr>
            <a:xfrm>
              <a:off x="9100704" y="4293105"/>
              <a:ext cx="457200" cy="453544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+mn-lt"/>
                  <a:cs typeface="Times New Roman" panose="02020603050405020304" pitchFamily="18" charset="0"/>
                </a:rPr>
                <a:t>c</a:t>
              </a:r>
              <a:r>
                <a:rPr lang="en-US" sz="2000" i="1" baseline="-25000" dirty="0">
                  <a:latin typeface="+mn-lt"/>
                  <a:cs typeface="Times New Roman" panose="02020603050405020304" pitchFamily="18" charset="0"/>
                </a:rPr>
                <a:t>i</a:t>
              </a:r>
            </a:p>
          </p:txBody>
        </p: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D5895266-F4F3-4B37-9DC9-7ED93DA575C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078994" y="4735293"/>
              <a:ext cx="3889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CD4144F3-412A-4A3E-AA73-C15BBD024480}"/>
                </a:ext>
              </a:extLst>
            </p:cNvPr>
            <p:cNvGrpSpPr/>
            <p:nvPr/>
          </p:nvGrpSpPr>
          <p:grpSpPr>
            <a:xfrm>
              <a:off x="7602922" y="3486607"/>
              <a:ext cx="1497782" cy="2469789"/>
              <a:chOff x="5701891" y="3313786"/>
              <a:chExt cx="1497782" cy="2469789"/>
            </a:xfrm>
          </p:grpSpPr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9A2B5B3F-600E-4356-8E04-428C36F3F781}"/>
                  </a:ext>
                </a:extLst>
              </p:cNvPr>
              <p:cNvSpPr txBox="1"/>
              <p:nvPr/>
            </p:nvSpPr>
            <p:spPr>
              <a:xfrm>
                <a:off x="6277961" y="4120284"/>
                <a:ext cx="900000" cy="9000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dirty="0">
                    <a:latin typeface="+mn-lt"/>
                    <a:cs typeface="Times New Roman" panose="02020603050405020304" pitchFamily="18" charset="0"/>
                  </a:rPr>
                  <a:t>Full</a:t>
                </a:r>
              </a:p>
              <a:p>
                <a:pPr algn="ctr"/>
                <a:r>
                  <a:rPr lang="en-US" sz="2000" dirty="0">
                    <a:latin typeface="+mn-lt"/>
                    <a:cs typeface="Times New Roman" panose="02020603050405020304" pitchFamily="18" charset="0"/>
                  </a:rPr>
                  <a:t>Adder</a:t>
                </a:r>
              </a:p>
            </p:txBody>
          </p:sp>
          <p:grpSp>
            <p:nvGrpSpPr>
              <p:cNvPr id="67" name="Group 66">
                <a:extLst>
                  <a:ext uri="{FF2B5EF4-FFF2-40B4-BE49-F238E27FC236}">
                    <a16:creationId xmlns:a16="http://schemas.microsoft.com/office/drawing/2014/main" id="{A84B3C11-EBDB-47B7-BBCB-EE5346FBBC09}"/>
                  </a:ext>
                </a:extLst>
              </p:cNvPr>
              <p:cNvGrpSpPr/>
              <p:nvPr/>
            </p:nvGrpSpPr>
            <p:grpSpPr>
              <a:xfrm>
                <a:off x="6450782" y="3774642"/>
                <a:ext cx="518463" cy="347926"/>
                <a:chOff x="6450782" y="3604105"/>
                <a:chExt cx="518463" cy="518463"/>
              </a:xfrm>
            </p:grpSpPr>
            <p:cxnSp>
              <p:nvCxnSpPr>
                <p:cNvPr id="75" name="Straight Arrow Connector 74">
                  <a:extLst>
                    <a:ext uri="{FF2B5EF4-FFF2-40B4-BE49-F238E27FC236}">
                      <a16:creationId xmlns:a16="http://schemas.microsoft.com/office/drawing/2014/main" id="{D3081D86-146E-4E14-8390-7934EC165187}"/>
                    </a:ext>
                  </a:extLst>
                </p:cNvPr>
                <p:cNvCxnSpPr/>
                <p:nvPr/>
              </p:nvCxnSpPr>
              <p:spPr>
                <a:xfrm>
                  <a:off x="6969245" y="3604105"/>
                  <a:ext cx="0" cy="518463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Arrow Connector 75">
                  <a:extLst>
                    <a:ext uri="{FF2B5EF4-FFF2-40B4-BE49-F238E27FC236}">
                      <a16:creationId xmlns:a16="http://schemas.microsoft.com/office/drawing/2014/main" id="{5C87ACAB-7382-47B4-90F5-C0B561A92564}"/>
                    </a:ext>
                  </a:extLst>
                </p:cNvPr>
                <p:cNvCxnSpPr/>
                <p:nvPr/>
              </p:nvCxnSpPr>
              <p:spPr>
                <a:xfrm>
                  <a:off x="6450782" y="3604105"/>
                  <a:ext cx="0" cy="518463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8" name="Straight Arrow Connector 67">
                <a:extLst>
                  <a:ext uri="{FF2B5EF4-FFF2-40B4-BE49-F238E27FC236}">
                    <a16:creationId xmlns:a16="http://schemas.microsoft.com/office/drawing/2014/main" id="{F71FBDDA-C719-4BA1-AD96-4BA58F8EAF3C}"/>
                  </a:ext>
                </a:extLst>
              </p:cNvPr>
              <p:cNvCxnSpPr/>
              <p:nvPr/>
            </p:nvCxnSpPr>
            <p:spPr>
              <a:xfrm>
                <a:off x="6727961" y="5020284"/>
                <a:ext cx="0" cy="367354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Arrow Connector 68">
                <a:extLst>
                  <a:ext uri="{FF2B5EF4-FFF2-40B4-BE49-F238E27FC236}">
                    <a16:creationId xmlns:a16="http://schemas.microsoft.com/office/drawing/2014/main" id="{04044F19-9CDD-4177-BAAD-793AF63B3FFB}"/>
                  </a:ext>
                </a:extLst>
              </p:cNvPr>
              <p:cNvCxnSpPr/>
              <p:nvPr/>
            </p:nvCxnSpPr>
            <p:spPr>
              <a:xfrm flipH="1">
                <a:off x="5701891" y="4562472"/>
                <a:ext cx="576072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E6D7A6A2-F2C0-4A0D-9124-A0337B096C0C}"/>
                  </a:ext>
                </a:extLst>
              </p:cNvPr>
              <p:cNvSpPr txBox="1"/>
              <p:nvPr/>
            </p:nvSpPr>
            <p:spPr>
              <a:xfrm>
                <a:off x="6220354" y="3313786"/>
                <a:ext cx="457200" cy="4535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A</a:t>
                </a:r>
                <a:r>
                  <a:rPr lang="en-US" sz="2000" i="1" baseline="-25000" dirty="0">
                    <a:latin typeface="+mn-lt"/>
                    <a:cs typeface="Times New Roman" panose="02020603050405020304" pitchFamily="18" charset="0"/>
                  </a:rPr>
                  <a:t>i</a:t>
                </a:r>
              </a:p>
            </p:txBody>
          </p: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37D352EE-6E9E-4AE9-B408-802098866AC9}"/>
                  </a:ext>
                </a:extLst>
              </p:cNvPr>
              <p:cNvSpPr txBox="1"/>
              <p:nvPr/>
            </p:nvSpPr>
            <p:spPr>
              <a:xfrm>
                <a:off x="6742473" y="3313786"/>
                <a:ext cx="457200" cy="4535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B</a:t>
                </a:r>
                <a:r>
                  <a:rPr lang="en-US" sz="2000" i="1" baseline="-25000" dirty="0">
                    <a:latin typeface="+mn-lt"/>
                    <a:cs typeface="Times New Roman" panose="02020603050405020304" pitchFamily="18" charset="0"/>
                  </a:rPr>
                  <a:t>i</a:t>
                </a:r>
              </a:p>
            </p:txBody>
          </p:sp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E91F234F-CD5D-4C2D-AF47-0DA1382D1C8E}"/>
                  </a:ext>
                </a:extLst>
              </p:cNvPr>
              <p:cNvSpPr txBox="1"/>
              <p:nvPr/>
            </p:nvSpPr>
            <p:spPr>
              <a:xfrm>
                <a:off x="6508389" y="5330031"/>
                <a:ext cx="457200" cy="4535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S</a:t>
                </a:r>
                <a:r>
                  <a:rPr lang="en-US" sz="2000" i="1" baseline="-25000" dirty="0">
                    <a:latin typeface="+mn-lt"/>
                    <a:cs typeface="Times New Roman" panose="02020603050405020304" pitchFamily="18" charset="0"/>
                  </a:rPr>
                  <a:t>i</a:t>
                </a:r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A07E872A-48CB-4C69-BE94-04EC5141DE0C}"/>
                  </a:ext>
                </a:extLst>
              </p:cNvPr>
              <p:cNvSpPr txBox="1"/>
              <p:nvPr/>
            </p:nvSpPr>
            <p:spPr>
              <a:xfrm>
                <a:off x="5759498" y="4127596"/>
                <a:ext cx="457200" cy="4535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c</a:t>
                </a:r>
                <a:r>
                  <a:rPr lang="en-US" sz="2000" i="1" baseline="-25000" dirty="0">
                    <a:latin typeface="+mn-lt"/>
                    <a:cs typeface="Times New Roman" panose="02020603050405020304" pitchFamily="18" charset="0"/>
                  </a:rPr>
                  <a:t>i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+1</a:t>
                </a:r>
              </a:p>
            </p:txBody>
          </p:sp>
        </p:grp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98160ADD-5F91-4CD4-93D4-9851271A143A}"/>
              </a:ext>
            </a:extLst>
          </p:cNvPr>
          <p:cNvGrpSpPr/>
          <p:nvPr/>
        </p:nvGrpSpPr>
        <p:grpSpPr>
          <a:xfrm>
            <a:off x="542510" y="4012382"/>
            <a:ext cx="6554453" cy="2469789"/>
            <a:chOff x="947555" y="4012382"/>
            <a:chExt cx="6554453" cy="2469789"/>
          </a:xfrm>
        </p:grpSpPr>
        <p:sp>
          <p:nvSpPr>
            <p:cNvPr id="18" name="TextBox 17"/>
            <p:cNvSpPr txBox="1"/>
            <p:nvPr/>
          </p:nvSpPr>
          <p:spPr>
            <a:xfrm>
              <a:off x="7044808" y="4818880"/>
              <a:ext cx="457200" cy="453544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+mn-lt"/>
                  <a:cs typeface="Times New Roman" panose="02020603050405020304" pitchFamily="18" charset="0"/>
                </a:rPr>
                <a:t>c</a:t>
              </a:r>
              <a:r>
                <a:rPr lang="en-US" sz="2000" baseline="-25000" dirty="0">
                  <a:latin typeface="+mn-lt"/>
                  <a:cs typeface="Times New Roman" panose="02020603050405020304" pitchFamily="18" charset="0"/>
                </a:rPr>
                <a:t>0</a:t>
              </a:r>
            </a:p>
          </p:txBody>
        </p:sp>
        <p:cxnSp>
          <p:nvCxnSpPr>
            <p:cNvPr id="9" name="Straight Arrow Connector 8"/>
            <p:cNvCxnSpPr>
              <a:cxnSpLocks/>
            </p:cNvCxnSpPr>
            <p:nvPr/>
          </p:nvCxnSpPr>
          <p:spPr>
            <a:xfrm flipH="1">
              <a:off x="7044128" y="5261068"/>
              <a:ext cx="384147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oup 21"/>
            <p:cNvGrpSpPr/>
            <p:nvPr/>
          </p:nvGrpSpPr>
          <p:grpSpPr>
            <a:xfrm>
              <a:off x="5710935" y="4012382"/>
              <a:ext cx="1354904" cy="2469789"/>
              <a:chOff x="5844769" y="3313786"/>
              <a:chExt cx="1354904" cy="2469789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6277961" y="4120284"/>
                <a:ext cx="900000" cy="9000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dirty="0">
                    <a:latin typeface="+mn-lt"/>
                    <a:cs typeface="Times New Roman" panose="02020603050405020304" pitchFamily="18" charset="0"/>
                  </a:rPr>
                  <a:t>Full</a:t>
                </a:r>
              </a:p>
              <a:p>
                <a:pPr algn="ctr"/>
                <a:r>
                  <a:rPr lang="en-US" sz="2000" dirty="0">
                    <a:latin typeface="+mn-lt"/>
                    <a:cs typeface="Times New Roman" panose="02020603050405020304" pitchFamily="18" charset="0"/>
                  </a:rPr>
                  <a:t>Adder</a:t>
                </a:r>
              </a:p>
            </p:txBody>
          </p:sp>
          <p:grpSp>
            <p:nvGrpSpPr>
              <p:cNvPr id="14" name="Group 13"/>
              <p:cNvGrpSpPr/>
              <p:nvPr/>
            </p:nvGrpSpPr>
            <p:grpSpPr>
              <a:xfrm>
                <a:off x="6450782" y="3774642"/>
                <a:ext cx="518463" cy="347926"/>
                <a:chOff x="6450782" y="3604105"/>
                <a:chExt cx="518463" cy="518463"/>
              </a:xfrm>
            </p:grpSpPr>
            <p:cxnSp>
              <p:nvCxnSpPr>
                <p:cNvPr id="6" name="Straight Arrow Connector 5"/>
                <p:cNvCxnSpPr/>
                <p:nvPr/>
              </p:nvCxnSpPr>
              <p:spPr>
                <a:xfrm>
                  <a:off x="6969245" y="3604105"/>
                  <a:ext cx="0" cy="518463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Straight Arrow Connector 6"/>
                <p:cNvCxnSpPr/>
                <p:nvPr/>
              </p:nvCxnSpPr>
              <p:spPr>
                <a:xfrm>
                  <a:off x="6450782" y="3604105"/>
                  <a:ext cx="0" cy="518463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" name="Straight Arrow Connector 7"/>
              <p:cNvCxnSpPr/>
              <p:nvPr/>
            </p:nvCxnSpPr>
            <p:spPr>
              <a:xfrm>
                <a:off x="6727961" y="5020284"/>
                <a:ext cx="0" cy="367354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>
                <a:cxnSpLocks/>
              </p:cNvCxnSpPr>
              <p:nvPr/>
            </p:nvCxnSpPr>
            <p:spPr>
              <a:xfrm flipH="1">
                <a:off x="5851919" y="4562472"/>
                <a:ext cx="426044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>
                <a:off x="6220354" y="3313786"/>
                <a:ext cx="457200" cy="4535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A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0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742473" y="3313786"/>
                <a:ext cx="457200" cy="4535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B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0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6508389" y="5330031"/>
                <a:ext cx="457200" cy="4535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S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0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5844769" y="4127596"/>
                <a:ext cx="457200" cy="4535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c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1</a:t>
                </a: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4360785" y="4012382"/>
              <a:ext cx="1369917" cy="2469789"/>
              <a:chOff x="5829756" y="3313786"/>
              <a:chExt cx="1369917" cy="2469789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6277961" y="4120284"/>
                <a:ext cx="900000" cy="9000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dirty="0">
                    <a:latin typeface="+mn-lt"/>
                    <a:cs typeface="Times New Roman" panose="02020603050405020304" pitchFamily="18" charset="0"/>
                  </a:rPr>
                  <a:t>Full</a:t>
                </a:r>
              </a:p>
              <a:p>
                <a:pPr algn="ctr"/>
                <a:r>
                  <a:rPr lang="en-US" sz="2000" dirty="0">
                    <a:latin typeface="+mn-lt"/>
                    <a:cs typeface="Times New Roman" panose="02020603050405020304" pitchFamily="18" charset="0"/>
                  </a:rPr>
                  <a:t>Adder</a:t>
                </a:r>
              </a:p>
            </p:txBody>
          </p:sp>
          <p:grpSp>
            <p:nvGrpSpPr>
              <p:cNvPr id="25" name="Group 24"/>
              <p:cNvGrpSpPr/>
              <p:nvPr/>
            </p:nvGrpSpPr>
            <p:grpSpPr>
              <a:xfrm>
                <a:off x="6450782" y="3774642"/>
                <a:ext cx="518463" cy="347926"/>
                <a:chOff x="6450782" y="3604105"/>
                <a:chExt cx="518463" cy="518463"/>
              </a:xfrm>
            </p:grpSpPr>
            <p:cxnSp>
              <p:nvCxnSpPr>
                <p:cNvPr id="32" name="Straight Arrow Connector 31"/>
                <p:cNvCxnSpPr/>
                <p:nvPr/>
              </p:nvCxnSpPr>
              <p:spPr>
                <a:xfrm>
                  <a:off x="6969245" y="3604105"/>
                  <a:ext cx="0" cy="518463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Arrow Connector 32"/>
                <p:cNvCxnSpPr/>
                <p:nvPr/>
              </p:nvCxnSpPr>
              <p:spPr>
                <a:xfrm>
                  <a:off x="6450782" y="3604105"/>
                  <a:ext cx="0" cy="518463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6" name="Straight Arrow Connector 25"/>
              <p:cNvCxnSpPr/>
              <p:nvPr/>
            </p:nvCxnSpPr>
            <p:spPr>
              <a:xfrm>
                <a:off x="6727961" y="5020284"/>
                <a:ext cx="0" cy="367354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>
                <a:cxnSpLocks/>
              </p:cNvCxnSpPr>
              <p:nvPr/>
            </p:nvCxnSpPr>
            <p:spPr>
              <a:xfrm flipH="1">
                <a:off x="5836906" y="4562472"/>
                <a:ext cx="441057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Box 27"/>
              <p:cNvSpPr txBox="1"/>
              <p:nvPr/>
            </p:nvSpPr>
            <p:spPr>
              <a:xfrm>
                <a:off x="6220354" y="3313786"/>
                <a:ext cx="457200" cy="4535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A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6742473" y="3313786"/>
                <a:ext cx="457200" cy="4535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B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6508389" y="5330031"/>
                <a:ext cx="457200" cy="4535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S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5829756" y="4127596"/>
                <a:ext cx="457200" cy="4535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c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2</a:t>
                </a:r>
              </a:p>
            </p:txBody>
          </p:sp>
        </p:grp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4BFD6D97-F9B2-4147-B075-3387E2CA38FE}"/>
                </a:ext>
              </a:extLst>
            </p:cNvPr>
            <p:cNvGrpSpPr/>
            <p:nvPr/>
          </p:nvGrpSpPr>
          <p:grpSpPr>
            <a:xfrm>
              <a:off x="3163196" y="4012382"/>
              <a:ext cx="1204739" cy="2469789"/>
              <a:chOff x="2889920" y="4012382"/>
              <a:chExt cx="1204739" cy="2469789"/>
            </a:xfrm>
          </p:grpSpPr>
          <p:sp>
            <p:nvSpPr>
              <p:cNvPr id="35" name="TextBox 34"/>
              <p:cNvSpPr txBox="1"/>
              <p:nvPr/>
            </p:nvSpPr>
            <p:spPr>
              <a:xfrm>
                <a:off x="3172947" y="4818880"/>
                <a:ext cx="900000" cy="9000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dirty="0">
                    <a:latin typeface="+mn-lt"/>
                    <a:cs typeface="Times New Roman" panose="02020603050405020304" pitchFamily="18" charset="0"/>
                  </a:rPr>
                  <a:t>Full</a:t>
                </a:r>
              </a:p>
              <a:p>
                <a:pPr algn="ctr"/>
                <a:r>
                  <a:rPr lang="en-US" sz="2000" dirty="0">
                    <a:latin typeface="+mn-lt"/>
                    <a:cs typeface="Times New Roman" panose="02020603050405020304" pitchFamily="18" charset="0"/>
                  </a:rPr>
                  <a:t>Adder</a:t>
                </a:r>
              </a:p>
            </p:txBody>
          </p:sp>
          <p:grpSp>
            <p:nvGrpSpPr>
              <p:cNvPr id="36" name="Group 35"/>
              <p:cNvGrpSpPr/>
              <p:nvPr/>
            </p:nvGrpSpPr>
            <p:grpSpPr>
              <a:xfrm>
                <a:off x="3345768" y="4473238"/>
                <a:ext cx="518463" cy="347926"/>
                <a:chOff x="6450782" y="3604105"/>
                <a:chExt cx="518463" cy="518463"/>
              </a:xfrm>
            </p:grpSpPr>
            <p:cxnSp>
              <p:nvCxnSpPr>
                <p:cNvPr id="43" name="Straight Arrow Connector 42"/>
                <p:cNvCxnSpPr/>
                <p:nvPr/>
              </p:nvCxnSpPr>
              <p:spPr>
                <a:xfrm>
                  <a:off x="6969245" y="3604105"/>
                  <a:ext cx="0" cy="518463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Arrow Connector 43"/>
                <p:cNvCxnSpPr/>
                <p:nvPr/>
              </p:nvCxnSpPr>
              <p:spPr>
                <a:xfrm>
                  <a:off x="6450782" y="3604105"/>
                  <a:ext cx="0" cy="518463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7" name="Straight Arrow Connector 36"/>
              <p:cNvCxnSpPr/>
              <p:nvPr/>
            </p:nvCxnSpPr>
            <p:spPr>
              <a:xfrm>
                <a:off x="3622947" y="5718880"/>
                <a:ext cx="0" cy="367354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>
                <a:cxnSpLocks/>
              </p:cNvCxnSpPr>
              <p:nvPr/>
            </p:nvCxnSpPr>
            <p:spPr>
              <a:xfrm flipH="1">
                <a:off x="2889920" y="5261068"/>
                <a:ext cx="283029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TextBox 38"/>
              <p:cNvSpPr txBox="1"/>
              <p:nvPr/>
            </p:nvSpPr>
            <p:spPr>
              <a:xfrm>
                <a:off x="3115340" y="4012382"/>
                <a:ext cx="457200" cy="4535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A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3637459" y="4012382"/>
                <a:ext cx="457200" cy="4535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B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3403375" y="6028627"/>
                <a:ext cx="457200" cy="4535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S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2</a:t>
                </a:r>
              </a:p>
            </p:txBody>
          </p:sp>
        </p:grpSp>
        <p:sp>
          <p:nvSpPr>
            <p:cNvPr id="42" name="TextBox 41"/>
            <p:cNvSpPr txBox="1"/>
            <p:nvPr/>
          </p:nvSpPr>
          <p:spPr>
            <a:xfrm>
              <a:off x="2837765" y="4945766"/>
              <a:ext cx="283029" cy="453544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+mn-lt"/>
                  <a:cs typeface="Times New Roman" panose="02020603050405020304" pitchFamily="18" charset="0"/>
                </a:rPr>
                <a:t>...</a:t>
              </a:r>
              <a:endParaRPr lang="en-US" sz="2000" baseline="-25000" dirty="0">
                <a:latin typeface="+mn-lt"/>
                <a:cs typeface="Times New Roman" panose="02020603050405020304" pitchFamily="18" charset="0"/>
              </a:endParaRPr>
            </a:p>
          </p:txBody>
        </p: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CF28DFDF-5D3B-433B-996D-E79E7A38C3BE}"/>
                </a:ext>
              </a:extLst>
            </p:cNvPr>
            <p:cNvGrpSpPr/>
            <p:nvPr/>
          </p:nvGrpSpPr>
          <p:grpSpPr>
            <a:xfrm>
              <a:off x="947555" y="4012382"/>
              <a:ext cx="1845205" cy="2469789"/>
              <a:chOff x="954705" y="4012382"/>
              <a:chExt cx="1845205" cy="2469789"/>
            </a:xfrm>
          </p:grpSpPr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0AC7C8B7-2CBD-4AAA-8D5D-42F54A247691}"/>
                  </a:ext>
                </a:extLst>
              </p:cNvPr>
              <p:cNvSpPr txBox="1"/>
              <p:nvPr/>
            </p:nvSpPr>
            <p:spPr>
              <a:xfrm>
                <a:off x="2342710" y="4826192"/>
                <a:ext cx="457200" cy="4535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c</a:t>
                </a:r>
                <a:r>
                  <a:rPr lang="en-US" sz="2000" i="1" baseline="-25000" dirty="0">
                    <a:latin typeface="+mn-lt"/>
                    <a:cs typeface="Times New Roman" panose="02020603050405020304" pitchFamily="18" charset="0"/>
                  </a:rPr>
                  <a:t>n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-1</a:t>
                </a: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1388610" y="4818880"/>
                <a:ext cx="900000" cy="9000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dirty="0">
                    <a:latin typeface="+mn-lt"/>
                    <a:cs typeface="Times New Roman" panose="02020603050405020304" pitchFamily="18" charset="0"/>
                  </a:rPr>
                  <a:t>Full</a:t>
                </a:r>
              </a:p>
              <a:p>
                <a:pPr algn="ctr"/>
                <a:r>
                  <a:rPr lang="en-US" sz="2000" dirty="0">
                    <a:latin typeface="+mn-lt"/>
                    <a:cs typeface="Times New Roman" panose="02020603050405020304" pitchFamily="18" charset="0"/>
                  </a:rPr>
                  <a:t>Adder</a:t>
                </a:r>
              </a:p>
            </p:txBody>
          </p:sp>
          <p:grpSp>
            <p:nvGrpSpPr>
              <p:cNvPr id="47" name="Group 46"/>
              <p:cNvGrpSpPr/>
              <p:nvPr/>
            </p:nvGrpSpPr>
            <p:grpSpPr>
              <a:xfrm>
                <a:off x="1561431" y="4473238"/>
                <a:ext cx="518463" cy="347926"/>
                <a:chOff x="6450782" y="3604105"/>
                <a:chExt cx="518463" cy="518463"/>
              </a:xfrm>
            </p:grpSpPr>
            <p:cxnSp>
              <p:nvCxnSpPr>
                <p:cNvPr id="54" name="Straight Arrow Connector 53"/>
                <p:cNvCxnSpPr/>
                <p:nvPr/>
              </p:nvCxnSpPr>
              <p:spPr>
                <a:xfrm>
                  <a:off x="6969245" y="3604105"/>
                  <a:ext cx="0" cy="518463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Arrow Connector 54"/>
                <p:cNvCxnSpPr/>
                <p:nvPr/>
              </p:nvCxnSpPr>
              <p:spPr>
                <a:xfrm>
                  <a:off x="6450782" y="3604105"/>
                  <a:ext cx="0" cy="518463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Arrow Connector 47"/>
              <p:cNvCxnSpPr/>
              <p:nvPr/>
            </p:nvCxnSpPr>
            <p:spPr>
              <a:xfrm>
                <a:off x="1838610" y="5718880"/>
                <a:ext cx="0" cy="367354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Arrow Connector 48"/>
              <p:cNvCxnSpPr>
                <a:cxnSpLocks/>
              </p:cNvCxnSpPr>
              <p:nvPr/>
            </p:nvCxnSpPr>
            <p:spPr>
              <a:xfrm flipH="1">
                <a:off x="954705" y="5261068"/>
                <a:ext cx="433908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TextBox 49"/>
              <p:cNvSpPr txBox="1"/>
              <p:nvPr/>
            </p:nvSpPr>
            <p:spPr>
              <a:xfrm>
                <a:off x="1331003" y="4012382"/>
                <a:ext cx="457200" cy="4535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A</a:t>
                </a:r>
                <a:r>
                  <a:rPr lang="en-US" sz="2000" i="1" baseline="-25000" dirty="0">
                    <a:latin typeface="+mn-lt"/>
                    <a:cs typeface="Times New Roman" panose="02020603050405020304" pitchFamily="18" charset="0"/>
                  </a:rPr>
                  <a:t>n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-1</a:t>
                </a: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1853122" y="4012382"/>
                <a:ext cx="457200" cy="4535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B</a:t>
                </a:r>
                <a:r>
                  <a:rPr lang="en-US" sz="2000" i="1" baseline="-25000" dirty="0">
                    <a:latin typeface="+mn-lt"/>
                    <a:cs typeface="Times New Roman" panose="02020603050405020304" pitchFamily="18" charset="0"/>
                  </a:rPr>
                  <a:t>n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-1</a:t>
                </a: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1503824" y="6028627"/>
                <a:ext cx="691284" cy="4535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>
                    <a:latin typeface="+mn-lt"/>
                    <a:cs typeface="Times New Roman" panose="02020603050405020304" pitchFamily="18" charset="0"/>
                  </a:rPr>
                  <a:t>S</a:t>
                </a:r>
                <a:r>
                  <a:rPr lang="en-US" sz="2000" i="1" baseline="-25000" dirty="0">
                    <a:latin typeface="+mn-lt"/>
                    <a:cs typeface="Times New Roman" panose="02020603050405020304" pitchFamily="18" charset="0"/>
                  </a:rPr>
                  <a:t>n</a:t>
                </a:r>
                <a:r>
                  <a:rPr lang="en-US" sz="2000" baseline="-25000" dirty="0">
                    <a:latin typeface="+mn-lt"/>
                    <a:cs typeface="Times New Roman" panose="02020603050405020304" pitchFamily="18" charset="0"/>
                  </a:rPr>
                  <a:t>-1</a:t>
                </a: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1042969" y="4826192"/>
                <a:ext cx="284378" cy="4535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i="1" dirty="0" err="1">
                    <a:latin typeface="+mn-lt"/>
                    <a:cs typeface="Times New Roman" panose="02020603050405020304" pitchFamily="18" charset="0"/>
                  </a:rPr>
                  <a:t>c</a:t>
                </a:r>
                <a:r>
                  <a:rPr lang="en-US" sz="2000" i="1" baseline="-25000" dirty="0" err="1">
                    <a:latin typeface="+mn-lt"/>
                    <a:cs typeface="Times New Roman" panose="02020603050405020304" pitchFamily="18" charset="0"/>
                  </a:rPr>
                  <a:t>n</a:t>
                </a:r>
                <a:endParaRPr lang="en-US" sz="2000" i="1" baseline="-25000" dirty="0">
                  <a:latin typeface="+mn-lt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56" name="Straight Arrow Connector 55">
                <a:extLst>
                  <a:ext uri="{FF2B5EF4-FFF2-40B4-BE49-F238E27FC236}">
                    <a16:creationId xmlns:a16="http://schemas.microsoft.com/office/drawing/2014/main" id="{0C56B293-945F-46C7-9518-8DB34788C5D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310323" y="5256053"/>
                <a:ext cx="476095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DD6518F3-6877-41E6-B474-B4CDBBEADD5E}"/>
                </a:ext>
              </a:extLst>
            </p:cNvPr>
            <p:cNvSpPr txBox="1"/>
            <p:nvPr/>
          </p:nvSpPr>
          <p:spPr>
            <a:xfrm>
              <a:off x="3032915" y="4824155"/>
              <a:ext cx="457200" cy="453544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i="1" dirty="0">
                  <a:latin typeface="+mn-lt"/>
                  <a:cs typeface="Times New Roman" panose="02020603050405020304" pitchFamily="18" charset="0"/>
                </a:rPr>
                <a:t>c</a:t>
              </a:r>
              <a:r>
                <a:rPr lang="en-US" sz="2000" baseline="-25000" dirty="0">
                  <a:latin typeface="+mn-lt"/>
                  <a:cs typeface="Times New Roman" panose="02020603050405020304" pitchFamily="18" charset="0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85759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C41CA-BA33-4800-8557-0B7A2B3C3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. . 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077808-582F-4BC2-AC8A-A95AB1FD5F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540" y="1133745"/>
            <a:ext cx="8550950" cy="495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7663" indent="-347663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8513" indent="-336550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4588" indent="-231775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+mn-cs"/>
              </a:defRPr>
            </a:lvl3pPr>
            <a:lvl4pPr marL="1481138" indent="-222250" algn="l" rtl="0" fontAlgn="base">
              <a:spcBef>
                <a:spcPct val="4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444500" indent="-444500">
              <a:lnSpc>
                <a:spcPct val="200000"/>
              </a:lnSpc>
              <a:spcBef>
                <a:spcPts val="3000"/>
              </a:spcBef>
            </a:pPr>
            <a:r>
              <a:rPr lang="en-US" altLang="en-US" sz="2800" kern="0" dirty="0"/>
              <a:t>Half-Adder, Full-Adder, and Ripple-Carry Adder</a:t>
            </a:r>
          </a:p>
          <a:p>
            <a:pPr marL="444500" indent="-444500">
              <a:lnSpc>
                <a:spcPct val="200000"/>
              </a:lnSpc>
              <a:spcBef>
                <a:spcPts val="3000"/>
              </a:spcBef>
            </a:pPr>
            <a:r>
              <a:rPr lang="en-US" altLang="en-US" sz="2800" kern="0" dirty="0">
                <a:solidFill>
                  <a:srgbClr val="FF0000"/>
                </a:solidFill>
              </a:rPr>
              <a:t>Decoders, Implementing Functions with Decoders</a:t>
            </a:r>
          </a:p>
          <a:p>
            <a:pPr marL="444500" indent="-444500">
              <a:lnSpc>
                <a:spcPct val="200000"/>
              </a:lnSpc>
              <a:spcBef>
                <a:spcPts val="3000"/>
              </a:spcBef>
            </a:pPr>
            <a:r>
              <a:rPr lang="en-US" altLang="en-US" sz="2800" kern="0" dirty="0"/>
              <a:t>Multiplexers</a:t>
            </a:r>
          </a:p>
          <a:p>
            <a:pPr marL="444500" indent="-444500">
              <a:lnSpc>
                <a:spcPct val="200000"/>
              </a:lnSpc>
              <a:spcBef>
                <a:spcPts val="3000"/>
              </a:spcBef>
            </a:pPr>
            <a:r>
              <a:rPr lang="en-US" altLang="en-US" sz="2800" kern="0" dirty="0"/>
              <a:t>Design Examples</a:t>
            </a:r>
          </a:p>
        </p:txBody>
      </p:sp>
    </p:spTree>
    <p:extLst>
      <p:ext uri="{BB962C8B-B14F-4D97-AF65-F5344CB8AC3E}">
        <p14:creationId xmlns:p14="http://schemas.microsoft.com/office/powerpoint/2010/main" val="121660479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25400">
          <a:solidFill>
            <a:srgbClr val="FF0000"/>
          </a:solidFill>
        </a:ln>
      </a:spPr>
      <a:bodyPr wrap="square" lIns="0" tIns="0" rIns="0" bIns="0" rtlCol="0" anchor="ctr" anchorCtr="0">
        <a:noAutofit/>
      </a:bodyPr>
      <a:lstStyle>
        <a:defPPr algn="ctr">
          <a:defRPr sz="2000" dirty="0" smtClean="0">
            <a:latin typeface="+mn-lt"/>
            <a:cs typeface="Times New Roman" panose="02020603050405020304" pitchFamily="18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33128</TotalTime>
  <Words>2844</Words>
  <Application>Microsoft Office PowerPoint</Application>
  <PresentationFormat>A4 Paper (210x297 mm)</PresentationFormat>
  <Paragraphs>1094</Paragraphs>
  <Slides>28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  <vt:variant>
        <vt:lpstr>Custom Shows</vt:lpstr>
      </vt:variant>
      <vt:variant>
        <vt:i4>1</vt:i4>
      </vt:variant>
    </vt:vector>
  </HeadingPairs>
  <TitlesOfParts>
    <vt:vector size="41" baseType="lpstr">
      <vt:lpstr>Arial</vt:lpstr>
      <vt:lpstr>Arial Narrow</vt:lpstr>
      <vt:lpstr>Calibri</vt:lpstr>
      <vt:lpstr>Cambria</vt:lpstr>
      <vt:lpstr>Cambria Math</vt:lpstr>
      <vt:lpstr>Comic Sans MS</vt:lpstr>
      <vt:lpstr>Consolas</vt:lpstr>
      <vt:lpstr>Helvetica</vt:lpstr>
      <vt:lpstr>Times New Roman</vt:lpstr>
      <vt:lpstr>Verdana</vt:lpstr>
      <vt:lpstr>Wingdings</vt:lpstr>
      <vt:lpstr>Default Design</vt:lpstr>
      <vt:lpstr>Combinational Circuit</vt:lpstr>
      <vt:lpstr>Presentation Outline</vt:lpstr>
      <vt:lpstr>Combinational Circuit</vt:lpstr>
      <vt:lpstr>Half Adder</vt:lpstr>
      <vt:lpstr>Full Adder</vt:lpstr>
      <vt:lpstr>Full Adder Implementation</vt:lpstr>
      <vt:lpstr>Binary Addition</vt:lpstr>
      <vt:lpstr>Ripple Carry Adder</vt:lpstr>
      <vt:lpstr>Next . . .</vt:lpstr>
      <vt:lpstr>Binary Decoders</vt:lpstr>
      <vt:lpstr>Examples of Binary Decoders</vt:lpstr>
      <vt:lpstr>Decoder Implementation</vt:lpstr>
      <vt:lpstr>Using Decoders to Implement Functions</vt:lpstr>
      <vt:lpstr>Using Decoders to Implement Functions</vt:lpstr>
      <vt:lpstr>BCD to 7-Segment Decoder</vt:lpstr>
      <vt:lpstr>BCD to 7-Segment Decoder </vt:lpstr>
      <vt:lpstr>Implementing a BCD to 7-Segment Decoder</vt:lpstr>
      <vt:lpstr>Next . . .</vt:lpstr>
      <vt:lpstr>Multiplexers</vt:lpstr>
      <vt:lpstr>Examples of Multiplexers</vt:lpstr>
      <vt:lpstr>Implementing Multiplexers</vt:lpstr>
      <vt:lpstr>Building Larger Multiplexers</vt:lpstr>
      <vt:lpstr>Multiplexers with Vector Input and Output</vt:lpstr>
      <vt:lpstr>Next . . .</vt:lpstr>
      <vt:lpstr>2-by-2 Crossbar Switch</vt:lpstr>
      <vt:lpstr>Addition and Subtraction with Same Adder</vt:lpstr>
      <vt:lpstr>Arithmetic and Logic Unit (ALU)</vt:lpstr>
      <vt:lpstr>Designing a Simple ALU</vt:lpstr>
      <vt:lpstr>Shl</vt:lpstr>
    </vt:vector>
  </TitlesOfParts>
  <Company>KFUPM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Functional Blocks</dc:title>
  <dc:creator>Dr. Muhamed Mudawar</dc:creator>
  <cp:lastModifiedBy>Muhamed Fawzi Mudawar</cp:lastModifiedBy>
  <cp:revision>1716</cp:revision>
  <cp:lastPrinted>2017-11-10T07:52:39Z</cp:lastPrinted>
  <dcterms:created xsi:type="dcterms:W3CDTF">2004-09-12T13:54:39Z</dcterms:created>
  <dcterms:modified xsi:type="dcterms:W3CDTF">2022-01-11T15:53:41Z</dcterms:modified>
</cp:coreProperties>
</file>