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4" r:id="rId2"/>
    <p:sldId id="367" r:id="rId3"/>
    <p:sldId id="348" r:id="rId4"/>
    <p:sldId id="349" r:id="rId5"/>
    <p:sldId id="350" r:id="rId6"/>
    <p:sldId id="352" r:id="rId7"/>
    <p:sldId id="353" r:id="rId8"/>
    <p:sldId id="357" r:id="rId9"/>
    <p:sldId id="356" r:id="rId10"/>
    <p:sldId id="359" r:id="rId11"/>
    <p:sldId id="362" r:id="rId12"/>
    <p:sldId id="354" r:id="rId13"/>
    <p:sldId id="351" r:id="rId14"/>
    <p:sldId id="402" r:id="rId15"/>
    <p:sldId id="364" r:id="rId16"/>
    <p:sldId id="368" r:id="rId17"/>
    <p:sldId id="369" r:id="rId18"/>
    <p:sldId id="370" r:id="rId19"/>
    <p:sldId id="373" r:id="rId20"/>
    <p:sldId id="371" r:id="rId21"/>
    <p:sldId id="372" r:id="rId22"/>
    <p:sldId id="374" r:id="rId23"/>
    <p:sldId id="375" r:id="rId24"/>
    <p:sldId id="376" r:id="rId25"/>
    <p:sldId id="378" r:id="rId26"/>
    <p:sldId id="404" r:id="rId27"/>
    <p:sldId id="361" r:id="rId28"/>
    <p:sldId id="363" r:id="rId29"/>
    <p:sldId id="377" r:id="rId30"/>
    <p:sldId id="405" r:id="rId31"/>
    <p:sldId id="379" r:id="rId32"/>
    <p:sldId id="380" r:id="rId33"/>
    <p:sldId id="406" r:id="rId34"/>
    <p:sldId id="382" r:id="rId35"/>
    <p:sldId id="383" r:id="rId36"/>
    <p:sldId id="385" r:id="rId37"/>
    <p:sldId id="392" r:id="rId38"/>
    <p:sldId id="388" r:id="rId39"/>
    <p:sldId id="389" r:id="rId40"/>
    <p:sldId id="396" r:id="rId41"/>
    <p:sldId id="397" r:id="rId42"/>
    <p:sldId id="398" r:id="rId43"/>
    <p:sldId id="399" r:id="rId44"/>
    <p:sldId id="400" r:id="rId45"/>
  </p:sldIdLst>
  <p:sldSz cx="9906000" cy="6858000" type="A4"/>
  <p:notesSz cx="7099300" cy="10234613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99"/>
    <a:srgbClr val="FFAE5D"/>
    <a:srgbClr val="FFBA75"/>
    <a:srgbClr val="FFCCFF"/>
    <a:srgbClr val="FF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1" autoAdjust="0"/>
    <p:restoredTop sz="95818" autoAdjust="0"/>
  </p:normalViewPr>
  <p:slideViewPr>
    <p:cSldViewPr>
      <p:cViewPr varScale="1">
        <p:scale>
          <a:sx n="121" d="100"/>
          <a:sy n="121" d="100"/>
        </p:scale>
        <p:origin x="33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77FDE01-2A2C-435C-9B2F-9D2C2C5FC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9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70015-ABF7-45CF-B70F-162A62649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668E3-D350-4BF1-AE51-18115A54ADB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800100"/>
            <a:ext cx="89154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98875"/>
            <a:ext cx="89154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1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11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3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4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143000"/>
            <a:ext cx="891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5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7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43000"/>
            <a:ext cx="8915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615132"/>
            <a:ext cx="99060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tabLst>
                <a:tab pos="4845050" algn="ctr"/>
                <a:tab pos="9688513" algn="r"/>
              </a:tabLst>
            </a:pP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altLang="en-US" sz="1000" i="1" baseline="0" dirty="0">
                <a:latin typeface="Times New Roman" pitchFamily="18" charset="0"/>
                <a:cs typeface="Times New Roman" pitchFamily="18" charset="0"/>
              </a:rPr>
              <a:t> Algebra and Logic Gates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COE 233 –</a:t>
            </a:r>
            <a:r>
              <a:rPr lang="en-US" altLang="en-US" sz="1000" i="1" baseline="0" dirty="0">
                <a:latin typeface="Times New Roman" pitchFamily="18" charset="0"/>
                <a:cs typeface="Times New Roman" pitchFamily="18" charset="0"/>
              </a:rPr>
              <a:t> Digital Logic and Computer Organization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© Muhamed Mudawar – slide </a:t>
            </a:r>
            <a:fld id="{39B4A023-9B48-47D3-A4F1-206ADEA8646D}" type="slidenum">
              <a:rPr lang="en-US" altLang="en-US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4845050" algn="ctr"/>
                  <a:tab pos="9688513" algn="r"/>
                </a:tabLst>
              </a:pPr>
              <a:t>‹#›</a:t>
            </a:fld>
            <a:endParaRPr lang="en-US" alt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34.png"/><Relationship Id="rId21" Type="http://schemas.openxmlformats.org/officeDocument/2006/relationships/image" Target="../media/image81.png"/><Relationship Id="rId7" Type="http://schemas.openxmlformats.org/officeDocument/2006/relationships/image" Target="../media/image66.png"/><Relationship Id="rId12" Type="http://schemas.openxmlformats.org/officeDocument/2006/relationships/image" Target="../media/image38.png"/><Relationship Id="rId17" Type="http://schemas.openxmlformats.org/officeDocument/2006/relationships/image" Target="../media/image76.png"/><Relationship Id="rId25" Type="http://schemas.openxmlformats.org/officeDocument/2006/relationships/image" Target="../media/image85.png"/><Relationship Id="rId2" Type="http://schemas.openxmlformats.org/officeDocument/2006/relationships/image" Target="../media/image33.png"/><Relationship Id="rId16" Type="http://schemas.openxmlformats.org/officeDocument/2006/relationships/image" Target="../media/image7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4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image" Target="../media/image78.png"/><Relationship Id="rId4" Type="http://schemas.openxmlformats.org/officeDocument/2006/relationships/image" Target="../media/image35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06257"/>
            <a:ext cx="8915400" cy="280193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 sz="4400" dirty="0"/>
              <a:t>Boolean Algebra and</a:t>
            </a:r>
            <a:br>
              <a:rPr lang="en-US" altLang="en-US" sz="4400" dirty="0"/>
            </a:br>
            <a:r>
              <a:rPr lang="en-US" altLang="en-US" sz="4400" dirty="0"/>
              <a:t>Logic Gates</a:t>
            </a:r>
            <a:endParaRPr lang="en-US" altLang="en-US" sz="28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774642"/>
            <a:ext cx="8915400" cy="2476500"/>
          </a:xfrm>
        </p:spPr>
        <p:txBody>
          <a:bodyPr/>
          <a:lstStyle/>
          <a:p>
            <a:r>
              <a:rPr lang="en-US" altLang="en-US" sz="3200" dirty="0"/>
              <a:t>COE 233</a:t>
            </a:r>
            <a:endParaRPr lang="en-US" altLang="en-US" sz="2800" dirty="0"/>
          </a:p>
          <a:p>
            <a:r>
              <a:rPr lang="en-US" altLang="en-US" sz="2800" dirty="0"/>
              <a:t>Digital Logic and Computer Organization</a:t>
            </a:r>
          </a:p>
          <a:p>
            <a:pPr>
              <a:spcBef>
                <a:spcPct val="100000"/>
              </a:spcBef>
            </a:pPr>
            <a:r>
              <a:rPr lang="en-US" altLang="en-US" dirty="0"/>
              <a:t>Dr. </a:t>
            </a:r>
            <a:r>
              <a:rPr lang="en-US" altLang="en-US" dirty="0" err="1"/>
              <a:t>Muhamed</a:t>
            </a:r>
            <a:r>
              <a:rPr lang="en-US" altLang="en-US" dirty="0"/>
              <a:t> </a:t>
            </a:r>
            <a:r>
              <a:rPr lang="en-US" altLang="en-US" dirty="0" err="1"/>
              <a:t>Mudawar</a:t>
            </a:r>
            <a:endParaRPr lang="en-US" altLang="en-US" dirty="0"/>
          </a:p>
          <a:p>
            <a:r>
              <a:rPr lang="en-US" altLang="en-US" dirty="0"/>
              <a:t>King Fahd University of Petroleum and Minerals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Manipulation of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47" y="894293"/>
                <a:ext cx="9173915" cy="5587879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500"/>
                  </a:spcBef>
                </a:pPr>
                <a:r>
                  <a:rPr lang="en-US" dirty="0"/>
                  <a:t>The objective is to acquire skills in manipulating Boolean expressions, to transform them into simpler form.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Example 1:</a:t>
                </a:r>
                <a:r>
                  <a:rPr lang="en-US" dirty="0"/>
                  <a:t>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	(absorption theorem)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·1+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i="0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1=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i="0" dirty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i="0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·(1+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/>
                  <a:t>	Distributive </a:t>
                </a:r>
                <a:r>
                  <a:rPr lang="en-US" i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i="0" dirty="0"/>
                  <a:t> over </a:t>
                </a:r>
                <a:r>
                  <a:rPr lang="en-US" i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·1=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i="0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(1+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)=1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Example 2:</a:t>
                </a:r>
                <a:r>
                  <a:rPr lang="en-US" dirty="0"/>
                  <a:t>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 (simplification theorem)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′)(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/>
                  <a:t>	Distributive </a:t>
                </a:r>
                <a:r>
                  <a:rPr lang="en-US" i="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i="0" dirty="0"/>
                  <a:t> over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endParaRPr lang="en-US" i="0" dirty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i="0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=1·(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′)=1</m:t>
                    </m:r>
                  </m:oMath>
                </a14:m>
                <a:endParaRPr lang="en-US" i="0" dirty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689" y="894292"/>
                <a:ext cx="8468229" cy="5587879"/>
              </a:xfrm>
              <a:blipFill rotWithShape="1">
                <a:blip r:embed="rId2"/>
                <a:stretch>
                  <a:fillRect l="-936" r="-936" b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Simplification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838" y="894293"/>
                <a:ext cx="9298730" cy="5587879"/>
              </a:xfrm>
            </p:spPr>
            <p:txBody>
              <a:bodyPr/>
              <a:lstStyle/>
              <a:p>
                <a:r>
                  <a:rPr lang="en-US" dirty="0"/>
                  <a:t>Using Boolean algebra to simplify expressions</a:t>
                </a:r>
              </a:p>
              <a:p>
                <a:r>
                  <a:rPr lang="en-US" dirty="0"/>
                  <a:t>Expression should contain the smallest number of </a:t>
                </a:r>
                <a:r>
                  <a:rPr lang="en-US" dirty="0">
                    <a:solidFill>
                      <a:srgbClr val="FF0000"/>
                    </a:solidFill>
                  </a:rPr>
                  <a:t>literals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literal</a:t>
                </a:r>
                <a:r>
                  <a:rPr lang="en-US" dirty="0"/>
                  <a:t> is a variable that may or may not be complemented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/>
                  <a:t> simplify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𝑏𝑑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𝑎𝑏𝑐𝑑</m:t>
                    </m:r>
                  </m:oMath>
                </a14:m>
                <a:endParaRPr lang="en-US" dirty="0"/>
              </a:p>
              <a:p>
                <a:pPr>
                  <a:tabLst>
                    <a:tab pos="357188" algn="l"/>
                    <a:tab pos="6369050" algn="l"/>
                  </a:tabLst>
                </a:pPr>
                <a:r>
                  <a:rPr lang="en-US" b="1" dirty="0">
                    <a:solidFill>
                      <a:srgbClr val="FF0000"/>
                    </a:solidFill>
                  </a:rPr>
                  <a:t>Solution: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𝑏𝑑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𝑎𝑏𝑐𝑑</m:t>
                    </m:r>
                  </m:oMath>
                </a14:m>
                <a:r>
                  <a:rPr lang="en-US" dirty="0"/>
                  <a:t>	(15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𝑎𝑏𝑐𝑑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/>
                  <a:t>	(15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′)+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/>
                  <a:t>	(13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/>
                  <a:t>	(7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𝑏𝑎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𝑏𝑎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	(7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	(6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	(5 literals only)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38" y="894293"/>
                <a:ext cx="9298730" cy="5587879"/>
              </a:xfrm>
              <a:blipFill rotWithShape="1">
                <a:blip r:embed="rId2"/>
                <a:stretch>
                  <a:fillRect l="-918" t="-764" b="-2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15043" y="4930413"/>
            <a:ext cx="873706" cy="95052"/>
            <a:chOff x="2786183" y="3429000"/>
            <a:chExt cx="633677" cy="17282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8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196202"/>
                  </p:ext>
                </p:extLst>
              </p:nvPr>
            </p:nvGraphicFramePr>
            <p:xfrm>
              <a:off x="530946" y="894293"/>
              <a:ext cx="8915401" cy="55878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9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700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363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0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99060" marR="9906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</a:rPr>
                            <a:t>Property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</a:rPr>
                            <a:t>Dual Property</a:t>
                          </a:r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Identity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+0=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·1=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Complement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Null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+1=1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·0=0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Idempotence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Involution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′)′=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Commutative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Associative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 =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 err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i="1" dirty="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Distributive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 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Absorption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Simplification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De Morgan</a:t>
                          </a: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)′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 = </m:t>
                              </m:r>
                              <m:r>
                                <a:rPr lang="en-US" sz="2000" i="1" dirty="0" err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 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196202"/>
                  </p:ext>
                </p:extLst>
              </p:nvPr>
            </p:nvGraphicFramePr>
            <p:xfrm>
              <a:off x="530946" y="894293"/>
              <a:ext cx="8915401" cy="55878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9081"/>
                    <a:gridCol w="3370010"/>
                    <a:gridCol w="3236310"/>
                  </a:tblGrid>
                  <a:tr h="530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99060" marR="9906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Property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Dual Property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Identity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122667" r="-96022" b="-10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122667" b="-1017333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Complement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219737" r="-96022" b="-9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219737" b="-903947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Null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324000" r="-96022" b="-8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324000" b="-816000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Idempotence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424000" r="-96022" b="-7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424000" b="-716000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Involution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517105" r="-96022" b="-6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Commutative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625333" r="-96022" b="-5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625333" b="-514667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Associative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715789" r="-96022" b="-4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715789" b="-407895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Distributive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826667" r="-96022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826667" b="-313333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Absorption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926667" r="-96022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926667" b="-213333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Simplification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1013158" r="-96022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1013158" b="-110526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 Morgan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1128000" r="-96022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1128000" b="-1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651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61" y="1009507"/>
            <a:ext cx="8924284" cy="524223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Our objective is to learn how to design digital circuits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These circuits use signals with two possible values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Logic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 is a </a:t>
            </a:r>
            <a:r>
              <a:rPr lang="en-US" b="1" dirty="0">
                <a:solidFill>
                  <a:srgbClr val="FF0000"/>
                </a:solidFill>
              </a:rPr>
              <a:t>low</a:t>
            </a:r>
            <a:r>
              <a:rPr lang="en-US" dirty="0"/>
              <a:t> voltage signal (0 volts)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Logic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 is a </a:t>
            </a:r>
            <a:r>
              <a:rPr lang="en-US" b="1" dirty="0">
                <a:solidFill>
                  <a:srgbClr val="FF0000"/>
                </a:solidFill>
              </a:rPr>
              <a:t>high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voltage signal (for example, 1.2 volts)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The physical value of a signal is the actual voltage it carries, while its logic value is either 0 (low) or 1 (high)  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Having only two logic values (0 and 1) simplifies the implementation of the digital circuit</a:t>
            </a:r>
          </a:p>
        </p:txBody>
      </p:sp>
    </p:spTree>
    <p:extLst>
      <p:ext uri="{BB962C8B-B14F-4D97-AF65-F5344CB8AC3E}">
        <p14:creationId xmlns:p14="http://schemas.microsoft.com/office/powerpoint/2010/main" val="14351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. .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61058-13B1-414A-900F-F640611D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61" y="1297541"/>
            <a:ext cx="8756264" cy="495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Boolean Algebra, truth tables, and </a:t>
            </a:r>
            <a:r>
              <a:rPr lang="en-US" altLang="en-US" kern="0" dirty="0" err="1"/>
              <a:t>DeMorgan’s</a:t>
            </a:r>
            <a:r>
              <a:rPr lang="en-US" altLang="en-US" kern="0" dirty="0"/>
              <a:t> theorem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Algebraic manipulation and expression simplification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>
                <a:solidFill>
                  <a:srgbClr val="FF0000"/>
                </a:solidFill>
              </a:rPr>
              <a:t>From truth table to logic expression: </a:t>
            </a:r>
            <a:r>
              <a:rPr lang="en-US" altLang="en-US" kern="0" dirty="0" err="1">
                <a:solidFill>
                  <a:srgbClr val="FF0000"/>
                </a:solidFill>
              </a:rPr>
              <a:t>minterms</a:t>
            </a:r>
            <a:r>
              <a:rPr lang="en-US" altLang="en-US" kern="0" dirty="0">
                <a:solidFill>
                  <a:srgbClr val="FF0000"/>
                </a:solidFill>
              </a:rPr>
              <a:t> and maxterms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Logic gates, logic diagrams, and standard forms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Additional gates: NAND, NOR, XOR, XNOR</a:t>
            </a:r>
          </a:p>
        </p:txBody>
      </p:sp>
    </p:spTree>
    <p:extLst>
      <p:ext uri="{BB962C8B-B14F-4D97-AF65-F5344CB8AC3E}">
        <p14:creationId xmlns:p14="http://schemas.microsoft.com/office/powerpoint/2010/main" val="269041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Truth Table to Logic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36685"/>
                <a:ext cx="8915400" cy="120974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Given the truth table of a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, how to obtain the logic expression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36685"/>
                <a:ext cx="8915400" cy="1209747"/>
              </a:xfrm>
              <a:blipFill>
                <a:blip r:embed="rId2"/>
                <a:stretch>
                  <a:fillRect l="-889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08545" y="2218444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Truth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50938" y="2800797"/>
          <a:ext cx="201877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28039" y="3497300"/>
                <a:ext cx="5415058" cy="680591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dirty="0"/>
                  <a:t>What is the logic expression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39" y="3497300"/>
                <a:ext cx="5415058" cy="680591"/>
              </a:xfrm>
              <a:prstGeom prst="rect">
                <a:avLst/>
              </a:prstGeom>
              <a:blipFill>
                <a:blip r:embed="rId3"/>
                <a:stretch>
                  <a:fillRect b="-347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28039" y="4465926"/>
            <a:ext cx="5415058" cy="126735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/>
              <a:t>To answer this question, we need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to define Minterms and Maxterms</a:t>
            </a:r>
          </a:p>
        </p:txBody>
      </p:sp>
    </p:spTree>
    <p:extLst>
      <p:ext uri="{BB962C8B-B14F-4D97-AF65-F5344CB8AC3E}">
        <p14:creationId xmlns:p14="http://schemas.microsoft.com/office/powerpoint/2010/main" val="14115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Minterms and Maxterms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39" y="894292"/>
                <a:ext cx="9274727" cy="5587879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Minterms</a:t>
                </a:r>
                <a:r>
                  <a:rPr lang="en-US" dirty="0"/>
                  <a:t> are AND terms with every variable present in either true or complement form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Maxterms</a:t>
                </a:r>
                <a:r>
                  <a:rPr lang="en-US" dirty="0"/>
                  <a:t> are OR terms with every variable present in either true or complement form</a:t>
                </a:r>
              </a:p>
              <a:p>
                <a:pPr marL="357188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Minterms and Maxterms for 2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For </a:t>
                </a:r>
                <a:r>
                  <a:rPr lang="en-US" i="1" dirty="0"/>
                  <a:t>n</a:t>
                </a:r>
                <a:r>
                  <a:rPr lang="en-US" dirty="0"/>
                  <a:t> variables, there are 2</a:t>
                </a:r>
                <a:r>
                  <a:rPr lang="en-US" i="1" baseline="30000" dirty="0"/>
                  <a:t>n</a:t>
                </a:r>
                <a:r>
                  <a:rPr lang="en-US" dirty="0"/>
                  <a:t> Minterms and Maxterms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39" y="894292"/>
                <a:ext cx="9274727" cy="5587879"/>
              </a:xfrm>
              <a:blipFill rotWithShape="1">
                <a:blip r:embed="rId2"/>
                <a:stretch>
                  <a:fillRect l="-920" t="-218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805296" y="3601821"/>
              <a:ext cx="8180194" cy="216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3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217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945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94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651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492539"/>
                  </p:ext>
                </p:extLst>
              </p:nvPr>
            </p:nvGraphicFramePr>
            <p:xfrm>
              <a:off x="805296" y="3601821"/>
              <a:ext cx="8180194" cy="216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319"/>
                    <a:gridCol w="921712"/>
                    <a:gridCol w="1094533"/>
                    <a:gridCol w="2419494"/>
                    <a:gridCol w="2765136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118571" r="-114358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118571" b="-3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218571" r="-11435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218571" b="-2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318571" r="-11435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318571" b="-1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418571" r="-11435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418571" b="-28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695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Minterms and Maxterms for 3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1794" y="5157210"/>
                <a:ext cx="6797627" cy="1267353"/>
              </a:xfrm>
              <a:ln w="25400">
                <a:solidFill>
                  <a:srgbClr val="FF0000"/>
                </a:solidFill>
              </a:ln>
            </p:spPr>
            <p:txBody>
              <a:bodyPr anchor="ctr" anchorCtr="0"/>
              <a:lstStyle/>
              <a:p>
                <a:pPr marL="0" indent="0" algn="ctr">
                  <a:buNone/>
                </a:pPr>
                <a:r>
                  <a:rPr lang="en-US" dirty="0"/>
                  <a:t>Maxterm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dirty="0"/>
                  <a:t> of Minterm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baseline="-25000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𝑀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794" y="5157210"/>
                <a:ext cx="6797627" cy="1267353"/>
              </a:xfr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805296" y="1009507"/>
              <a:ext cx="8180193" cy="39748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2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88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88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93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66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7651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69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9175662"/>
                  </p:ext>
                </p:extLst>
              </p:nvPr>
            </p:nvGraphicFramePr>
            <p:xfrm>
              <a:off x="805296" y="1009507"/>
              <a:ext cx="8180193" cy="39748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284"/>
                    <a:gridCol w="748891"/>
                    <a:gridCol w="748891"/>
                    <a:gridCol w="979319"/>
                    <a:gridCol w="2246673"/>
                    <a:gridCol w="2765135"/>
                  </a:tblGrid>
                  <a:tr h="469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z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118056" r="-12337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118056" b="-7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218056" r="-12337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218056" b="-6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318056" r="-12337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318056" b="-5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418056" r="-12337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418056" b="-4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525352" r="-123370" b="-3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525352" b="-330986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616667" r="-123370" b="-2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616667" b="-226389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6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716667" r="-123370" b="-1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716667" b="-126389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816667" r="-123370" b="-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816667" b="-263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075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Sum-Of-Minterms (SOM) Canonical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463" y="1585577"/>
            <a:ext cx="3629241" cy="1094533"/>
          </a:xfrm>
          <a:ln w="25400">
            <a:solidFill>
              <a:srgbClr val="FF0000"/>
            </a:solidFill>
          </a:ln>
        </p:spPr>
        <p:txBody>
          <a:bodyPr anchor="ctr" anchorCtr="0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/>
              <a:t>Sum of Minterm entries that evaluate to </a:t>
            </a:r>
            <a:r>
              <a:rPr lang="en-US" altLang="en-US" dirty="0"/>
              <a:t>‘</a:t>
            </a:r>
            <a:r>
              <a:rPr lang="en-US" altLang="en-US" b="1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442" y="951899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78117" y="1470362"/>
              <a:ext cx="3802062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7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2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7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561"/>
                  </p:ext>
                </p:extLst>
              </p:nvPr>
            </p:nvGraphicFramePr>
            <p:xfrm>
              <a:off x="978117" y="1470362"/>
              <a:ext cx="3802062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876733"/>
                    <a:gridCol w="1728210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309589" r="-352" b="-51643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404054" r="-352" b="-409459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602703" r="-352" b="-210811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801351" r="-352" b="-121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471463" y="2968145"/>
            <a:ext cx="3629241" cy="576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/>
              <a:t>Focus on the </a:t>
            </a:r>
            <a:r>
              <a:rPr lang="en-US" altLang="en-US" sz="2400" dirty="0"/>
              <a:t>‘</a:t>
            </a:r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’ </a:t>
            </a:r>
            <a:r>
              <a:rPr lang="en-US" sz="2400" dirty="0"/>
              <a:t>entries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463" y="3774643"/>
                <a:ext cx="3629241" cy="57607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3774643"/>
                <a:ext cx="3629241" cy="576070"/>
              </a:xfrm>
              <a:prstGeom prst="rect">
                <a:avLst/>
              </a:prstGeom>
              <a:blipFill rotWithShape="1">
                <a:blip r:embed="rId3"/>
                <a:stretch>
                  <a:fillRect b="-404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1463" y="4581140"/>
                <a:ext cx="3629241" cy="8641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2, 3, 5, 7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4581140"/>
                <a:ext cx="3629241" cy="864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7864" y="5790886"/>
                <a:ext cx="4781381" cy="63367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𝑦𝑧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𝑥𝑦𝑧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64" y="5790886"/>
                <a:ext cx="4781381" cy="6336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0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Product-Of-Maxterms (POM) Canonical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4442" y="951899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574868" y="1470362"/>
              <a:ext cx="4262918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39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618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0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970140"/>
                  </p:ext>
                </p:extLst>
              </p:nvPr>
            </p:nvGraphicFramePr>
            <p:xfrm>
              <a:off x="574868" y="1470362"/>
              <a:ext cx="4262918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703912"/>
                    <a:gridCol w="2361887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108219" b="-71780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205405" b="-60810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510959" b="-31506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712329" b="-113699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71463" y="1585577"/>
            <a:ext cx="3917276" cy="1094533"/>
          </a:xfrm>
          <a:ln w="25400">
            <a:solidFill>
              <a:srgbClr val="FF0000"/>
            </a:solidFill>
          </a:ln>
        </p:spPr>
        <p:txBody>
          <a:bodyPr anchor="ctr" anchorCtr="0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/>
              <a:t>Product of Maxterm entries that evaluate to </a:t>
            </a:r>
            <a:r>
              <a:rPr lang="en-US" altLang="en-US" dirty="0"/>
              <a:t>‘</a:t>
            </a:r>
            <a:r>
              <a:rPr lang="en-US" altLang="en-US" b="1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1463" y="2968145"/>
            <a:ext cx="3917276" cy="576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/>
              <a:t>Focus on the </a:t>
            </a:r>
            <a:r>
              <a:rPr lang="en-US" altLang="en-US" sz="2400" dirty="0"/>
              <a:t>‘</a:t>
            </a:r>
            <a:r>
              <a:rPr lang="en-US" altLang="en-US" sz="2400" b="1" dirty="0">
                <a:solidFill>
                  <a:srgbClr val="FF0000"/>
                </a:solidFill>
              </a:rPr>
              <a:t>0</a:t>
            </a:r>
            <a:r>
              <a:rPr lang="en-US" altLang="en-US" sz="2400" dirty="0"/>
              <a:t>’ </a:t>
            </a:r>
            <a:r>
              <a:rPr lang="en-US" sz="2400" dirty="0"/>
              <a:t>entries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1463" y="3774643"/>
                <a:ext cx="3917276" cy="57607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3774643"/>
                <a:ext cx="3917276" cy="576070"/>
              </a:xfrm>
              <a:prstGeom prst="rect">
                <a:avLst/>
              </a:prstGeom>
              <a:blipFill rotWithShape="1">
                <a:blip r:embed="rId3"/>
                <a:stretch>
                  <a:fillRect b="-404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1463" y="4581140"/>
                <a:ext cx="3917276" cy="8641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0, 1, 4, 6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4581140"/>
                <a:ext cx="3917276" cy="864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8974" y="5790886"/>
                <a:ext cx="7258482" cy="69128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74" y="5790886"/>
                <a:ext cx="7258482" cy="6912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9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1C4BE5-0A34-471E-A26F-24C8A3CF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61" y="1297541"/>
            <a:ext cx="8756264" cy="495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>
                <a:solidFill>
                  <a:srgbClr val="FF0000"/>
                </a:solidFill>
              </a:rPr>
              <a:t>Boolean Algebra, truth tables, and </a:t>
            </a:r>
            <a:r>
              <a:rPr lang="en-US" altLang="en-US" kern="0" dirty="0" err="1">
                <a:solidFill>
                  <a:srgbClr val="FF0000"/>
                </a:solidFill>
              </a:rPr>
              <a:t>DeMorgan’s</a:t>
            </a:r>
            <a:r>
              <a:rPr lang="en-US" altLang="en-US" kern="0" dirty="0">
                <a:solidFill>
                  <a:srgbClr val="FF0000"/>
                </a:solidFill>
              </a:rPr>
              <a:t> theorem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>
                <a:solidFill>
                  <a:srgbClr val="FF0000"/>
                </a:solidFill>
              </a:rPr>
              <a:t>Algebraic manipulation and expression simplification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From truth table to logic expression: </a:t>
            </a:r>
            <a:r>
              <a:rPr lang="en-US" altLang="en-US" kern="0" dirty="0" err="1"/>
              <a:t>minterms</a:t>
            </a:r>
            <a:r>
              <a:rPr lang="en-US" altLang="en-US" kern="0" dirty="0"/>
              <a:t> and maxterms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Logic gates, logic diagrams, and standard forms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Additional gates: NAND, NOR, XOR, XNOR</a:t>
            </a:r>
          </a:p>
        </p:txBody>
      </p:sp>
    </p:spTree>
    <p:extLst>
      <p:ext uri="{BB962C8B-B14F-4D97-AF65-F5344CB8AC3E}">
        <p14:creationId xmlns:p14="http://schemas.microsoft.com/office/powerpoint/2010/main" val="128444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 of the Index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004" y="894292"/>
            <a:ext cx="8695267" cy="5645486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>
                <a:cs typeface="Times New Roman" pitchFamily="18" charset="0"/>
              </a:rPr>
              <a:t>Minterms and Maxterms are designated with an index</a:t>
            </a:r>
            <a:r>
              <a:rPr lang="en-US" altLang="en-US" sz="2400" dirty="0"/>
              <a:t>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index</a:t>
            </a:r>
            <a:r>
              <a:rPr lang="en-US" altLang="en-US" sz="2400" dirty="0"/>
              <a:t> for the Minterm or Maxterm, expressed as a </a:t>
            </a:r>
            <a:r>
              <a:rPr lang="en-US" altLang="en-US" sz="2400" b="1" dirty="0">
                <a:solidFill>
                  <a:srgbClr val="FF0000"/>
                </a:solidFill>
              </a:rPr>
              <a:t>binary number</a:t>
            </a:r>
            <a:r>
              <a:rPr lang="en-US" altLang="en-US" sz="2400" dirty="0"/>
              <a:t>, is used to determine whether the variable is shown in the true or complemented form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>
                <a:cs typeface="Times New Roman" pitchFamily="18" charset="0"/>
              </a:rPr>
              <a:t>For Minterms:</a:t>
            </a:r>
            <a:endParaRPr lang="en-US" altLang="en-US" sz="24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en-US" sz="2000" dirty="0">
                <a:cs typeface="Times New Roman" pitchFamily="18" charset="0"/>
              </a:rPr>
              <a:t>’ means the variable is 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Not Complemented</a:t>
            </a:r>
            <a:endParaRPr lang="en-US" altLang="en-US" sz="2000" dirty="0"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altLang="en-US" sz="2000" dirty="0">
                <a:cs typeface="Times New Roman" pitchFamily="18" charset="0"/>
              </a:rPr>
              <a:t>’ means  the variable is 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Complemented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>
                <a:cs typeface="Times New Roman" pitchFamily="18" charset="0"/>
              </a:rPr>
              <a:t>For Maxterms: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altLang="en-US" sz="2000" dirty="0">
                <a:cs typeface="Times New Roman" pitchFamily="18" charset="0"/>
              </a:rPr>
              <a:t>’ means  the variable is 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Not Complemented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en-US" sz="2000" dirty="0">
                <a:cs typeface="Times New Roman" pitchFamily="18" charset="0"/>
              </a:rPr>
              <a:t>’ means the variable is 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Complemented</a:t>
            </a:r>
            <a:r>
              <a:rPr lang="en-US" altLang="en-US" sz="20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38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Sum-Of-Minterms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(2, 3, 6, 10, 11)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𝑏𝑐𝑑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𝑐𝑑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𝑐𝑑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 1</m:t>
                        </m:r>
                        <m:r>
                          <a:rPr lang="en-US" b="0" i="1" smtClean="0">
                            <a:latin typeface="Cambria Math"/>
                          </a:rPr>
                          <m:t>2, 15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𝑎𝑏𝑐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′+</m:t>
                    </m:r>
                    <m:r>
                      <a:rPr lang="en-US" i="1">
                        <a:latin typeface="Cambria Math"/>
                      </a:rPr>
                      <m:t>𝑎𝑏𝑐𝑑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9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Product-Of-Maxterms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299" y="1143000"/>
                <a:ext cx="9181475" cy="51435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(1, 3, 11)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, 1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299" y="1143000"/>
                <a:ext cx="9181475" cy="5143500"/>
              </a:xfrm>
              <a:blipFill>
                <a:blip r:embed="rId2"/>
                <a:stretch>
                  <a:fillRect l="-863" t="-9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47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 between Canonical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36685"/>
                <a:ext cx="8951046" cy="1503256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The same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can be expressed in two ways:</a:t>
                </a:r>
              </a:p>
              <a:p>
                <a:pPr marL="715963" lvl="1" indent="-358775">
                  <a:spcBef>
                    <a:spcPts val="1200"/>
                  </a:spcBef>
                  <a:tabLst>
                    <a:tab pos="3405188" algn="l"/>
                  </a:tabLst>
                </a:pPr>
                <a:r>
                  <a:rPr lang="en-US" dirty="0"/>
                  <a:t>Sum-of-Minterms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(0, 2, 3, 5, 7)</m:t>
                        </m:r>
                      </m:e>
                    </m:nary>
                  </m:oMath>
                </a14:m>
                <a:endParaRPr lang="en-US" dirty="0"/>
              </a:p>
              <a:p>
                <a:pPr marL="715963" lvl="1" indent="-358775">
                  <a:spcBef>
                    <a:spcPts val="1200"/>
                  </a:spcBef>
                  <a:tabLst>
                    <a:tab pos="3405188" algn="l"/>
                  </a:tabLst>
                </a:pPr>
                <a:r>
                  <a:rPr lang="en-US" dirty="0"/>
                  <a:t>Product-of-Maxterms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(1, 4, 6)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36685"/>
                <a:ext cx="8951046" cy="1503256"/>
              </a:xfrm>
              <a:blipFill rotWithShape="1">
                <a:blip r:embed="rId2"/>
                <a:stretch>
                  <a:fillRect l="-885" t="-2834" b="-4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574867" y="2858404"/>
              <a:ext cx="4954203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64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47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667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62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0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7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810560"/>
                  </p:ext>
                </p:extLst>
              </p:nvPr>
            </p:nvGraphicFramePr>
            <p:xfrm>
              <a:off x="574867" y="2858404"/>
              <a:ext cx="4954203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6466"/>
                    <a:gridCol w="544767"/>
                    <a:gridCol w="1466725"/>
                    <a:gridCol w="2016245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Maxterms</a:t>
                          </a: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7692" r="-13734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5619" t="-207692" b="-6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7692" r="-13734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07692" r="-137344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5619" t="-507692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07692" r="-137344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5619" t="-707692" b="-1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07692" r="-137344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17105" y="3601819"/>
            <a:ext cx="3629241" cy="2477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kern="0" dirty="0">
                <a:ea typeface="Cambria Math" panose="02040503050406030204" pitchFamily="18" charset="0"/>
              </a:rPr>
              <a:t>To convert from one canonical form to another, interchange the symbols </a:t>
            </a:r>
            <a:r>
              <a:rPr lang="en-US" sz="2000" b="1" kern="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  <a:sym typeface="Symbol"/>
              </a:rPr>
              <a:t></a:t>
            </a:r>
            <a:r>
              <a:rPr lang="en-US" sz="2000" kern="0" dirty="0">
                <a:ea typeface="Cambria Math" panose="02040503050406030204" pitchFamily="18" charset="0"/>
              </a:rPr>
              <a:t> and </a:t>
            </a:r>
            <a:r>
              <a:rPr lang="en-US" sz="2000" b="1" kern="0" dirty="0">
                <a:ea typeface="Cambria Math" panose="02040503050406030204" pitchFamily="18" charset="0"/>
                <a:sym typeface="Symbol"/>
              </a:rPr>
              <a:t></a:t>
            </a:r>
            <a:r>
              <a:rPr lang="en-US" sz="2000" kern="0" dirty="0">
                <a:ea typeface="Cambria Math" panose="02040503050406030204" pitchFamily="18" charset="0"/>
                <a:sym typeface="Symbol"/>
              </a:rPr>
              <a:t> </a:t>
            </a:r>
            <a:r>
              <a:rPr lang="en-US" sz="2000" kern="0" dirty="0">
                <a:ea typeface="Cambria Math" panose="02040503050406030204" pitchFamily="18" charset="0"/>
              </a:rPr>
              <a:t>and list those numbers missing from the original form.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7263" y="2333658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4776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432" y="1004032"/>
                <a:ext cx="5703093" cy="3058645"/>
              </a:xfrm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Given a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𝑧</m:t>
                      </m:r>
                      <m:r>
                        <a:rPr lang="en-US" b="0" i="1" dirty="0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0, 2, 3, 5, 7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(1, 4, 6)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Then, the complement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′(</m:t>
                      </m:r>
                      <m:r>
                        <a:rPr lang="en-US" i="1" dirty="0" err="1" smtClean="0">
                          <a:latin typeface="Cambria Math"/>
                        </a:rPr>
                        <m:t>𝑥</m:t>
                      </m:r>
                      <m:r>
                        <a:rPr lang="en-US" i="1" dirty="0" err="1" smtClean="0">
                          <a:latin typeface="Cambria Math"/>
                        </a:rPr>
                        <m:t>,</m:t>
                      </m:r>
                      <m:r>
                        <a:rPr lang="en-US" i="1" dirty="0" err="1" smtClean="0">
                          <a:latin typeface="Cambria Math"/>
                        </a:rPr>
                        <m:t>𝑦</m:t>
                      </m:r>
                      <m:r>
                        <a:rPr lang="en-US" i="1" dirty="0" err="1" smtClean="0">
                          <a:latin typeface="Cambria Math"/>
                        </a:rPr>
                        <m:t>,</m:t>
                      </m:r>
                      <m:r>
                        <a:rPr lang="en-US" i="1" dirty="0" err="1" smtClean="0">
                          <a:latin typeface="Cambria Math"/>
                        </a:rPr>
                        <m:t>𝑧</m:t>
                      </m:r>
                      <m:r>
                        <a:rPr lang="en-US" i="1" dirty="0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0, 2, 3, 5, 7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(1, 4, 6)</m:t>
                              </m:r>
                            </m:e>
                          </m:nary>
                        </m:e>
                      </m:nary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432" y="1004032"/>
                <a:ext cx="5703093" cy="3058645"/>
              </a:xfrm>
              <a:blipFill rotWithShape="1">
                <a:blip r:embed="rId2"/>
                <a:stretch>
                  <a:fillRect l="-1711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4868" y="1701599"/>
          <a:ext cx="2534708" cy="43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28040" y="4235498"/>
            <a:ext cx="5587878" cy="20738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kern="0" dirty="0">
                <a:ea typeface="Cambria Math" panose="02040503050406030204" pitchFamily="18" charset="0"/>
              </a:rPr>
              <a:t>The complement of a function expressed by a Sum of Minterms is the Product of Maxterms with the same indices. Interchange the symbols </a:t>
            </a:r>
            <a:r>
              <a:rPr lang="en-US" sz="2000" b="1" kern="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  <a:sym typeface="Symbol"/>
              </a:rPr>
              <a:t></a:t>
            </a:r>
            <a:r>
              <a:rPr lang="en-US" sz="2000" kern="0" dirty="0">
                <a:ea typeface="Cambria Math" panose="02040503050406030204" pitchFamily="18" charset="0"/>
              </a:rPr>
              <a:t> and </a:t>
            </a:r>
            <a:r>
              <a:rPr lang="en-US" sz="2000" b="1" kern="0" dirty="0">
                <a:ea typeface="Cambria Math" panose="02040503050406030204" pitchFamily="18" charset="0"/>
                <a:sym typeface="Symbol"/>
              </a:rPr>
              <a:t></a:t>
            </a:r>
            <a:r>
              <a:rPr lang="en-US" sz="2000" kern="0" dirty="0">
                <a:ea typeface="Cambria Math" panose="02040503050406030204" pitchFamily="18" charset="0"/>
                <a:sym typeface="Symbol"/>
              </a:rPr>
              <a:t>, but keep the same </a:t>
            </a:r>
            <a:r>
              <a:rPr lang="en-US" sz="2000" kern="0" dirty="0">
                <a:ea typeface="Cambria Math" panose="02040503050406030204" pitchFamily="18" charset="0"/>
              </a:rPr>
              <a:t>list of indices.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511" y="1067113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1873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Minterms and Maxterms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1009506"/>
            <a:ext cx="9332334" cy="55302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There are 2</a:t>
            </a:r>
            <a:r>
              <a:rPr lang="en-US" altLang="en-US" i="1" baseline="30000" dirty="0"/>
              <a:t>n</a:t>
            </a:r>
            <a:r>
              <a:rPr lang="en-US" altLang="en-US" dirty="0"/>
              <a:t> Minterms and Maxterms for Boolean functions with </a:t>
            </a:r>
            <a:r>
              <a:rPr lang="en-US" altLang="en-US" i="1" dirty="0"/>
              <a:t>n</a:t>
            </a:r>
            <a:r>
              <a:rPr lang="en-US" altLang="en-US" dirty="0"/>
              <a:t> variables, indexed from 0 to 2</a:t>
            </a:r>
            <a:r>
              <a:rPr lang="en-US" altLang="en-US" i="1" baseline="30000" dirty="0"/>
              <a:t>n</a:t>
            </a:r>
            <a:r>
              <a:rPr lang="en-US" altLang="en-US" dirty="0"/>
              <a:t> – 1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Minterms correspond to the </a:t>
            </a:r>
            <a:r>
              <a:rPr lang="en-US" altLang="en-US" b="1" dirty="0">
                <a:solidFill>
                  <a:srgbClr val="FF0000"/>
                </a:solidFill>
              </a:rPr>
              <a:t>1-entries</a:t>
            </a:r>
            <a:r>
              <a:rPr lang="en-US" altLang="en-US" dirty="0"/>
              <a:t> of the function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Maxterms correspond to the </a:t>
            </a:r>
            <a:r>
              <a:rPr lang="en-US" altLang="en-US" b="1" dirty="0">
                <a:solidFill>
                  <a:srgbClr val="FF0000"/>
                </a:solidFill>
              </a:rPr>
              <a:t>0-entries</a:t>
            </a:r>
            <a:r>
              <a:rPr lang="en-US" altLang="en-US" dirty="0"/>
              <a:t> of the function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Any Boolean function can be expressed as a Sum-of-Minterms and as a Product-of-Maxterms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For a Boolean function, given the list of Minterm indices one can determine the list of Maxterms indices (and vice versa)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The complement of a Sum-of-Minterms is a Product-of-Maxterms with the same indices (and vice versa)</a:t>
            </a:r>
          </a:p>
        </p:txBody>
      </p:sp>
    </p:spTree>
    <p:extLst>
      <p:ext uri="{BB962C8B-B14F-4D97-AF65-F5344CB8AC3E}">
        <p14:creationId xmlns:p14="http://schemas.microsoft.com/office/powerpoint/2010/main" val="2716670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. .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82D44-7B5F-45A4-8055-A7651B9D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61" y="1297541"/>
            <a:ext cx="8756264" cy="495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Boolean Algebra, truth tables, and </a:t>
            </a:r>
            <a:r>
              <a:rPr lang="en-US" altLang="en-US" kern="0" dirty="0" err="1"/>
              <a:t>DeMorgan’s</a:t>
            </a:r>
            <a:r>
              <a:rPr lang="en-US" altLang="en-US" kern="0" dirty="0"/>
              <a:t> theorem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Algebraic manipulation and expression simplification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From truth table to logic expression: </a:t>
            </a:r>
            <a:r>
              <a:rPr lang="en-US" altLang="en-US" kern="0" dirty="0" err="1"/>
              <a:t>minterms</a:t>
            </a:r>
            <a:r>
              <a:rPr lang="en-US" altLang="en-US" kern="0" dirty="0"/>
              <a:t> and maxterms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>
                <a:solidFill>
                  <a:srgbClr val="FF0000"/>
                </a:solidFill>
              </a:rPr>
              <a:t>Logic gates, logic diagrams, and standard forms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Additional gates: NAND, NOR, XOR, XNOR</a:t>
            </a:r>
          </a:p>
        </p:txBody>
      </p:sp>
    </p:spTree>
    <p:extLst>
      <p:ext uri="{BB962C8B-B14F-4D97-AF65-F5344CB8AC3E}">
        <p14:creationId xmlns:p14="http://schemas.microsoft.com/office/powerpoint/2010/main" val="159718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Gates and Symbols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96507" y="1067113"/>
            <a:ext cx="2404073" cy="1084306"/>
            <a:chOff x="827545" y="1826231"/>
            <a:chExt cx="2219145" cy="10843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037292" y="2173783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Delay 3"/>
            <p:cNvSpPr/>
            <p:nvPr/>
          </p:nvSpPr>
          <p:spPr>
            <a:xfrm>
              <a:off x="1510407" y="1903783"/>
              <a:ext cx="540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150407" y="2022742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50407" y="2310777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27545" y="1826231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45" y="1826231"/>
                  <a:ext cx="37920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27545" y="2114266"/>
                  <a:ext cx="353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45" y="2114266"/>
                  <a:ext cx="37920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17761" y="1965135"/>
                  <a:ext cx="628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·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761" y="1965135"/>
                  <a:ext cx="6813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175214" y="2541205"/>
              <a:ext cx="1093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AND gate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01196" y="1067113"/>
            <a:ext cx="2339807" cy="1084306"/>
            <a:chOff x="3601103" y="1816004"/>
            <a:chExt cx="2159822" cy="108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687214" y="2163556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23965" y="2012515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23965" y="230055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1103" y="1816004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03" y="1816004"/>
                  <a:ext cx="3792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01103" y="2104039"/>
                  <a:ext cx="353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03" y="2104039"/>
                  <a:ext cx="37920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32856" y="1954908"/>
                  <a:ext cx="728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856" y="1954908"/>
                  <a:ext cx="78874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857860" y="2530978"/>
              <a:ext cx="96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32" name="Moon 31"/>
            <p:cNvSpPr/>
            <p:nvPr/>
          </p:nvSpPr>
          <p:spPr>
            <a:xfrm flipH="1">
              <a:off x="4180330" y="1903783"/>
              <a:ext cx="540000" cy="540000"/>
            </a:xfrm>
            <a:prstGeom prst="moon">
              <a:avLst>
                <a:gd name="adj" fmla="val 845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15625" y="1206017"/>
            <a:ext cx="2168222" cy="945402"/>
            <a:chOff x="6184996" y="1944681"/>
            <a:chExt cx="2001436" cy="94540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279529" y="2153329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639529" y="1944681"/>
                  <a:ext cx="331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529" y="1944681"/>
                  <a:ext cx="3312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6515699" y="2161646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92837" y="1965135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837" y="1965135"/>
                  <a:ext cx="3792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6184996" y="2520751"/>
              <a:ext cx="200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NOT gate (inverter)</a:t>
              </a:r>
              <a:endParaRPr lang="en-US" dirty="0">
                <a:latin typeface="+mn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875699" y="1952615"/>
              <a:ext cx="436491" cy="394371"/>
              <a:chOff x="5057221" y="3865491"/>
              <a:chExt cx="436491" cy="394371"/>
            </a:xfrm>
          </p:grpSpPr>
          <p:sp>
            <p:nvSpPr>
              <p:cNvPr id="35" name="Isosceles Triangle 34"/>
              <p:cNvSpPr/>
              <p:nvPr/>
            </p:nvSpPr>
            <p:spPr>
              <a:xfrm rot="5400000">
                <a:off x="5032856" y="3889856"/>
                <a:ext cx="394371" cy="34564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385712" y="400507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74868" y="4465926"/>
            <a:ext cx="8929085" cy="201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kern="0" dirty="0"/>
              <a:t>In the earliest days of computers, relays were used as mechanical switches controlled by electricity (coils)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kern="0" dirty="0"/>
              <a:t>Today, tiny transistors are used as electronic switches that implement the logic gates (CMOS technology)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6877" y="3520524"/>
            <a:ext cx="27104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latin typeface="+mn-lt"/>
              </a:rPr>
              <a:t>AND: Switches in series</a:t>
            </a:r>
          </a:p>
          <a:p>
            <a:pPr algn="ctr"/>
            <a:r>
              <a:rPr lang="en-US" dirty="0">
                <a:latin typeface="+mn-lt"/>
              </a:rPr>
              <a:t>logic 0 is open switch</a:t>
            </a:r>
            <a:endParaRPr lang="en-US" i="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7626" y="3520524"/>
            <a:ext cx="278910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latin typeface="+mn-lt"/>
              </a:rPr>
              <a:t>OR: Switches in parallel</a:t>
            </a:r>
          </a:p>
          <a:p>
            <a:pPr algn="ctr"/>
            <a:r>
              <a:rPr lang="en-US" dirty="0">
                <a:latin typeface="+mn-lt"/>
              </a:rPr>
              <a:t>logic 0 is open switch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7639" y="3520524"/>
            <a:ext cx="256827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latin typeface="+mn-lt"/>
              </a:rPr>
              <a:t>NOT: Switch is normally</a:t>
            </a:r>
          </a:p>
          <a:p>
            <a:pPr algn="ctr"/>
            <a:r>
              <a:rPr lang="en-US" i="0" dirty="0">
                <a:latin typeface="+mn-lt"/>
              </a:rPr>
              <a:t>closed when </a:t>
            </a:r>
            <a:r>
              <a:rPr lang="en-US" dirty="0">
                <a:latin typeface="+mn-lt"/>
              </a:rPr>
              <a:t>x is </a:t>
            </a:r>
            <a:r>
              <a:rPr lang="en-US" i="0" dirty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28183" y="2400681"/>
            <a:ext cx="1850965" cy="860504"/>
            <a:chOff x="1103659" y="2400681"/>
            <a:chExt cx="1850965" cy="860504"/>
          </a:xfrm>
        </p:grpSpPr>
        <p:sp>
          <p:nvSpPr>
            <p:cNvPr id="48" name="Freeform 47"/>
            <p:cNvSpPr/>
            <p:nvPr/>
          </p:nvSpPr>
          <p:spPr>
            <a:xfrm>
              <a:off x="1224403" y="2834781"/>
              <a:ext cx="1730221" cy="426404"/>
            </a:xfrm>
            <a:custGeom>
              <a:avLst/>
              <a:gdLst>
                <a:gd name="connsiteX0" fmla="*/ 0 w 1786515"/>
                <a:gd name="connsiteY0" fmla="*/ 269563 h 412273"/>
                <a:gd name="connsiteX1" fmla="*/ 0 w 1786515"/>
                <a:gd name="connsiteY1" fmla="*/ 412273 h 412273"/>
                <a:gd name="connsiteX2" fmla="*/ 1786515 w 1786515"/>
                <a:gd name="connsiteY2" fmla="*/ 412273 h 412273"/>
                <a:gd name="connsiteX3" fmla="*/ 1786515 w 1786515"/>
                <a:gd name="connsiteY3" fmla="*/ 0 h 412273"/>
                <a:gd name="connsiteX4" fmla="*/ 1664948 w 1786515"/>
                <a:gd name="connsiteY4" fmla="*/ 0 h 41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515" h="412273">
                  <a:moveTo>
                    <a:pt x="0" y="269563"/>
                  </a:moveTo>
                  <a:lnTo>
                    <a:pt x="0" y="412273"/>
                  </a:lnTo>
                  <a:lnTo>
                    <a:pt x="1786515" y="412273"/>
                  </a:lnTo>
                  <a:lnTo>
                    <a:pt x="1786515" y="0"/>
                  </a:lnTo>
                  <a:lnTo>
                    <a:pt x="166494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1436376" y="2663327"/>
              <a:ext cx="236953" cy="17282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47139" y="2834780"/>
              <a:ext cx="34748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100354" y="2663327"/>
              <a:ext cx="236953" cy="17282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14702" y="2834780"/>
              <a:ext cx="18236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298884" y="2400681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884" y="2400681"/>
                  <a:ext cx="37920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949006" y="2400681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006" y="2400681"/>
                  <a:ext cx="38260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/>
            <p:cNvGrpSpPr/>
            <p:nvPr/>
          </p:nvGrpSpPr>
          <p:grpSpPr>
            <a:xfrm>
              <a:off x="1103659" y="2952038"/>
              <a:ext cx="247784" cy="164332"/>
              <a:chOff x="3109576" y="2507288"/>
              <a:chExt cx="247784" cy="16433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109576" y="2507288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84539" y="2556406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109576" y="2622502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184539" y="2671620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Flowchart: Summing Junction 40"/>
            <p:cNvSpPr/>
            <p:nvPr/>
          </p:nvSpPr>
          <p:spPr>
            <a:xfrm>
              <a:off x="2579950" y="270557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27551" y="2838341"/>
              <a:ext cx="211422" cy="113698"/>
            </a:xfrm>
            <a:custGeom>
              <a:avLst/>
              <a:gdLst>
                <a:gd name="connsiteX0" fmla="*/ 211422 w 211422"/>
                <a:gd name="connsiteY0" fmla="*/ 0 h 179709"/>
                <a:gd name="connsiteX1" fmla="*/ 0 w 211422"/>
                <a:gd name="connsiteY1" fmla="*/ 0 h 179709"/>
                <a:gd name="connsiteX2" fmla="*/ 0 w 211422"/>
                <a:gd name="connsiteY2" fmla="*/ 179709 h 17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22" h="179709">
                  <a:moveTo>
                    <a:pt x="211422" y="0"/>
                  </a:moveTo>
                  <a:lnTo>
                    <a:pt x="0" y="0"/>
                  </a:lnTo>
                  <a:lnTo>
                    <a:pt x="0" y="179709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013932" y="2219253"/>
            <a:ext cx="1630353" cy="1042212"/>
            <a:chOff x="4013932" y="2219253"/>
            <a:chExt cx="1630353" cy="1042212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659234" y="2510396"/>
              <a:ext cx="236953" cy="157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591100" y="2219253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00" y="2219253"/>
                  <a:ext cx="37920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591100" y="2850384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00" y="2850384"/>
                  <a:ext cx="38260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reeform 71"/>
            <p:cNvSpPr/>
            <p:nvPr/>
          </p:nvSpPr>
          <p:spPr>
            <a:xfrm>
              <a:off x="4489191" y="2668190"/>
              <a:ext cx="163918" cy="306562"/>
            </a:xfrm>
            <a:custGeom>
              <a:avLst/>
              <a:gdLst>
                <a:gd name="connsiteX0" fmla="*/ 237849 w 237849"/>
                <a:gd name="connsiteY0" fmla="*/ 0 h 306562"/>
                <a:gd name="connsiteX1" fmla="*/ 0 w 237849"/>
                <a:gd name="connsiteY1" fmla="*/ 0 h 306562"/>
                <a:gd name="connsiteX2" fmla="*/ 0 w 237849"/>
                <a:gd name="connsiteY2" fmla="*/ 306562 h 306562"/>
                <a:gd name="connsiteX3" fmla="*/ 232564 w 237849"/>
                <a:gd name="connsiteY3" fmla="*/ 306562 h 3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49" h="306562">
                  <a:moveTo>
                    <a:pt x="237849" y="0"/>
                  </a:moveTo>
                  <a:lnTo>
                    <a:pt x="0" y="0"/>
                  </a:lnTo>
                  <a:lnTo>
                    <a:pt x="0" y="306562"/>
                  </a:lnTo>
                  <a:lnTo>
                    <a:pt x="232564" y="30656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4654732" y="2816320"/>
              <a:ext cx="236953" cy="157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 flipH="1">
              <a:off x="4932169" y="2672154"/>
              <a:ext cx="163918" cy="306562"/>
            </a:xfrm>
            <a:custGeom>
              <a:avLst/>
              <a:gdLst>
                <a:gd name="connsiteX0" fmla="*/ 237849 w 237849"/>
                <a:gd name="connsiteY0" fmla="*/ 0 h 306562"/>
                <a:gd name="connsiteX1" fmla="*/ 0 w 237849"/>
                <a:gd name="connsiteY1" fmla="*/ 0 h 306562"/>
                <a:gd name="connsiteX2" fmla="*/ 0 w 237849"/>
                <a:gd name="connsiteY2" fmla="*/ 306562 h 306562"/>
                <a:gd name="connsiteX3" fmla="*/ 232564 w 237849"/>
                <a:gd name="connsiteY3" fmla="*/ 306562 h 3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49" h="306562">
                  <a:moveTo>
                    <a:pt x="237849" y="0"/>
                  </a:moveTo>
                  <a:lnTo>
                    <a:pt x="0" y="0"/>
                  </a:lnTo>
                  <a:lnTo>
                    <a:pt x="0" y="306562"/>
                  </a:lnTo>
                  <a:lnTo>
                    <a:pt x="232564" y="30656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096087" y="2826861"/>
              <a:ext cx="347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4013932" y="2955489"/>
              <a:ext cx="247784" cy="164332"/>
              <a:chOff x="3109576" y="2507288"/>
              <a:chExt cx="247784" cy="16433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109576" y="2507288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184539" y="2556406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109576" y="2622502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184539" y="2671620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Flowchart: Summing Junction 89"/>
            <p:cNvSpPr/>
            <p:nvPr/>
          </p:nvSpPr>
          <p:spPr>
            <a:xfrm>
              <a:off x="5298642" y="270557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137825" y="2835061"/>
              <a:ext cx="1506460" cy="426404"/>
            </a:xfrm>
            <a:custGeom>
              <a:avLst/>
              <a:gdLst>
                <a:gd name="connsiteX0" fmla="*/ 0 w 1786515"/>
                <a:gd name="connsiteY0" fmla="*/ 269563 h 412273"/>
                <a:gd name="connsiteX1" fmla="*/ 0 w 1786515"/>
                <a:gd name="connsiteY1" fmla="*/ 412273 h 412273"/>
                <a:gd name="connsiteX2" fmla="*/ 1786515 w 1786515"/>
                <a:gd name="connsiteY2" fmla="*/ 412273 h 412273"/>
                <a:gd name="connsiteX3" fmla="*/ 1786515 w 1786515"/>
                <a:gd name="connsiteY3" fmla="*/ 0 h 412273"/>
                <a:gd name="connsiteX4" fmla="*/ 1664948 w 1786515"/>
                <a:gd name="connsiteY4" fmla="*/ 0 h 41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515" h="412273">
                  <a:moveTo>
                    <a:pt x="0" y="269563"/>
                  </a:moveTo>
                  <a:lnTo>
                    <a:pt x="0" y="412273"/>
                  </a:lnTo>
                  <a:lnTo>
                    <a:pt x="1786515" y="412273"/>
                  </a:lnTo>
                  <a:lnTo>
                    <a:pt x="1786515" y="0"/>
                  </a:lnTo>
                  <a:lnTo>
                    <a:pt x="166494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146501" y="2825435"/>
              <a:ext cx="342689" cy="130054"/>
            </a:xfrm>
            <a:custGeom>
              <a:avLst/>
              <a:gdLst>
                <a:gd name="connsiteX0" fmla="*/ 211422 w 211422"/>
                <a:gd name="connsiteY0" fmla="*/ 0 h 179709"/>
                <a:gd name="connsiteX1" fmla="*/ 0 w 211422"/>
                <a:gd name="connsiteY1" fmla="*/ 0 h 179709"/>
                <a:gd name="connsiteX2" fmla="*/ 0 w 211422"/>
                <a:gd name="connsiteY2" fmla="*/ 179709 h 17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22" h="179709">
                  <a:moveTo>
                    <a:pt x="211422" y="0"/>
                  </a:moveTo>
                  <a:lnTo>
                    <a:pt x="0" y="0"/>
                  </a:lnTo>
                  <a:lnTo>
                    <a:pt x="0" y="179709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127664" y="2437025"/>
            <a:ext cx="1440211" cy="829444"/>
            <a:chOff x="7127664" y="2437025"/>
            <a:chExt cx="1440211" cy="829444"/>
          </a:xfrm>
        </p:grpSpPr>
        <p:sp>
          <p:nvSpPr>
            <p:cNvPr id="70" name="Freeform 69"/>
            <p:cNvSpPr/>
            <p:nvPr/>
          </p:nvSpPr>
          <p:spPr>
            <a:xfrm>
              <a:off x="7257059" y="2838340"/>
              <a:ext cx="1310816" cy="428129"/>
            </a:xfrm>
            <a:custGeom>
              <a:avLst/>
              <a:gdLst>
                <a:gd name="connsiteX0" fmla="*/ 1178677 w 1310816"/>
                <a:gd name="connsiteY0" fmla="*/ 0 h 428129"/>
                <a:gd name="connsiteX1" fmla="*/ 1310816 w 1310816"/>
                <a:gd name="connsiteY1" fmla="*/ 0 h 428129"/>
                <a:gd name="connsiteX2" fmla="*/ 1310816 w 1310816"/>
                <a:gd name="connsiteY2" fmla="*/ 428129 h 428129"/>
                <a:gd name="connsiteX3" fmla="*/ 0 w 1310816"/>
                <a:gd name="connsiteY3" fmla="*/ 428129 h 428129"/>
                <a:gd name="connsiteX4" fmla="*/ 0 w 1310816"/>
                <a:gd name="connsiteY4" fmla="*/ 290705 h 42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428129">
                  <a:moveTo>
                    <a:pt x="1178677" y="0"/>
                  </a:moveTo>
                  <a:lnTo>
                    <a:pt x="1310816" y="0"/>
                  </a:lnTo>
                  <a:lnTo>
                    <a:pt x="1310816" y="428129"/>
                  </a:lnTo>
                  <a:lnTo>
                    <a:pt x="0" y="428129"/>
                  </a:lnTo>
                  <a:lnTo>
                    <a:pt x="0" y="29070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7651572" y="2803664"/>
              <a:ext cx="349799" cy="3661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965920" y="2838906"/>
              <a:ext cx="34748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626926" y="2437025"/>
                  <a:ext cx="431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926" y="2437025"/>
                  <a:ext cx="43152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Flowchart: Summing Junction 92"/>
            <p:cNvSpPr/>
            <p:nvPr/>
          </p:nvSpPr>
          <p:spPr>
            <a:xfrm>
              <a:off x="8170729" y="270557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127664" y="2964180"/>
              <a:ext cx="247784" cy="164332"/>
              <a:chOff x="3109576" y="2507288"/>
              <a:chExt cx="247784" cy="16433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109576" y="2507288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184539" y="2556406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109576" y="2622502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184539" y="2671620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Freeform 98"/>
            <p:cNvSpPr/>
            <p:nvPr/>
          </p:nvSpPr>
          <p:spPr>
            <a:xfrm>
              <a:off x="7260233" y="2844698"/>
              <a:ext cx="391339" cy="130054"/>
            </a:xfrm>
            <a:custGeom>
              <a:avLst/>
              <a:gdLst>
                <a:gd name="connsiteX0" fmla="*/ 211422 w 211422"/>
                <a:gd name="connsiteY0" fmla="*/ 0 h 179709"/>
                <a:gd name="connsiteX1" fmla="*/ 0 w 211422"/>
                <a:gd name="connsiteY1" fmla="*/ 0 h 179709"/>
                <a:gd name="connsiteX2" fmla="*/ 0 w 211422"/>
                <a:gd name="connsiteY2" fmla="*/ 179709 h 17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22" h="179709">
                  <a:moveTo>
                    <a:pt x="211422" y="0"/>
                  </a:moveTo>
                  <a:lnTo>
                    <a:pt x="0" y="0"/>
                  </a:lnTo>
                  <a:lnTo>
                    <a:pt x="0" y="179709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11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and Logic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51899"/>
                <a:ext cx="8915400" cy="1209747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Given the following logic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Draw the corresponding truth table and logic diagram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51899"/>
                <a:ext cx="8915400" cy="1209747"/>
              </a:xfrm>
              <a:blipFill rotWithShape="1">
                <a:blip r:embed="rId2"/>
                <a:stretch>
                  <a:fillRect l="-889" t="-1005"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987812" y="2250794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Truth Table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84690"/>
              </p:ext>
            </p:extLst>
          </p:nvPr>
        </p:nvGraphicFramePr>
        <p:xfrm>
          <a:off x="978117" y="2800797"/>
          <a:ext cx="385966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y'+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x(y'+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71463" y="4293105"/>
                <a:ext cx="3744455" cy="213145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tIns="0" rIns="72000" bIns="0" rtlCol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000" dirty="0"/>
                  <a:t>Truth Table and Logic Diagram describe the same function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dirty="0"/>
                  <a:t>Truth table is unique, but logic expression and logic diagram are not. This gives flexibility in implementing logic functions.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4293105"/>
                <a:ext cx="3744455" cy="2131459"/>
              </a:xfrm>
              <a:prstGeom prst="rect">
                <a:avLst/>
              </a:prstGeom>
              <a:blipFill rotWithShape="1">
                <a:blip r:embed="rId3"/>
                <a:stretch>
                  <a:fillRect l="-2107" r="-1945" b="-283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298642" y="2250794"/>
            <a:ext cx="4324894" cy="1901163"/>
            <a:chOff x="5559602" y="2250794"/>
            <a:chExt cx="4324894" cy="190116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37773" y="3611864"/>
              <a:ext cx="1867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elay 7"/>
            <p:cNvSpPr/>
            <p:nvPr/>
          </p:nvSpPr>
          <p:spPr>
            <a:xfrm>
              <a:off x="7430101" y="2893439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937773" y="3012398"/>
              <a:ext cx="1492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561910" y="2795323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10" y="2795323"/>
                  <a:ext cx="39921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59602" y="3407321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602" y="3407321"/>
                  <a:ext cx="40382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8015101" y="3163439"/>
              <a:ext cx="195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39292" y="3606260"/>
              <a:ext cx="195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121385" y="2944779"/>
                  <a:ext cx="17631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385" y="2944779"/>
                  <a:ext cx="176311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6124545" y="3488076"/>
              <a:ext cx="326237" cy="247577"/>
              <a:chOff x="5146431" y="3865493"/>
              <a:chExt cx="301142" cy="247577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5128994" y="3882930"/>
                <a:ext cx="247577" cy="21270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47881" y="3930793"/>
                <a:ext cx="99692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70021" y="3751847"/>
                  <a:ext cx="3829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021" y="3751847"/>
                  <a:ext cx="3829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5937773" y="3951902"/>
              <a:ext cx="69651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972737" y="2250794"/>
              <a:ext cx="2321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Logic Diagram</a:t>
              </a:r>
            </a:p>
          </p:txBody>
        </p:sp>
        <p:sp>
          <p:nvSpPr>
            <p:cNvPr id="16" name="Moon 15"/>
            <p:cNvSpPr/>
            <p:nvPr/>
          </p:nvSpPr>
          <p:spPr>
            <a:xfrm flipH="1">
              <a:off x="6557066" y="3510598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149548" y="3299791"/>
              <a:ext cx="280553" cy="477079"/>
            </a:xfrm>
            <a:custGeom>
              <a:avLst/>
              <a:gdLst>
                <a:gd name="connsiteX0" fmla="*/ 0 w 324678"/>
                <a:gd name="connsiteY0" fmla="*/ 477079 h 477079"/>
                <a:gd name="connsiteX1" fmla="*/ 145774 w 324678"/>
                <a:gd name="connsiteY1" fmla="*/ 477079 h 477079"/>
                <a:gd name="connsiteX2" fmla="*/ 145774 w 324678"/>
                <a:gd name="connsiteY2" fmla="*/ 0 h 477079"/>
                <a:gd name="connsiteX3" fmla="*/ 324678 w 324678"/>
                <a:gd name="connsiteY3" fmla="*/ 0 h 4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678" h="477079">
                  <a:moveTo>
                    <a:pt x="0" y="477079"/>
                  </a:moveTo>
                  <a:lnTo>
                    <a:pt x="145774" y="477079"/>
                  </a:lnTo>
                  <a:lnTo>
                    <a:pt x="145774" y="0"/>
                  </a:lnTo>
                  <a:lnTo>
                    <a:pt x="3246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0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1009506"/>
                <a:ext cx="9159513" cy="553027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2000"/>
                  </a:spcBef>
                </a:pPr>
                <a:r>
                  <a:rPr lang="en-US" dirty="0"/>
                  <a:t>Boolean functions are usually expressed in </a:t>
                </a:r>
                <a:r>
                  <a:rPr lang="en-US" b="1" dirty="0">
                    <a:solidFill>
                      <a:srgbClr val="FF0000"/>
                    </a:solidFill>
                  </a:rPr>
                  <a:t>standard</a:t>
                </a:r>
                <a:r>
                  <a:rPr lang="en-US" dirty="0"/>
                  <a:t> form</a:t>
                </a:r>
              </a:p>
              <a:p>
                <a:pPr>
                  <a:lnSpc>
                    <a:spcPct val="120000"/>
                  </a:lnSpc>
                  <a:spcBef>
                    <a:spcPts val="2000"/>
                  </a:spcBef>
                </a:pPr>
                <a:r>
                  <a:rPr lang="en-US" dirty="0"/>
                  <a:t>Two standard forms: </a:t>
                </a:r>
                <a:r>
                  <a:rPr lang="en-US" b="1" dirty="0">
                    <a:solidFill>
                      <a:srgbClr val="FF0000"/>
                    </a:solidFill>
                  </a:rPr>
                  <a:t>Sum-of-Products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FF0000"/>
                    </a:solidFill>
                  </a:rPr>
                  <a:t>Product-of -Sums</a:t>
                </a:r>
              </a:p>
              <a:p>
                <a:pPr>
                  <a:lnSpc>
                    <a:spcPct val="120000"/>
                  </a:lnSpc>
                  <a:spcBef>
                    <a:spcPts val="2000"/>
                  </a:spcBef>
                </a:pPr>
                <a:r>
                  <a:rPr lang="en-US" dirty="0"/>
                  <a:t>Sum of Products (</a:t>
                </a:r>
                <a:r>
                  <a:rPr lang="en-US" b="1" dirty="0">
                    <a:solidFill>
                      <a:srgbClr val="FF0000"/>
                    </a:solidFill>
                  </a:rPr>
                  <a:t>SOP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20000"/>
                  </a:lnSpc>
                  <a:spcBef>
                    <a:spcPts val="2000"/>
                  </a:spcBef>
                </a:pPr>
                <a:r>
                  <a:rPr lang="en-US" dirty="0"/>
                  <a:t>Boolean expression is the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ORing</a:t>
                </a:r>
                <a:r>
                  <a:rPr lang="en-US" dirty="0"/>
                  <a:t> (sum) of </a:t>
                </a:r>
                <a:r>
                  <a:rPr lang="en-US" b="1" dirty="0">
                    <a:solidFill>
                      <a:srgbClr val="FF0000"/>
                    </a:solidFill>
                  </a:rPr>
                  <a:t>AND terms</a:t>
                </a:r>
                <a:r>
                  <a:rPr lang="en-US" dirty="0"/>
                  <a:t> (products)</a:t>
                </a:r>
              </a:p>
              <a:p>
                <a:pPr lvl="1">
                  <a:lnSpc>
                    <a:spcPct val="120000"/>
                  </a:lnSpc>
                  <a:spcBef>
                    <a:spcPts val="2000"/>
                  </a:spcBef>
                  <a:tabLst>
                    <a:tab pos="5022850" algn="l"/>
                  </a:tabLst>
                </a:pPr>
                <a:r>
                  <a:rPr lang="en-US" dirty="0"/>
                  <a:t>Examples: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𝑥𝑧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2000"/>
                  </a:spcBef>
                </a:pPr>
                <a:r>
                  <a:rPr lang="en-US" dirty="0"/>
                  <a:t>Products of Sums (</a:t>
                </a:r>
                <a:r>
                  <a:rPr lang="en-US" b="1" dirty="0">
                    <a:solidFill>
                      <a:srgbClr val="FF0000"/>
                    </a:solidFill>
                  </a:rPr>
                  <a:t>POS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20000"/>
                  </a:lnSpc>
                  <a:spcBef>
                    <a:spcPts val="2000"/>
                  </a:spcBef>
                </a:pPr>
                <a:r>
                  <a:rPr lang="en-US" dirty="0"/>
                  <a:t>Boolean expression is the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ANDing</a:t>
                </a:r>
                <a:r>
                  <a:rPr lang="en-US" dirty="0"/>
                  <a:t> (product) of </a:t>
                </a:r>
                <a:r>
                  <a:rPr lang="en-US" b="1" dirty="0">
                    <a:solidFill>
                      <a:srgbClr val="FF0000"/>
                    </a:solidFill>
                  </a:rPr>
                  <a:t>OR terms</a:t>
                </a:r>
                <a:r>
                  <a:rPr lang="en-US" dirty="0"/>
                  <a:t> (sums)</a:t>
                </a:r>
              </a:p>
              <a:p>
                <a:pPr lvl="1">
                  <a:lnSpc>
                    <a:spcPct val="120000"/>
                  </a:lnSpc>
                  <a:spcBef>
                    <a:spcPts val="2000"/>
                  </a:spcBef>
                  <a:tabLst>
                    <a:tab pos="5022850" algn="l"/>
                  </a:tabLst>
                </a:pPr>
                <a:r>
                  <a:rPr lang="en-US" dirty="0"/>
                  <a:t>Examples: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baseline="-25000" dirty="0" smtClean="0">
                        <a:latin typeface="Cambria Math"/>
                      </a:rPr>
                      <m:t>4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1009506"/>
                <a:ext cx="9159513" cy="5530272"/>
              </a:xfrm>
              <a:blipFill>
                <a:blip r:embed="rId2"/>
                <a:stretch>
                  <a:fillRect l="-932" t="-221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839" y="1009506"/>
                <a:ext cx="9423545" cy="547266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Introduced by George Boole in 1854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A set of two values: </a:t>
                </a:r>
                <a:r>
                  <a:rPr lang="en-US" i="1" dirty="0"/>
                  <a:t>B</a:t>
                </a:r>
                <a:r>
                  <a:rPr lang="en-US" dirty="0"/>
                  <a:t> = {0, 1}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Three basic operations: </a:t>
                </a:r>
                <a:r>
                  <a:rPr lang="en-US" b="1" dirty="0"/>
                  <a:t>AND</a:t>
                </a:r>
                <a:r>
                  <a:rPr lang="en-US" dirty="0"/>
                  <a:t>, </a:t>
                </a:r>
                <a:r>
                  <a:rPr lang="en-US" b="1" dirty="0"/>
                  <a:t>OR</a:t>
                </a:r>
                <a:r>
                  <a:rPr lang="en-US" dirty="0"/>
                  <a:t>, and </a:t>
                </a:r>
                <a:r>
                  <a:rPr lang="en-US" b="1" dirty="0"/>
                  <a:t>NOT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:r>
                  <a:rPr lang="en-US" b="1" dirty="0"/>
                  <a:t>AND</a:t>
                </a:r>
                <a:r>
                  <a:rPr lang="en-US" dirty="0"/>
                  <a:t> operator is denoted by a dot (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>
                    <a:cs typeface="Consolas" panose="020B0609020204030204" pitchFamily="49" charset="0"/>
                  </a:rPr>
                  <a:t>)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/>
                  <a:t> is read: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:r>
                  <a:rPr lang="en-US" b="1" dirty="0"/>
                  <a:t>OR</a:t>
                </a:r>
                <a:r>
                  <a:rPr lang="en-US" dirty="0"/>
                  <a:t> operator is denoted by a plus (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/>
                  <a:t>)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is read: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:r>
                  <a:rPr lang="en-US" b="1" dirty="0"/>
                  <a:t>NOT</a:t>
                </a:r>
                <a:r>
                  <a:rPr lang="en-US" dirty="0"/>
                  <a:t> operator is denoted by a quotation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/>
                  <a:t> or an overbar </a:t>
                </a:r>
                <a:r>
                  <a:rPr lang="en-US" altLang="en-US" b="1" dirty="0">
                    <a:cs typeface="Times New Roman" pitchFamily="18" charset="0"/>
                  </a:rPr>
                  <a:t>¯</a:t>
                </a:r>
                <a:endParaRPr lang="en-US" dirty="0"/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dirty="0"/>
                  <a:t> is the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Today, Boolean algebra is being used to design digital circuits </a:t>
                </a:r>
              </a:p>
              <a:p>
                <a:pPr lvl="1">
                  <a:spcBef>
                    <a:spcPts val="15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39" y="1009506"/>
                <a:ext cx="9423545" cy="5472665"/>
              </a:xfrm>
              <a:blipFill>
                <a:blip r:embed="rId2"/>
                <a:stretch>
                  <a:fillRect l="-906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55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FC58-E886-4CC2-A84A-3025C5E2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Sum-of-</a:t>
            </a:r>
            <a:r>
              <a:rPr lang="en-US" dirty="0" err="1"/>
              <a:t>Minterms</a:t>
            </a:r>
            <a:r>
              <a:rPr lang="en-US" dirty="0"/>
              <a:t> to Sum-of-Products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74958-BC78-4131-AC46-0315BD3C44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047" y="894291"/>
                <a:ext cx="9008653" cy="558787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2, 3, 5, 7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into minimal sum-of-products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First, write </a:t>
                </a:r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en-US" dirty="0"/>
                  <a:t> as sum-of-</a:t>
                </a:r>
                <a:r>
                  <a:rPr lang="en-US" dirty="0" err="1"/>
                  <a:t>minterms</a:t>
                </a:r>
                <a:r>
                  <a:rPr lang="en-US" dirty="0"/>
                  <a:t> canonical form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2, 3, 5, 7</m:t>
                            </m:r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𝑦𝑧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𝑧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𝑥𝑦𝑧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Then, simplify expression using properties of Boolean Algebra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  <a:tabLst>
                    <a:tab pos="357188" algn="l"/>
                    <a:tab pos="5021263" algn="l"/>
                  </a:tabLst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𝑦𝑧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𝑧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𝑥𝑦𝑧</m:t>
                    </m:r>
                  </m:oMath>
                </a14:m>
                <a:r>
                  <a:rPr lang="en-US" dirty="0"/>
                  <a:t> 	(12 literals)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  <a:tabLst>
                    <a:tab pos="357188" algn="l"/>
                  </a:tabLst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</a:rPr>
                      <m:t>𝑥𝑧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  <a:tabLst>
                    <a:tab pos="357188" algn="l"/>
                  </a:tabLst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(1)+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(1)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  <a:tabLst>
                    <a:tab pos="357188" algn="l"/>
                  </a:tabLst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𝑥𝑧</m:t>
                    </m:r>
                  </m:oMath>
                </a14:m>
                <a:r>
                  <a:rPr lang="en-US" dirty="0"/>
                  <a:t>	(4 literals)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74958-BC78-4131-AC46-0315BD3C4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894291"/>
                <a:ext cx="9008653" cy="5587879"/>
              </a:xfrm>
              <a:blipFill>
                <a:blip r:embed="rId2"/>
                <a:stretch>
                  <a:fillRect l="-947" t="-8515" b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621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Gate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16260" y="1066304"/>
                <a:ext cx="21327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baseline="-25000" dirty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i="1" dirty="0" err="1">
                          <a:latin typeface="Cambria Math"/>
                        </a:rPr>
                        <m:t>𝑥𝑧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0" y="1066304"/>
                <a:ext cx="2132763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47689" y="1643183"/>
            <a:ext cx="2954861" cy="1446271"/>
            <a:chOff x="2927494" y="1061017"/>
            <a:chExt cx="2954861" cy="1446271"/>
          </a:xfrm>
        </p:grpSpPr>
        <p:sp>
          <p:nvSpPr>
            <p:cNvPr id="40" name="Freeform 39"/>
            <p:cNvSpPr/>
            <p:nvPr/>
          </p:nvSpPr>
          <p:spPr>
            <a:xfrm flipV="1">
              <a:off x="4088295" y="1391748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88296" y="1948426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27494" y="1061017"/>
              <a:ext cx="1161401" cy="657367"/>
              <a:chOff x="2902064" y="1061017"/>
              <a:chExt cx="1161401" cy="657367"/>
            </a:xfrm>
          </p:grpSpPr>
          <p:sp>
            <p:nvSpPr>
              <p:cNvPr id="8" name="Flowchart: Delay 7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902064" y="1061017"/>
                    <a:ext cx="4315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43152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902064" y="1349052"/>
                    <a:ext cx="3826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8260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/>
            <p:cNvCxnSpPr/>
            <p:nvPr/>
          </p:nvCxnSpPr>
          <p:spPr>
            <a:xfrm>
              <a:off x="5068214" y="1787742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56249" y="1559072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i="1" baseline="-2500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249" y="1559072"/>
                  <a:ext cx="526106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48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Moon 15"/>
            <p:cNvSpPr/>
            <p:nvPr/>
          </p:nvSpPr>
          <p:spPr>
            <a:xfrm flipH="1">
              <a:off x="4607358" y="1527969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927494" y="1849921"/>
              <a:ext cx="1161401" cy="657367"/>
              <a:chOff x="2902064" y="1061017"/>
              <a:chExt cx="1161401" cy="657367"/>
            </a:xfrm>
          </p:grpSpPr>
          <p:sp>
            <p:nvSpPr>
              <p:cNvPr id="32" name="Flowchart: Delay 31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902064" y="1349052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6497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6183986" y="1067113"/>
                <a:ext cx="22101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86" y="1067113"/>
                <a:ext cx="2210156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5841148" y="1619493"/>
            <a:ext cx="2971521" cy="1463865"/>
            <a:chOff x="5149864" y="1873611"/>
            <a:chExt cx="2971521" cy="1463865"/>
          </a:xfrm>
        </p:grpSpPr>
        <p:sp>
          <p:nvSpPr>
            <p:cNvPr id="46" name="Freeform 45"/>
            <p:cNvSpPr/>
            <p:nvPr/>
          </p:nvSpPr>
          <p:spPr>
            <a:xfrm>
              <a:off x="6327326" y="2645806"/>
              <a:ext cx="596347" cy="264731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149864" y="1873611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1873611"/>
                  <a:ext cx="3792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49864" y="2714026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2714026"/>
                  <a:ext cx="37920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>
              <a:off x="7307244" y="2485122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595279" y="2256452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279" y="2256452"/>
                  <a:ext cx="526106" cy="45313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44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Moon 49"/>
            <p:cNvSpPr/>
            <p:nvPr/>
          </p:nvSpPr>
          <p:spPr>
            <a:xfrm flipH="1">
              <a:off x="6846388" y="2225349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Delay 51"/>
            <p:cNvSpPr/>
            <p:nvPr/>
          </p:nvSpPr>
          <p:spPr>
            <a:xfrm>
              <a:off x="5742925" y="2618758"/>
              <a:ext cx="585000" cy="579814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529070" y="2680109"/>
              <a:ext cx="206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29070" y="3140965"/>
              <a:ext cx="206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149864" y="2483598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2483598"/>
                  <a:ext cx="47801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149864" y="2968144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2968144"/>
                  <a:ext cx="36497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/>
            <p:cNvCxnSpPr/>
            <p:nvPr/>
          </p:nvCxnSpPr>
          <p:spPr>
            <a:xfrm>
              <a:off x="5529070" y="2910537"/>
              <a:ext cx="206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5532783" y="2087217"/>
              <a:ext cx="1364974" cy="253346"/>
            </a:xfrm>
            <a:custGeom>
              <a:avLst/>
              <a:gdLst>
                <a:gd name="connsiteX0" fmla="*/ 1364974 w 1364974"/>
                <a:gd name="connsiteY0" fmla="*/ 238540 h 238540"/>
                <a:gd name="connsiteX1" fmla="*/ 1033669 w 1364974"/>
                <a:gd name="connsiteY1" fmla="*/ 238540 h 238540"/>
                <a:gd name="connsiteX2" fmla="*/ 1033669 w 1364974"/>
                <a:gd name="connsiteY2" fmla="*/ 0 h 238540"/>
                <a:gd name="connsiteX3" fmla="*/ 0 w 1364974"/>
                <a:gd name="connsiteY3" fmla="*/ 0 h 23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974" h="238540">
                  <a:moveTo>
                    <a:pt x="1364974" y="238540"/>
                  </a:moveTo>
                  <a:lnTo>
                    <a:pt x="1033669" y="238540"/>
                  </a:lnTo>
                  <a:lnTo>
                    <a:pt x="1033669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Line Callout 1 68"/>
          <p:cNvSpPr/>
          <p:nvPr/>
        </p:nvSpPr>
        <p:spPr>
          <a:xfrm>
            <a:off x="7364851" y="2737716"/>
            <a:ext cx="2081495" cy="345642"/>
          </a:xfrm>
          <a:prstGeom prst="borderCallout1">
            <a:avLst>
              <a:gd name="adj1" fmla="val 49423"/>
              <a:gd name="adj2" fmla="val 211"/>
              <a:gd name="adj3" fmla="val -21693"/>
              <a:gd name="adj4" fmla="val -31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 AND gate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66309" y="2795323"/>
            <a:ext cx="201850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AND-OR</a:t>
            </a:r>
          </a:p>
          <a:p>
            <a:pPr algn="ctr"/>
            <a:r>
              <a:rPr lang="en-US" b="1" dirty="0"/>
              <a:t>implementations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22453" y="3998974"/>
                <a:ext cx="3078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err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 err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3" y="3998974"/>
                <a:ext cx="3078407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747689" y="4632651"/>
            <a:ext cx="2954861" cy="1446271"/>
            <a:chOff x="747689" y="4575853"/>
            <a:chExt cx="2954861" cy="1446271"/>
          </a:xfrm>
        </p:grpSpPr>
        <p:grpSp>
          <p:nvGrpSpPr>
            <p:cNvPr id="94" name="Group 93"/>
            <p:cNvGrpSpPr/>
            <p:nvPr/>
          </p:nvGrpSpPr>
          <p:grpSpPr>
            <a:xfrm>
              <a:off x="1108971" y="5436960"/>
              <a:ext cx="790858" cy="540000"/>
              <a:chOff x="1117901" y="4638747"/>
              <a:chExt cx="790858" cy="54000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117901" y="4772364"/>
                <a:ext cx="263465" cy="288035"/>
                <a:chOff x="2791306" y="1257528"/>
                <a:chExt cx="687159" cy="288035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Moon 95"/>
              <p:cNvSpPr/>
              <p:nvPr/>
            </p:nvSpPr>
            <p:spPr>
              <a:xfrm flipH="1">
                <a:off x="1323759" y="4638747"/>
                <a:ext cx="585000" cy="54000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117901" y="4638747"/>
              <a:ext cx="790858" cy="540000"/>
              <a:chOff x="1117901" y="4638747"/>
              <a:chExt cx="790858" cy="5400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117901" y="4772364"/>
                <a:ext cx="263465" cy="288035"/>
                <a:chOff x="2791306" y="1257528"/>
                <a:chExt cx="687159" cy="28803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Moon 91"/>
              <p:cNvSpPr/>
              <p:nvPr/>
            </p:nvSpPr>
            <p:spPr>
              <a:xfrm flipH="1">
                <a:off x="1323759" y="4638747"/>
                <a:ext cx="585000" cy="54000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 72"/>
            <p:cNvSpPr/>
            <p:nvPr/>
          </p:nvSpPr>
          <p:spPr>
            <a:xfrm flipV="1">
              <a:off x="1908490" y="4906584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908491" y="5463262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7689" y="4575853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4575853"/>
                  <a:ext cx="37920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47689" y="4863888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4863888"/>
                  <a:ext cx="36497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/>
            <p:nvPr/>
          </p:nvCxnSpPr>
          <p:spPr>
            <a:xfrm>
              <a:off x="2888409" y="5302578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176444" y="5073908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444" y="5073908"/>
                  <a:ext cx="526106" cy="45313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488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47689" y="5364757"/>
                  <a:ext cx="4315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5364757"/>
                  <a:ext cx="431528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47689" y="5652792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5652792"/>
                  <a:ext cx="437940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Flowchart: Delay 85"/>
            <p:cNvSpPr/>
            <p:nvPr/>
          </p:nvSpPr>
          <p:spPr>
            <a:xfrm>
              <a:off x="2418292" y="5027085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817105" y="3998974"/>
                <a:ext cx="28880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err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 err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05" y="3998974"/>
                <a:ext cx="2888034" cy="461665"/>
              </a:xfrm>
              <a:prstGeom prst="rect">
                <a:avLst/>
              </a:prstGeom>
              <a:blipFill>
                <a:blip r:embed="rId2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5874712" y="4632651"/>
            <a:ext cx="2954861" cy="1419510"/>
            <a:chOff x="5874712" y="4615057"/>
            <a:chExt cx="2954861" cy="1419510"/>
          </a:xfrm>
        </p:grpSpPr>
        <p:grpSp>
          <p:nvGrpSpPr>
            <p:cNvPr id="130" name="Group 129"/>
            <p:cNvGrpSpPr/>
            <p:nvPr/>
          </p:nvGrpSpPr>
          <p:grpSpPr>
            <a:xfrm>
              <a:off x="6220354" y="5387638"/>
              <a:ext cx="497425" cy="460856"/>
              <a:chOff x="6235994" y="5387638"/>
              <a:chExt cx="481785" cy="46085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6235994" y="5610467"/>
                <a:ext cx="481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6235994" y="5387638"/>
                <a:ext cx="2634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235994" y="5848494"/>
                <a:ext cx="2634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Moon 117"/>
            <p:cNvSpPr/>
            <p:nvPr/>
          </p:nvSpPr>
          <p:spPr>
            <a:xfrm flipH="1">
              <a:off x="6441852" y="5293903"/>
              <a:ext cx="585000" cy="636675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035514" y="5353335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874712" y="4615057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4615057"/>
                  <a:ext cx="379206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/>
            <p:cNvCxnSpPr/>
            <p:nvPr/>
          </p:nvCxnSpPr>
          <p:spPr>
            <a:xfrm>
              <a:off x="8015432" y="5192651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8303467" y="4963981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467" y="4963981"/>
                  <a:ext cx="526106" cy="45313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348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874712" y="5191127"/>
                  <a:ext cx="47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5191127"/>
                  <a:ext cx="47801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874712" y="5421555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5421555"/>
                  <a:ext cx="437940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Flowchart: Delay 111"/>
            <p:cNvSpPr/>
            <p:nvPr/>
          </p:nvSpPr>
          <p:spPr>
            <a:xfrm>
              <a:off x="7545315" y="4917158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874712" y="5665235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5665235"/>
                  <a:ext cx="36497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Freeform 128"/>
            <p:cNvSpPr/>
            <p:nvPr/>
          </p:nvSpPr>
          <p:spPr>
            <a:xfrm>
              <a:off x="6220354" y="4790661"/>
              <a:ext cx="1320133" cy="251791"/>
            </a:xfrm>
            <a:custGeom>
              <a:avLst/>
              <a:gdLst>
                <a:gd name="connsiteX0" fmla="*/ 1325217 w 1325217"/>
                <a:gd name="connsiteY0" fmla="*/ 251791 h 251791"/>
                <a:gd name="connsiteX1" fmla="*/ 1060173 w 1325217"/>
                <a:gd name="connsiteY1" fmla="*/ 251791 h 251791"/>
                <a:gd name="connsiteX2" fmla="*/ 1060173 w 1325217"/>
                <a:gd name="connsiteY2" fmla="*/ 0 h 251791"/>
                <a:gd name="connsiteX3" fmla="*/ 0 w 1325217"/>
                <a:gd name="connsiteY3" fmla="*/ 0 h 2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217" h="251791">
                  <a:moveTo>
                    <a:pt x="1325217" y="251791"/>
                  </a:moveTo>
                  <a:lnTo>
                    <a:pt x="1060173" y="251791"/>
                  </a:lnTo>
                  <a:lnTo>
                    <a:pt x="1060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Line Callout 1 131"/>
          <p:cNvSpPr/>
          <p:nvPr/>
        </p:nvSpPr>
        <p:spPr>
          <a:xfrm>
            <a:off x="7364851" y="5727184"/>
            <a:ext cx="2081495" cy="345642"/>
          </a:xfrm>
          <a:prstGeom prst="borderCallout1">
            <a:avLst>
              <a:gd name="adj1" fmla="val 49423"/>
              <a:gd name="adj2" fmla="val 211"/>
              <a:gd name="adj3" fmla="val -21693"/>
              <a:gd name="adj4" fmla="val -31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 OR gate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666309" y="5733280"/>
            <a:ext cx="201850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OR-AND</a:t>
            </a:r>
          </a:p>
          <a:p>
            <a:pPr algn="ctr"/>
            <a:r>
              <a:rPr lang="en-US" b="1" dirty="0"/>
              <a:t>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8924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32" grpId="0" animBg="1"/>
      <p:bldP spid="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vs. Three-Level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94293"/>
                <a:ext cx="8915400" cy="218906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𝑐𝑑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𝑐𝑒</m:t>
                    </m:r>
                  </m:oMath>
                </a14:m>
                <a:r>
                  <a:rPr lang="en-US" dirty="0"/>
                  <a:t> (6 literals) is a sum-of-products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may also be written as: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𝑎𝑏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(5 literals)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/>
                  <a:t>However,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𝑎𝑏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a non-standard form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𝑎𝑏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not a sum-of-products nor a product-of-sums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94293"/>
                <a:ext cx="8915400" cy="2189066"/>
              </a:xfrm>
              <a:blipFill rotWithShape="1">
                <a:blip r:embed="rId2"/>
                <a:stretch>
                  <a:fillRect l="-889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5384" y="3141555"/>
                <a:ext cx="3268844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/>
                  <a:t>2-level implementation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h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𝑎𝑏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𝑐𝑑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𝑐𝑒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84" y="3141555"/>
                <a:ext cx="3268844" cy="978729"/>
              </a:xfrm>
              <a:prstGeom prst="rect">
                <a:avLst/>
              </a:prstGeom>
              <a:blipFill rotWithShape="1">
                <a:blip r:embed="rId3"/>
                <a:stretch>
                  <a:fillRect l="-2612" t="-1242" r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41208" y="3141555"/>
                <a:ext cx="3268844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/>
                  <a:t>3-level implementation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h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𝑎𝑏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𝑐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𝑑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𝑒</m:t>
                      </m:r>
                      <m:r>
                        <a:rPr lang="en-US" sz="24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08" y="3141555"/>
                <a:ext cx="3268844" cy="978729"/>
              </a:xfrm>
              <a:prstGeom prst="rect">
                <a:avLst/>
              </a:prstGeom>
              <a:blipFill rotWithShape="1">
                <a:blip r:embed="rId4"/>
                <a:stretch>
                  <a:fillRect l="-2612" t="-1242" r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125773" y="4096594"/>
            <a:ext cx="2847908" cy="2270363"/>
            <a:chOff x="1125773" y="4235498"/>
            <a:chExt cx="2847908" cy="2270363"/>
          </a:xfrm>
        </p:grpSpPr>
        <p:sp>
          <p:nvSpPr>
            <p:cNvPr id="33" name="Freeform 32"/>
            <p:cNvSpPr/>
            <p:nvPr/>
          </p:nvSpPr>
          <p:spPr>
            <a:xfrm>
              <a:off x="2282801" y="5599779"/>
              <a:ext cx="596347" cy="594796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2286574" y="4583050"/>
              <a:ext cx="596347" cy="563592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25773" y="4235498"/>
              <a:ext cx="1161401" cy="657367"/>
              <a:chOff x="2902064" y="1061017"/>
              <a:chExt cx="1161401" cy="657367"/>
            </a:xfrm>
          </p:grpSpPr>
          <p:sp>
            <p:nvSpPr>
              <p:cNvPr id="20" name="Flowchart: Delay 19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902064" y="1349052"/>
                    <a:ext cx="3788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7888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Connector 9"/>
            <p:cNvCxnSpPr/>
            <p:nvPr/>
          </p:nvCxnSpPr>
          <p:spPr>
            <a:xfrm>
              <a:off x="2130257" y="5375312"/>
              <a:ext cx="1481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54528" y="5146642"/>
                  <a:ext cx="41915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528" y="5146642"/>
                  <a:ext cx="419153" cy="45313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Moon 11"/>
            <p:cNvSpPr/>
            <p:nvPr/>
          </p:nvSpPr>
          <p:spPr>
            <a:xfrm flipH="1">
              <a:off x="2805637" y="5061874"/>
              <a:ext cx="585000" cy="617553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25773" y="5024402"/>
              <a:ext cx="1161401" cy="657367"/>
              <a:chOff x="2902064" y="1061017"/>
              <a:chExt cx="1161401" cy="657367"/>
            </a:xfrm>
          </p:grpSpPr>
          <p:sp>
            <p:nvSpPr>
              <p:cNvPr id="14" name="Flowchart: Delay 13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902064" y="1349052"/>
                    <a:ext cx="3891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8914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1128425" y="5848494"/>
              <a:ext cx="1161401" cy="657367"/>
              <a:chOff x="2902064" y="1061017"/>
              <a:chExt cx="1161401" cy="657367"/>
            </a:xfrm>
          </p:grpSpPr>
          <p:sp>
            <p:nvSpPr>
              <p:cNvPr id="27" name="Flowchart: Delay 26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902064" y="1349052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67665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Line Callout 1 62"/>
          <p:cNvSpPr/>
          <p:nvPr/>
        </p:nvSpPr>
        <p:spPr>
          <a:xfrm>
            <a:off x="2763934" y="6021315"/>
            <a:ext cx="2081495" cy="345642"/>
          </a:xfrm>
          <a:prstGeom prst="borderCallout1">
            <a:avLst>
              <a:gd name="adj1" fmla="val -2337"/>
              <a:gd name="adj2" fmla="val 31408"/>
              <a:gd name="adj3" fmla="val -224899"/>
              <a:gd name="adj4" fmla="val 173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 OR gate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619119" y="4384629"/>
            <a:ext cx="3596799" cy="1613768"/>
            <a:chOff x="5619119" y="4384629"/>
            <a:chExt cx="3596799" cy="161376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705516" y="5372958"/>
              <a:ext cx="4352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6771861" y="4732181"/>
              <a:ext cx="1351722" cy="350028"/>
            </a:xfrm>
            <a:custGeom>
              <a:avLst/>
              <a:gdLst>
                <a:gd name="connsiteX0" fmla="*/ 0 w 1351722"/>
                <a:gd name="connsiteY0" fmla="*/ 0 h 364435"/>
                <a:gd name="connsiteX1" fmla="*/ 1020417 w 1351722"/>
                <a:gd name="connsiteY1" fmla="*/ 0 h 364435"/>
                <a:gd name="connsiteX2" fmla="*/ 1020417 w 1351722"/>
                <a:gd name="connsiteY2" fmla="*/ 364435 h 364435"/>
                <a:gd name="connsiteX3" fmla="*/ 1351722 w 1351722"/>
                <a:gd name="connsiteY3" fmla="*/ 364435 h 36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722" h="364435">
                  <a:moveTo>
                    <a:pt x="0" y="0"/>
                  </a:moveTo>
                  <a:lnTo>
                    <a:pt x="1020417" y="0"/>
                  </a:lnTo>
                  <a:lnTo>
                    <a:pt x="1020417" y="364435"/>
                  </a:lnTo>
                  <a:lnTo>
                    <a:pt x="1351722" y="3644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80519" y="5525696"/>
              <a:ext cx="339997" cy="16000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Delay 56"/>
            <p:cNvSpPr/>
            <p:nvPr/>
          </p:nvSpPr>
          <p:spPr>
            <a:xfrm>
              <a:off x="6195520" y="4462181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989332" y="4581140"/>
              <a:ext cx="206188" cy="288035"/>
              <a:chOff x="2791306" y="1257528"/>
              <a:chExt cx="687159" cy="28803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791306" y="1257528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791306" y="1545563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619119" y="4384629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4384629"/>
                  <a:ext cx="37920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619119" y="4672664"/>
                  <a:ext cx="378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4672664"/>
                  <a:ext cx="37888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>
              <a:off x="8467027" y="5236408"/>
              <a:ext cx="38734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796765" y="5007738"/>
                  <a:ext cx="41915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765" y="5007738"/>
                  <a:ext cx="419153" cy="45313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Moon 41"/>
            <p:cNvSpPr/>
            <p:nvPr/>
          </p:nvSpPr>
          <p:spPr>
            <a:xfrm flipH="1">
              <a:off x="8047874" y="4963051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Delay 50"/>
            <p:cNvSpPr/>
            <p:nvPr/>
          </p:nvSpPr>
          <p:spPr>
            <a:xfrm>
              <a:off x="7120516" y="5102958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989332" y="5214817"/>
              <a:ext cx="11311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619119" y="5018306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5018306"/>
                  <a:ext cx="36189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5991984" y="5537541"/>
              <a:ext cx="343584" cy="288035"/>
              <a:chOff x="2791306" y="1257528"/>
              <a:chExt cx="687159" cy="28803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2791306" y="1257528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791306" y="1545563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619119" y="5341030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5341030"/>
                  <a:ext cx="38914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619119" y="5629065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5629065"/>
                  <a:ext cx="36766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Moon 66"/>
            <p:cNvSpPr/>
            <p:nvPr/>
          </p:nvSpPr>
          <p:spPr>
            <a:xfrm flipH="1">
              <a:off x="6211424" y="5415701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60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. .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82D44-7B5F-45A4-8055-A7651B9D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61" y="1297541"/>
            <a:ext cx="8756264" cy="495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Boolean Algebra, truth tables, and </a:t>
            </a:r>
            <a:r>
              <a:rPr lang="en-US" altLang="en-US" kern="0" dirty="0" err="1"/>
              <a:t>DeMorgan’s</a:t>
            </a:r>
            <a:r>
              <a:rPr lang="en-US" altLang="en-US" kern="0" dirty="0"/>
              <a:t> theorem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Algebraic manipulation and expression simplification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From truth table to logic expression: </a:t>
            </a:r>
            <a:r>
              <a:rPr lang="en-US" altLang="en-US" kern="0" dirty="0" err="1"/>
              <a:t>minterms</a:t>
            </a:r>
            <a:r>
              <a:rPr lang="en-US" altLang="en-US" kern="0" dirty="0"/>
              <a:t> and maxterms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/>
              <a:t>Logic gates, logic diagrams, and standard forms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altLang="en-US" kern="0" dirty="0">
                <a:solidFill>
                  <a:srgbClr val="FF0000"/>
                </a:solidFill>
              </a:rPr>
              <a:t>Additional gates: NAND, NOR, XOR, XNOR</a:t>
            </a:r>
          </a:p>
        </p:txBody>
      </p:sp>
    </p:spTree>
    <p:extLst>
      <p:ext uri="{BB962C8B-B14F-4D97-AF65-F5344CB8AC3E}">
        <p14:creationId xmlns:p14="http://schemas.microsoft.com/office/powerpoint/2010/main" val="61373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Logic Gates and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59534"/>
            <a:ext cx="8915400" cy="1532539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Low-cost implementation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Useful in implementing Boolean functions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3510" y="2564895"/>
            <a:ext cx="2404073" cy="1084306"/>
            <a:chOff x="827545" y="1826231"/>
            <a:chExt cx="2219145" cy="10843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37292" y="2173783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lay 5"/>
            <p:cNvSpPr/>
            <p:nvPr/>
          </p:nvSpPr>
          <p:spPr>
            <a:xfrm>
              <a:off x="1510407" y="1903783"/>
              <a:ext cx="540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50407" y="2022742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50407" y="2310777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27545" y="1826231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45" y="1826231"/>
                  <a:ext cx="37920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27545" y="2114266"/>
                  <a:ext cx="353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45" y="2114266"/>
                  <a:ext cx="3531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17761" y="1965135"/>
                  <a:ext cx="628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·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761" y="1965135"/>
                  <a:ext cx="6813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175214" y="2541205"/>
              <a:ext cx="1093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AND gate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3681" y="2564895"/>
            <a:ext cx="2339807" cy="1084306"/>
            <a:chOff x="3601103" y="1816004"/>
            <a:chExt cx="2159822" cy="108430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87214" y="2163556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3965" y="2012515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23965" y="2334467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601103" y="1816004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03" y="1816004"/>
                  <a:ext cx="3792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01103" y="2137956"/>
                  <a:ext cx="353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03" y="2137956"/>
                  <a:ext cx="35317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32856" y="1954908"/>
                  <a:ext cx="728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856" y="1954908"/>
                  <a:ext cx="78874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3857860" y="2530978"/>
              <a:ext cx="96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21" name="Moon 20"/>
            <p:cNvSpPr/>
            <p:nvPr/>
          </p:nvSpPr>
          <p:spPr>
            <a:xfrm flipH="1">
              <a:off x="4180330" y="1903783"/>
              <a:ext cx="540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32482" y="2703799"/>
            <a:ext cx="2168222" cy="945402"/>
            <a:chOff x="6184996" y="1944681"/>
            <a:chExt cx="2001436" cy="94540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279529" y="2153329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639529" y="1944681"/>
                  <a:ext cx="331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529" y="1944681"/>
                  <a:ext cx="3312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6515699" y="2161646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192837" y="1965135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837" y="1965135"/>
                  <a:ext cx="3792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6184996" y="2520751"/>
              <a:ext cx="200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NOT gate (inverter)</a:t>
              </a:r>
              <a:endParaRPr lang="en-US" dirty="0">
                <a:latin typeface="+mn-lt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75699" y="1952615"/>
              <a:ext cx="436491" cy="394371"/>
              <a:chOff x="5057221" y="3865491"/>
              <a:chExt cx="436491" cy="394371"/>
            </a:xfrm>
          </p:grpSpPr>
          <p:sp>
            <p:nvSpPr>
              <p:cNvPr id="29" name="Isosceles Triangle 28"/>
              <p:cNvSpPr/>
              <p:nvPr/>
            </p:nvSpPr>
            <p:spPr>
              <a:xfrm rot="5400000">
                <a:off x="5032856" y="3889856"/>
                <a:ext cx="394371" cy="34564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85712" y="400507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963510" y="3957690"/>
            <a:ext cx="2664529" cy="1084306"/>
            <a:chOff x="875858" y="2920764"/>
            <a:chExt cx="2664529" cy="10843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186417" y="326831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elay 32"/>
            <p:cNvSpPr/>
            <p:nvPr/>
          </p:nvSpPr>
          <p:spPr>
            <a:xfrm>
              <a:off x="1615625" y="2998316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225625" y="311727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25625" y="342900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75858" y="292076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8" y="2920764"/>
                  <a:ext cx="37920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75858" y="3232489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8" y="3232489"/>
                  <a:ext cx="38260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98591" y="3059668"/>
                  <a:ext cx="9417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591" y="3059668"/>
                  <a:ext cx="94179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1252499" y="3635738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NAND gate</a:t>
              </a:r>
              <a:endParaRPr lang="en-US" dirty="0">
                <a:latin typeface="+mn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201116" y="3211824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73681" y="3957690"/>
            <a:ext cx="2591478" cy="1084306"/>
            <a:chOff x="3880544" y="2920764"/>
            <a:chExt cx="2591478" cy="108430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057164" y="326831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30311" y="311727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230311" y="342900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880544" y="2920764"/>
                  <a:ext cx="379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544" y="2920764"/>
                  <a:ext cx="37920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880544" y="3232489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544" y="3232489"/>
                  <a:ext cx="38260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431609" y="3059668"/>
                  <a:ext cx="10404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609" y="3059668"/>
                  <a:ext cx="104041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4158697" y="3635738"/>
              <a:ext cx="121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NOR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Moon 47"/>
            <p:cNvSpPr/>
            <p:nvPr/>
          </p:nvSpPr>
          <p:spPr>
            <a:xfrm flipH="1">
              <a:off x="4508040" y="3008543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91741" y="3209932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63510" y="5340258"/>
            <a:ext cx="2511963" cy="1084306"/>
            <a:chOff x="862903" y="5397865"/>
            <a:chExt cx="2511963" cy="108430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155574" y="5745417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1212669" y="5594376"/>
              <a:ext cx="533679" cy="311725"/>
              <a:chOff x="1212670" y="5594376"/>
              <a:chExt cx="390000" cy="31172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212670" y="5594376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12670" y="5906101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62903" y="5397865"/>
                  <a:ext cx="379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397865"/>
                  <a:ext cx="37920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62903" y="5709590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709590"/>
                  <a:ext cx="38260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530019" y="5536769"/>
                  <a:ext cx="844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⊕</m:t>
                        </m:r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019" y="5536769"/>
                  <a:ext cx="84484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1141056" y="611283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XOR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61" name="Moon 60"/>
            <p:cNvSpPr/>
            <p:nvPr/>
          </p:nvSpPr>
          <p:spPr>
            <a:xfrm flipH="1">
              <a:off x="1606450" y="5485644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1438973" y="5485644"/>
              <a:ext cx="172821" cy="540000"/>
            </a:xfrm>
            <a:prstGeom prst="arc">
              <a:avLst>
                <a:gd name="adj1" fmla="val 16518021"/>
                <a:gd name="adj2" fmla="val 524211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73681" y="5340258"/>
            <a:ext cx="2763635" cy="1084306"/>
            <a:chOff x="862903" y="5397865"/>
            <a:chExt cx="2763635" cy="108430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155574" y="5745417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1212669" y="5594376"/>
              <a:ext cx="533679" cy="311725"/>
              <a:chOff x="1212670" y="5594376"/>
              <a:chExt cx="390000" cy="31172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212670" y="5594376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12670" y="5906101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862903" y="5397865"/>
                  <a:ext cx="379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397865"/>
                  <a:ext cx="37920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862903" y="5709590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709590"/>
                  <a:ext cx="382605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530019" y="5536769"/>
                  <a:ext cx="10965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⊕</m:t>
                        </m:r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019" y="5536769"/>
                  <a:ext cx="109651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1141056" y="611283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XNOR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75" name="Moon 74"/>
            <p:cNvSpPr/>
            <p:nvPr/>
          </p:nvSpPr>
          <p:spPr>
            <a:xfrm flipH="1">
              <a:off x="1496046" y="5485644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79747" y="5687033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1328569" y="5485644"/>
              <a:ext cx="172821" cy="540000"/>
            </a:xfrm>
            <a:prstGeom prst="arc">
              <a:avLst>
                <a:gd name="adj1" fmla="val 16518021"/>
                <a:gd name="adj2" fmla="val 524211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6042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4292"/>
            <a:ext cx="8835832" cy="558787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NAND gate has the following symbol and truth table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NAND represents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OT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small bubble circle represents the invert function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NAND gate is implemented efficiently in CMOS technology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In terms of chip area and speed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57280" y="2795323"/>
          <a:ext cx="19586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   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NAND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63510" y="2947593"/>
            <a:ext cx="3827027" cy="1314734"/>
            <a:chOff x="875858" y="2920764"/>
            <a:chExt cx="3827027" cy="131473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86417" y="326831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Delay 6"/>
            <p:cNvSpPr/>
            <p:nvPr/>
          </p:nvSpPr>
          <p:spPr>
            <a:xfrm>
              <a:off x="1615625" y="2998316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225625" y="311727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25625" y="342900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75858" y="2920764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8" y="2920764"/>
                  <a:ext cx="39921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75858" y="3232489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8" y="3232489"/>
                  <a:ext cx="40382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598591" y="3059668"/>
                  <a:ext cx="21042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591" y="3059668"/>
                  <a:ext cx="210429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063286" y="3773833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dirty="0">
                  <a:latin typeface="+mn-lt"/>
                </a:rPr>
                <a:t>NAND gate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201116" y="3211824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4625" y="3869305"/>
            <a:ext cx="3134192" cy="1172691"/>
            <a:chOff x="3470377" y="2920764"/>
            <a:chExt cx="3134192" cy="117269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057164" y="326831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30311" y="311727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30311" y="342900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80544" y="2920764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544" y="2920764"/>
                  <a:ext cx="39921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80544" y="3232489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544" y="3232489"/>
                  <a:ext cx="40382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394822" y="3059668"/>
                  <a:ext cx="9735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′+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822" y="3059668"/>
                  <a:ext cx="97353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470377" y="3693345"/>
              <a:ext cx="3134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i="0" dirty="0">
                  <a:latin typeface="+mn-lt"/>
                </a:rPr>
                <a:t>Another symbol for NAND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3" name="Moon 22"/>
            <p:cNvSpPr/>
            <p:nvPr/>
          </p:nvSpPr>
          <p:spPr>
            <a:xfrm flipH="1">
              <a:off x="4508040" y="3008543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22534" y="3060638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428214" y="3371393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1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4292"/>
            <a:ext cx="8835832" cy="558787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NOR gate has the following symbol and truth table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NOR represents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OT 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small bubble circle represents the invert function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NOR gate is implemented efficiently in CMOS technology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In terms of chip area and speed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30101" y="2795323"/>
          <a:ext cx="178581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   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963510" y="2947593"/>
            <a:ext cx="3827027" cy="1314734"/>
            <a:chOff x="963510" y="2947593"/>
            <a:chExt cx="3827027" cy="131473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74069" y="329514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313277" y="3144104"/>
              <a:ext cx="471338" cy="311725"/>
              <a:chOff x="1313277" y="3144104"/>
              <a:chExt cx="390000" cy="31172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313277" y="3144104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13277" y="3455829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63510" y="2947593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10" y="2947593"/>
                  <a:ext cx="39921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63510" y="3259318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10" y="3259318"/>
                  <a:ext cx="40382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86243" y="3086497"/>
                  <a:ext cx="21042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</a:rPr>
                          <m:t>·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243" y="3086497"/>
                  <a:ext cx="210429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150938" y="380066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i="0" dirty="0">
                  <a:latin typeface="+mn-lt"/>
                </a:rPr>
                <a:t>NOR gate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288768" y="3238653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/>
            <p:cNvSpPr/>
            <p:nvPr/>
          </p:nvSpPr>
          <p:spPr>
            <a:xfrm flipH="1">
              <a:off x="1689069" y="3026260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20929" y="3869305"/>
            <a:ext cx="2975495" cy="1172691"/>
            <a:chOff x="3683974" y="3869305"/>
            <a:chExt cx="2975495" cy="117269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191412" y="4216857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64559" y="406581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64559" y="4377541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014792" y="3869305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792" y="3869305"/>
                  <a:ext cx="39921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014792" y="4181030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792" y="4181030"/>
                  <a:ext cx="40382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529070" y="4008209"/>
                  <a:ext cx="8533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′·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9070" y="4008209"/>
                  <a:ext cx="85331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683974" y="4641886"/>
              <a:ext cx="2975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i="0" dirty="0">
                  <a:latin typeface="+mn-lt"/>
                </a:rPr>
                <a:t>Another symbol for NOR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556782" y="4009179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62462" y="4319934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lay 6"/>
            <p:cNvSpPr/>
            <p:nvPr/>
          </p:nvSpPr>
          <p:spPr>
            <a:xfrm>
              <a:off x="4677676" y="3946857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26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Multiple-Input NAND / NOR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26" y="951900"/>
            <a:ext cx="9497591" cy="6912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NAND/NOR gates can have multiple inputs, similar to AND/OR gates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7261" y="1968947"/>
            <a:ext cx="2664529" cy="1084306"/>
            <a:chOff x="875858" y="2920764"/>
            <a:chExt cx="2664529" cy="10843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86417" y="326831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lay 5"/>
            <p:cNvSpPr/>
            <p:nvPr/>
          </p:nvSpPr>
          <p:spPr>
            <a:xfrm>
              <a:off x="1615625" y="2998316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25625" y="311727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25625" y="342900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75858" y="292076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8" y="2920764"/>
                  <a:ext cx="37920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75858" y="3232489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858" y="3232489"/>
                  <a:ext cx="38260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98591" y="3059668"/>
                  <a:ext cx="9417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591" y="3059668"/>
                  <a:ext cx="94179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005679" y="3635738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2-input NAND gate</a:t>
              </a:r>
              <a:endParaRPr lang="en-US" dirty="0"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01116" y="3211824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82397" y="1830043"/>
            <a:ext cx="2839294" cy="1223210"/>
            <a:chOff x="3628039" y="1792314"/>
            <a:chExt cx="2839294" cy="12232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977806" y="2218138"/>
              <a:ext cx="13507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77806" y="198882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77806" y="2449681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28039" y="179231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039" y="1792314"/>
                  <a:ext cx="37920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28039" y="2242943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039" y="2242943"/>
                  <a:ext cx="36497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241035" y="2030366"/>
                  <a:ext cx="12262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035" y="2030366"/>
                  <a:ext cx="1226298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757860" y="2646192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3-input NAND gate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53297" y="2161646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628039" y="2006676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039" y="2006676"/>
                  <a:ext cx="37920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lowchart: Delay 15"/>
            <p:cNvSpPr/>
            <p:nvPr/>
          </p:nvSpPr>
          <p:spPr>
            <a:xfrm>
              <a:off x="4218716" y="1873611"/>
              <a:ext cx="734090" cy="67515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77961" y="1758397"/>
            <a:ext cx="3195334" cy="1298457"/>
            <a:chOff x="6612529" y="1720668"/>
            <a:chExt cx="3195334" cy="129845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62616" y="212056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62936" y="2293924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802896" y="2221739"/>
              <a:ext cx="510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62296" y="1954908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62296" y="2459908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612529" y="1720668"/>
                  <a:ext cx="425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529" y="1720668"/>
                  <a:ext cx="42543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612529" y="2296738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529" y="2296738"/>
                  <a:ext cx="364972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236599" y="2022742"/>
                  <a:ext cx="15712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599" y="2022742"/>
                  <a:ext cx="1571264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742350" y="2649793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4-input NAND gate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937787" y="2165247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612529" y="2080349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529" y="2080349"/>
                  <a:ext cx="37920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lowchart: Delay 35"/>
            <p:cNvSpPr/>
            <p:nvPr/>
          </p:nvSpPr>
          <p:spPr>
            <a:xfrm>
              <a:off x="7203206" y="1877212"/>
              <a:ext cx="734090" cy="67515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12529" y="1910797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529" y="1910797"/>
                  <a:ext cx="379206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517261" y="4016295"/>
            <a:ext cx="2649922" cy="1084306"/>
            <a:chOff x="517261" y="4645373"/>
            <a:chExt cx="2649922" cy="108430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827820" y="499292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867028" y="4841884"/>
              <a:ext cx="514338" cy="311725"/>
              <a:chOff x="867028" y="4841884"/>
              <a:chExt cx="390000" cy="31172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867028" y="4841884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67028" y="5153609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17261" y="4645373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61" y="4645373"/>
                  <a:ext cx="379206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17261" y="4957098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61" y="4957098"/>
                  <a:ext cx="382605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117985" y="4784277"/>
                  <a:ext cx="1049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7985" y="4784277"/>
                  <a:ext cx="1049198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647082" y="5360347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2-input NOR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842519" y="4936433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oon 78"/>
            <p:cNvSpPr/>
            <p:nvPr/>
          </p:nvSpPr>
          <p:spPr>
            <a:xfrm flipH="1">
              <a:off x="1242820" y="4726469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82397" y="3877391"/>
            <a:ext cx="2995564" cy="1223210"/>
            <a:chOff x="3282397" y="4506469"/>
            <a:chExt cx="2995564" cy="122321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632164" y="4929187"/>
              <a:ext cx="1263229" cy="31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32164" y="4702980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32164" y="5163836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282397" y="4506469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397" y="4506469"/>
                  <a:ext cx="379206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282397" y="4957098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397" y="4957098"/>
                  <a:ext cx="364972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836861" y="4744521"/>
                  <a:ext cx="14411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861" y="4744521"/>
                  <a:ext cx="1441100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3412218" y="5360347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3-input NOR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607655" y="4875801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282397" y="4720831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397" y="4720831"/>
                  <a:ext cx="379206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Moon 81"/>
            <p:cNvSpPr/>
            <p:nvPr/>
          </p:nvSpPr>
          <p:spPr>
            <a:xfrm flipH="1">
              <a:off x="3842098" y="4587766"/>
              <a:ext cx="765063" cy="675159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77961" y="3805745"/>
            <a:ext cx="3448856" cy="1298457"/>
            <a:chOff x="6277961" y="4434823"/>
            <a:chExt cx="3448856" cy="129845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628048" y="4834715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628368" y="5008079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468328" y="4935894"/>
              <a:ext cx="4337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27728" y="4669063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627728" y="5174063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277961" y="4434823"/>
                  <a:ext cx="425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961" y="4434823"/>
                  <a:ext cx="425436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277961" y="5010893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961" y="5010893"/>
                  <a:ext cx="364972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833350" y="4736897"/>
                  <a:ext cx="18934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350" y="4736897"/>
                  <a:ext cx="1893467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6407782" y="536394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4-input NOR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7603219" y="4879402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277961" y="479450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961" y="4794504"/>
                  <a:ext cx="379206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277961" y="4624952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961" y="4624952"/>
                  <a:ext cx="379206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Moon 85"/>
            <p:cNvSpPr/>
            <p:nvPr/>
          </p:nvSpPr>
          <p:spPr>
            <a:xfrm flipH="1">
              <a:off x="6838156" y="4590639"/>
              <a:ext cx="765063" cy="675159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378181" y="5445245"/>
            <a:ext cx="9183380" cy="92171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kern="0" dirty="0"/>
              <a:t>Note: a 3-input NAND is a single gate, NOT a combination of two 2-input gates. The same can be said about other multiple-input NAND/NOR gates.</a:t>
            </a:r>
          </a:p>
        </p:txBody>
      </p:sp>
    </p:spTree>
    <p:extLst>
      <p:ext uri="{BB962C8B-B14F-4D97-AF65-F5344CB8AC3E}">
        <p14:creationId xmlns:p14="http://schemas.microsoft.com/office/powerpoint/2010/main" val="2780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– NAND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1" y="836685"/>
                <a:ext cx="8920784" cy="241949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Consider the following sum-of-products expression:</a:t>
                </a:r>
              </a:p>
              <a:p>
                <a:pPr marL="357188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i="1" dirty="0" err="1" smtClean="0">
                          <a:latin typeface="Cambria Math"/>
                        </a:rPr>
                        <m:t>𝑏𝑑</m:t>
                      </m:r>
                      <m:r>
                        <a:rPr lang="en-US" i="1" dirty="0" err="1" smtClean="0">
                          <a:latin typeface="Cambria Math"/>
                        </a:rPr>
                        <m:t>+</m:t>
                      </m:r>
                      <m:r>
                        <a:rPr lang="en-US" i="1" dirty="0" err="1" smtClean="0">
                          <a:latin typeface="Cambria Math"/>
                        </a:rPr>
                        <m:t>𝑎</m:t>
                      </m:r>
                      <m:r>
                        <a:rPr lang="en-US" i="1" dirty="0" err="1" smtClean="0">
                          <a:latin typeface="Cambria Math"/>
                        </a:rPr>
                        <m:t>′</m:t>
                      </m:r>
                      <m:r>
                        <a:rPr lang="en-US" i="1" dirty="0" err="1" smtClean="0">
                          <a:latin typeface="Cambria Math"/>
                        </a:rPr>
                        <m:t>𝑐𝑑</m:t>
                      </m:r>
                      <m:r>
                        <a:rPr lang="en-US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A 2-level </a:t>
                </a:r>
                <a:r>
                  <a:rPr lang="en-US" b="1" dirty="0">
                    <a:solidFill>
                      <a:srgbClr val="FF0000"/>
                    </a:solidFill>
                  </a:rPr>
                  <a:t>AND-OR</a:t>
                </a:r>
                <a:r>
                  <a:rPr lang="en-US" dirty="0"/>
                  <a:t> circuit can be converted easily to a 2-level </a:t>
                </a:r>
                <a:r>
                  <a:rPr lang="en-US" b="1" dirty="0">
                    <a:solidFill>
                      <a:srgbClr val="FF0000"/>
                    </a:solidFill>
                  </a:rPr>
                  <a:t>NAND-NAND implementation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1" y="836685"/>
                <a:ext cx="8920784" cy="2419494"/>
              </a:xfrm>
              <a:blipFill rotWithShape="1">
                <a:blip r:embed="rId2"/>
                <a:stretch>
                  <a:fillRect l="-888" r="-273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402047" y="3489746"/>
            <a:ext cx="2850089" cy="2070713"/>
            <a:chOff x="747689" y="2740855"/>
            <a:chExt cx="2850089" cy="2070713"/>
          </a:xfrm>
        </p:grpSpPr>
        <p:sp>
          <p:nvSpPr>
            <p:cNvPr id="5" name="Freeform 4"/>
            <p:cNvSpPr/>
            <p:nvPr/>
          </p:nvSpPr>
          <p:spPr>
            <a:xfrm flipV="1">
              <a:off x="1908490" y="3523207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08491" y="4079885"/>
              <a:ext cx="596347" cy="326560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7689" y="3192476"/>
              <a:ext cx="1161401" cy="657367"/>
              <a:chOff x="2902064" y="1061017"/>
              <a:chExt cx="1161401" cy="657367"/>
            </a:xfrm>
          </p:grpSpPr>
          <p:sp>
            <p:nvSpPr>
              <p:cNvPr id="18" name="Flowchart: Delay 17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902064" y="1349052"/>
                    <a:ext cx="3891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8914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Connector 7"/>
            <p:cNvCxnSpPr/>
            <p:nvPr/>
          </p:nvCxnSpPr>
          <p:spPr>
            <a:xfrm>
              <a:off x="2888409" y="3919201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76444" y="3690531"/>
                  <a:ext cx="421334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444" y="3690531"/>
                  <a:ext cx="421334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348" r="-289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Moon 9"/>
            <p:cNvSpPr/>
            <p:nvPr/>
          </p:nvSpPr>
          <p:spPr>
            <a:xfrm flipH="1">
              <a:off x="2427553" y="3659428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47689" y="3967341"/>
              <a:ext cx="1161401" cy="844227"/>
              <a:chOff x="2902064" y="1046978"/>
              <a:chExt cx="1161401" cy="844227"/>
            </a:xfrm>
          </p:grpSpPr>
          <p:sp>
            <p:nvSpPr>
              <p:cNvPr id="12" name="Flowchart: Delay 11"/>
              <p:cNvSpPr/>
              <p:nvPr/>
            </p:nvSpPr>
            <p:spPr>
              <a:xfrm>
                <a:off x="3478465" y="1138568"/>
                <a:ext cx="585000" cy="695029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267582" y="1237650"/>
                <a:ext cx="206188" cy="480734"/>
                <a:chOff x="2775665" y="1237650"/>
                <a:chExt cx="687160" cy="48073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75665" y="1237650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75665" y="1487956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775665" y="1718384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02064" y="1046978"/>
                    <a:ext cx="4363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46978"/>
                    <a:ext cx="436337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902064" y="1282005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282005"/>
                    <a:ext cx="36497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902064" y="1521873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521873"/>
                    <a:ext cx="441146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/>
            <p:cNvSpPr txBox="1"/>
            <p:nvPr/>
          </p:nvSpPr>
          <p:spPr>
            <a:xfrm>
              <a:off x="1035724" y="2740855"/>
              <a:ext cx="215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2-Level AND-OR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85479" y="3486607"/>
            <a:ext cx="2850089" cy="2073852"/>
            <a:chOff x="3397611" y="2968144"/>
            <a:chExt cx="2850089" cy="2073852"/>
          </a:xfrm>
        </p:grpSpPr>
        <p:sp>
          <p:nvSpPr>
            <p:cNvPr id="30" name="Freeform 29"/>
            <p:cNvSpPr/>
            <p:nvPr/>
          </p:nvSpPr>
          <p:spPr>
            <a:xfrm flipV="1">
              <a:off x="4558412" y="3753635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58413" y="4310313"/>
              <a:ext cx="596347" cy="326560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397611" y="3422904"/>
              <a:ext cx="1161401" cy="657367"/>
              <a:chOff x="2902064" y="1061017"/>
              <a:chExt cx="1161401" cy="657367"/>
            </a:xfrm>
          </p:grpSpPr>
          <p:sp>
            <p:nvSpPr>
              <p:cNvPr id="46" name="Flowchart: Delay 45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902064" y="1349052"/>
                    <a:ext cx="3891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8914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Connector 32"/>
            <p:cNvCxnSpPr/>
            <p:nvPr/>
          </p:nvCxnSpPr>
          <p:spPr>
            <a:xfrm>
              <a:off x="5538331" y="4149629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826366" y="3920959"/>
                  <a:ext cx="421334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6366" y="3920959"/>
                  <a:ext cx="421334" cy="45313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797" r="-144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Moon 34"/>
            <p:cNvSpPr/>
            <p:nvPr/>
          </p:nvSpPr>
          <p:spPr>
            <a:xfrm flipH="1">
              <a:off x="5077475" y="3889856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97611" y="4197769"/>
              <a:ext cx="1161401" cy="844227"/>
              <a:chOff x="2902064" y="1046978"/>
              <a:chExt cx="1161401" cy="844227"/>
            </a:xfrm>
          </p:grpSpPr>
          <p:sp>
            <p:nvSpPr>
              <p:cNvPr id="38" name="Flowchart: Delay 37"/>
              <p:cNvSpPr/>
              <p:nvPr/>
            </p:nvSpPr>
            <p:spPr>
              <a:xfrm>
                <a:off x="3478465" y="1138568"/>
                <a:ext cx="585000" cy="695029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267582" y="1237650"/>
                <a:ext cx="206188" cy="480734"/>
                <a:chOff x="2775665" y="1237650"/>
                <a:chExt cx="687160" cy="480734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775665" y="1237650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775665" y="1487956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775665" y="1718384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902064" y="1046978"/>
                    <a:ext cx="4363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46978"/>
                    <a:ext cx="436337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902064" y="1282005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282005"/>
                    <a:ext cx="364972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902064" y="1521873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521873"/>
                    <a:ext cx="441146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TextBox 36"/>
            <p:cNvSpPr txBox="1"/>
            <p:nvPr/>
          </p:nvSpPr>
          <p:spPr>
            <a:xfrm>
              <a:off x="3697210" y="2968144"/>
              <a:ext cx="2350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Inserting Bubbles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566949" y="369768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566949" y="458306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007249" y="425328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007249" y="395274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93331" y="5962899"/>
            <a:ext cx="785567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Two successive bubbles on same line cancel each other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565996" y="3486607"/>
            <a:ext cx="2850089" cy="2073852"/>
            <a:chOff x="6565996" y="2968144"/>
            <a:chExt cx="2850089" cy="2073852"/>
          </a:xfrm>
        </p:grpSpPr>
        <p:sp>
          <p:nvSpPr>
            <p:cNvPr id="59" name="Freeform 58"/>
            <p:cNvSpPr/>
            <p:nvPr/>
          </p:nvSpPr>
          <p:spPr>
            <a:xfrm flipV="1">
              <a:off x="7726797" y="3753635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726798" y="4310313"/>
              <a:ext cx="596347" cy="326560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Delay 78"/>
            <p:cNvSpPr/>
            <p:nvPr/>
          </p:nvSpPr>
          <p:spPr>
            <a:xfrm>
              <a:off x="7142397" y="3500456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936209" y="3619415"/>
              <a:ext cx="206188" cy="288035"/>
              <a:chOff x="2791306" y="1257528"/>
              <a:chExt cx="687159" cy="28803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791306" y="1257528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791306" y="1545563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565996" y="3422904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3422904"/>
                  <a:ext cx="37920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565996" y="3710939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3710939"/>
                  <a:ext cx="38914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/>
            <p:cNvCxnSpPr/>
            <p:nvPr/>
          </p:nvCxnSpPr>
          <p:spPr>
            <a:xfrm>
              <a:off x="8706716" y="4149629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8994751" y="3920959"/>
                  <a:ext cx="421334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4751" y="3920959"/>
                  <a:ext cx="421334" cy="45313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5797" r="-144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6565996" y="4197769"/>
              <a:ext cx="1161401" cy="844227"/>
              <a:chOff x="2902064" y="1046978"/>
              <a:chExt cx="1161401" cy="844227"/>
            </a:xfrm>
          </p:grpSpPr>
          <p:sp>
            <p:nvSpPr>
              <p:cNvPr id="71" name="Flowchart: Delay 70"/>
              <p:cNvSpPr/>
              <p:nvPr/>
            </p:nvSpPr>
            <p:spPr>
              <a:xfrm>
                <a:off x="3478465" y="1138568"/>
                <a:ext cx="585000" cy="695029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3267582" y="1237650"/>
                <a:ext cx="206188" cy="480734"/>
                <a:chOff x="2775665" y="1237650"/>
                <a:chExt cx="687160" cy="480734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775665" y="1237650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775665" y="1487956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775665" y="1718384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902064" y="1046978"/>
                    <a:ext cx="4363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46978"/>
                    <a:ext cx="436337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902064" y="1282005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282005"/>
                    <a:ext cx="364972" cy="36933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902064" y="1521873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521873"/>
                    <a:ext cx="441146" cy="36933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6" name="TextBox 65"/>
            <p:cNvSpPr txBox="1"/>
            <p:nvPr/>
          </p:nvSpPr>
          <p:spPr>
            <a:xfrm>
              <a:off x="6620133" y="2968144"/>
              <a:ext cx="2710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2-Level NAND-NAND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7735334" y="369768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735334" y="458306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776206" y="409578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Delay 84"/>
            <p:cNvSpPr/>
            <p:nvPr/>
          </p:nvSpPr>
          <p:spPr>
            <a:xfrm>
              <a:off x="8178992" y="3884570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Line Callout 1 86"/>
          <p:cNvSpPr/>
          <p:nvPr/>
        </p:nvSpPr>
        <p:spPr>
          <a:xfrm>
            <a:off x="8162579" y="5099603"/>
            <a:ext cx="1456587" cy="691284"/>
          </a:xfrm>
          <a:prstGeom prst="borderCallout1">
            <a:avLst>
              <a:gd name="adj1" fmla="val 49423"/>
              <a:gd name="adj2" fmla="val 211"/>
              <a:gd name="adj3" fmla="val 21166"/>
              <a:gd name="adj4" fmla="val -520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NAND gate</a:t>
            </a:r>
          </a:p>
        </p:txBody>
      </p:sp>
      <p:sp>
        <p:nvSpPr>
          <p:cNvPr id="88" name="Line Callout 1 87"/>
          <p:cNvSpPr/>
          <p:nvPr/>
        </p:nvSpPr>
        <p:spPr>
          <a:xfrm>
            <a:off x="2056239" y="5099603"/>
            <a:ext cx="1226158" cy="691284"/>
          </a:xfrm>
          <a:prstGeom prst="borderCallout1">
            <a:avLst>
              <a:gd name="adj1" fmla="val 49423"/>
              <a:gd name="adj2" fmla="val 211"/>
              <a:gd name="adj3" fmla="val 22124"/>
              <a:gd name="adj4" fmla="val -6449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AND gate</a:t>
            </a:r>
          </a:p>
        </p:txBody>
      </p:sp>
    </p:spTree>
    <p:extLst>
      <p:ext uri="{BB962C8B-B14F-4D97-AF65-F5344CB8AC3E}">
        <p14:creationId xmlns:p14="http://schemas.microsoft.com/office/powerpoint/2010/main" val="27868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7" grpId="0" animBg="1"/>
      <p:bldP spid="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 – NOR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36685"/>
                <a:ext cx="9066259" cy="241949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Consider the following product-of-sums expression:</a:t>
                </a:r>
              </a:p>
              <a:p>
                <a:pPr marL="357188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𝑎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𝑑</m:t>
                      </m:r>
                      <m:r>
                        <a:rPr lang="en-US" b="0" i="1" dirty="0" smtClean="0">
                          <a:latin typeface="Cambria Math"/>
                        </a:rPr>
                        <m:t>)(</m:t>
                      </m:r>
                      <m:r>
                        <a:rPr lang="en-US" b="0" i="1" dirty="0" smtClean="0">
                          <a:latin typeface="Cambria Math"/>
                        </a:rPr>
                        <m:t>𝑏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i="1" dirty="0" err="1" smtClean="0">
                          <a:latin typeface="Cambria Math"/>
                        </a:rPr>
                        <m:t>𝑐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i="1" dirty="0" err="1" smtClean="0">
                          <a:latin typeface="Cambria Math"/>
                        </a:rPr>
                        <m:t>𝑑</m:t>
                      </m:r>
                      <m:r>
                        <a:rPr lang="en-US" b="0" i="1" dirty="0" smtClean="0"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/>
                  <a:t>A 2-level </a:t>
                </a:r>
                <a:r>
                  <a:rPr lang="en-US" b="1" dirty="0">
                    <a:solidFill>
                      <a:srgbClr val="FF0000"/>
                    </a:solidFill>
                  </a:rPr>
                  <a:t>OR-AND</a:t>
                </a:r>
                <a:r>
                  <a:rPr lang="en-US" dirty="0"/>
                  <a:t> circuit can be converted easily to a 2-level </a:t>
                </a:r>
                <a:r>
                  <a:rPr lang="en-US" b="1" dirty="0">
                    <a:solidFill>
                      <a:srgbClr val="FF0000"/>
                    </a:solidFill>
                  </a:rPr>
                  <a:t>NOR-NOR implementation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36685"/>
                <a:ext cx="9066259" cy="2419494"/>
              </a:xfrm>
              <a:blipFill rotWithShape="1">
                <a:blip r:embed="rId2"/>
                <a:stretch>
                  <a:fillRect l="-874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093331" y="5962899"/>
            <a:ext cx="785567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Two successive bubbles on same line cancel each other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2047" y="3489746"/>
            <a:ext cx="2863938" cy="2070713"/>
            <a:chOff x="402047" y="3489746"/>
            <a:chExt cx="2863938" cy="2070713"/>
          </a:xfrm>
        </p:grpSpPr>
        <p:sp>
          <p:nvSpPr>
            <p:cNvPr id="27" name="TextBox 26"/>
            <p:cNvSpPr txBox="1"/>
            <p:nvPr/>
          </p:nvSpPr>
          <p:spPr>
            <a:xfrm>
              <a:off x="690082" y="3489746"/>
              <a:ext cx="2165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2-Level OR-AND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02047" y="3941367"/>
              <a:ext cx="2863938" cy="1619092"/>
              <a:chOff x="402047" y="3941367"/>
              <a:chExt cx="2863938" cy="1619092"/>
            </a:xfrm>
          </p:grpSpPr>
          <p:sp>
            <p:nvSpPr>
              <p:cNvPr id="5" name="Freeform 4"/>
              <p:cNvSpPr/>
              <p:nvPr/>
            </p:nvSpPr>
            <p:spPr>
              <a:xfrm flipV="1">
                <a:off x="1562848" y="4272098"/>
                <a:ext cx="596347" cy="251435"/>
              </a:xfrm>
              <a:custGeom>
                <a:avLst/>
                <a:gdLst>
                  <a:gd name="connsiteX0" fmla="*/ 0 w 596347"/>
                  <a:gd name="connsiteY0" fmla="*/ 344557 h 344557"/>
                  <a:gd name="connsiteX1" fmla="*/ 238539 w 596347"/>
                  <a:gd name="connsiteY1" fmla="*/ 344557 h 344557"/>
                  <a:gd name="connsiteX2" fmla="*/ 238539 w 596347"/>
                  <a:gd name="connsiteY2" fmla="*/ 0 h 344557"/>
                  <a:gd name="connsiteX3" fmla="*/ 596347 w 596347"/>
                  <a:gd name="connsiteY3" fmla="*/ 0 h 3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7" h="344557">
                    <a:moveTo>
                      <a:pt x="0" y="344557"/>
                    </a:moveTo>
                    <a:lnTo>
                      <a:pt x="238539" y="344557"/>
                    </a:lnTo>
                    <a:lnTo>
                      <a:pt x="238539" y="0"/>
                    </a:lnTo>
                    <a:lnTo>
                      <a:pt x="59634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562849" y="4828776"/>
                <a:ext cx="596347" cy="326560"/>
              </a:xfrm>
              <a:custGeom>
                <a:avLst/>
                <a:gdLst>
                  <a:gd name="connsiteX0" fmla="*/ 0 w 596347"/>
                  <a:gd name="connsiteY0" fmla="*/ 344557 h 344557"/>
                  <a:gd name="connsiteX1" fmla="*/ 238539 w 596347"/>
                  <a:gd name="connsiteY1" fmla="*/ 344557 h 344557"/>
                  <a:gd name="connsiteX2" fmla="*/ 238539 w 596347"/>
                  <a:gd name="connsiteY2" fmla="*/ 0 h 344557"/>
                  <a:gd name="connsiteX3" fmla="*/ 596347 w 596347"/>
                  <a:gd name="connsiteY3" fmla="*/ 0 h 3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7" h="344557">
                    <a:moveTo>
                      <a:pt x="0" y="344557"/>
                    </a:moveTo>
                    <a:lnTo>
                      <a:pt x="238539" y="344557"/>
                    </a:lnTo>
                    <a:lnTo>
                      <a:pt x="238539" y="0"/>
                    </a:lnTo>
                    <a:lnTo>
                      <a:pt x="59634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772259" y="4137878"/>
                <a:ext cx="321071" cy="288035"/>
                <a:chOff x="2791306" y="1257528"/>
                <a:chExt cx="687159" cy="288035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2047" y="394136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047" y="394136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02047" y="4229402"/>
                    <a:ext cx="3891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047" y="4229402"/>
                    <a:ext cx="389145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>
                <a:off x="2542767" y="4668092"/>
                <a:ext cx="345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830802" y="4439422"/>
                    <a:ext cx="435183" cy="4531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US" sz="2400" baseline="-250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802" y="4439422"/>
                    <a:ext cx="435183" cy="45313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>
                <a:off x="767564" y="4906904"/>
                <a:ext cx="325765" cy="480734"/>
                <a:chOff x="2775665" y="1237650"/>
                <a:chExt cx="687160" cy="48073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75665" y="1237650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75665" y="1487956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775665" y="1718384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02047" y="4716232"/>
                    <a:ext cx="3826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047" y="4716232"/>
                    <a:ext cx="382669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02047" y="4951259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047" y="4951259"/>
                    <a:ext cx="36497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2047" y="5191127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047" y="5191127"/>
                    <a:ext cx="441146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Moon 86"/>
              <p:cNvSpPr/>
              <p:nvPr/>
            </p:nvSpPr>
            <p:spPr>
              <a:xfrm flipH="1">
                <a:off x="978117" y="4005070"/>
                <a:ext cx="585000" cy="54000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lowchart: Delay 87"/>
              <p:cNvSpPr/>
              <p:nvPr/>
            </p:nvSpPr>
            <p:spPr>
              <a:xfrm>
                <a:off x="2079276" y="4401693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Moon 88"/>
              <p:cNvSpPr/>
              <p:nvPr/>
            </p:nvSpPr>
            <p:spPr>
              <a:xfrm flipH="1">
                <a:off x="978117" y="4807822"/>
                <a:ext cx="585000" cy="695029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471630" y="3486607"/>
            <a:ext cx="2863938" cy="2073852"/>
            <a:chOff x="3397611" y="3486607"/>
            <a:chExt cx="2863938" cy="2073852"/>
          </a:xfrm>
        </p:grpSpPr>
        <p:sp>
          <p:nvSpPr>
            <p:cNvPr id="37" name="TextBox 36"/>
            <p:cNvSpPr txBox="1"/>
            <p:nvPr/>
          </p:nvSpPr>
          <p:spPr>
            <a:xfrm>
              <a:off x="3697210" y="3486607"/>
              <a:ext cx="2350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Inserting Bubbles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397611" y="3941367"/>
              <a:ext cx="2863938" cy="1619092"/>
              <a:chOff x="3397611" y="3941367"/>
              <a:chExt cx="2863938" cy="1619092"/>
            </a:xfrm>
          </p:grpSpPr>
          <p:sp>
            <p:nvSpPr>
              <p:cNvPr id="91" name="Freeform 90"/>
              <p:cNvSpPr/>
              <p:nvPr/>
            </p:nvSpPr>
            <p:spPr>
              <a:xfrm flipV="1">
                <a:off x="4558412" y="4272098"/>
                <a:ext cx="596347" cy="251435"/>
              </a:xfrm>
              <a:custGeom>
                <a:avLst/>
                <a:gdLst>
                  <a:gd name="connsiteX0" fmla="*/ 0 w 596347"/>
                  <a:gd name="connsiteY0" fmla="*/ 344557 h 344557"/>
                  <a:gd name="connsiteX1" fmla="*/ 238539 w 596347"/>
                  <a:gd name="connsiteY1" fmla="*/ 344557 h 344557"/>
                  <a:gd name="connsiteX2" fmla="*/ 238539 w 596347"/>
                  <a:gd name="connsiteY2" fmla="*/ 0 h 344557"/>
                  <a:gd name="connsiteX3" fmla="*/ 596347 w 596347"/>
                  <a:gd name="connsiteY3" fmla="*/ 0 h 3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7" h="344557">
                    <a:moveTo>
                      <a:pt x="0" y="344557"/>
                    </a:moveTo>
                    <a:lnTo>
                      <a:pt x="238539" y="344557"/>
                    </a:lnTo>
                    <a:lnTo>
                      <a:pt x="238539" y="0"/>
                    </a:lnTo>
                    <a:lnTo>
                      <a:pt x="59634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4558413" y="4828776"/>
                <a:ext cx="596347" cy="326560"/>
              </a:xfrm>
              <a:custGeom>
                <a:avLst/>
                <a:gdLst>
                  <a:gd name="connsiteX0" fmla="*/ 0 w 596347"/>
                  <a:gd name="connsiteY0" fmla="*/ 344557 h 344557"/>
                  <a:gd name="connsiteX1" fmla="*/ 238539 w 596347"/>
                  <a:gd name="connsiteY1" fmla="*/ 344557 h 344557"/>
                  <a:gd name="connsiteX2" fmla="*/ 238539 w 596347"/>
                  <a:gd name="connsiteY2" fmla="*/ 0 h 344557"/>
                  <a:gd name="connsiteX3" fmla="*/ 596347 w 596347"/>
                  <a:gd name="connsiteY3" fmla="*/ 0 h 34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347" h="344557">
                    <a:moveTo>
                      <a:pt x="0" y="344557"/>
                    </a:moveTo>
                    <a:lnTo>
                      <a:pt x="238539" y="344557"/>
                    </a:lnTo>
                    <a:lnTo>
                      <a:pt x="238539" y="0"/>
                    </a:lnTo>
                    <a:lnTo>
                      <a:pt x="596347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3767823" y="4137878"/>
                <a:ext cx="321071" cy="288035"/>
                <a:chOff x="2791306" y="1257528"/>
                <a:chExt cx="687159" cy="288035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397611" y="394136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611" y="394136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3397611" y="4229402"/>
                    <a:ext cx="3891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611" y="4229402"/>
                    <a:ext cx="38914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Connector 95"/>
              <p:cNvCxnSpPr/>
              <p:nvPr/>
            </p:nvCxnSpPr>
            <p:spPr>
              <a:xfrm>
                <a:off x="5538331" y="4668092"/>
                <a:ext cx="345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6366" y="4439422"/>
                    <a:ext cx="435183" cy="4531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US" sz="2400" baseline="-25000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6366" y="4439422"/>
                    <a:ext cx="435183" cy="45313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8" name="Group 97"/>
              <p:cNvGrpSpPr/>
              <p:nvPr/>
            </p:nvGrpSpPr>
            <p:grpSpPr>
              <a:xfrm>
                <a:off x="3763128" y="4906904"/>
                <a:ext cx="325765" cy="480734"/>
                <a:chOff x="2775665" y="1237650"/>
                <a:chExt cx="687160" cy="480734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2775665" y="1237650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775665" y="1487956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775665" y="1718384"/>
                  <a:ext cx="68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3397611" y="4716232"/>
                    <a:ext cx="3826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611" y="4716232"/>
                    <a:ext cx="382669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3397611" y="4951259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611" y="4951259"/>
                    <a:ext cx="364972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397611" y="5191127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611" y="5191127"/>
                    <a:ext cx="441146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Moon 101"/>
              <p:cNvSpPr/>
              <p:nvPr/>
            </p:nvSpPr>
            <p:spPr>
              <a:xfrm flipH="1">
                <a:off x="3973681" y="4005070"/>
                <a:ext cx="585000" cy="54000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Moon 103"/>
              <p:cNvSpPr/>
              <p:nvPr/>
            </p:nvSpPr>
            <p:spPr>
              <a:xfrm flipH="1">
                <a:off x="3973681" y="4807822"/>
                <a:ext cx="585000" cy="695029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566949" y="421614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566949" y="510153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007249" y="477174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007249" y="447121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lowchart: Delay 102"/>
              <p:cNvSpPr/>
              <p:nvPr/>
            </p:nvSpPr>
            <p:spPr>
              <a:xfrm>
                <a:off x="5125821" y="4401693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524801" y="3486607"/>
            <a:ext cx="2863938" cy="2073852"/>
            <a:chOff x="6565996" y="3486607"/>
            <a:chExt cx="2863938" cy="2073852"/>
          </a:xfrm>
        </p:grpSpPr>
        <p:sp>
          <p:nvSpPr>
            <p:cNvPr id="66" name="TextBox 65"/>
            <p:cNvSpPr txBox="1"/>
            <p:nvPr/>
          </p:nvSpPr>
          <p:spPr>
            <a:xfrm>
              <a:off x="6620133" y="3486607"/>
              <a:ext cx="236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2-Level NOR-NOR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 flipV="1">
              <a:off x="7726797" y="4272098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726798" y="4828776"/>
              <a:ext cx="596347" cy="326560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6936208" y="4137878"/>
              <a:ext cx="321071" cy="288035"/>
              <a:chOff x="2791306" y="1257528"/>
              <a:chExt cx="687159" cy="288035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2791306" y="1257528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791306" y="1545563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565996" y="3941367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3941367"/>
                  <a:ext cx="37920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6565996" y="4229402"/>
                  <a:ext cx="389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4229402"/>
                  <a:ext cx="38914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Connector 115"/>
            <p:cNvCxnSpPr/>
            <p:nvPr/>
          </p:nvCxnSpPr>
          <p:spPr>
            <a:xfrm>
              <a:off x="8706716" y="4668092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8994751" y="4439422"/>
                  <a:ext cx="43518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4751" y="4439422"/>
                  <a:ext cx="435183" cy="45313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6931513" y="4906904"/>
              <a:ext cx="325765" cy="480734"/>
              <a:chOff x="2775665" y="1237650"/>
              <a:chExt cx="687160" cy="480734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2775665" y="1237650"/>
                <a:ext cx="6871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775665" y="1487956"/>
                <a:ext cx="6871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775665" y="1718384"/>
                <a:ext cx="6871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6565996" y="4716232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4716232"/>
                  <a:ext cx="382669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6565996" y="4951259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4951259"/>
                  <a:ext cx="36497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6565996" y="5191127"/>
                  <a:ext cx="4411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996" y="5191127"/>
                  <a:ext cx="44114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Moon 121"/>
            <p:cNvSpPr/>
            <p:nvPr/>
          </p:nvSpPr>
          <p:spPr>
            <a:xfrm flipH="1">
              <a:off x="7142066" y="4005070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Moon 122"/>
            <p:cNvSpPr/>
            <p:nvPr/>
          </p:nvSpPr>
          <p:spPr>
            <a:xfrm flipH="1">
              <a:off x="7142066" y="4807822"/>
              <a:ext cx="585000" cy="695029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735334" y="421614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735334" y="510153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766422" y="461283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oon 133"/>
            <p:cNvSpPr/>
            <p:nvPr/>
          </p:nvSpPr>
          <p:spPr>
            <a:xfrm flipH="1">
              <a:off x="8178992" y="4392433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Line Callout 1 134"/>
          <p:cNvSpPr/>
          <p:nvPr/>
        </p:nvSpPr>
        <p:spPr>
          <a:xfrm>
            <a:off x="8162580" y="5099603"/>
            <a:ext cx="1341373" cy="638963"/>
          </a:xfrm>
          <a:prstGeom prst="borderCallout1">
            <a:avLst>
              <a:gd name="adj1" fmla="val 49423"/>
              <a:gd name="adj2" fmla="val 211"/>
              <a:gd name="adj3" fmla="val 21166"/>
              <a:gd name="adj4" fmla="val -520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NOR gate</a:t>
            </a:r>
          </a:p>
        </p:txBody>
      </p:sp>
      <p:sp>
        <p:nvSpPr>
          <p:cNvPr id="78" name="Line Callout 1 77"/>
          <p:cNvSpPr/>
          <p:nvPr/>
        </p:nvSpPr>
        <p:spPr>
          <a:xfrm>
            <a:off x="2076227" y="5099603"/>
            <a:ext cx="1090956" cy="638963"/>
          </a:xfrm>
          <a:prstGeom prst="borderCallout1">
            <a:avLst>
              <a:gd name="adj1" fmla="val 49423"/>
              <a:gd name="adj2" fmla="val 211"/>
              <a:gd name="adj3" fmla="val 13907"/>
              <a:gd name="adj4" fmla="val -7028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3-input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gate</a:t>
            </a:r>
          </a:p>
        </p:txBody>
      </p:sp>
    </p:spTree>
    <p:extLst>
      <p:ext uri="{BB962C8B-B14F-4D97-AF65-F5344CB8AC3E}">
        <p14:creationId xmlns:p14="http://schemas.microsoft.com/office/powerpoint/2010/main" val="28658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35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Postulates of 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2893" y="951900"/>
                <a:ext cx="9263084" cy="5587879"/>
              </a:xfrm>
            </p:spPr>
            <p:txBody>
              <a:bodyPr/>
              <a:lstStyle/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1.	Closure: the result of any Boolean operation is in </a:t>
                </a:r>
                <a:r>
                  <a:rPr lang="en-US" i="1" dirty="0"/>
                  <a:t>B</a:t>
                </a:r>
                <a:r>
                  <a:rPr lang="en-US" dirty="0"/>
                  <a:t> = {0, 1}</a:t>
                </a:r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2.	Identity element with respect to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/>
                  <a:t> is 0: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+0=0+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Identity element with respect to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 is 1: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1=1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3.	Commutative with respect to +: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Commutative with respect to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 = 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4.	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 is distributive over +: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)+(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+ is distributive over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+(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5.	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B,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in B (called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 such that: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893" y="951900"/>
                <a:ext cx="9263084" cy="5587879"/>
              </a:xfrm>
              <a:blipFill rotWithShape="1">
                <a:blip r:embed="rId2"/>
                <a:stretch>
                  <a:fillRect l="-987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98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/ Exclusive 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94293"/>
            <a:ext cx="8915400" cy="1843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Exclusive OR (XOR) is an important Boolean operation used extensively in logic circuits</a:t>
            </a:r>
          </a:p>
          <a:p>
            <a:pPr>
              <a:lnSpc>
                <a:spcPct val="150000"/>
              </a:lnSpc>
            </a:pPr>
            <a:r>
              <a:rPr lang="en-US" dirty="0"/>
              <a:t>Exclusive NOR (XNOR) is the complement of XOR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329" y="5455472"/>
            <a:ext cx="2549985" cy="1084306"/>
            <a:chOff x="862903" y="5397865"/>
            <a:chExt cx="2549985" cy="10843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55574" y="5745417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1212669" y="5594376"/>
              <a:ext cx="533679" cy="311725"/>
              <a:chOff x="1212670" y="5594376"/>
              <a:chExt cx="390000" cy="31172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212670" y="5594376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12670" y="5906101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62903" y="5397865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397865"/>
                  <a:ext cx="39921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62903" y="5709590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709590"/>
                  <a:ext cx="40382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30019" y="5536769"/>
                  <a:ext cx="8828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  <a:ea typeface="Cambria Math"/>
                            <a:sym typeface="Symbol"/>
                          </a:rPr>
                          <m:t>⨁</m:t>
                        </m:r>
                        <m:r>
                          <a:rPr lang="en-US" sz="2000" b="0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019" y="5536769"/>
                  <a:ext cx="88286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141056" y="611283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XOR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11" name="Moon 10"/>
            <p:cNvSpPr/>
            <p:nvPr/>
          </p:nvSpPr>
          <p:spPr>
            <a:xfrm flipH="1">
              <a:off x="1606450" y="5485644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1438973" y="5485644"/>
              <a:ext cx="172821" cy="540000"/>
            </a:xfrm>
            <a:prstGeom prst="arc">
              <a:avLst>
                <a:gd name="adj1" fmla="val 16518021"/>
                <a:gd name="adj2" fmla="val 524211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1288" y="5455472"/>
            <a:ext cx="2827305" cy="1084306"/>
            <a:chOff x="862903" y="5397865"/>
            <a:chExt cx="2827305" cy="108430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55574" y="5745417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212669" y="5594376"/>
              <a:ext cx="533679" cy="311725"/>
              <a:chOff x="1212670" y="5594376"/>
              <a:chExt cx="390000" cy="31172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212670" y="5594376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212670" y="5906101"/>
                <a:ext cx="39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62903" y="5397865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397865"/>
                  <a:ext cx="39921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62903" y="5709590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03" y="5709590"/>
                  <a:ext cx="40382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530019" y="5536769"/>
                  <a:ext cx="11601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  <a:ea typeface="Cambria Math"/>
                            <a:sym typeface="Symbol"/>
                          </a:rPr>
                          <m:t>⨁</m:t>
                        </m:r>
                        <m:r>
                          <a:rPr lang="en-US" sz="2000" b="0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)′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019" y="5536769"/>
                  <a:ext cx="1160189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1141056" y="611283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latin typeface="+mn-lt"/>
                </a:rPr>
                <a:t>XNOR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Moon 21"/>
            <p:cNvSpPr/>
            <p:nvPr/>
          </p:nvSpPr>
          <p:spPr>
            <a:xfrm flipH="1">
              <a:off x="1496046" y="5485644"/>
              <a:ext cx="585000" cy="540000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79747" y="5687033"/>
              <a:ext cx="115214" cy="115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1328569" y="5485644"/>
              <a:ext cx="172821" cy="540000"/>
            </a:xfrm>
            <a:prstGeom prst="arc">
              <a:avLst>
                <a:gd name="adj1" fmla="val 16518021"/>
                <a:gd name="adj2" fmla="val 524211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79390" y="2986424"/>
          <a:ext cx="19586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   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XOR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973681" y="2986424"/>
          <a:ext cx="19586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   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XNOR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393175" y="3601819"/>
            <a:ext cx="3110778" cy="138257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kern="0" dirty="0">
                <a:ea typeface="Cambria Math" panose="02040503050406030204" pitchFamily="18" charset="0"/>
              </a:rPr>
              <a:t>XNOR is also known as </a:t>
            </a:r>
            <a:r>
              <a:rPr lang="en-US" b="1" kern="0" dirty="0">
                <a:solidFill>
                  <a:srgbClr val="FF0000"/>
                </a:solidFill>
                <a:ea typeface="Cambria Math" panose="02040503050406030204" pitchFamily="18" charset="0"/>
              </a:rPr>
              <a:t>equivalence</a:t>
            </a:r>
          </a:p>
        </p:txBody>
      </p:sp>
    </p:spTree>
    <p:extLst>
      <p:ext uri="{BB962C8B-B14F-4D97-AF65-F5344CB8AC3E}">
        <p14:creationId xmlns:p14="http://schemas.microsoft.com/office/powerpoint/2010/main" val="25085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/ XNOR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1" y="836686"/>
                <a:ext cx="9274726" cy="570309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The XOR function 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  <a:sym typeface="Symbol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The XNOR function 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  <a:sym typeface="Symbol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)′=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XOR and XNOR gates are complex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Can be implemented as a true gate, or by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Interconnecting other gate types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XOR and XNOR gates do not exist for more than two inputs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For 3 inputs, use two XOR gates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The cost of a 3-input XOR gate is greater than the cost of two XOR gates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Uses for XOR and XNOR gates include: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/>
                  <a:t>Adders, subtractors, multipliers, </a:t>
                </a:r>
                <a:r>
                  <a:rPr lang="en-US" dirty="0" err="1"/>
                  <a:t>incrementers</a:t>
                </a:r>
                <a:r>
                  <a:rPr lang="en-US" dirty="0"/>
                  <a:t>, and </a:t>
                </a:r>
                <a:r>
                  <a:rPr lang="en-US" dirty="0" err="1"/>
                  <a:t>decrementers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1" y="836686"/>
                <a:ext cx="9274726" cy="5703092"/>
              </a:xfrm>
              <a:blipFill>
                <a:blip r:embed="rId2"/>
                <a:stretch>
                  <a:fillRect l="-920" t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042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and XNOR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009506"/>
                <a:ext cx="8915400" cy="5415057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2500"/>
                  </a:spcBef>
                  <a:tabLst>
                    <a:tab pos="4306888" algn="l"/>
                  </a:tabLst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0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1=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>
                  <a:lnSpc>
                    <a:spcPct val="120000"/>
                  </a:lnSpc>
                  <a:spcBef>
                    <a:spcPts val="2500"/>
                  </a:spcBef>
                  <a:tabLst>
                    <a:tab pos="43068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′=1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>
                  <a:lnSpc>
                    <a:spcPct val="120000"/>
                  </a:lnSpc>
                  <a:spcBef>
                    <a:spcPts val="2500"/>
                  </a:spcBef>
                  <a:tabLst>
                    <a:tab pos="43068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𝑦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>
                  <a:lnSpc>
                    <a:spcPct val="120000"/>
                  </a:lnSpc>
                  <a:spcBef>
                    <a:spcPts val="2500"/>
                  </a:spcBef>
                  <a:tabLst>
                    <a:tab pos="43068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b="0" dirty="0"/>
              </a:p>
              <a:p>
                <a:pPr>
                  <a:lnSpc>
                    <a:spcPct val="120000"/>
                  </a:lnSpc>
                  <a:spcBef>
                    <a:spcPts val="2500"/>
                  </a:spcBef>
                  <a:tabLst>
                    <a:tab pos="43068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mbria Math"/>
                              </a:rPr>
                              <m:t>⨁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′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2500"/>
                  </a:spcBef>
                  <a:buNone/>
                  <a:tabLst>
                    <a:tab pos="3949700" algn="l"/>
                  </a:tabLst>
                </a:pPr>
                <a:r>
                  <a:rPr lang="en-US" dirty="0"/>
                  <a:t>XOR is an </a:t>
                </a:r>
                <a:r>
                  <a:rPr lang="en-US" b="1" dirty="0">
                    <a:solidFill>
                      <a:srgbClr val="FF0000"/>
                    </a:solidFill>
                  </a:rPr>
                  <a:t>associative</a:t>
                </a:r>
                <a:r>
                  <a:rPr lang="en-US" dirty="0"/>
                  <a:t> operation</a:t>
                </a:r>
              </a:p>
              <a:p>
                <a:pPr>
                  <a:lnSpc>
                    <a:spcPct val="120000"/>
                  </a:lnSpc>
                  <a:spcBef>
                    <a:spcPts val="2500"/>
                  </a:spcBef>
                  <a:tabLst>
                    <a:tab pos="39497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</a:rPr>
                          <m:t>⨁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</a:rPr>
                          <m:t>⨁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sym typeface="Symbol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009506"/>
                <a:ext cx="8915400" cy="5415057"/>
              </a:xfrm>
              <a:blipFill>
                <a:blip r:embed="rId2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74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47" y="894292"/>
            <a:ext cx="9159513" cy="126735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Output is 1 if the </a:t>
            </a:r>
            <a:r>
              <a:rPr lang="en-US" b="1" dirty="0">
                <a:solidFill>
                  <a:srgbClr val="FF0000"/>
                </a:solidFill>
              </a:rPr>
              <a:t>number of 1's is odd in the inputs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Output is the XOR operation on all input variables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8525" y="2219253"/>
          <a:ext cx="2118658" cy="408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fodd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8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026109" y="4278986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Odd Function with 3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6074" y="2161646"/>
                <a:ext cx="3054426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𝑜𝑑𝑑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(1, 2, 4, 7)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074" y="2161646"/>
                <a:ext cx="3054426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6074" y="3083358"/>
                <a:ext cx="5079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𝑜𝑑𝑑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𝑥𝑦𝑧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074" y="3083358"/>
                <a:ext cx="507959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16074" y="3774642"/>
                <a:ext cx="2677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𝑜𝑑𝑑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 ⨁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 ⨁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074" y="3774642"/>
                <a:ext cx="267746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4057625" y="4498205"/>
            <a:ext cx="4294188" cy="1235075"/>
            <a:chOff x="3039" y="1185"/>
            <a:chExt cx="2705" cy="778"/>
          </a:xfrm>
        </p:grpSpPr>
        <p:grpSp>
          <p:nvGrpSpPr>
            <p:cNvPr id="10" name="Group 30"/>
            <p:cNvGrpSpPr>
              <a:grpSpLocks noChangeAspect="1"/>
            </p:cNvGrpSpPr>
            <p:nvPr/>
          </p:nvGrpSpPr>
          <p:grpSpPr bwMode="auto">
            <a:xfrm>
              <a:off x="4470" y="1526"/>
              <a:ext cx="510" cy="381"/>
              <a:chOff x="3310" y="2739"/>
              <a:chExt cx="774" cy="576"/>
            </a:xfrm>
          </p:grpSpPr>
          <p:sp>
            <p:nvSpPr>
              <p:cNvPr id="26" name="Freeform 28"/>
              <p:cNvSpPr>
                <a:spLocks noChangeAspect="1"/>
              </p:cNvSpPr>
              <p:nvPr/>
            </p:nvSpPr>
            <p:spPr bwMode="auto">
              <a:xfrm>
                <a:off x="3376" y="2739"/>
                <a:ext cx="708" cy="572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9"/>
              <p:cNvSpPr>
                <a:spLocks noChangeAspect="1"/>
              </p:cNvSpPr>
              <p:nvPr/>
            </p:nvSpPr>
            <p:spPr bwMode="auto">
              <a:xfrm>
                <a:off x="3310" y="2742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1"/>
            <p:cNvGrpSpPr>
              <a:grpSpLocks noChangeAspect="1"/>
            </p:cNvGrpSpPr>
            <p:nvPr/>
          </p:nvGrpSpPr>
          <p:grpSpPr bwMode="auto">
            <a:xfrm>
              <a:off x="3699" y="1268"/>
              <a:ext cx="511" cy="380"/>
              <a:chOff x="3310" y="2739"/>
              <a:chExt cx="774" cy="576"/>
            </a:xfrm>
          </p:grpSpPr>
          <p:sp>
            <p:nvSpPr>
              <p:cNvPr id="24" name="Freeform 32"/>
              <p:cNvSpPr>
                <a:spLocks noChangeAspect="1"/>
              </p:cNvSpPr>
              <p:nvPr/>
            </p:nvSpPr>
            <p:spPr bwMode="auto">
              <a:xfrm>
                <a:off x="3376" y="2739"/>
                <a:ext cx="708" cy="572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3"/>
              <p:cNvSpPr>
                <a:spLocks noChangeAspect="1"/>
              </p:cNvSpPr>
              <p:nvPr/>
            </p:nvSpPr>
            <p:spPr bwMode="auto">
              <a:xfrm>
                <a:off x="3310" y="2742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37"/>
            <p:cNvSpPr>
              <a:spLocks noChangeAspect="1" noChangeShapeType="1"/>
            </p:cNvSpPr>
            <p:nvPr/>
          </p:nvSpPr>
          <p:spPr bwMode="auto">
            <a:xfrm flipH="1">
              <a:off x="3342" y="1831"/>
              <a:ext cx="1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41"/>
            <p:cNvGrpSpPr>
              <a:grpSpLocks noChangeAspect="1"/>
            </p:cNvGrpSpPr>
            <p:nvPr/>
          </p:nvGrpSpPr>
          <p:grpSpPr bwMode="auto">
            <a:xfrm>
              <a:off x="4203" y="1461"/>
              <a:ext cx="348" cy="153"/>
              <a:chOff x="2368" y="2504"/>
              <a:chExt cx="527" cy="232"/>
            </a:xfrm>
          </p:grpSpPr>
          <p:sp>
            <p:nvSpPr>
              <p:cNvPr id="21" name="Line 38"/>
              <p:cNvSpPr>
                <a:spLocks noChangeAspect="1" noChangeShapeType="1"/>
              </p:cNvSpPr>
              <p:nvPr/>
            </p:nvSpPr>
            <p:spPr bwMode="auto">
              <a:xfrm>
                <a:off x="2368" y="2504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Aspect="1" noChangeShapeType="1"/>
              </p:cNvSpPr>
              <p:nvPr/>
            </p:nvSpPr>
            <p:spPr bwMode="auto">
              <a:xfrm>
                <a:off x="2536" y="2504"/>
                <a:ext cx="0" cy="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0"/>
              <p:cNvSpPr>
                <a:spLocks noChangeAspect="1" noChangeShapeType="1"/>
              </p:cNvSpPr>
              <p:nvPr/>
            </p:nvSpPr>
            <p:spPr bwMode="auto">
              <a:xfrm>
                <a:off x="2528" y="2736"/>
                <a:ext cx="36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42"/>
            <p:cNvSpPr>
              <a:spLocks noChangeAspect="1" noChangeShapeType="1"/>
            </p:cNvSpPr>
            <p:nvPr/>
          </p:nvSpPr>
          <p:spPr bwMode="auto">
            <a:xfrm flipH="1">
              <a:off x="3342" y="1361"/>
              <a:ext cx="4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3"/>
            <p:cNvSpPr>
              <a:spLocks noChangeAspect="1" noChangeShapeType="1"/>
            </p:cNvSpPr>
            <p:nvPr/>
          </p:nvSpPr>
          <p:spPr bwMode="auto">
            <a:xfrm flipH="1">
              <a:off x="3342" y="1567"/>
              <a:ext cx="4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4"/>
            <p:cNvSpPr>
              <a:spLocks noChangeAspect="1" noChangeShapeType="1"/>
            </p:cNvSpPr>
            <p:nvPr/>
          </p:nvSpPr>
          <p:spPr bwMode="auto">
            <a:xfrm>
              <a:off x="4978" y="1720"/>
              <a:ext cx="1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9" y="1185"/>
                  <a:ext cx="27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9" y="1185"/>
                  <a:ext cx="279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9" y="1412"/>
                  <a:ext cx="28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8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9" y="1412"/>
                  <a:ext cx="281" cy="2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84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50" y="1672"/>
                  <a:ext cx="26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9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0" y="1672"/>
                  <a:ext cx="267" cy="2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34" y="1548"/>
                  <a:ext cx="61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𝑓𝑜𝑑𝑑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0" name="Text 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4" y="1548"/>
                  <a:ext cx="610" cy="29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97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3602487" y="5963708"/>
            <a:ext cx="526778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Implementation using two XOR gates</a:t>
            </a:r>
          </a:p>
        </p:txBody>
      </p:sp>
    </p:spTree>
    <p:extLst>
      <p:ext uri="{BB962C8B-B14F-4D97-AF65-F5344CB8AC3E}">
        <p14:creationId xmlns:p14="http://schemas.microsoft.com/office/powerpoint/2010/main" val="27955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790" y="894292"/>
            <a:ext cx="6394377" cy="167060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Output is 1 if the </a:t>
            </a:r>
            <a:r>
              <a:rPr lang="en-US" b="1" dirty="0">
                <a:solidFill>
                  <a:srgbClr val="FF0000"/>
                </a:solidFill>
              </a:rPr>
              <a:t>number of 1's is even </a:t>
            </a:r>
            <a:r>
              <a:rPr lang="en-US" dirty="0"/>
              <a:t>in the inputs (complement of odd function)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Output is the XNOR operation on all inputs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296" y="957373"/>
          <a:ext cx="218906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 x y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feven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1 1 1 0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303895" y="3409870"/>
            <a:ext cx="3587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Even Function with 4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2203" y="2564086"/>
                <a:ext cx="4822859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𝑒𝑣𝑒𝑛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(0, 3, 5, 6, 9, 10, 12, 15)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03" y="2564086"/>
                <a:ext cx="4822859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4280139" y="4112226"/>
            <a:ext cx="4705351" cy="1793875"/>
            <a:chOff x="2608" y="2854"/>
            <a:chExt cx="2964" cy="1130"/>
          </a:xfrm>
        </p:grpSpPr>
        <p:grpSp>
          <p:nvGrpSpPr>
            <p:cNvPr id="10" name="Group 52"/>
            <p:cNvGrpSpPr>
              <a:grpSpLocks noChangeAspect="1"/>
            </p:cNvGrpSpPr>
            <p:nvPr/>
          </p:nvGrpSpPr>
          <p:grpSpPr bwMode="auto">
            <a:xfrm>
              <a:off x="3282" y="2966"/>
              <a:ext cx="542" cy="403"/>
              <a:chOff x="3310" y="2739"/>
              <a:chExt cx="774" cy="576"/>
            </a:xfrm>
          </p:grpSpPr>
          <p:sp>
            <p:nvSpPr>
              <p:cNvPr id="37" name="Freeform 53"/>
              <p:cNvSpPr>
                <a:spLocks noChangeAspect="1"/>
              </p:cNvSpPr>
              <p:nvPr/>
            </p:nvSpPr>
            <p:spPr bwMode="auto">
              <a:xfrm>
                <a:off x="3376" y="2739"/>
                <a:ext cx="708" cy="572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4"/>
              <p:cNvSpPr>
                <a:spLocks noChangeAspect="1"/>
              </p:cNvSpPr>
              <p:nvPr/>
            </p:nvSpPr>
            <p:spPr bwMode="auto">
              <a:xfrm>
                <a:off x="3310" y="2742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5"/>
            <p:cNvGrpSpPr>
              <a:grpSpLocks noChangeAspect="1"/>
            </p:cNvGrpSpPr>
            <p:nvPr/>
          </p:nvGrpSpPr>
          <p:grpSpPr bwMode="auto">
            <a:xfrm>
              <a:off x="3815" y="3171"/>
              <a:ext cx="320" cy="162"/>
              <a:chOff x="2368" y="2504"/>
              <a:chExt cx="456" cy="232"/>
            </a:xfrm>
          </p:grpSpPr>
          <p:sp>
            <p:nvSpPr>
              <p:cNvPr id="34" name="Line 56"/>
              <p:cNvSpPr>
                <a:spLocks noChangeAspect="1" noChangeShapeType="1"/>
              </p:cNvSpPr>
              <p:nvPr/>
            </p:nvSpPr>
            <p:spPr bwMode="auto">
              <a:xfrm>
                <a:off x="2368" y="2504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7"/>
              <p:cNvSpPr>
                <a:spLocks noChangeAspect="1" noChangeShapeType="1"/>
              </p:cNvSpPr>
              <p:nvPr/>
            </p:nvSpPr>
            <p:spPr bwMode="auto">
              <a:xfrm>
                <a:off x="2536" y="2504"/>
                <a:ext cx="0" cy="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58"/>
              <p:cNvSpPr>
                <a:spLocks noChangeAspect="1" noChangeShapeType="1"/>
              </p:cNvSpPr>
              <p:nvPr/>
            </p:nvSpPr>
            <p:spPr bwMode="auto">
              <a:xfrm>
                <a:off x="2528" y="2736"/>
                <a:ext cx="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59"/>
            <p:cNvSpPr>
              <a:spLocks noChangeAspect="1" noChangeShapeType="1"/>
            </p:cNvSpPr>
            <p:nvPr/>
          </p:nvSpPr>
          <p:spPr bwMode="auto">
            <a:xfrm flipH="1">
              <a:off x="2902" y="3064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Aspect="1" noChangeShapeType="1"/>
            </p:cNvSpPr>
            <p:nvPr/>
          </p:nvSpPr>
          <p:spPr bwMode="auto">
            <a:xfrm flipH="1">
              <a:off x="2902" y="3283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Aspect="1" noChangeShapeType="1"/>
            </p:cNvSpPr>
            <p:nvPr/>
          </p:nvSpPr>
          <p:spPr bwMode="auto">
            <a:xfrm>
              <a:off x="4740" y="3451"/>
              <a:ext cx="1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6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08" y="2854"/>
                  <a:ext cx="31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5" name="Text 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8" y="2854"/>
                  <a:ext cx="319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14" y="3116"/>
                  <a:ext cx="27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6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4" y="3116"/>
                  <a:ext cx="279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6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20" y="3474"/>
                  <a:ext cx="28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7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0" y="3474"/>
                  <a:ext cx="281" cy="2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84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84" y="3271"/>
                  <a:ext cx="68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𝑓𝑒𝑣𝑒𝑛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18" name="Text 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84" y="3271"/>
                  <a:ext cx="688" cy="2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59" b="-1973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66"/>
            <p:cNvGrpSpPr>
              <a:grpSpLocks noChangeAspect="1"/>
            </p:cNvGrpSpPr>
            <p:nvPr/>
          </p:nvGrpSpPr>
          <p:grpSpPr bwMode="auto">
            <a:xfrm flipV="1">
              <a:off x="3287" y="3537"/>
              <a:ext cx="542" cy="403"/>
              <a:chOff x="3310" y="2739"/>
              <a:chExt cx="774" cy="576"/>
            </a:xfrm>
          </p:grpSpPr>
          <p:sp>
            <p:nvSpPr>
              <p:cNvPr id="32" name="Freeform 67"/>
              <p:cNvSpPr>
                <a:spLocks noChangeAspect="1"/>
              </p:cNvSpPr>
              <p:nvPr/>
            </p:nvSpPr>
            <p:spPr bwMode="auto">
              <a:xfrm>
                <a:off x="3376" y="2739"/>
                <a:ext cx="708" cy="572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8"/>
              <p:cNvSpPr>
                <a:spLocks noChangeAspect="1"/>
              </p:cNvSpPr>
              <p:nvPr/>
            </p:nvSpPr>
            <p:spPr bwMode="auto">
              <a:xfrm>
                <a:off x="3310" y="2742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69"/>
            <p:cNvGrpSpPr>
              <a:grpSpLocks noChangeAspect="1"/>
            </p:cNvGrpSpPr>
            <p:nvPr/>
          </p:nvGrpSpPr>
          <p:grpSpPr bwMode="auto">
            <a:xfrm flipV="1">
              <a:off x="3821" y="3574"/>
              <a:ext cx="319" cy="163"/>
              <a:chOff x="2368" y="2504"/>
              <a:chExt cx="456" cy="232"/>
            </a:xfrm>
          </p:grpSpPr>
          <p:sp>
            <p:nvSpPr>
              <p:cNvPr id="29" name="Line 70"/>
              <p:cNvSpPr>
                <a:spLocks noChangeAspect="1" noChangeShapeType="1"/>
              </p:cNvSpPr>
              <p:nvPr/>
            </p:nvSpPr>
            <p:spPr bwMode="auto">
              <a:xfrm>
                <a:off x="2368" y="2504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1"/>
              <p:cNvSpPr>
                <a:spLocks noChangeAspect="1" noChangeShapeType="1"/>
              </p:cNvSpPr>
              <p:nvPr/>
            </p:nvSpPr>
            <p:spPr bwMode="auto">
              <a:xfrm>
                <a:off x="2536" y="2504"/>
                <a:ext cx="0" cy="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2"/>
              <p:cNvSpPr>
                <a:spLocks noChangeAspect="1" noChangeShapeType="1"/>
              </p:cNvSpPr>
              <p:nvPr/>
            </p:nvSpPr>
            <p:spPr bwMode="auto">
              <a:xfrm>
                <a:off x="2528" y="2736"/>
                <a:ext cx="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73"/>
            <p:cNvSpPr>
              <a:spLocks noChangeAspect="1" noChangeShapeType="1"/>
            </p:cNvSpPr>
            <p:nvPr/>
          </p:nvSpPr>
          <p:spPr bwMode="auto">
            <a:xfrm flipH="1" flipV="1">
              <a:off x="2908" y="3636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4"/>
            <p:cNvSpPr>
              <a:spLocks noChangeAspect="1" noChangeShapeType="1"/>
            </p:cNvSpPr>
            <p:nvPr/>
          </p:nvSpPr>
          <p:spPr bwMode="auto">
            <a:xfrm flipH="1" flipV="1">
              <a:off x="2908" y="3854"/>
              <a:ext cx="4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31" y="3693"/>
                  <a:ext cx="26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Text 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31" y="3693"/>
                  <a:ext cx="267" cy="29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76"/>
            <p:cNvGrpSpPr>
              <a:grpSpLocks noChangeAspect="1"/>
            </p:cNvGrpSpPr>
            <p:nvPr/>
          </p:nvGrpSpPr>
          <p:grpSpPr bwMode="auto">
            <a:xfrm>
              <a:off x="4116" y="3251"/>
              <a:ext cx="629" cy="404"/>
              <a:chOff x="3494" y="1963"/>
              <a:chExt cx="898" cy="576"/>
            </a:xfrm>
          </p:grpSpPr>
          <p:grpSp>
            <p:nvGrpSpPr>
              <p:cNvPr id="25" name="Group 77"/>
              <p:cNvGrpSpPr>
                <a:grpSpLocks noChangeAspect="1"/>
              </p:cNvGrpSpPr>
              <p:nvPr/>
            </p:nvGrpSpPr>
            <p:grpSpPr bwMode="auto">
              <a:xfrm>
                <a:off x="3494" y="1963"/>
                <a:ext cx="774" cy="576"/>
                <a:chOff x="3310" y="2739"/>
                <a:chExt cx="774" cy="576"/>
              </a:xfrm>
            </p:grpSpPr>
            <p:sp>
              <p:nvSpPr>
                <p:cNvPr id="27" name="Freeform 78"/>
                <p:cNvSpPr>
                  <a:spLocks noChangeAspect="1"/>
                </p:cNvSpPr>
                <p:nvPr/>
              </p:nvSpPr>
              <p:spPr bwMode="auto">
                <a:xfrm>
                  <a:off x="3376" y="2739"/>
                  <a:ext cx="708" cy="572"/>
                </a:xfrm>
                <a:custGeom>
                  <a:avLst/>
                  <a:gdLst>
                    <a:gd name="T0" fmla="*/ 0 w 708"/>
                    <a:gd name="T1" fmla="*/ 0 h 572"/>
                    <a:gd name="T2" fmla="*/ 17 w 708"/>
                    <a:gd name="T3" fmla="*/ 40 h 572"/>
                    <a:gd name="T4" fmla="*/ 39 w 708"/>
                    <a:gd name="T5" fmla="*/ 95 h 572"/>
                    <a:gd name="T6" fmla="*/ 54 w 708"/>
                    <a:gd name="T7" fmla="*/ 157 h 572"/>
                    <a:gd name="T8" fmla="*/ 66 w 708"/>
                    <a:gd name="T9" fmla="*/ 227 h 572"/>
                    <a:gd name="T10" fmla="*/ 74 w 708"/>
                    <a:gd name="T11" fmla="*/ 284 h 572"/>
                    <a:gd name="T12" fmla="*/ 69 w 708"/>
                    <a:gd name="T13" fmla="*/ 338 h 572"/>
                    <a:gd name="T14" fmla="*/ 58 w 708"/>
                    <a:gd name="T15" fmla="*/ 399 h 572"/>
                    <a:gd name="T16" fmla="*/ 45 w 708"/>
                    <a:gd name="T17" fmla="*/ 458 h 572"/>
                    <a:gd name="T18" fmla="*/ 28 w 708"/>
                    <a:gd name="T19" fmla="*/ 512 h 572"/>
                    <a:gd name="T20" fmla="*/ 0 w 708"/>
                    <a:gd name="T21" fmla="*/ 572 h 572"/>
                    <a:gd name="T22" fmla="*/ 208 w 708"/>
                    <a:gd name="T23" fmla="*/ 572 h 572"/>
                    <a:gd name="T24" fmla="*/ 297 w 708"/>
                    <a:gd name="T25" fmla="*/ 570 h 572"/>
                    <a:gd name="T26" fmla="*/ 342 w 708"/>
                    <a:gd name="T27" fmla="*/ 567 h 572"/>
                    <a:gd name="T28" fmla="*/ 375 w 708"/>
                    <a:gd name="T29" fmla="*/ 559 h 572"/>
                    <a:gd name="T30" fmla="*/ 409 w 708"/>
                    <a:gd name="T31" fmla="*/ 549 h 572"/>
                    <a:gd name="T32" fmla="*/ 445 w 708"/>
                    <a:gd name="T33" fmla="*/ 533 h 572"/>
                    <a:gd name="T34" fmla="*/ 486 w 708"/>
                    <a:gd name="T35" fmla="*/ 515 h 572"/>
                    <a:gd name="T36" fmla="*/ 526 w 708"/>
                    <a:gd name="T37" fmla="*/ 490 h 572"/>
                    <a:gd name="T38" fmla="*/ 552 w 708"/>
                    <a:gd name="T39" fmla="*/ 470 h 572"/>
                    <a:gd name="T40" fmla="*/ 577 w 708"/>
                    <a:gd name="T41" fmla="*/ 447 h 572"/>
                    <a:gd name="T42" fmla="*/ 604 w 708"/>
                    <a:gd name="T43" fmla="*/ 420 h 572"/>
                    <a:gd name="T44" fmla="*/ 628 w 708"/>
                    <a:gd name="T45" fmla="*/ 398 h 572"/>
                    <a:gd name="T46" fmla="*/ 651 w 708"/>
                    <a:gd name="T47" fmla="*/ 370 h 572"/>
                    <a:gd name="T48" fmla="*/ 680 w 708"/>
                    <a:gd name="T49" fmla="*/ 333 h 572"/>
                    <a:gd name="T50" fmla="*/ 708 w 708"/>
                    <a:gd name="T51" fmla="*/ 286 h 572"/>
                    <a:gd name="T52" fmla="*/ 682 w 708"/>
                    <a:gd name="T53" fmla="*/ 245 h 572"/>
                    <a:gd name="T54" fmla="*/ 658 w 708"/>
                    <a:gd name="T55" fmla="*/ 210 h 572"/>
                    <a:gd name="T56" fmla="*/ 638 w 708"/>
                    <a:gd name="T57" fmla="*/ 185 h 572"/>
                    <a:gd name="T58" fmla="*/ 616 w 708"/>
                    <a:gd name="T59" fmla="*/ 161 h 572"/>
                    <a:gd name="T60" fmla="*/ 592 w 708"/>
                    <a:gd name="T61" fmla="*/ 138 h 572"/>
                    <a:gd name="T62" fmla="*/ 572 w 708"/>
                    <a:gd name="T63" fmla="*/ 120 h 572"/>
                    <a:gd name="T64" fmla="*/ 552 w 708"/>
                    <a:gd name="T65" fmla="*/ 103 h 572"/>
                    <a:gd name="T66" fmla="*/ 528 w 708"/>
                    <a:gd name="T67" fmla="*/ 85 h 572"/>
                    <a:gd name="T68" fmla="*/ 506 w 708"/>
                    <a:gd name="T69" fmla="*/ 72 h 572"/>
                    <a:gd name="T70" fmla="*/ 480 w 708"/>
                    <a:gd name="T71" fmla="*/ 58 h 572"/>
                    <a:gd name="T72" fmla="*/ 451 w 708"/>
                    <a:gd name="T73" fmla="*/ 43 h 572"/>
                    <a:gd name="T74" fmla="*/ 415 w 708"/>
                    <a:gd name="T75" fmla="*/ 29 h 572"/>
                    <a:gd name="T76" fmla="*/ 385 w 708"/>
                    <a:gd name="T77" fmla="*/ 20 h 572"/>
                    <a:gd name="T78" fmla="*/ 350 w 708"/>
                    <a:gd name="T79" fmla="*/ 11 h 572"/>
                    <a:gd name="T80" fmla="*/ 313 w 708"/>
                    <a:gd name="T81" fmla="*/ 5 h 572"/>
                    <a:gd name="T82" fmla="*/ 278 w 708"/>
                    <a:gd name="T83" fmla="*/ 1 h 572"/>
                    <a:gd name="T84" fmla="*/ 253 w 708"/>
                    <a:gd name="T85" fmla="*/ 1 h 572"/>
                    <a:gd name="T86" fmla="*/ 227 w 708"/>
                    <a:gd name="T87" fmla="*/ 0 h 572"/>
                    <a:gd name="T88" fmla="*/ 0 w 708"/>
                    <a:gd name="T89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2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08" y="572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66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79"/>
                <p:cNvSpPr>
                  <a:spLocks noChangeAspect="1"/>
                </p:cNvSpPr>
                <p:nvPr/>
              </p:nvSpPr>
              <p:spPr bwMode="auto">
                <a:xfrm>
                  <a:off x="3310" y="2742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Oval 80"/>
              <p:cNvSpPr>
                <a:spLocks noChangeAspect="1" noChangeArrowheads="1"/>
              </p:cNvSpPr>
              <p:nvPr/>
            </p:nvSpPr>
            <p:spPr bwMode="auto">
              <a:xfrm>
                <a:off x="4264" y="2184"/>
                <a:ext cx="128" cy="1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340004" y="6082061"/>
            <a:ext cx="6224781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Implementation using two XOR gates and one XNOR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32203" y="3549987"/>
                <a:ext cx="37623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𝑓𝑒𝑣𝑒𝑛</m:t>
                      </m:r>
                      <m:r>
                        <a:rPr lang="en-US" sz="2400" i="1" smtClean="0">
                          <a:latin typeface="Cambria Math"/>
                        </a:rPr>
                        <m:t>=(</m:t>
                      </m:r>
                      <m:r>
                        <a:rPr lang="en-US" sz="240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/>
                        </a:rPr>
                        <m:t>⨁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/>
                        </a:rPr>
                        <m:t>⨁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/>
                        </a:rPr>
                        <m:t>⨁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)′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03" y="3549987"/>
                <a:ext cx="376231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OR, and NOT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51900"/>
                <a:ext cx="8915400" cy="2246672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The following tables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AND</a:t>
                </a:r>
                <a:r>
                  <a:rPr lang="en-US" dirty="0"/>
                  <a:t> operator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b="1" dirty="0"/>
                  <a:t>OR</a:t>
                </a:r>
                <a:r>
                  <a:rPr lang="en-US" dirty="0"/>
                  <a:t> operator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NOT</a:t>
                </a:r>
                <a:r>
                  <a:rPr lang="en-US" dirty="0"/>
                  <a:t> operator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1900"/>
                <a:ext cx="8229600" cy="2246672"/>
              </a:xfrm>
              <a:blipFill rotWithShape="1">
                <a:blip r:embed="rId2"/>
                <a:stretch>
                  <a:fillRect l="-963" t="-189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95337"/>
              </p:ext>
            </p:extLst>
          </p:nvPr>
        </p:nvGraphicFramePr>
        <p:xfrm>
          <a:off x="896508" y="3429002"/>
          <a:ext cx="2433895" cy="26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x·y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77527"/>
              </p:ext>
            </p:extLst>
          </p:nvPr>
        </p:nvGraphicFramePr>
        <p:xfrm>
          <a:off x="3954479" y="3429000"/>
          <a:ext cx="2433895" cy="26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x+y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598"/>
              </p:ext>
            </p:extLst>
          </p:nvPr>
        </p:nvGraphicFramePr>
        <p:xfrm>
          <a:off x="7012451" y="3428998"/>
          <a:ext cx="1934635" cy="15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836685"/>
                <a:ext cx="9066260" cy="5645486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Boolean functions are described by expressions that consist of: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Boolean variables, such as: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etc.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Boolean constants: 0 and 1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Boolean operators: AND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), OR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/>
                  <a:t>), NOT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Parentheses, which can be nested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Example: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  <m:r>
                          <a:rPr lang="en-US" i="1" dirty="0" err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dot operator is implicit and need not be written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Operator precedence: to avoid ambiguity in expressions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Expressions within parentheses should be evaluated first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NOT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/>
                  <a:t>) operator should be evaluated second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AND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) operator should be evaluated third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OR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/>
                  <a:t>) operator should be evaluated last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836685"/>
                <a:ext cx="9066260" cy="5645486"/>
              </a:xfrm>
              <a:blipFill rotWithShape="1">
                <a:blip r:embed="rId2"/>
                <a:stretch>
                  <a:fillRect l="-874" t="-756" r="-94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9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0" y="836685"/>
                <a:ext cx="9389941" cy="2073852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A truth table can represent a Boolean function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List all possible combinations of 0's and 1's assigned to variables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If </a:t>
                </a:r>
                <a:r>
                  <a:rPr lang="en-US" i="1" dirty="0"/>
                  <a:t>n</a:t>
                </a:r>
                <a:r>
                  <a:rPr lang="en-US" dirty="0"/>
                  <a:t> variables then 2</a:t>
                </a:r>
                <a:r>
                  <a:rPr lang="en-US" i="1" baseline="30000" dirty="0"/>
                  <a:t>n</a:t>
                </a:r>
                <a:r>
                  <a:rPr lang="en-US" dirty="0"/>
                  <a:t> rows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Example: Truth table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0" y="836685"/>
                <a:ext cx="9389941" cy="2073852"/>
              </a:xfrm>
              <a:blipFill rotWithShape="1">
                <a:blip r:embed="rId2"/>
                <a:stretch>
                  <a:fillRect l="-909" t="-2059" r="-195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46378"/>
              </p:ext>
            </p:extLst>
          </p:nvPr>
        </p:nvGraphicFramePr>
        <p:xfrm>
          <a:off x="862903" y="2968147"/>
          <a:ext cx="66056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8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y  z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y'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x'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'+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0  0  0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0  0  1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0  1  0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0  1  1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1  0  0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1  1  0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1  1  1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46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DeMorgan's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878" y="951899"/>
                <a:ext cx="3682047" cy="1267354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)′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)′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 +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17" y="951899"/>
                <a:ext cx="3398813" cy="1267354"/>
              </a:xfrm>
              <a:blipFill rotWithShape="1">
                <a:blip r:embed="rId2"/>
                <a:stretch>
                  <a:fillRect l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25841"/>
              </p:ext>
            </p:extLst>
          </p:nvPr>
        </p:nvGraphicFramePr>
        <p:xfrm>
          <a:off x="584469" y="2276860"/>
          <a:ext cx="873706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7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y'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x+y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x+y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)'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(x y)'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x'+ y'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3370" y="1009507"/>
            <a:ext cx="3245194" cy="10369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Can be verified</a:t>
            </a:r>
          </a:p>
          <a:p>
            <a:pPr algn="ctr">
              <a:lnSpc>
                <a:spcPct val="120000"/>
              </a:lnSpc>
            </a:pPr>
            <a:r>
              <a:rPr lang="en-US" sz="2400" dirty="0"/>
              <a:t>Using a Truth Table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92072" y="2299423"/>
            <a:ext cx="2059450" cy="2385577"/>
            <a:chOff x="3592681" y="2449681"/>
            <a:chExt cx="1901031" cy="2385577"/>
          </a:xfrm>
        </p:grpSpPr>
        <p:sp>
          <p:nvSpPr>
            <p:cNvPr id="6" name="Rounded Rectangle 5"/>
            <p:cNvSpPr/>
            <p:nvPr/>
          </p:nvSpPr>
          <p:spPr>
            <a:xfrm>
              <a:off x="3592681" y="2449681"/>
              <a:ext cx="1036926" cy="1958638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29607" y="2449681"/>
              <a:ext cx="864105" cy="1958638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84857" y="4465926"/>
              <a:ext cx="1034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99"/>
                  </a:solidFill>
                </a:rPr>
                <a:t>Identical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25228" y="2299423"/>
            <a:ext cx="2496303" cy="2385577"/>
            <a:chOff x="6300210" y="2449681"/>
            <a:chExt cx="2304280" cy="2385577"/>
          </a:xfrm>
        </p:grpSpPr>
        <p:sp>
          <p:nvSpPr>
            <p:cNvPr id="8" name="Rounded Rectangle 7"/>
            <p:cNvSpPr/>
            <p:nvPr/>
          </p:nvSpPr>
          <p:spPr>
            <a:xfrm>
              <a:off x="6300210" y="2449681"/>
              <a:ext cx="1036926" cy="1958638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337136" y="2449681"/>
              <a:ext cx="1267354" cy="1958638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1066" y="4465926"/>
              <a:ext cx="1034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Identical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646877" y="4753962"/>
                <a:ext cx="6240758" cy="17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7663" indent="-347663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98513" indent="-336550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4588" indent="-231775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481138" indent="-222250" algn="l" rtl="0" fontAlgn="base">
                  <a:spcBef>
                    <a:spcPct val="4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8288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2860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:r>
                  <a:rPr lang="en-US" kern="0" dirty="0"/>
                  <a:t>Generalized </a:t>
                </a:r>
                <a:r>
                  <a:rPr lang="en-US" kern="0" dirty="0" err="1"/>
                  <a:t>DeMorgan's</a:t>
                </a:r>
                <a:r>
                  <a:rPr lang="en-US" kern="0" dirty="0"/>
                  <a:t> Theorem: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kern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∙</m:t>
                    </m:r>
                    <m:sSubSup>
                      <m:sSub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∙ ⋯ ∙ </m:t>
                    </m:r>
                    <m:sSubSup>
                      <m:sSub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i="1" kern="0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kern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kern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…</m:t>
                            </m:r>
                            <m:r>
                              <a:rPr lang="en-US" i="1" kern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ker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ker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 ⋯</m:t>
                    </m:r>
                    <m:r>
                      <a:rPr lang="en-US" b="0" i="1" kern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i="1" kern="0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:endParaRPr lang="en-US" i="1" kern="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117" y="4753961"/>
                <a:ext cx="5760700" cy="1785817"/>
              </a:xfrm>
              <a:prstGeom prst="rect">
                <a:avLst/>
              </a:prstGeom>
              <a:blipFill rotWithShape="1">
                <a:blip r:embed="rId3"/>
                <a:stretch>
                  <a:fillRect l="-1481" t="-683" b="-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Complementing 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47" y="951900"/>
                <a:ext cx="9111507" cy="5472665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What is the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?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Use </a:t>
                </a:r>
                <a:r>
                  <a:rPr lang="en-US" dirty="0" err="1"/>
                  <a:t>DeMorgan's</a:t>
                </a:r>
                <a:r>
                  <a:rPr lang="en-US" dirty="0"/>
                  <a:t> Theorem: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Complement each variable and constant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Interchange AND </a:t>
                </a:r>
                <a:r>
                  <a:rPr lang="en-US" dirty="0" err="1"/>
                  <a:t>and</a:t>
                </a:r>
                <a:r>
                  <a:rPr lang="en-US" dirty="0"/>
                  <a:t> OR operators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So, what is the complement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?</a:t>
                </a:r>
              </a:p>
              <a:p>
                <a:pPr marL="0" indent="0">
                  <a:lnSpc>
                    <a:spcPct val="140000"/>
                  </a:lnSpc>
                  <a:spcBef>
                    <a:spcPts val="1500"/>
                  </a:spcBef>
                  <a:buNone/>
                  <a:tabLst>
                    <a:tab pos="357188" algn="l"/>
                  </a:tabLst>
                </a:pPr>
                <a:r>
                  <a:rPr lang="en-US" dirty="0"/>
                  <a:t>	</a:t>
                </a:r>
                <a:r>
                  <a:rPr lang="en-US" b="1" dirty="0">
                    <a:solidFill>
                      <a:srgbClr val="FF0000"/>
                    </a:solidFill>
                  </a:rPr>
                  <a:t>Answer: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Example 2:</a:t>
                </a:r>
                <a:r>
                  <a:rPr lang="en-US" dirty="0"/>
                  <a:t> Complement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𝑏𝑐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/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Answer: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′=(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′)+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247" y="951900"/>
                <a:ext cx="9111507" cy="5472665"/>
              </a:xfrm>
              <a:blipFill rotWithShape="1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9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19775</TotalTime>
  <Words>4386</Words>
  <Application>Microsoft Office PowerPoint</Application>
  <PresentationFormat>A4 Paper (210x297 mm)</PresentationFormat>
  <Paragraphs>1003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Comic Sans MS</vt:lpstr>
      <vt:lpstr>Consolas</vt:lpstr>
      <vt:lpstr>Times New Roman</vt:lpstr>
      <vt:lpstr>Wingdings</vt:lpstr>
      <vt:lpstr>Default Design</vt:lpstr>
      <vt:lpstr>Boolean Algebra and Logic Gates</vt:lpstr>
      <vt:lpstr>Presentation Outline</vt:lpstr>
      <vt:lpstr>Boolean Algebra</vt:lpstr>
      <vt:lpstr>Postulates of Boolean Algebra</vt:lpstr>
      <vt:lpstr>AND, OR, and NOT Operators</vt:lpstr>
      <vt:lpstr>Boolean Functions</vt:lpstr>
      <vt:lpstr>Truth Table</vt:lpstr>
      <vt:lpstr>DeMorgan's Theorem</vt:lpstr>
      <vt:lpstr>Complementing Boolean Functions</vt:lpstr>
      <vt:lpstr>Algebraic Manipulation of Expressions</vt:lpstr>
      <vt:lpstr>Expression Simplification</vt:lpstr>
      <vt:lpstr>Summary of Boolean Algebra</vt:lpstr>
      <vt:lpstr>Importance of Boolean Algebra</vt:lpstr>
      <vt:lpstr>Next . . .</vt:lpstr>
      <vt:lpstr>From a Truth Table to Logic Expression</vt:lpstr>
      <vt:lpstr>Minterms and Maxterms</vt:lpstr>
      <vt:lpstr>Minterms and Maxterms for 3 Variables</vt:lpstr>
      <vt:lpstr>Sum-Of-Minterms (SOM) Canonical Form</vt:lpstr>
      <vt:lpstr>Product-Of-Maxterms (POM) Canonical Form</vt:lpstr>
      <vt:lpstr>Purpose of the Index</vt:lpstr>
      <vt:lpstr>Examples of Sum-Of-Minterms</vt:lpstr>
      <vt:lpstr>Examples of Product-Of-Maxterms</vt:lpstr>
      <vt:lpstr>Conversions between Canonical Forms</vt:lpstr>
      <vt:lpstr>Function Complement</vt:lpstr>
      <vt:lpstr>Summary of Minterms and Maxterms</vt:lpstr>
      <vt:lpstr>Next . . .</vt:lpstr>
      <vt:lpstr>Logic Gates and Symbols</vt:lpstr>
      <vt:lpstr>Truth Table and Logic Diagram</vt:lpstr>
      <vt:lpstr>Standard Forms</vt:lpstr>
      <vt:lpstr>From Sum-of-Minterms to Sum-of-Products </vt:lpstr>
      <vt:lpstr>Two-Level Gate Implementation</vt:lpstr>
      <vt:lpstr>Two-Level vs. Three-Level Implementation</vt:lpstr>
      <vt:lpstr>Next . . .</vt:lpstr>
      <vt:lpstr>Additional Logic Gates and Symbols</vt:lpstr>
      <vt:lpstr>NAND Gate</vt:lpstr>
      <vt:lpstr>NOR Gate</vt:lpstr>
      <vt:lpstr>Multiple-Input NAND / NOR Gates</vt:lpstr>
      <vt:lpstr>NAND – NAND Implementation</vt:lpstr>
      <vt:lpstr>NOR – NOR Implementation</vt:lpstr>
      <vt:lpstr>Exclusive OR / Exclusive NOR</vt:lpstr>
      <vt:lpstr>XOR / XNOR Functions</vt:lpstr>
      <vt:lpstr>XOR and XNOR Properties</vt:lpstr>
      <vt:lpstr>Odd Function</vt:lpstr>
      <vt:lpstr>Even Function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Algebra and Logic Gates</dc:title>
  <dc:creator>Dr. Muhamed Mudawar</dc:creator>
  <cp:lastModifiedBy>Muhamed Fawzi Mudawar</cp:lastModifiedBy>
  <cp:revision>664</cp:revision>
  <cp:lastPrinted>2016-09-25T17:34:14Z</cp:lastPrinted>
  <dcterms:created xsi:type="dcterms:W3CDTF">2004-09-12T13:54:39Z</dcterms:created>
  <dcterms:modified xsi:type="dcterms:W3CDTF">2022-09-13T07:29:46Z</dcterms:modified>
</cp:coreProperties>
</file>