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344" r:id="rId2"/>
    <p:sldId id="515" r:id="rId3"/>
    <p:sldId id="370" r:id="rId4"/>
    <p:sldId id="285" r:id="rId5"/>
    <p:sldId id="355" r:id="rId6"/>
    <p:sldId id="356" r:id="rId7"/>
    <p:sldId id="292" r:id="rId8"/>
    <p:sldId id="357" r:id="rId9"/>
    <p:sldId id="516" r:id="rId10"/>
    <p:sldId id="358" r:id="rId11"/>
    <p:sldId id="371" r:id="rId12"/>
    <p:sldId id="372" r:id="rId13"/>
    <p:sldId id="511" r:id="rId14"/>
    <p:sldId id="451" r:id="rId15"/>
    <p:sldId id="452" r:id="rId16"/>
    <p:sldId id="453" r:id="rId17"/>
    <p:sldId id="484" r:id="rId18"/>
    <p:sldId id="454" r:id="rId19"/>
    <p:sldId id="455" r:id="rId20"/>
    <p:sldId id="456" r:id="rId21"/>
    <p:sldId id="458" r:id="rId22"/>
    <p:sldId id="457" r:id="rId23"/>
    <p:sldId id="486" r:id="rId24"/>
    <p:sldId id="514" r:id="rId25"/>
    <p:sldId id="464" r:id="rId26"/>
    <p:sldId id="298" r:id="rId27"/>
    <p:sldId id="517" r:id="rId28"/>
    <p:sldId id="463" r:id="rId29"/>
    <p:sldId id="462" r:id="rId30"/>
    <p:sldId id="461" r:id="rId31"/>
  </p:sldIdLst>
  <p:sldSz cx="9906000" cy="6858000" type="A4"/>
  <p:notesSz cx="7099300" cy="10234613"/>
  <p:custShowLst>
    <p:custShow name="Shl" id="0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AE5D"/>
    <a:srgbClr val="FFBA75"/>
    <a:srgbClr val="008000"/>
    <a:srgbClr val="FF0000"/>
    <a:srgbClr val="FFCCFF"/>
    <a:srgbClr val="FFFF66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01" autoAdjust="0"/>
    <p:restoredTop sz="95818" autoAdjust="0"/>
  </p:normalViewPr>
  <p:slideViewPr>
    <p:cSldViewPr>
      <p:cViewPr varScale="1">
        <p:scale>
          <a:sx n="115" d="100"/>
          <a:sy n="115" d="100"/>
        </p:scale>
        <p:origin x="120" y="22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57607" cy="57607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 altLang="en-US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en-US" altLang="en-US"/>
          </a:p>
        </p:txBody>
      </p:sp>
      <p:sp>
        <p:nvSpPr>
          <p:cNvPr id="223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en-US" altLang="en-US"/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E77FDE01-2A2C-435C-9B2F-9D2C2C5FC7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9392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58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9463" y="768350"/>
            <a:ext cx="554037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8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58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58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6F70015-ABF7-45CF-B70F-162A62649C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60479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F411CE-8E58-4F1D-A279-231E35DBCFD4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76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ln/>
        </p:spPr>
        <p:txBody>
          <a:bodyPr lIns="98017" tIns="48148" rIns="98017" bIns="48148"/>
          <a:lstStyle/>
          <a:p>
            <a:endParaRPr lang="en-US" altLang="en-US"/>
          </a:p>
        </p:txBody>
      </p:sp>
      <p:sp>
        <p:nvSpPr>
          <p:cNvPr id="27648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8988" y="774700"/>
            <a:ext cx="5521325" cy="3824288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9463" y="768350"/>
            <a:ext cx="554037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70015-ABF7-45CF-B70F-162A62649CBA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837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800100"/>
            <a:ext cx="8915400" cy="26860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" y="3698875"/>
            <a:ext cx="8915400" cy="25527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81196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60118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21450" cy="60118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536369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7921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95300" y="1143000"/>
            <a:ext cx="4375150" cy="5143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143000"/>
            <a:ext cx="4375150" cy="5143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32145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7921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95300" y="1143000"/>
            <a:ext cx="8915400" cy="51435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791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77532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3578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143000"/>
            <a:ext cx="4375150" cy="5143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143000"/>
            <a:ext cx="4375150" cy="5143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6702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29270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90744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6483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2835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527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906000" cy="792162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143000"/>
            <a:ext cx="89154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0" y="6615132"/>
            <a:ext cx="9906000" cy="246221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tabLst>
                <a:tab pos="4841875" algn="ctr"/>
                <a:tab pos="9685338" algn="r"/>
              </a:tabLst>
            </a:pPr>
            <a:r>
              <a:rPr lang="en-US" altLang="en-US" sz="1000" i="1" dirty="0">
                <a:latin typeface="Times New Roman" pitchFamily="18" charset="0"/>
                <a:cs typeface="Times New Roman" pitchFamily="18" charset="0"/>
              </a:rPr>
              <a:t>Binary Arithmetic	COE 233 –</a:t>
            </a:r>
            <a:r>
              <a:rPr lang="en-US" altLang="en-US" sz="1000" i="1" baseline="0" dirty="0">
                <a:latin typeface="Times New Roman" pitchFamily="18" charset="0"/>
                <a:cs typeface="Times New Roman" pitchFamily="18" charset="0"/>
              </a:rPr>
              <a:t> Digital Logic and Computer Organization</a:t>
            </a:r>
            <a:r>
              <a:rPr lang="en-US" altLang="en-US" sz="1000" i="1" dirty="0">
                <a:latin typeface="Times New Roman" pitchFamily="18" charset="0"/>
                <a:cs typeface="Times New Roman" pitchFamily="18" charset="0"/>
              </a:rPr>
              <a:t>	© Muhamed Mudawar – slide </a:t>
            </a:r>
            <a:fld id="{39B4A023-9B48-47D3-A4F1-206ADEA8646D}" type="slidenum">
              <a:rPr lang="en-US" altLang="en-US" sz="1000" i="1">
                <a:latin typeface="Times New Roman" pitchFamily="18" charset="0"/>
                <a:cs typeface="Times New Roman" pitchFamily="18" charset="0"/>
              </a:rPr>
              <a:pPr>
                <a:spcBef>
                  <a:spcPct val="50000"/>
                </a:spcBef>
                <a:tabLst>
                  <a:tab pos="4841875" algn="ctr"/>
                  <a:tab pos="9685338" algn="r"/>
                </a:tabLst>
              </a:pPr>
              <a:t>‹#›</a:t>
            </a:fld>
            <a:endParaRPr lang="en-US" altLang="en-US" sz="1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9pPr>
    </p:titleStyle>
    <p:bodyStyle>
      <a:lvl1pPr marL="347663" indent="-347663" algn="l" rtl="0" fontAlgn="base">
        <a:spcBef>
          <a:spcPct val="40000"/>
        </a:spcBef>
        <a:spcAft>
          <a:spcPct val="0"/>
        </a:spcAft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98513" indent="-336550" algn="l" rtl="0" fontAlgn="base">
        <a:spcBef>
          <a:spcPct val="40000"/>
        </a:spcBef>
        <a:spcAft>
          <a:spcPct val="0"/>
        </a:spcAft>
        <a:buFont typeface="Wingdings" pitchFamily="2" charset="2"/>
        <a:buChar char="²"/>
        <a:defRPr sz="2000">
          <a:solidFill>
            <a:schemeClr val="tx1"/>
          </a:solidFill>
          <a:latin typeface="+mn-lt"/>
          <a:cs typeface="+mn-cs"/>
        </a:defRPr>
      </a:lvl2pPr>
      <a:lvl3pPr marL="1144588" indent="-231775" algn="l" rtl="0" fontAlgn="base">
        <a:spcBef>
          <a:spcPct val="4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3pPr>
      <a:lvl4pPr marL="1481138" indent="-222250" algn="l" rtl="0" fontAlgn="base">
        <a:spcBef>
          <a:spcPct val="4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8288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22860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7432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2004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6576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606257"/>
            <a:ext cx="8915400" cy="2801938"/>
          </a:xfrm>
        </p:spPr>
        <p:txBody>
          <a:bodyPr/>
          <a:lstStyle/>
          <a:p>
            <a:pPr>
              <a:lnSpc>
                <a:spcPct val="160000"/>
              </a:lnSpc>
            </a:pPr>
            <a:r>
              <a:rPr lang="en-US" altLang="en-US" sz="4400" dirty="0"/>
              <a:t>Binary Arithmetic</a:t>
            </a:r>
            <a:endParaRPr lang="en-US" altLang="en-US" sz="2800" dirty="0"/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" y="3774642"/>
            <a:ext cx="8915400" cy="2476500"/>
          </a:xfrm>
        </p:spPr>
        <p:txBody>
          <a:bodyPr/>
          <a:lstStyle/>
          <a:p>
            <a:r>
              <a:rPr lang="en-US" altLang="en-US" sz="3200" dirty="0"/>
              <a:t>COE 233</a:t>
            </a:r>
            <a:endParaRPr lang="en-US" altLang="en-US" sz="2800" dirty="0"/>
          </a:p>
          <a:p>
            <a:r>
              <a:rPr lang="en-US" altLang="en-US" sz="2800" dirty="0"/>
              <a:t>Digital Logic and Computer Organization</a:t>
            </a:r>
          </a:p>
          <a:p>
            <a:pPr>
              <a:spcBef>
                <a:spcPct val="100000"/>
              </a:spcBef>
            </a:pPr>
            <a:r>
              <a:rPr lang="en-US" altLang="en-US" dirty="0"/>
              <a:t>Dr. </a:t>
            </a:r>
            <a:r>
              <a:rPr lang="en-US" altLang="en-US" dirty="0" err="1"/>
              <a:t>Muhamed</a:t>
            </a:r>
            <a:r>
              <a:rPr lang="en-US" altLang="en-US" dirty="0"/>
              <a:t> </a:t>
            </a:r>
            <a:r>
              <a:rPr lang="en-US" altLang="en-US" dirty="0" err="1"/>
              <a:t>Mudawar</a:t>
            </a:r>
            <a:endParaRPr lang="en-US" altLang="en-US" dirty="0"/>
          </a:p>
          <a:p>
            <a:r>
              <a:rPr lang="en-US" altLang="en-US" dirty="0"/>
              <a:t>King Fahd University of Petroleum and Minerals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ChangeArrowheads="1"/>
          </p:cNvSpPr>
          <p:nvPr/>
        </p:nvSpPr>
        <p:spPr bwMode="auto">
          <a:xfrm>
            <a:off x="244211" y="312739"/>
            <a:ext cx="2225410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 altLang="en-US"/>
              <a:t>Binary Multiplication table is simple:</a:t>
            </a:r>
          </a:p>
          <a:p>
            <a:pPr>
              <a:buFont typeface="Wingdings" pitchFamily="2" charset="2"/>
              <a:buNone/>
            </a:pPr>
            <a:r>
              <a:rPr lang="en-US" altLang="en-US"/>
              <a:t>	</a:t>
            </a:r>
            <a:r>
              <a:rPr lang="en-US" altLang="en-US" b="1">
                <a:latin typeface="Courier New" pitchFamily="49" charset="0"/>
                <a:cs typeface="Courier New" pitchFamily="49" charset="0"/>
              </a:rPr>
              <a:t>0×0=0,   0×1=0,   1×0=0,   1×1=1</a:t>
            </a:r>
          </a:p>
          <a:p>
            <a:pPr>
              <a:buFont typeface="Wingdings" pitchFamily="2" charset="2"/>
              <a:buNone/>
            </a:pPr>
            <a:r>
              <a:rPr lang="en-US" altLang="en-US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>
                <a:solidFill>
                  <a:srgbClr val="FF0000"/>
                </a:solidFill>
              </a:rPr>
              <a:t>Multiplicand</a:t>
            </a:r>
            <a:r>
              <a:rPr lang="en-US" altLang="en-US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altLang="en-US" b="1">
                <a:latin typeface="Courier New" pitchFamily="49" charset="0"/>
                <a:cs typeface="Courier New" pitchFamily="49" charset="0"/>
              </a:rPr>
              <a:t> 1100</a:t>
            </a:r>
            <a:r>
              <a:rPr lang="en-US" altLang="en-US" b="1" baseline="-2500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altLang="en-US" b="1">
                <a:latin typeface="Courier New" pitchFamily="49" charset="0"/>
                <a:cs typeface="Courier New" pitchFamily="49" charset="0"/>
              </a:rPr>
              <a:t> = 12</a:t>
            </a:r>
            <a:endParaRPr lang="en-US" altLang="en-US" b="1" baseline="-2500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altLang="en-US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>
                <a:solidFill>
                  <a:srgbClr val="FF0000"/>
                </a:solidFill>
              </a:rPr>
              <a:t>Multiplier</a:t>
            </a:r>
            <a:r>
              <a:rPr lang="en-US" altLang="en-US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altLang="en-US" b="1">
                <a:latin typeface="Courier New" pitchFamily="49" charset="0"/>
                <a:cs typeface="Courier New" pitchFamily="49" charset="0"/>
              </a:rPr>
              <a:t>×</a:t>
            </a:r>
            <a:r>
              <a:rPr lang="en-US" altLang="en-US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en-US" b="1">
                <a:latin typeface="Courier New" pitchFamily="49" charset="0"/>
                <a:cs typeface="Courier New" pitchFamily="49" charset="0"/>
              </a:rPr>
              <a:t> 1101</a:t>
            </a:r>
            <a:r>
              <a:rPr lang="en-US" altLang="en-US" b="1" baseline="-2500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altLang="en-US" b="1">
                <a:latin typeface="Courier New" pitchFamily="49" charset="0"/>
                <a:cs typeface="Courier New" pitchFamily="49" charset="0"/>
              </a:rPr>
              <a:t> = 13</a:t>
            </a:r>
            <a:endParaRPr lang="en-US" altLang="en-US" b="1" baseline="-2500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b="1">
                <a:latin typeface="Courier New" pitchFamily="49" charset="0"/>
                <a:cs typeface="Courier New" pitchFamily="49" charset="0"/>
              </a:rPr>
              <a:t>				    1100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altLang="en-US" b="1">
                <a:latin typeface="Courier New" pitchFamily="49" charset="0"/>
                <a:cs typeface="Courier New" pitchFamily="49" charset="0"/>
              </a:rPr>
              <a:t>				   0000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altLang="en-US" b="1">
                <a:latin typeface="Courier New" pitchFamily="49" charset="0"/>
                <a:cs typeface="Courier New" pitchFamily="49" charset="0"/>
              </a:rPr>
              <a:t>				  1100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altLang="en-US" b="1">
                <a:latin typeface="Courier New" pitchFamily="49" charset="0"/>
                <a:cs typeface="Courier New" pitchFamily="49" charset="0"/>
              </a:rPr>
              <a:t>				 1100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>
                <a:solidFill>
                  <a:srgbClr val="FF0000"/>
                </a:solidFill>
              </a:rPr>
              <a:t>Product</a:t>
            </a:r>
            <a:r>
              <a:rPr lang="en-US" altLang="en-US" b="1">
                <a:latin typeface="Courier New" pitchFamily="49" charset="0"/>
                <a:cs typeface="Courier New" pitchFamily="49" charset="0"/>
              </a:rPr>
              <a:t>		10011100</a:t>
            </a:r>
            <a:r>
              <a:rPr lang="en-US" altLang="en-US" b="1" baseline="-2500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altLang="en-US" b="1">
                <a:latin typeface="Courier New" pitchFamily="49" charset="0"/>
                <a:cs typeface="Courier New" pitchFamily="49" charset="0"/>
              </a:rPr>
              <a:t> = 156</a:t>
            </a:r>
            <a:endParaRPr lang="en-US" altLang="en-US" b="1" baseline="-2500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50000"/>
              </a:spcBef>
            </a:pPr>
            <a:r>
              <a:rPr lang="en-US" altLang="en-US" i="1"/>
              <a:t>n</a:t>
            </a:r>
            <a:r>
              <a:rPr lang="en-US" altLang="en-US"/>
              <a:t>-bit multiplicand × </a:t>
            </a:r>
            <a:r>
              <a:rPr lang="en-US" altLang="en-US" i="1"/>
              <a:t>n</a:t>
            </a:r>
            <a:r>
              <a:rPr lang="en-US" altLang="en-US"/>
              <a:t>-bit multiplier = 2</a:t>
            </a:r>
            <a:r>
              <a:rPr lang="en-US" altLang="en-US" i="1"/>
              <a:t>n</a:t>
            </a:r>
            <a:r>
              <a:rPr lang="en-US" altLang="en-US"/>
              <a:t>-bit product</a:t>
            </a:r>
          </a:p>
          <a:p>
            <a:r>
              <a:rPr lang="en-US" altLang="en-US"/>
              <a:t>Accomplished via </a:t>
            </a:r>
            <a:r>
              <a:rPr lang="en-US" altLang="en-US">
                <a:solidFill>
                  <a:srgbClr val="FF0000"/>
                </a:solidFill>
              </a:rPr>
              <a:t>shifting</a:t>
            </a:r>
            <a:r>
              <a:rPr lang="en-US" altLang="en-US"/>
              <a:t> and </a:t>
            </a:r>
            <a:r>
              <a:rPr lang="en-US" altLang="en-US">
                <a:solidFill>
                  <a:srgbClr val="FF0000"/>
                </a:solidFill>
              </a:rPr>
              <a:t>addition</a:t>
            </a:r>
          </a:p>
        </p:txBody>
      </p:sp>
      <p:sp>
        <p:nvSpPr>
          <p:cNvPr id="275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Binary Multiplication</a:t>
            </a:r>
          </a:p>
        </p:txBody>
      </p:sp>
      <p:sp>
        <p:nvSpPr>
          <p:cNvPr id="275461" name="Rectangle 5"/>
          <p:cNvSpPr>
            <a:spLocks noChangeArrowheads="1"/>
          </p:cNvSpPr>
          <p:nvPr/>
        </p:nvSpPr>
        <p:spPr bwMode="auto">
          <a:xfrm>
            <a:off x="5639198" y="3290888"/>
            <a:ext cx="3807619" cy="11303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spcBef>
                <a:spcPct val="30000"/>
              </a:spcBef>
              <a:buSzPct val="100000"/>
              <a:buFont typeface="Wingdings" pitchFamily="2" charset="2"/>
              <a:buNone/>
            </a:pPr>
            <a:r>
              <a:rPr lang="en-US" altLang="en-US" sz="2000"/>
              <a:t>Binary multiplication is easy</a:t>
            </a:r>
          </a:p>
          <a:p>
            <a:pPr eaLnBrk="0" hangingPunct="0">
              <a:spcBef>
                <a:spcPct val="30000"/>
              </a:spcBef>
              <a:buSzPct val="100000"/>
              <a:buFont typeface="Wingdings" pitchFamily="2" charset="2"/>
              <a:buNone/>
            </a:pPr>
            <a:r>
              <a:rPr lang="en-US" altLang="en-US"/>
              <a:t>0 × multiplicand = 0</a:t>
            </a:r>
          </a:p>
          <a:p>
            <a:pPr eaLnBrk="0" hangingPunct="0">
              <a:spcBef>
                <a:spcPct val="30000"/>
              </a:spcBef>
              <a:buSzPct val="100000"/>
              <a:buFont typeface="Wingdings" pitchFamily="2" charset="2"/>
              <a:buNone/>
            </a:pPr>
            <a:r>
              <a:rPr lang="en-US" altLang="en-US"/>
              <a:t>1 × multiplicand = multiplicand</a:t>
            </a:r>
          </a:p>
        </p:txBody>
      </p:sp>
      <p:sp>
        <p:nvSpPr>
          <p:cNvPr id="275462" name="Line 6"/>
          <p:cNvSpPr>
            <a:spLocks noChangeShapeType="1"/>
          </p:cNvSpPr>
          <p:nvPr/>
        </p:nvSpPr>
        <p:spPr bwMode="auto">
          <a:xfrm>
            <a:off x="3353594" y="3049588"/>
            <a:ext cx="292536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75463" name="Line 7"/>
          <p:cNvSpPr>
            <a:spLocks noChangeShapeType="1"/>
          </p:cNvSpPr>
          <p:nvPr/>
        </p:nvSpPr>
        <p:spPr bwMode="auto">
          <a:xfrm>
            <a:off x="3353594" y="4695825"/>
            <a:ext cx="301651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5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5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5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75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75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75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75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75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75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461" grpId="0" animBg="1"/>
      <p:bldP spid="27546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Shifting the Bits to the Left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440" y="1009505"/>
            <a:ext cx="9389941" cy="518464"/>
          </a:xfrm>
        </p:spPr>
        <p:txBody>
          <a:bodyPr/>
          <a:lstStyle/>
          <a:p>
            <a:r>
              <a:rPr lang="en-US" dirty="0"/>
              <a:t>What happens if the bits are shifted to the left by 1 bit position?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44440" y="3140964"/>
            <a:ext cx="9389941" cy="518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7663" indent="-347663" algn="l" rtl="0" fontAlgn="base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8513" indent="-336550" algn="l" rtl="0" fontAlgn="base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4588" indent="-231775" algn="l" rtl="0" fontAlgn="base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+mn-cs"/>
              </a:defRPr>
            </a:lvl3pPr>
            <a:lvl4pPr marL="1481138" indent="-222250" algn="l" rtl="0" fontAlgn="base">
              <a:spcBef>
                <a:spcPct val="4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dirty="0"/>
              <a:t>What happens if the bits are shifted to the left by 2 bit positions?</a:t>
            </a:r>
          </a:p>
        </p:txBody>
      </p:sp>
      <p:grpSp>
        <p:nvGrpSpPr>
          <p:cNvPr id="82" name="Group 81"/>
          <p:cNvGrpSpPr/>
          <p:nvPr/>
        </p:nvGrpSpPr>
        <p:grpSpPr>
          <a:xfrm>
            <a:off x="1300018" y="1643182"/>
            <a:ext cx="5035550" cy="1324962"/>
            <a:chOff x="6599862" y="3601821"/>
            <a:chExt cx="5035550" cy="1324962"/>
          </a:xfrm>
        </p:grpSpPr>
        <p:sp>
          <p:nvSpPr>
            <p:cNvPr id="8" name="AutoShape 5"/>
            <p:cNvSpPr>
              <a:spLocks noChangeAspect="1" noChangeArrowheads="1" noTextEdit="1"/>
            </p:cNvSpPr>
            <p:nvPr/>
          </p:nvSpPr>
          <p:spPr bwMode="auto">
            <a:xfrm>
              <a:off x="6599862" y="3601821"/>
              <a:ext cx="5035550" cy="132496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76"/>
            <p:cNvGrpSpPr>
              <a:grpSpLocks/>
            </p:cNvGrpSpPr>
            <p:nvPr/>
          </p:nvGrpSpPr>
          <p:grpSpPr bwMode="auto">
            <a:xfrm>
              <a:off x="7753843" y="3832367"/>
              <a:ext cx="2985558" cy="863600"/>
              <a:chOff x="2111" y="2342"/>
              <a:chExt cx="1736" cy="544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2111" y="2668"/>
                <a:ext cx="217" cy="218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2186" y="2706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Helvetica" pitchFamily="34" charset="0"/>
                  </a:rPr>
                  <a:t>0</a:t>
                </a:r>
                <a:endParaRPr lang="en-US" altLang="en-US"/>
              </a:p>
            </p:txBody>
          </p:sp>
          <p:sp>
            <p:nvSpPr>
              <p:cNvPr id="12" name="Rectangle 9"/>
              <p:cNvSpPr>
                <a:spLocks noChangeArrowheads="1"/>
              </p:cNvSpPr>
              <p:nvPr/>
            </p:nvSpPr>
            <p:spPr bwMode="auto">
              <a:xfrm>
                <a:off x="2328" y="2668"/>
                <a:ext cx="217" cy="218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Rectangle 10"/>
              <p:cNvSpPr>
                <a:spLocks noChangeArrowheads="1"/>
              </p:cNvSpPr>
              <p:nvPr/>
            </p:nvSpPr>
            <p:spPr bwMode="auto">
              <a:xfrm>
                <a:off x="2403" y="2706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Helvetica" pitchFamily="34" charset="0"/>
                  </a:rPr>
                  <a:t>0</a:t>
                </a:r>
                <a:endParaRPr lang="en-US" altLang="en-US"/>
              </a:p>
            </p:txBody>
          </p:sp>
          <p:sp>
            <p:nvSpPr>
              <p:cNvPr id="14" name="Rectangle 11"/>
              <p:cNvSpPr>
                <a:spLocks noChangeArrowheads="1"/>
              </p:cNvSpPr>
              <p:nvPr/>
            </p:nvSpPr>
            <p:spPr bwMode="auto">
              <a:xfrm>
                <a:off x="2545" y="2668"/>
                <a:ext cx="217" cy="218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Rectangle 12"/>
              <p:cNvSpPr>
                <a:spLocks noChangeArrowheads="1"/>
              </p:cNvSpPr>
              <p:nvPr/>
            </p:nvSpPr>
            <p:spPr bwMode="auto">
              <a:xfrm>
                <a:off x="2620" y="2706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Helvetica" pitchFamily="34" charset="0"/>
                  </a:rPr>
                  <a:t>0</a:t>
                </a:r>
                <a:endParaRPr lang="en-US" altLang="en-US"/>
              </a:p>
            </p:txBody>
          </p:sp>
          <p:sp>
            <p:nvSpPr>
              <p:cNvPr id="16" name="Rectangle 13"/>
              <p:cNvSpPr>
                <a:spLocks noChangeArrowheads="1"/>
              </p:cNvSpPr>
              <p:nvPr/>
            </p:nvSpPr>
            <p:spPr bwMode="auto">
              <a:xfrm>
                <a:off x="2762" y="2668"/>
                <a:ext cx="217" cy="218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Rectangle 14"/>
              <p:cNvSpPr>
                <a:spLocks noChangeArrowheads="1"/>
              </p:cNvSpPr>
              <p:nvPr/>
            </p:nvSpPr>
            <p:spPr bwMode="auto">
              <a:xfrm>
                <a:off x="2837" y="2706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dirty="0">
                    <a:solidFill>
                      <a:srgbClr val="000000"/>
                    </a:solidFill>
                    <a:latin typeface="Helvetica" pitchFamily="34" charset="0"/>
                  </a:rPr>
                  <a:t>0</a:t>
                </a:r>
                <a:endParaRPr lang="en-US" altLang="en-US" dirty="0"/>
              </a:p>
            </p:txBody>
          </p:sp>
          <p:sp>
            <p:nvSpPr>
              <p:cNvPr id="18" name="Rectangle 15"/>
              <p:cNvSpPr>
                <a:spLocks noChangeArrowheads="1"/>
              </p:cNvSpPr>
              <p:nvPr/>
            </p:nvSpPr>
            <p:spPr bwMode="auto">
              <a:xfrm>
                <a:off x="2979" y="2668"/>
                <a:ext cx="217" cy="218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Rectangle 16"/>
              <p:cNvSpPr>
                <a:spLocks noChangeArrowheads="1"/>
              </p:cNvSpPr>
              <p:nvPr/>
            </p:nvSpPr>
            <p:spPr bwMode="auto">
              <a:xfrm>
                <a:off x="3054" y="2706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Helvetica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20" name="Rectangle 17"/>
              <p:cNvSpPr>
                <a:spLocks noChangeArrowheads="1"/>
              </p:cNvSpPr>
              <p:nvPr/>
            </p:nvSpPr>
            <p:spPr bwMode="auto">
              <a:xfrm>
                <a:off x="3196" y="2668"/>
                <a:ext cx="217" cy="218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Rectangle 18"/>
              <p:cNvSpPr>
                <a:spLocks noChangeArrowheads="1"/>
              </p:cNvSpPr>
              <p:nvPr/>
            </p:nvSpPr>
            <p:spPr bwMode="auto">
              <a:xfrm>
                <a:off x="3271" y="2706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dirty="0">
                    <a:solidFill>
                      <a:srgbClr val="000000"/>
                    </a:solidFill>
                    <a:latin typeface="Helvetica" pitchFamily="34" charset="0"/>
                  </a:rPr>
                  <a:t>0</a:t>
                </a:r>
                <a:endParaRPr lang="en-US" altLang="en-US" dirty="0"/>
              </a:p>
            </p:txBody>
          </p:sp>
          <p:sp>
            <p:nvSpPr>
              <p:cNvPr id="22" name="Rectangle 19"/>
              <p:cNvSpPr>
                <a:spLocks noChangeArrowheads="1"/>
              </p:cNvSpPr>
              <p:nvPr/>
            </p:nvSpPr>
            <p:spPr bwMode="auto">
              <a:xfrm>
                <a:off x="3413" y="2668"/>
                <a:ext cx="217" cy="218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Rectangle 20"/>
              <p:cNvSpPr>
                <a:spLocks noChangeArrowheads="1"/>
              </p:cNvSpPr>
              <p:nvPr/>
            </p:nvSpPr>
            <p:spPr bwMode="auto">
              <a:xfrm>
                <a:off x="3488" y="2706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dirty="0">
                    <a:solidFill>
                      <a:srgbClr val="000000"/>
                    </a:solidFill>
                    <a:latin typeface="Helvetica" pitchFamily="34" charset="0"/>
                  </a:rPr>
                  <a:t>1</a:t>
                </a:r>
                <a:endParaRPr lang="en-US" altLang="en-US" dirty="0"/>
              </a:p>
            </p:txBody>
          </p:sp>
          <p:sp>
            <p:nvSpPr>
              <p:cNvPr id="24" name="Rectangle 21"/>
              <p:cNvSpPr>
                <a:spLocks noChangeArrowheads="1"/>
              </p:cNvSpPr>
              <p:nvPr/>
            </p:nvSpPr>
            <p:spPr bwMode="auto">
              <a:xfrm>
                <a:off x="3630" y="2668"/>
                <a:ext cx="217" cy="218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Rectangle 22"/>
              <p:cNvSpPr>
                <a:spLocks noChangeArrowheads="1"/>
              </p:cNvSpPr>
              <p:nvPr/>
            </p:nvSpPr>
            <p:spPr bwMode="auto">
              <a:xfrm>
                <a:off x="3705" y="2706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dirty="0">
                    <a:solidFill>
                      <a:srgbClr val="000000"/>
                    </a:solidFill>
                    <a:latin typeface="Helvetica" pitchFamily="34" charset="0"/>
                  </a:rPr>
                  <a:t>0</a:t>
                </a:r>
                <a:endParaRPr lang="en-US" altLang="en-US" dirty="0"/>
              </a:p>
            </p:txBody>
          </p:sp>
          <p:sp>
            <p:nvSpPr>
              <p:cNvPr id="26" name="Rectangle 23"/>
              <p:cNvSpPr>
                <a:spLocks noChangeArrowheads="1"/>
              </p:cNvSpPr>
              <p:nvPr/>
            </p:nvSpPr>
            <p:spPr bwMode="auto">
              <a:xfrm>
                <a:off x="2111" y="2342"/>
                <a:ext cx="217" cy="217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Rectangle 24"/>
              <p:cNvSpPr>
                <a:spLocks noChangeArrowheads="1"/>
              </p:cNvSpPr>
              <p:nvPr/>
            </p:nvSpPr>
            <p:spPr bwMode="auto">
              <a:xfrm>
                <a:off x="2186" y="2380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Helvetica" pitchFamily="34" charset="0"/>
                  </a:rPr>
                  <a:t>0</a:t>
                </a:r>
                <a:endParaRPr lang="en-US" altLang="en-US"/>
              </a:p>
            </p:txBody>
          </p:sp>
          <p:sp>
            <p:nvSpPr>
              <p:cNvPr id="28" name="Rectangle 25"/>
              <p:cNvSpPr>
                <a:spLocks noChangeArrowheads="1"/>
              </p:cNvSpPr>
              <p:nvPr/>
            </p:nvSpPr>
            <p:spPr bwMode="auto">
              <a:xfrm>
                <a:off x="2328" y="2342"/>
                <a:ext cx="217" cy="217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Rectangle 26"/>
              <p:cNvSpPr>
                <a:spLocks noChangeArrowheads="1"/>
              </p:cNvSpPr>
              <p:nvPr/>
            </p:nvSpPr>
            <p:spPr bwMode="auto">
              <a:xfrm>
                <a:off x="2403" y="2380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Helvetica" pitchFamily="34" charset="0"/>
                  </a:rPr>
                  <a:t>0</a:t>
                </a:r>
                <a:endParaRPr lang="en-US" altLang="en-US"/>
              </a:p>
            </p:txBody>
          </p:sp>
          <p:sp>
            <p:nvSpPr>
              <p:cNvPr id="30" name="Rectangle 27"/>
              <p:cNvSpPr>
                <a:spLocks noChangeArrowheads="1"/>
              </p:cNvSpPr>
              <p:nvPr/>
            </p:nvSpPr>
            <p:spPr bwMode="auto">
              <a:xfrm>
                <a:off x="2545" y="2342"/>
                <a:ext cx="217" cy="217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Rectangle 28"/>
              <p:cNvSpPr>
                <a:spLocks noChangeArrowheads="1"/>
              </p:cNvSpPr>
              <p:nvPr/>
            </p:nvSpPr>
            <p:spPr bwMode="auto">
              <a:xfrm>
                <a:off x="2620" y="2380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dirty="0">
                    <a:solidFill>
                      <a:srgbClr val="000000"/>
                    </a:solidFill>
                    <a:latin typeface="Helvetica" pitchFamily="34" charset="0"/>
                  </a:rPr>
                  <a:t>0</a:t>
                </a:r>
                <a:endParaRPr lang="en-US" altLang="en-US" dirty="0"/>
              </a:p>
            </p:txBody>
          </p:sp>
          <p:sp>
            <p:nvSpPr>
              <p:cNvPr id="32" name="Rectangle 29"/>
              <p:cNvSpPr>
                <a:spLocks noChangeArrowheads="1"/>
              </p:cNvSpPr>
              <p:nvPr/>
            </p:nvSpPr>
            <p:spPr bwMode="auto">
              <a:xfrm>
                <a:off x="2762" y="2342"/>
                <a:ext cx="217" cy="217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Rectangle 30"/>
              <p:cNvSpPr>
                <a:spLocks noChangeArrowheads="1"/>
              </p:cNvSpPr>
              <p:nvPr/>
            </p:nvSpPr>
            <p:spPr bwMode="auto">
              <a:xfrm>
                <a:off x="2837" y="2380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dirty="0">
                    <a:solidFill>
                      <a:srgbClr val="000000"/>
                    </a:solidFill>
                    <a:latin typeface="Helvetica" pitchFamily="34" charset="0"/>
                  </a:rPr>
                  <a:t>0</a:t>
                </a:r>
                <a:endParaRPr lang="en-US" altLang="en-US" dirty="0"/>
              </a:p>
            </p:txBody>
          </p:sp>
          <p:sp>
            <p:nvSpPr>
              <p:cNvPr id="34" name="Rectangle 31"/>
              <p:cNvSpPr>
                <a:spLocks noChangeArrowheads="1"/>
              </p:cNvSpPr>
              <p:nvPr/>
            </p:nvSpPr>
            <p:spPr bwMode="auto">
              <a:xfrm>
                <a:off x="2979" y="2342"/>
                <a:ext cx="217" cy="217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Rectangle 32"/>
              <p:cNvSpPr>
                <a:spLocks noChangeArrowheads="1"/>
              </p:cNvSpPr>
              <p:nvPr/>
            </p:nvSpPr>
            <p:spPr bwMode="auto">
              <a:xfrm>
                <a:off x="3054" y="2380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Helvetica" pitchFamily="34" charset="0"/>
                  </a:rPr>
                  <a:t>0</a:t>
                </a:r>
                <a:endParaRPr lang="en-US" altLang="en-US"/>
              </a:p>
            </p:txBody>
          </p:sp>
          <p:sp>
            <p:nvSpPr>
              <p:cNvPr id="36" name="Rectangle 33"/>
              <p:cNvSpPr>
                <a:spLocks noChangeArrowheads="1"/>
              </p:cNvSpPr>
              <p:nvPr/>
            </p:nvSpPr>
            <p:spPr bwMode="auto">
              <a:xfrm>
                <a:off x="3196" y="2342"/>
                <a:ext cx="217" cy="217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Rectangle 34"/>
              <p:cNvSpPr>
                <a:spLocks noChangeArrowheads="1"/>
              </p:cNvSpPr>
              <p:nvPr/>
            </p:nvSpPr>
            <p:spPr bwMode="auto">
              <a:xfrm>
                <a:off x="3271" y="2380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Helvetica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38" name="Rectangle 35"/>
              <p:cNvSpPr>
                <a:spLocks noChangeArrowheads="1"/>
              </p:cNvSpPr>
              <p:nvPr/>
            </p:nvSpPr>
            <p:spPr bwMode="auto">
              <a:xfrm>
                <a:off x="3413" y="2342"/>
                <a:ext cx="217" cy="217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Rectangle 36"/>
              <p:cNvSpPr>
                <a:spLocks noChangeArrowheads="1"/>
              </p:cNvSpPr>
              <p:nvPr/>
            </p:nvSpPr>
            <p:spPr bwMode="auto">
              <a:xfrm>
                <a:off x="3488" y="2380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dirty="0">
                    <a:solidFill>
                      <a:srgbClr val="000000"/>
                    </a:solidFill>
                    <a:latin typeface="Helvetica" pitchFamily="34" charset="0"/>
                  </a:rPr>
                  <a:t>0</a:t>
                </a:r>
                <a:endParaRPr lang="en-US" altLang="en-US" dirty="0"/>
              </a:p>
            </p:txBody>
          </p:sp>
          <p:sp>
            <p:nvSpPr>
              <p:cNvPr id="40" name="Rectangle 37"/>
              <p:cNvSpPr>
                <a:spLocks noChangeArrowheads="1"/>
              </p:cNvSpPr>
              <p:nvPr/>
            </p:nvSpPr>
            <p:spPr bwMode="auto">
              <a:xfrm>
                <a:off x="3630" y="2342"/>
                <a:ext cx="217" cy="217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Rectangle 38"/>
              <p:cNvSpPr>
                <a:spLocks noChangeArrowheads="1"/>
              </p:cNvSpPr>
              <p:nvPr/>
            </p:nvSpPr>
            <p:spPr bwMode="auto">
              <a:xfrm>
                <a:off x="3705" y="2380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dirty="0">
                    <a:solidFill>
                      <a:srgbClr val="000000"/>
                    </a:solidFill>
                    <a:latin typeface="Helvetica" pitchFamily="34" charset="0"/>
                  </a:rPr>
                  <a:t>1</a:t>
                </a:r>
                <a:endParaRPr lang="en-US" altLang="en-US" dirty="0"/>
              </a:p>
            </p:txBody>
          </p:sp>
        </p:grpSp>
        <p:sp>
          <p:nvSpPr>
            <p:cNvPr id="44" name="Rectangle 58"/>
            <p:cNvSpPr>
              <a:spLocks noChangeArrowheads="1"/>
            </p:cNvSpPr>
            <p:nvPr/>
          </p:nvSpPr>
          <p:spPr bwMode="auto">
            <a:xfrm>
              <a:off x="10828914" y="3875232"/>
              <a:ext cx="32701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dirty="0">
                  <a:solidFill>
                    <a:srgbClr val="000000"/>
                  </a:solidFill>
                </a:rPr>
                <a:t>= 5</a:t>
              </a:r>
              <a:endParaRPr lang="en-US" altLang="en-US" dirty="0"/>
            </a:p>
          </p:txBody>
        </p:sp>
        <p:sp>
          <p:nvSpPr>
            <p:cNvPr id="79" name="Rectangle 58"/>
            <p:cNvSpPr>
              <a:spLocks noChangeArrowheads="1"/>
            </p:cNvSpPr>
            <p:nvPr/>
          </p:nvSpPr>
          <p:spPr bwMode="auto">
            <a:xfrm>
              <a:off x="7026852" y="3889856"/>
              <a:ext cx="67967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dirty="0">
                  <a:solidFill>
                    <a:srgbClr val="000000"/>
                  </a:solidFill>
                </a:rPr>
                <a:t>Before</a:t>
              </a:r>
              <a:endParaRPr lang="en-US" altLang="en-US" dirty="0"/>
            </a:p>
          </p:txBody>
        </p:sp>
        <p:sp>
          <p:nvSpPr>
            <p:cNvPr id="80" name="Rectangle 58"/>
            <p:cNvSpPr>
              <a:spLocks noChangeArrowheads="1"/>
            </p:cNvSpPr>
            <p:nvPr/>
          </p:nvSpPr>
          <p:spPr bwMode="auto">
            <a:xfrm>
              <a:off x="7026852" y="4361748"/>
              <a:ext cx="48731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dirty="0">
                  <a:solidFill>
                    <a:srgbClr val="000000"/>
                  </a:solidFill>
                </a:rPr>
                <a:t>After</a:t>
              </a:r>
              <a:endParaRPr lang="en-US" altLang="en-US" dirty="0"/>
            </a:p>
          </p:txBody>
        </p:sp>
        <p:sp>
          <p:nvSpPr>
            <p:cNvPr id="81" name="Rectangle 58"/>
            <p:cNvSpPr>
              <a:spLocks noChangeArrowheads="1"/>
            </p:cNvSpPr>
            <p:nvPr/>
          </p:nvSpPr>
          <p:spPr bwMode="auto">
            <a:xfrm>
              <a:off x="10828914" y="4361748"/>
              <a:ext cx="51846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r>
                <a:rPr lang="en-US" altLang="en-US" dirty="0">
                  <a:solidFill>
                    <a:srgbClr val="000000"/>
                  </a:solidFill>
                </a:rPr>
                <a:t>= 10</a:t>
              </a:r>
              <a:endParaRPr lang="en-US" altLang="en-US" dirty="0"/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1300018" y="3832248"/>
            <a:ext cx="5035550" cy="1324962"/>
            <a:chOff x="6599862" y="3601821"/>
            <a:chExt cx="5035550" cy="1324962"/>
          </a:xfrm>
        </p:grpSpPr>
        <p:sp>
          <p:nvSpPr>
            <p:cNvPr id="84" name="AutoShape 5"/>
            <p:cNvSpPr>
              <a:spLocks noChangeAspect="1" noChangeArrowheads="1" noTextEdit="1"/>
            </p:cNvSpPr>
            <p:nvPr/>
          </p:nvSpPr>
          <p:spPr bwMode="auto">
            <a:xfrm>
              <a:off x="6599862" y="3601821"/>
              <a:ext cx="5035550" cy="132496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5" name="Group 76"/>
            <p:cNvGrpSpPr>
              <a:grpSpLocks/>
            </p:cNvGrpSpPr>
            <p:nvPr/>
          </p:nvGrpSpPr>
          <p:grpSpPr bwMode="auto">
            <a:xfrm>
              <a:off x="7753843" y="3832367"/>
              <a:ext cx="2985558" cy="863600"/>
              <a:chOff x="2111" y="2342"/>
              <a:chExt cx="1736" cy="544"/>
            </a:xfrm>
          </p:grpSpPr>
          <p:sp>
            <p:nvSpPr>
              <p:cNvPr id="90" name="Rectangle 7"/>
              <p:cNvSpPr>
                <a:spLocks noChangeArrowheads="1"/>
              </p:cNvSpPr>
              <p:nvPr/>
            </p:nvSpPr>
            <p:spPr bwMode="auto">
              <a:xfrm>
                <a:off x="2111" y="2668"/>
                <a:ext cx="217" cy="218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Rectangle 8"/>
              <p:cNvSpPr>
                <a:spLocks noChangeArrowheads="1"/>
              </p:cNvSpPr>
              <p:nvPr/>
            </p:nvSpPr>
            <p:spPr bwMode="auto">
              <a:xfrm>
                <a:off x="2186" y="2706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Helvetica" pitchFamily="34" charset="0"/>
                  </a:rPr>
                  <a:t>0</a:t>
                </a:r>
                <a:endParaRPr lang="en-US" altLang="en-US"/>
              </a:p>
            </p:txBody>
          </p:sp>
          <p:sp>
            <p:nvSpPr>
              <p:cNvPr id="92" name="Rectangle 9"/>
              <p:cNvSpPr>
                <a:spLocks noChangeArrowheads="1"/>
              </p:cNvSpPr>
              <p:nvPr/>
            </p:nvSpPr>
            <p:spPr bwMode="auto">
              <a:xfrm>
                <a:off x="2328" y="2668"/>
                <a:ext cx="217" cy="218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Rectangle 10"/>
              <p:cNvSpPr>
                <a:spLocks noChangeArrowheads="1"/>
              </p:cNvSpPr>
              <p:nvPr/>
            </p:nvSpPr>
            <p:spPr bwMode="auto">
              <a:xfrm>
                <a:off x="2403" y="2706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Helvetica" pitchFamily="34" charset="0"/>
                  </a:rPr>
                  <a:t>0</a:t>
                </a:r>
                <a:endParaRPr lang="en-US" altLang="en-US"/>
              </a:p>
            </p:txBody>
          </p:sp>
          <p:sp>
            <p:nvSpPr>
              <p:cNvPr id="94" name="Rectangle 11"/>
              <p:cNvSpPr>
                <a:spLocks noChangeArrowheads="1"/>
              </p:cNvSpPr>
              <p:nvPr/>
            </p:nvSpPr>
            <p:spPr bwMode="auto">
              <a:xfrm>
                <a:off x="2545" y="2668"/>
                <a:ext cx="217" cy="218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Rectangle 12"/>
              <p:cNvSpPr>
                <a:spLocks noChangeArrowheads="1"/>
              </p:cNvSpPr>
              <p:nvPr/>
            </p:nvSpPr>
            <p:spPr bwMode="auto">
              <a:xfrm>
                <a:off x="2620" y="2706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Helvetica" pitchFamily="34" charset="0"/>
                  </a:rPr>
                  <a:t>0</a:t>
                </a:r>
                <a:endParaRPr lang="en-US" altLang="en-US"/>
              </a:p>
            </p:txBody>
          </p:sp>
          <p:sp>
            <p:nvSpPr>
              <p:cNvPr id="96" name="Rectangle 13"/>
              <p:cNvSpPr>
                <a:spLocks noChangeArrowheads="1"/>
              </p:cNvSpPr>
              <p:nvPr/>
            </p:nvSpPr>
            <p:spPr bwMode="auto">
              <a:xfrm>
                <a:off x="2762" y="2668"/>
                <a:ext cx="217" cy="218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Rectangle 14"/>
              <p:cNvSpPr>
                <a:spLocks noChangeArrowheads="1"/>
              </p:cNvSpPr>
              <p:nvPr/>
            </p:nvSpPr>
            <p:spPr bwMode="auto">
              <a:xfrm>
                <a:off x="2837" y="2706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dirty="0">
                    <a:solidFill>
                      <a:srgbClr val="000000"/>
                    </a:solidFill>
                    <a:latin typeface="Helvetica" pitchFamily="34" charset="0"/>
                  </a:rPr>
                  <a:t>1</a:t>
                </a:r>
                <a:endParaRPr lang="en-US" altLang="en-US" dirty="0"/>
              </a:p>
            </p:txBody>
          </p:sp>
          <p:sp>
            <p:nvSpPr>
              <p:cNvPr id="98" name="Rectangle 15"/>
              <p:cNvSpPr>
                <a:spLocks noChangeArrowheads="1"/>
              </p:cNvSpPr>
              <p:nvPr/>
            </p:nvSpPr>
            <p:spPr bwMode="auto">
              <a:xfrm>
                <a:off x="2979" y="2668"/>
                <a:ext cx="217" cy="218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" name="Rectangle 16"/>
              <p:cNvSpPr>
                <a:spLocks noChangeArrowheads="1"/>
              </p:cNvSpPr>
              <p:nvPr/>
            </p:nvSpPr>
            <p:spPr bwMode="auto">
              <a:xfrm>
                <a:off x="3054" y="2706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dirty="0">
                    <a:solidFill>
                      <a:srgbClr val="000000"/>
                    </a:solidFill>
                    <a:latin typeface="Helvetica" pitchFamily="34" charset="0"/>
                  </a:rPr>
                  <a:t>0</a:t>
                </a:r>
                <a:endParaRPr lang="en-US" altLang="en-US" dirty="0"/>
              </a:p>
            </p:txBody>
          </p:sp>
          <p:sp>
            <p:nvSpPr>
              <p:cNvPr id="100" name="Rectangle 17"/>
              <p:cNvSpPr>
                <a:spLocks noChangeArrowheads="1"/>
              </p:cNvSpPr>
              <p:nvPr/>
            </p:nvSpPr>
            <p:spPr bwMode="auto">
              <a:xfrm>
                <a:off x="3196" y="2668"/>
                <a:ext cx="217" cy="218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Rectangle 18"/>
              <p:cNvSpPr>
                <a:spLocks noChangeArrowheads="1"/>
              </p:cNvSpPr>
              <p:nvPr/>
            </p:nvSpPr>
            <p:spPr bwMode="auto">
              <a:xfrm>
                <a:off x="3271" y="2706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dirty="0">
                    <a:solidFill>
                      <a:srgbClr val="000000"/>
                    </a:solidFill>
                    <a:latin typeface="Helvetica" pitchFamily="34" charset="0"/>
                  </a:rPr>
                  <a:t>1</a:t>
                </a:r>
                <a:endParaRPr lang="en-US" altLang="en-US" dirty="0"/>
              </a:p>
            </p:txBody>
          </p:sp>
          <p:sp>
            <p:nvSpPr>
              <p:cNvPr id="102" name="Rectangle 19"/>
              <p:cNvSpPr>
                <a:spLocks noChangeArrowheads="1"/>
              </p:cNvSpPr>
              <p:nvPr/>
            </p:nvSpPr>
            <p:spPr bwMode="auto">
              <a:xfrm>
                <a:off x="3413" y="2668"/>
                <a:ext cx="217" cy="218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Rectangle 20"/>
              <p:cNvSpPr>
                <a:spLocks noChangeArrowheads="1"/>
              </p:cNvSpPr>
              <p:nvPr/>
            </p:nvSpPr>
            <p:spPr bwMode="auto">
              <a:xfrm>
                <a:off x="3488" y="2706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dirty="0">
                    <a:solidFill>
                      <a:srgbClr val="000000"/>
                    </a:solidFill>
                    <a:latin typeface="Helvetica" pitchFamily="34" charset="0"/>
                  </a:rPr>
                  <a:t>0</a:t>
                </a:r>
                <a:endParaRPr lang="en-US" altLang="en-US" dirty="0"/>
              </a:p>
            </p:txBody>
          </p:sp>
          <p:sp>
            <p:nvSpPr>
              <p:cNvPr id="104" name="Rectangle 21"/>
              <p:cNvSpPr>
                <a:spLocks noChangeArrowheads="1"/>
              </p:cNvSpPr>
              <p:nvPr/>
            </p:nvSpPr>
            <p:spPr bwMode="auto">
              <a:xfrm>
                <a:off x="3630" y="2668"/>
                <a:ext cx="217" cy="218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" name="Rectangle 22"/>
              <p:cNvSpPr>
                <a:spLocks noChangeArrowheads="1"/>
              </p:cNvSpPr>
              <p:nvPr/>
            </p:nvSpPr>
            <p:spPr bwMode="auto">
              <a:xfrm>
                <a:off x="3705" y="2706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dirty="0">
                    <a:solidFill>
                      <a:srgbClr val="000000"/>
                    </a:solidFill>
                    <a:latin typeface="Helvetica" pitchFamily="34" charset="0"/>
                  </a:rPr>
                  <a:t>0</a:t>
                </a:r>
                <a:endParaRPr lang="en-US" altLang="en-US" dirty="0"/>
              </a:p>
            </p:txBody>
          </p:sp>
          <p:sp>
            <p:nvSpPr>
              <p:cNvPr id="106" name="Rectangle 23"/>
              <p:cNvSpPr>
                <a:spLocks noChangeArrowheads="1"/>
              </p:cNvSpPr>
              <p:nvPr/>
            </p:nvSpPr>
            <p:spPr bwMode="auto">
              <a:xfrm>
                <a:off x="2111" y="2342"/>
                <a:ext cx="217" cy="217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" name="Rectangle 24"/>
              <p:cNvSpPr>
                <a:spLocks noChangeArrowheads="1"/>
              </p:cNvSpPr>
              <p:nvPr/>
            </p:nvSpPr>
            <p:spPr bwMode="auto">
              <a:xfrm>
                <a:off x="2186" y="2380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Helvetica" pitchFamily="34" charset="0"/>
                  </a:rPr>
                  <a:t>0</a:t>
                </a:r>
                <a:endParaRPr lang="en-US" altLang="en-US"/>
              </a:p>
            </p:txBody>
          </p:sp>
          <p:sp>
            <p:nvSpPr>
              <p:cNvPr id="108" name="Rectangle 25"/>
              <p:cNvSpPr>
                <a:spLocks noChangeArrowheads="1"/>
              </p:cNvSpPr>
              <p:nvPr/>
            </p:nvSpPr>
            <p:spPr bwMode="auto">
              <a:xfrm>
                <a:off x="2328" y="2342"/>
                <a:ext cx="217" cy="217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" name="Rectangle 26"/>
              <p:cNvSpPr>
                <a:spLocks noChangeArrowheads="1"/>
              </p:cNvSpPr>
              <p:nvPr/>
            </p:nvSpPr>
            <p:spPr bwMode="auto">
              <a:xfrm>
                <a:off x="2403" y="2380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Helvetica" pitchFamily="34" charset="0"/>
                  </a:rPr>
                  <a:t>0</a:t>
                </a:r>
                <a:endParaRPr lang="en-US" altLang="en-US"/>
              </a:p>
            </p:txBody>
          </p:sp>
          <p:sp>
            <p:nvSpPr>
              <p:cNvPr id="110" name="Rectangle 27"/>
              <p:cNvSpPr>
                <a:spLocks noChangeArrowheads="1"/>
              </p:cNvSpPr>
              <p:nvPr/>
            </p:nvSpPr>
            <p:spPr bwMode="auto">
              <a:xfrm>
                <a:off x="2545" y="2342"/>
                <a:ext cx="217" cy="217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" name="Rectangle 28"/>
              <p:cNvSpPr>
                <a:spLocks noChangeArrowheads="1"/>
              </p:cNvSpPr>
              <p:nvPr/>
            </p:nvSpPr>
            <p:spPr bwMode="auto">
              <a:xfrm>
                <a:off x="2620" y="2380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dirty="0">
                    <a:solidFill>
                      <a:srgbClr val="000000"/>
                    </a:solidFill>
                    <a:latin typeface="Helvetica" pitchFamily="34" charset="0"/>
                  </a:rPr>
                  <a:t>0</a:t>
                </a:r>
                <a:endParaRPr lang="en-US" altLang="en-US" dirty="0"/>
              </a:p>
            </p:txBody>
          </p:sp>
          <p:sp>
            <p:nvSpPr>
              <p:cNvPr id="112" name="Rectangle 29"/>
              <p:cNvSpPr>
                <a:spLocks noChangeArrowheads="1"/>
              </p:cNvSpPr>
              <p:nvPr/>
            </p:nvSpPr>
            <p:spPr bwMode="auto">
              <a:xfrm>
                <a:off x="2762" y="2342"/>
                <a:ext cx="217" cy="217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" name="Rectangle 30"/>
              <p:cNvSpPr>
                <a:spLocks noChangeArrowheads="1"/>
              </p:cNvSpPr>
              <p:nvPr/>
            </p:nvSpPr>
            <p:spPr bwMode="auto">
              <a:xfrm>
                <a:off x="2837" y="2380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dirty="0">
                    <a:solidFill>
                      <a:srgbClr val="000000"/>
                    </a:solidFill>
                    <a:latin typeface="Helvetica" pitchFamily="34" charset="0"/>
                  </a:rPr>
                  <a:t>0</a:t>
                </a:r>
                <a:endParaRPr lang="en-US" altLang="en-US" dirty="0"/>
              </a:p>
            </p:txBody>
          </p:sp>
          <p:sp>
            <p:nvSpPr>
              <p:cNvPr id="114" name="Rectangle 31"/>
              <p:cNvSpPr>
                <a:spLocks noChangeArrowheads="1"/>
              </p:cNvSpPr>
              <p:nvPr/>
            </p:nvSpPr>
            <p:spPr bwMode="auto">
              <a:xfrm>
                <a:off x="2979" y="2342"/>
                <a:ext cx="217" cy="217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" name="Rectangle 32"/>
              <p:cNvSpPr>
                <a:spLocks noChangeArrowheads="1"/>
              </p:cNvSpPr>
              <p:nvPr/>
            </p:nvSpPr>
            <p:spPr bwMode="auto">
              <a:xfrm>
                <a:off x="3054" y="2380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Helvetica" pitchFamily="34" charset="0"/>
                  </a:rPr>
                  <a:t>0</a:t>
                </a:r>
                <a:endParaRPr lang="en-US" altLang="en-US"/>
              </a:p>
            </p:txBody>
          </p:sp>
          <p:sp>
            <p:nvSpPr>
              <p:cNvPr id="116" name="Rectangle 33"/>
              <p:cNvSpPr>
                <a:spLocks noChangeArrowheads="1"/>
              </p:cNvSpPr>
              <p:nvPr/>
            </p:nvSpPr>
            <p:spPr bwMode="auto">
              <a:xfrm>
                <a:off x="3196" y="2342"/>
                <a:ext cx="217" cy="217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" name="Rectangle 34"/>
              <p:cNvSpPr>
                <a:spLocks noChangeArrowheads="1"/>
              </p:cNvSpPr>
              <p:nvPr/>
            </p:nvSpPr>
            <p:spPr bwMode="auto">
              <a:xfrm>
                <a:off x="3271" y="2380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Helvetica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118" name="Rectangle 35"/>
              <p:cNvSpPr>
                <a:spLocks noChangeArrowheads="1"/>
              </p:cNvSpPr>
              <p:nvPr/>
            </p:nvSpPr>
            <p:spPr bwMode="auto">
              <a:xfrm>
                <a:off x="3413" y="2342"/>
                <a:ext cx="217" cy="217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" name="Rectangle 36"/>
              <p:cNvSpPr>
                <a:spLocks noChangeArrowheads="1"/>
              </p:cNvSpPr>
              <p:nvPr/>
            </p:nvSpPr>
            <p:spPr bwMode="auto">
              <a:xfrm>
                <a:off x="3488" y="2380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dirty="0">
                    <a:solidFill>
                      <a:srgbClr val="000000"/>
                    </a:solidFill>
                    <a:latin typeface="Helvetica" pitchFamily="34" charset="0"/>
                  </a:rPr>
                  <a:t>0</a:t>
                </a:r>
                <a:endParaRPr lang="en-US" altLang="en-US" dirty="0"/>
              </a:p>
            </p:txBody>
          </p:sp>
          <p:sp>
            <p:nvSpPr>
              <p:cNvPr id="120" name="Rectangle 37"/>
              <p:cNvSpPr>
                <a:spLocks noChangeArrowheads="1"/>
              </p:cNvSpPr>
              <p:nvPr/>
            </p:nvSpPr>
            <p:spPr bwMode="auto">
              <a:xfrm>
                <a:off x="3630" y="2342"/>
                <a:ext cx="217" cy="217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" name="Rectangle 38"/>
              <p:cNvSpPr>
                <a:spLocks noChangeArrowheads="1"/>
              </p:cNvSpPr>
              <p:nvPr/>
            </p:nvSpPr>
            <p:spPr bwMode="auto">
              <a:xfrm>
                <a:off x="3705" y="2380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dirty="0">
                    <a:solidFill>
                      <a:srgbClr val="000000"/>
                    </a:solidFill>
                    <a:latin typeface="Helvetica" pitchFamily="34" charset="0"/>
                  </a:rPr>
                  <a:t>1</a:t>
                </a:r>
                <a:endParaRPr lang="en-US" altLang="en-US" dirty="0"/>
              </a:p>
            </p:txBody>
          </p:sp>
        </p:grpSp>
        <p:sp>
          <p:nvSpPr>
            <p:cNvPr id="86" name="Rectangle 58"/>
            <p:cNvSpPr>
              <a:spLocks noChangeArrowheads="1"/>
            </p:cNvSpPr>
            <p:nvPr/>
          </p:nvSpPr>
          <p:spPr bwMode="auto">
            <a:xfrm>
              <a:off x="10828914" y="3875232"/>
              <a:ext cx="32701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dirty="0">
                  <a:solidFill>
                    <a:srgbClr val="000000"/>
                  </a:solidFill>
                </a:rPr>
                <a:t>= 5</a:t>
              </a:r>
              <a:endParaRPr lang="en-US" altLang="en-US" dirty="0"/>
            </a:p>
          </p:txBody>
        </p:sp>
        <p:sp>
          <p:nvSpPr>
            <p:cNvPr id="87" name="Rectangle 58"/>
            <p:cNvSpPr>
              <a:spLocks noChangeArrowheads="1"/>
            </p:cNvSpPr>
            <p:nvPr/>
          </p:nvSpPr>
          <p:spPr bwMode="auto">
            <a:xfrm>
              <a:off x="7026852" y="3889856"/>
              <a:ext cx="67967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dirty="0">
                  <a:solidFill>
                    <a:srgbClr val="000000"/>
                  </a:solidFill>
                </a:rPr>
                <a:t>Before</a:t>
              </a:r>
              <a:endParaRPr lang="en-US" altLang="en-US" dirty="0"/>
            </a:p>
          </p:txBody>
        </p:sp>
        <p:sp>
          <p:nvSpPr>
            <p:cNvPr id="88" name="Rectangle 58"/>
            <p:cNvSpPr>
              <a:spLocks noChangeArrowheads="1"/>
            </p:cNvSpPr>
            <p:nvPr/>
          </p:nvSpPr>
          <p:spPr bwMode="auto">
            <a:xfrm>
              <a:off x="7026852" y="4361748"/>
              <a:ext cx="48731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dirty="0">
                  <a:solidFill>
                    <a:srgbClr val="000000"/>
                  </a:solidFill>
                </a:rPr>
                <a:t>After</a:t>
              </a:r>
              <a:endParaRPr lang="en-US" altLang="en-US" dirty="0"/>
            </a:p>
          </p:txBody>
        </p:sp>
        <p:sp>
          <p:nvSpPr>
            <p:cNvPr id="89" name="Rectangle 58"/>
            <p:cNvSpPr>
              <a:spLocks noChangeArrowheads="1"/>
            </p:cNvSpPr>
            <p:nvPr/>
          </p:nvSpPr>
          <p:spPr bwMode="auto">
            <a:xfrm>
              <a:off x="10828914" y="4361748"/>
              <a:ext cx="51846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r>
                <a:rPr lang="en-US" altLang="en-US" dirty="0">
                  <a:solidFill>
                    <a:srgbClr val="000000"/>
                  </a:solidFill>
                </a:rPr>
                <a:t>= 20</a:t>
              </a:r>
              <a:endParaRPr lang="en-US" altLang="en-US" dirty="0"/>
            </a:p>
          </p:txBody>
        </p:sp>
      </p:grpSp>
      <p:sp>
        <p:nvSpPr>
          <p:cNvPr id="122" name="Content Placeholder 2"/>
          <p:cNvSpPr txBox="1">
            <a:spLocks/>
          </p:cNvSpPr>
          <p:nvPr/>
        </p:nvSpPr>
        <p:spPr bwMode="auto">
          <a:xfrm>
            <a:off x="344440" y="5387637"/>
            <a:ext cx="9389941" cy="1152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7663" indent="-347663" algn="l" rtl="0" fontAlgn="base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8513" indent="-336550" algn="l" rtl="0" fontAlgn="base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4588" indent="-231775" algn="l" rtl="0" fontAlgn="base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+mn-cs"/>
              </a:defRPr>
            </a:lvl3pPr>
            <a:lvl4pPr marL="1481138" indent="-222250" algn="l" rtl="0" fontAlgn="base">
              <a:spcBef>
                <a:spcPct val="4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kern="0" dirty="0"/>
              <a:t>Shifting the Bits to the Left by </a:t>
            </a:r>
            <a:r>
              <a:rPr lang="en-US" i="1" kern="0" dirty="0"/>
              <a:t>n</a:t>
            </a:r>
            <a:r>
              <a:rPr lang="en-US" kern="0" dirty="0"/>
              <a:t> bit positions is multiplication by 2</a:t>
            </a:r>
            <a:r>
              <a:rPr lang="en-US" i="1" kern="0" baseline="30000" dirty="0"/>
              <a:t>n</a:t>
            </a:r>
            <a:endParaRPr lang="en-US" i="1" kern="0" dirty="0"/>
          </a:p>
          <a:p>
            <a:r>
              <a:rPr lang="en-US" kern="0" dirty="0"/>
              <a:t>As long as we have sufficient space to store the bits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6475473" y="1700790"/>
            <a:ext cx="21643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</a:rPr>
              <a:t>Multiplication</a:t>
            </a:r>
          </a:p>
          <a:p>
            <a:pPr algn="ctr"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</a:rPr>
              <a:t>By 2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6475473" y="3889856"/>
            <a:ext cx="21643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</a:rPr>
              <a:t>Multiplication</a:t>
            </a:r>
          </a:p>
          <a:p>
            <a:pPr algn="ctr"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</a:rPr>
              <a:t>By 4</a:t>
            </a:r>
          </a:p>
        </p:txBody>
      </p:sp>
    </p:spTree>
    <p:extLst>
      <p:ext uri="{BB962C8B-B14F-4D97-AF65-F5344CB8AC3E}">
        <p14:creationId xmlns:p14="http://schemas.microsoft.com/office/powerpoint/2010/main" val="1588490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3" grpId="0"/>
      <p:bldP spid="1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Shifting the Bits to the Right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440" y="1009505"/>
            <a:ext cx="9389941" cy="518464"/>
          </a:xfrm>
        </p:spPr>
        <p:txBody>
          <a:bodyPr/>
          <a:lstStyle/>
          <a:p>
            <a:r>
              <a:rPr lang="en-US" dirty="0"/>
              <a:t>What happens if the bits are shifted to the right by 1 bit position?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44440" y="3140964"/>
            <a:ext cx="9389941" cy="518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7663" indent="-347663" algn="l" rtl="0" fontAlgn="base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8513" indent="-336550" algn="l" rtl="0" fontAlgn="base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4588" indent="-231775" algn="l" rtl="0" fontAlgn="base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+mn-cs"/>
              </a:defRPr>
            </a:lvl3pPr>
            <a:lvl4pPr marL="1481138" indent="-222250" algn="l" rtl="0" fontAlgn="base">
              <a:spcBef>
                <a:spcPct val="4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dirty="0"/>
              <a:t>What happens if the bits are shifted to the right by 2 bit positions?</a:t>
            </a:r>
          </a:p>
        </p:txBody>
      </p:sp>
      <p:grpSp>
        <p:nvGrpSpPr>
          <p:cNvPr id="82" name="Group 81"/>
          <p:cNvGrpSpPr/>
          <p:nvPr/>
        </p:nvGrpSpPr>
        <p:grpSpPr>
          <a:xfrm>
            <a:off x="1300017" y="1643182"/>
            <a:ext cx="5323585" cy="1324962"/>
            <a:chOff x="6599861" y="3601821"/>
            <a:chExt cx="5323585" cy="1324962"/>
          </a:xfrm>
        </p:grpSpPr>
        <p:sp>
          <p:nvSpPr>
            <p:cNvPr id="8" name="AutoShape 5"/>
            <p:cNvSpPr>
              <a:spLocks noChangeAspect="1" noChangeArrowheads="1" noTextEdit="1"/>
            </p:cNvSpPr>
            <p:nvPr/>
          </p:nvSpPr>
          <p:spPr bwMode="auto">
            <a:xfrm>
              <a:off x="6599861" y="3601821"/>
              <a:ext cx="5323585" cy="132496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76"/>
            <p:cNvGrpSpPr>
              <a:grpSpLocks/>
            </p:cNvGrpSpPr>
            <p:nvPr/>
          </p:nvGrpSpPr>
          <p:grpSpPr bwMode="auto">
            <a:xfrm>
              <a:off x="7753843" y="3832367"/>
              <a:ext cx="2985558" cy="863600"/>
              <a:chOff x="2111" y="2342"/>
              <a:chExt cx="1736" cy="544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2111" y="2668"/>
                <a:ext cx="217" cy="218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2186" y="2706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Helvetica" pitchFamily="34" charset="0"/>
                  </a:rPr>
                  <a:t>0</a:t>
                </a:r>
                <a:endParaRPr lang="en-US" altLang="en-US"/>
              </a:p>
            </p:txBody>
          </p:sp>
          <p:sp>
            <p:nvSpPr>
              <p:cNvPr id="12" name="Rectangle 9"/>
              <p:cNvSpPr>
                <a:spLocks noChangeArrowheads="1"/>
              </p:cNvSpPr>
              <p:nvPr/>
            </p:nvSpPr>
            <p:spPr bwMode="auto">
              <a:xfrm>
                <a:off x="2328" y="2668"/>
                <a:ext cx="217" cy="218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Rectangle 10"/>
              <p:cNvSpPr>
                <a:spLocks noChangeArrowheads="1"/>
              </p:cNvSpPr>
              <p:nvPr/>
            </p:nvSpPr>
            <p:spPr bwMode="auto">
              <a:xfrm>
                <a:off x="2403" y="2706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Helvetica" pitchFamily="34" charset="0"/>
                  </a:rPr>
                  <a:t>0</a:t>
                </a:r>
                <a:endParaRPr lang="en-US" altLang="en-US"/>
              </a:p>
            </p:txBody>
          </p:sp>
          <p:sp>
            <p:nvSpPr>
              <p:cNvPr id="14" name="Rectangle 11"/>
              <p:cNvSpPr>
                <a:spLocks noChangeArrowheads="1"/>
              </p:cNvSpPr>
              <p:nvPr/>
            </p:nvSpPr>
            <p:spPr bwMode="auto">
              <a:xfrm>
                <a:off x="2545" y="2668"/>
                <a:ext cx="217" cy="218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Rectangle 12"/>
              <p:cNvSpPr>
                <a:spLocks noChangeArrowheads="1"/>
              </p:cNvSpPr>
              <p:nvPr/>
            </p:nvSpPr>
            <p:spPr bwMode="auto">
              <a:xfrm>
                <a:off x="2620" y="2706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Helvetica" pitchFamily="34" charset="0"/>
                  </a:rPr>
                  <a:t>0</a:t>
                </a:r>
                <a:endParaRPr lang="en-US" altLang="en-US"/>
              </a:p>
            </p:txBody>
          </p:sp>
          <p:sp>
            <p:nvSpPr>
              <p:cNvPr id="16" name="Rectangle 13"/>
              <p:cNvSpPr>
                <a:spLocks noChangeArrowheads="1"/>
              </p:cNvSpPr>
              <p:nvPr/>
            </p:nvSpPr>
            <p:spPr bwMode="auto">
              <a:xfrm>
                <a:off x="2762" y="2668"/>
                <a:ext cx="217" cy="218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Rectangle 14"/>
              <p:cNvSpPr>
                <a:spLocks noChangeArrowheads="1"/>
              </p:cNvSpPr>
              <p:nvPr/>
            </p:nvSpPr>
            <p:spPr bwMode="auto">
              <a:xfrm>
                <a:off x="2837" y="2706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dirty="0">
                    <a:solidFill>
                      <a:srgbClr val="000000"/>
                    </a:solidFill>
                    <a:latin typeface="Helvetica" pitchFamily="34" charset="0"/>
                  </a:rPr>
                  <a:t>1</a:t>
                </a:r>
                <a:endParaRPr lang="en-US" altLang="en-US" dirty="0"/>
              </a:p>
            </p:txBody>
          </p:sp>
          <p:sp>
            <p:nvSpPr>
              <p:cNvPr id="18" name="Rectangle 15"/>
              <p:cNvSpPr>
                <a:spLocks noChangeArrowheads="1"/>
              </p:cNvSpPr>
              <p:nvPr/>
            </p:nvSpPr>
            <p:spPr bwMode="auto">
              <a:xfrm>
                <a:off x="2979" y="2668"/>
                <a:ext cx="217" cy="218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Rectangle 16"/>
              <p:cNvSpPr>
                <a:spLocks noChangeArrowheads="1"/>
              </p:cNvSpPr>
              <p:nvPr/>
            </p:nvSpPr>
            <p:spPr bwMode="auto">
              <a:xfrm>
                <a:off x="3054" y="2706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dirty="0">
                    <a:solidFill>
                      <a:srgbClr val="000000"/>
                    </a:solidFill>
                    <a:latin typeface="Helvetica" pitchFamily="34" charset="0"/>
                  </a:rPr>
                  <a:t>0</a:t>
                </a:r>
                <a:endParaRPr lang="en-US" altLang="en-US" dirty="0"/>
              </a:p>
            </p:txBody>
          </p:sp>
          <p:sp>
            <p:nvSpPr>
              <p:cNvPr id="20" name="Rectangle 17"/>
              <p:cNvSpPr>
                <a:spLocks noChangeArrowheads="1"/>
              </p:cNvSpPr>
              <p:nvPr/>
            </p:nvSpPr>
            <p:spPr bwMode="auto">
              <a:xfrm>
                <a:off x="3196" y="2668"/>
                <a:ext cx="217" cy="218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Rectangle 18"/>
              <p:cNvSpPr>
                <a:spLocks noChangeArrowheads="1"/>
              </p:cNvSpPr>
              <p:nvPr/>
            </p:nvSpPr>
            <p:spPr bwMode="auto">
              <a:xfrm>
                <a:off x="3271" y="2706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dirty="0">
                    <a:solidFill>
                      <a:srgbClr val="000000"/>
                    </a:solidFill>
                    <a:latin typeface="Helvetica" pitchFamily="34" charset="0"/>
                  </a:rPr>
                  <a:t>0</a:t>
                </a:r>
                <a:endParaRPr lang="en-US" altLang="en-US" dirty="0"/>
              </a:p>
            </p:txBody>
          </p:sp>
          <p:sp>
            <p:nvSpPr>
              <p:cNvPr id="22" name="Rectangle 19"/>
              <p:cNvSpPr>
                <a:spLocks noChangeArrowheads="1"/>
              </p:cNvSpPr>
              <p:nvPr/>
            </p:nvSpPr>
            <p:spPr bwMode="auto">
              <a:xfrm>
                <a:off x="3413" y="2668"/>
                <a:ext cx="217" cy="218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Rectangle 20"/>
              <p:cNvSpPr>
                <a:spLocks noChangeArrowheads="1"/>
              </p:cNvSpPr>
              <p:nvPr/>
            </p:nvSpPr>
            <p:spPr bwMode="auto">
              <a:xfrm>
                <a:off x="3488" y="2706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dirty="0">
                    <a:solidFill>
                      <a:srgbClr val="000000"/>
                    </a:solidFill>
                    <a:latin typeface="Helvetica" pitchFamily="34" charset="0"/>
                  </a:rPr>
                  <a:t>1</a:t>
                </a:r>
                <a:endParaRPr lang="en-US" altLang="en-US" dirty="0"/>
              </a:p>
            </p:txBody>
          </p:sp>
          <p:sp>
            <p:nvSpPr>
              <p:cNvPr id="24" name="Rectangle 21"/>
              <p:cNvSpPr>
                <a:spLocks noChangeArrowheads="1"/>
              </p:cNvSpPr>
              <p:nvPr/>
            </p:nvSpPr>
            <p:spPr bwMode="auto">
              <a:xfrm>
                <a:off x="3630" y="2668"/>
                <a:ext cx="217" cy="218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Rectangle 22"/>
              <p:cNvSpPr>
                <a:spLocks noChangeArrowheads="1"/>
              </p:cNvSpPr>
              <p:nvPr/>
            </p:nvSpPr>
            <p:spPr bwMode="auto">
              <a:xfrm>
                <a:off x="3705" y="2706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dirty="0">
                    <a:solidFill>
                      <a:srgbClr val="000000"/>
                    </a:solidFill>
                    <a:latin typeface="Helvetica" pitchFamily="34" charset="0"/>
                  </a:rPr>
                  <a:t>1</a:t>
                </a:r>
                <a:endParaRPr lang="en-US" altLang="en-US" dirty="0"/>
              </a:p>
            </p:txBody>
          </p:sp>
          <p:sp>
            <p:nvSpPr>
              <p:cNvPr id="26" name="Rectangle 23"/>
              <p:cNvSpPr>
                <a:spLocks noChangeArrowheads="1"/>
              </p:cNvSpPr>
              <p:nvPr/>
            </p:nvSpPr>
            <p:spPr bwMode="auto">
              <a:xfrm>
                <a:off x="2111" y="2342"/>
                <a:ext cx="217" cy="217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Rectangle 24"/>
              <p:cNvSpPr>
                <a:spLocks noChangeArrowheads="1"/>
              </p:cNvSpPr>
              <p:nvPr/>
            </p:nvSpPr>
            <p:spPr bwMode="auto">
              <a:xfrm>
                <a:off x="2186" y="2380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Helvetica" pitchFamily="34" charset="0"/>
                  </a:rPr>
                  <a:t>0</a:t>
                </a:r>
                <a:endParaRPr lang="en-US" altLang="en-US"/>
              </a:p>
            </p:txBody>
          </p:sp>
          <p:sp>
            <p:nvSpPr>
              <p:cNvPr id="28" name="Rectangle 25"/>
              <p:cNvSpPr>
                <a:spLocks noChangeArrowheads="1"/>
              </p:cNvSpPr>
              <p:nvPr/>
            </p:nvSpPr>
            <p:spPr bwMode="auto">
              <a:xfrm>
                <a:off x="2328" y="2342"/>
                <a:ext cx="217" cy="217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Rectangle 26"/>
              <p:cNvSpPr>
                <a:spLocks noChangeArrowheads="1"/>
              </p:cNvSpPr>
              <p:nvPr/>
            </p:nvSpPr>
            <p:spPr bwMode="auto">
              <a:xfrm>
                <a:off x="2403" y="2380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Helvetica" pitchFamily="34" charset="0"/>
                  </a:rPr>
                  <a:t>0</a:t>
                </a:r>
                <a:endParaRPr lang="en-US" altLang="en-US"/>
              </a:p>
            </p:txBody>
          </p:sp>
          <p:sp>
            <p:nvSpPr>
              <p:cNvPr id="30" name="Rectangle 27"/>
              <p:cNvSpPr>
                <a:spLocks noChangeArrowheads="1"/>
              </p:cNvSpPr>
              <p:nvPr/>
            </p:nvSpPr>
            <p:spPr bwMode="auto">
              <a:xfrm>
                <a:off x="2545" y="2342"/>
                <a:ext cx="217" cy="217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Rectangle 28"/>
              <p:cNvSpPr>
                <a:spLocks noChangeArrowheads="1"/>
              </p:cNvSpPr>
              <p:nvPr/>
            </p:nvSpPr>
            <p:spPr bwMode="auto">
              <a:xfrm>
                <a:off x="2620" y="2380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dirty="0">
                    <a:solidFill>
                      <a:srgbClr val="000000"/>
                    </a:solidFill>
                    <a:latin typeface="Helvetica" pitchFamily="34" charset="0"/>
                  </a:rPr>
                  <a:t>1</a:t>
                </a:r>
                <a:endParaRPr lang="en-US" altLang="en-US" dirty="0"/>
              </a:p>
            </p:txBody>
          </p:sp>
          <p:sp>
            <p:nvSpPr>
              <p:cNvPr id="32" name="Rectangle 29"/>
              <p:cNvSpPr>
                <a:spLocks noChangeArrowheads="1"/>
              </p:cNvSpPr>
              <p:nvPr/>
            </p:nvSpPr>
            <p:spPr bwMode="auto">
              <a:xfrm>
                <a:off x="2762" y="2342"/>
                <a:ext cx="217" cy="217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Rectangle 30"/>
              <p:cNvSpPr>
                <a:spLocks noChangeArrowheads="1"/>
              </p:cNvSpPr>
              <p:nvPr/>
            </p:nvSpPr>
            <p:spPr bwMode="auto">
              <a:xfrm>
                <a:off x="2837" y="2380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dirty="0">
                    <a:solidFill>
                      <a:srgbClr val="000000"/>
                    </a:solidFill>
                    <a:latin typeface="Helvetica" pitchFamily="34" charset="0"/>
                  </a:rPr>
                  <a:t>0</a:t>
                </a:r>
                <a:endParaRPr lang="en-US" altLang="en-US" dirty="0"/>
              </a:p>
            </p:txBody>
          </p:sp>
          <p:sp>
            <p:nvSpPr>
              <p:cNvPr id="34" name="Rectangle 31"/>
              <p:cNvSpPr>
                <a:spLocks noChangeArrowheads="1"/>
              </p:cNvSpPr>
              <p:nvPr/>
            </p:nvSpPr>
            <p:spPr bwMode="auto">
              <a:xfrm>
                <a:off x="2979" y="2342"/>
                <a:ext cx="217" cy="217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Rectangle 32"/>
              <p:cNvSpPr>
                <a:spLocks noChangeArrowheads="1"/>
              </p:cNvSpPr>
              <p:nvPr/>
            </p:nvSpPr>
            <p:spPr bwMode="auto">
              <a:xfrm>
                <a:off x="3054" y="2380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Helvetica" pitchFamily="34" charset="0"/>
                  </a:rPr>
                  <a:t>0</a:t>
                </a:r>
                <a:endParaRPr lang="en-US" altLang="en-US"/>
              </a:p>
            </p:txBody>
          </p:sp>
          <p:sp>
            <p:nvSpPr>
              <p:cNvPr id="36" name="Rectangle 33"/>
              <p:cNvSpPr>
                <a:spLocks noChangeArrowheads="1"/>
              </p:cNvSpPr>
              <p:nvPr/>
            </p:nvSpPr>
            <p:spPr bwMode="auto">
              <a:xfrm>
                <a:off x="3196" y="2342"/>
                <a:ext cx="217" cy="217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Rectangle 34"/>
              <p:cNvSpPr>
                <a:spLocks noChangeArrowheads="1"/>
              </p:cNvSpPr>
              <p:nvPr/>
            </p:nvSpPr>
            <p:spPr bwMode="auto">
              <a:xfrm>
                <a:off x="3271" y="2380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Helvetica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38" name="Rectangle 35"/>
              <p:cNvSpPr>
                <a:spLocks noChangeArrowheads="1"/>
              </p:cNvSpPr>
              <p:nvPr/>
            </p:nvSpPr>
            <p:spPr bwMode="auto">
              <a:xfrm>
                <a:off x="3413" y="2342"/>
                <a:ext cx="217" cy="217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Rectangle 36"/>
              <p:cNvSpPr>
                <a:spLocks noChangeArrowheads="1"/>
              </p:cNvSpPr>
              <p:nvPr/>
            </p:nvSpPr>
            <p:spPr bwMode="auto">
              <a:xfrm>
                <a:off x="3488" y="2380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dirty="0">
                    <a:solidFill>
                      <a:srgbClr val="000000"/>
                    </a:solidFill>
                    <a:latin typeface="Helvetica" pitchFamily="34" charset="0"/>
                  </a:rPr>
                  <a:t>1</a:t>
                </a:r>
                <a:endParaRPr lang="en-US" altLang="en-US" dirty="0"/>
              </a:p>
            </p:txBody>
          </p:sp>
          <p:sp>
            <p:nvSpPr>
              <p:cNvPr id="40" name="Rectangle 37"/>
              <p:cNvSpPr>
                <a:spLocks noChangeArrowheads="1"/>
              </p:cNvSpPr>
              <p:nvPr/>
            </p:nvSpPr>
            <p:spPr bwMode="auto">
              <a:xfrm>
                <a:off x="3630" y="2342"/>
                <a:ext cx="217" cy="217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Rectangle 38"/>
              <p:cNvSpPr>
                <a:spLocks noChangeArrowheads="1"/>
              </p:cNvSpPr>
              <p:nvPr/>
            </p:nvSpPr>
            <p:spPr bwMode="auto">
              <a:xfrm>
                <a:off x="3705" y="2380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b="1" dirty="0">
                    <a:solidFill>
                      <a:srgbClr val="000099"/>
                    </a:solidFill>
                    <a:latin typeface="Helvetica" pitchFamily="34" charset="0"/>
                  </a:rPr>
                  <a:t>0</a:t>
                </a:r>
                <a:endParaRPr lang="en-US" altLang="en-US" b="1" dirty="0">
                  <a:solidFill>
                    <a:srgbClr val="000099"/>
                  </a:solidFill>
                </a:endParaRPr>
              </a:p>
            </p:txBody>
          </p:sp>
        </p:grpSp>
        <p:sp>
          <p:nvSpPr>
            <p:cNvPr id="44" name="Rectangle 58"/>
            <p:cNvSpPr>
              <a:spLocks noChangeArrowheads="1"/>
            </p:cNvSpPr>
            <p:nvPr/>
          </p:nvSpPr>
          <p:spPr bwMode="auto">
            <a:xfrm>
              <a:off x="10828914" y="3875232"/>
              <a:ext cx="45525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dirty="0">
                  <a:solidFill>
                    <a:srgbClr val="000000"/>
                  </a:solidFill>
                </a:rPr>
                <a:t>= 38</a:t>
              </a:r>
              <a:endParaRPr lang="en-US" altLang="en-US" dirty="0"/>
            </a:p>
          </p:txBody>
        </p:sp>
        <p:sp>
          <p:nvSpPr>
            <p:cNvPr id="79" name="Rectangle 58"/>
            <p:cNvSpPr>
              <a:spLocks noChangeArrowheads="1"/>
            </p:cNvSpPr>
            <p:nvPr/>
          </p:nvSpPr>
          <p:spPr bwMode="auto">
            <a:xfrm>
              <a:off x="7026852" y="3889856"/>
              <a:ext cx="67967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dirty="0">
                  <a:solidFill>
                    <a:srgbClr val="000000"/>
                  </a:solidFill>
                </a:rPr>
                <a:t>Before</a:t>
              </a:r>
              <a:endParaRPr lang="en-US" altLang="en-US" dirty="0"/>
            </a:p>
          </p:txBody>
        </p:sp>
        <p:sp>
          <p:nvSpPr>
            <p:cNvPr id="80" name="Rectangle 58"/>
            <p:cNvSpPr>
              <a:spLocks noChangeArrowheads="1"/>
            </p:cNvSpPr>
            <p:nvPr/>
          </p:nvSpPr>
          <p:spPr bwMode="auto">
            <a:xfrm>
              <a:off x="7026852" y="4361748"/>
              <a:ext cx="48731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dirty="0">
                  <a:solidFill>
                    <a:srgbClr val="000000"/>
                  </a:solidFill>
                </a:rPr>
                <a:t>After</a:t>
              </a:r>
              <a:endParaRPr lang="en-US" altLang="en-US" dirty="0"/>
            </a:p>
          </p:txBody>
        </p:sp>
        <p:sp>
          <p:nvSpPr>
            <p:cNvPr id="81" name="Rectangle 58"/>
            <p:cNvSpPr>
              <a:spLocks noChangeArrowheads="1"/>
            </p:cNvSpPr>
            <p:nvPr/>
          </p:nvSpPr>
          <p:spPr bwMode="auto">
            <a:xfrm>
              <a:off x="10828913" y="4361748"/>
              <a:ext cx="97932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r>
                <a:rPr lang="en-US" altLang="en-US" dirty="0">
                  <a:solidFill>
                    <a:srgbClr val="000000"/>
                  </a:solidFill>
                </a:rPr>
                <a:t>= 19, </a:t>
              </a:r>
              <a:r>
                <a:rPr lang="en-US" altLang="en-US" b="1" dirty="0">
                  <a:solidFill>
                    <a:srgbClr val="000099"/>
                  </a:solidFill>
                </a:rPr>
                <a:t>r=0</a:t>
              </a:r>
            </a:p>
          </p:txBody>
        </p:sp>
      </p:grpSp>
      <p:sp>
        <p:nvSpPr>
          <p:cNvPr id="122" name="Content Placeholder 2"/>
          <p:cNvSpPr txBox="1">
            <a:spLocks/>
          </p:cNvSpPr>
          <p:nvPr/>
        </p:nvSpPr>
        <p:spPr bwMode="auto">
          <a:xfrm>
            <a:off x="344440" y="5387637"/>
            <a:ext cx="9389941" cy="1152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7663" indent="-347663" algn="l" rtl="0" fontAlgn="base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8513" indent="-336550" algn="l" rtl="0" fontAlgn="base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4588" indent="-231775" algn="l" rtl="0" fontAlgn="base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+mn-cs"/>
              </a:defRPr>
            </a:lvl3pPr>
            <a:lvl4pPr marL="1481138" indent="-222250" algn="l" rtl="0" fontAlgn="base">
              <a:spcBef>
                <a:spcPct val="4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kern="0" dirty="0"/>
              <a:t>Shifting the Bits to the Right by </a:t>
            </a:r>
            <a:r>
              <a:rPr lang="en-US" i="1" kern="0" dirty="0"/>
              <a:t>n</a:t>
            </a:r>
            <a:r>
              <a:rPr lang="en-US" kern="0" dirty="0"/>
              <a:t> bit positions is division by 2</a:t>
            </a:r>
            <a:r>
              <a:rPr lang="en-US" i="1" kern="0" baseline="30000" dirty="0"/>
              <a:t>n</a:t>
            </a:r>
            <a:endParaRPr lang="en-US" i="1" kern="0" dirty="0"/>
          </a:p>
          <a:p>
            <a:r>
              <a:rPr lang="en-US" kern="0" dirty="0"/>
              <a:t>The </a:t>
            </a:r>
            <a:r>
              <a:rPr lang="en-US" b="1" kern="0" dirty="0">
                <a:solidFill>
                  <a:srgbClr val="FF0000"/>
                </a:solidFill>
              </a:rPr>
              <a:t>remainder</a:t>
            </a:r>
            <a:r>
              <a:rPr lang="en-US" kern="0" dirty="0">
                <a:solidFill>
                  <a:srgbClr val="FF0000"/>
                </a:solidFill>
              </a:rPr>
              <a:t> </a:t>
            </a:r>
            <a:r>
              <a:rPr lang="en-US" b="1" kern="0" dirty="0">
                <a:solidFill>
                  <a:srgbClr val="FF0000"/>
                </a:solidFill>
              </a:rPr>
              <a:t>r</a:t>
            </a:r>
            <a:r>
              <a:rPr lang="en-US" kern="0" dirty="0">
                <a:solidFill>
                  <a:srgbClr val="FF0000"/>
                </a:solidFill>
              </a:rPr>
              <a:t> </a:t>
            </a:r>
            <a:r>
              <a:rPr lang="en-US" kern="0" dirty="0"/>
              <a:t>is the value of the bits that are </a:t>
            </a:r>
            <a:r>
              <a:rPr lang="en-US" b="1" kern="0" dirty="0">
                <a:solidFill>
                  <a:srgbClr val="FF0000"/>
                </a:solidFill>
              </a:rPr>
              <a:t>shifted out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6867407" y="1700790"/>
            <a:ext cx="13805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</a:rPr>
              <a:t>Division</a:t>
            </a:r>
          </a:p>
          <a:p>
            <a:pPr algn="ctr"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</a:rPr>
              <a:t>By 2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6867407" y="3889856"/>
            <a:ext cx="13805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</a:rPr>
              <a:t>Division</a:t>
            </a:r>
          </a:p>
          <a:p>
            <a:pPr algn="ctr"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</a:rPr>
              <a:t>By 4</a:t>
            </a:r>
          </a:p>
        </p:txBody>
      </p:sp>
      <p:grpSp>
        <p:nvGrpSpPr>
          <p:cNvPr id="125" name="Group 124"/>
          <p:cNvGrpSpPr/>
          <p:nvPr/>
        </p:nvGrpSpPr>
        <p:grpSpPr>
          <a:xfrm>
            <a:off x="1300018" y="3774642"/>
            <a:ext cx="5323585" cy="1324962"/>
            <a:chOff x="6599861" y="3601821"/>
            <a:chExt cx="5323585" cy="1324962"/>
          </a:xfrm>
        </p:grpSpPr>
        <p:sp>
          <p:nvSpPr>
            <p:cNvPr id="126" name="AutoShape 5"/>
            <p:cNvSpPr>
              <a:spLocks noChangeAspect="1" noChangeArrowheads="1" noTextEdit="1"/>
            </p:cNvSpPr>
            <p:nvPr/>
          </p:nvSpPr>
          <p:spPr bwMode="auto">
            <a:xfrm>
              <a:off x="6599861" y="3601821"/>
              <a:ext cx="5323585" cy="132496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7" name="Group 76"/>
            <p:cNvGrpSpPr>
              <a:grpSpLocks/>
            </p:cNvGrpSpPr>
            <p:nvPr/>
          </p:nvGrpSpPr>
          <p:grpSpPr bwMode="auto">
            <a:xfrm>
              <a:off x="7753843" y="3832367"/>
              <a:ext cx="2985558" cy="863600"/>
              <a:chOff x="2111" y="2342"/>
              <a:chExt cx="1736" cy="544"/>
            </a:xfrm>
          </p:grpSpPr>
          <p:sp>
            <p:nvSpPr>
              <p:cNvPr id="132" name="Rectangle 7"/>
              <p:cNvSpPr>
                <a:spLocks noChangeArrowheads="1"/>
              </p:cNvSpPr>
              <p:nvPr/>
            </p:nvSpPr>
            <p:spPr bwMode="auto">
              <a:xfrm>
                <a:off x="2111" y="2668"/>
                <a:ext cx="217" cy="218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" name="Rectangle 8"/>
              <p:cNvSpPr>
                <a:spLocks noChangeArrowheads="1"/>
              </p:cNvSpPr>
              <p:nvPr/>
            </p:nvSpPr>
            <p:spPr bwMode="auto">
              <a:xfrm>
                <a:off x="2186" y="2706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Helvetica" pitchFamily="34" charset="0"/>
                  </a:rPr>
                  <a:t>0</a:t>
                </a:r>
                <a:endParaRPr lang="en-US" altLang="en-US"/>
              </a:p>
            </p:txBody>
          </p:sp>
          <p:sp>
            <p:nvSpPr>
              <p:cNvPr id="134" name="Rectangle 9"/>
              <p:cNvSpPr>
                <a:spLocks noChangeArrowheads="1"/>
              </p:cNvSpPr>
              <p:nvPr/>
            </p:nvSpPr>
            <p:spPr bwMode="auto">
              <a:xfrm>
                <a:off x="2328" y="2668"/>
                <a:ext cx="217" cy="218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" name="Rectangle 10"/>
              <p:cNvSpPr>
                <a:spLocks noChangeArrowheads="1"/>
              </p:cNvSpPr>
              <p:nvPr/>
            </p:nvSpPr>
            <p:spPr bwMode="auto">
              <a:xfrm>
                <a:off x="2403" y="2706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Helvetica" pitchFamily="34" charset="0"/>
                  </a:rPr>
                  <a:t>0</a:t>
                </a:r>
                <a:endParaRPr lang="en-US" altLang="en-US"/>
              </a:p>
            </p:txBody>
          </p:sp>
          <p:sp>
            <p:nvSpPr>
              <p:cNvPr id="136" name="Rectangle 11"/>
              <p:cNvSpPr>
                <a:spLocks noChangeArrowheads="1"/>
              </p:cNvSpPr>
              <p:nvPr/>
            </p:nvSpPr>
            <p:spPr bwMode="auto">
              <a:xfrm>
                <a:off x="2545" y="2668"/>
                <a:ext cx="217" cy="218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" name="Rectangle 12"/>
              <p:cNvSpPr>
                <a:spLocks noChangeArrowheads="1"/>
              </p:cNvSpPr>
              <p:nvPr/>
            </p:nvSpPr>
            <p:spPr bwMode="auto">
              <a:xfrm>
                <a:off x="2620" y="2706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Helvetica" pitchFamily="34" charset="0"/>
                  </a:rPr>
                  <a:t>0</a:t>
                </a:r>
                <a:endParaRPr lang="en-US" altLang="en-US"/>
              </a:p>
            </p:txBody>
          </p:sp>
          <p:sp>
            <p:nvSpPr>
              <p:cNvPr id="138" name="Rectangle 13"/>
              <p:cNvSpPr>
                <a:spLocks noChangeArrowheads="1"/>
              </p:cNvSpPr>
              <p:nvPr/>
            </p:nvSpPr>
            <p:spPr bwMode="auto">
              <a:xfrm>
                <a:off x="2762" y="2668"/>
                <a:ext cx="217" cy="218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9" name="Rectangle 14"/>
              <p:cNvSpPr>
                <a:spLocks noChangeArrowheads="1"/>
              </p:cNvSpPr>
              <p:nvPr/>
            </p:nvSpPr>
            <p:spPr bwMode="auto">
              <a:xfrm>
                <a:off x="2837" y="2706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dirty="0">
                    <a:solidFill>
                      <a:srgbClr val="000000"/>
                    </a:solidFill>
                    <a:latin typeface="Helvetica" pitchFamily="34" charset="0"/>
                  </a:rPr>
                  <a:t>0</a:t>
                </a:r>
                <a:endParaRPr lang="en-US" altLang="en-US" dirty="0"/>
              </a:p>
            </p:txBody>
          </p:sp>
          <p:sp>
            <p:nvSpPr>
              <p:cNvPr id="140" name="Rectangle 15"/>
              <p:cNvSpPr>
                <a:spLocks noChangeArrowheads="1"/>
              </p:cNvSpPr>
              <p:nvPr/>
            </p:nvSpPr>
            <p:spPr bwMode="auto">
              <a:xfrm>
                <a:off x="2979" y="2668"/>
                <a:ext cx="217" cy="218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" name="Rectangle 16"/>
              <p:cNvSpPr>
                <a:spLocks noChangeArrowheads="1"/>
              </p:cNvSpPr>
              <p:nvPr/>
            </p:nvSpPr>
            <p:spPr bwMode="auto">
              <a:xfrm>
                <a:off x="3054" y="2706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dirty="0">
                    <a:solidFill>
                      <a:srgbClr val="000000"/>
                    </a:solidFill>
                    <a:latin typeface="Helvetica" pitchFamily="34" charset="0"/>
                  </a:rPr>
                  <a:t>1</a:t>
                </a:r>
                <a:endParaRPr lang="en-US" altLang="en-US" dirty="0"/>
              </a:p>
            </p:txBody>
          </p:sp>
          <p:sp>
            <p:nvSpPr>
              <p:cNvPr id="142" name="Rectangle 17"/>
              <p:cNvSpPr>
                <a:spLocks noChangeArrowheads="1"/>
              </p:cNvSpPr>
              <p:nvPr/>
            </p:nvSpPr>
            <p:spPr bwMode="auto">
              <a:xfrm>
                <a:off x="3196" y="2668"/>
                <a:ext cx="217" cy="218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" name="Rectangle 18"/>
              <p:cNvSpPr>
                <a:spLocks noChangeArrowheads="1"/>
              </p:cNvSpPr>
              <p:nvPr/>
            </p:nvSpPr>
            <p:spPr bwMode="auto">
              <a:xfrm>
                <a:off x="3271" y="2706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dirty="0">
                    <a:solidFill>
                      <a:srgbClr val="000000"/>
                    </a:solidFill>
                    <a:latin typeface="Helvetica" pitchFamily="34" charset="0"/>
                  </a:rPr>
                  <a:t>0</a:t>
                </a:r>
                <a:endParaRPr lang="en-US" altLang="en-US" dirty="0"/>
              </a:p>
            </p:txBody>
          </p:sp>
          <p:sp>
            <p:nvSpPr>
              <p:cNvPr id="144" name="Rectangle 19"/>
              <p:cNvSpPr>
                <a:spLocks noChangeArrowheads="1"/>
              </p:cNvSpPr>
              <p:nvPr/>
            </p:nvSpPr>
            <p:spPr bwMode="auto">
              <a:xfrm>
                <a:off x="3413" y="2668"/>
                <a:ext cx="217" cy="218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" name="Rectangle 20"/>
              <p:cNvSpPr>
                <a:spLocks noChangeArrowheads="1"/>
              </p:cNvSpPr>
              <p:nvPr/>
            </p:nvSpPr>
            <p:spPr bwMode="auto">
              <a:xfrm>
                <a:off x="3488" y="2706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dirty="0">
                    <a:solidFill>
                      <a:srgbClr val="000000"/>
                    </a:solidFill>
                    <a:latin typeface="Helvetica" pitchFamily="34" charset="0"/>
                  </a:rPr>
                  <a:t>0</a:t>
                </a:r>
                <a:endParaRPr lang="en-US" altLang="en-US" dirty="0"/>
              </a:p>
            </p:txBody>
          </p:sp>
          <p:sp>
            <p:nvSpPr>
              <p:cNvPr id="146" name="Rectangle 21"/>
              <p:cNvSpPr>
                <a:spLocks noChangeArrowheads="1"/>
              </p:cNvSpPr>
              <p:nvPr/>
            </p:nvSpPr>
            <p:spPr bwMode="auto">
              <a:xfrm>
                <a:off x="3630" y="2668"/>
                <a:ext cx="217" cy="218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" name="Rectangle 22"/>
              <p:cNvSpPr>
                <a:spLocks noChangeArrowheads="1"/>
              </p:cNvSpPr>
              <p:nvPr/>
            </p:nvSpPr>
            <p:spPr bwMode="auto">
              <a:xfrm>
                <a:off x="3705" y="2706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dirty="0">
                    <a:solidFill>
                      <a:srgbClr val="000000"/>
                    </a:solidFill>
                    <a:latin typeface="Helvetica" pitchFamily="34" charset="0"/>
                  </a:rPr>
                  <a:t>1</a:t>
                </a:r>
                <a:endParaRPr lang="en-US" altLang="en-US" dirty="0"/>
              </a:p>
            </p:txBody>
          </p:sp>
          <p:sp>
            <p:nvSpPr>
              <p:cNvPr id="148" name="Rectangle 23"/>
              <p:cNvSpPr>
                <a:spLocks noChangeArrowheads="1"/>
              </p:cNvSpPr>
              <p:nvPr/>
            </p:nvSpPr>
            <p:spPr bwMode="auto">
              <a:xfrm>
                <a:off x="2111" y="2342"/>
                <a:ext cx="217" cy="217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" name="Rectangle 24"/>
              <p:cNvSpPr>
                <a:spLocks noChangeArrowheads="1"/>
              </p:cNvSpPr>
              <p:nvPr/>
            </p:nvSpPr>
            <p:spPr bwMode="auto">
              <a:xfrm>
                <a:off x="2186" y="2380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Helvetica" pitchFamily="34" charset="0"/>
                  </a:rPr>
                  <a:t>0</a:t>
                </a:r>
                <a:endParaRPr lang="en-US" altLang="en-US"/>
              </a:p>
            </p:txBody>
          </p:sp>
          <p:sp>
            <p:nvSpPr>
              <p:cNvPr id="150" name="Rectangle 25"/>
              <p:cNvSpPr>
                <a:spLocks noChangeArrowheads="1"/>
              </p:cNvSpPr>
              <p:nvPr/>
            </p:nvSpPr>
            <p:spPr bwMode="auto">
              <a:xfrm>
                <a:off x="2328" y="2342"/>
                <a:ext cx="217" cy="217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1" name="Rectangle 26"/>
              <p:cNvSpPr>
                <a:spLocks noChangeArrowheads="1"/>
              </p:cNvSpPr>
              <p:nvPr/>
            </p:nvSpPr>
            <p:spPr bwMode="auto">
              <a:xfrm>
                <a:off x="2403" y="2380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Helvetica" pitchFamily="34" charset="0"/>
                  </a:rPr>
                  <a:t>0</a:t>
                </a:r>
                <a:endParaRPr lang="en-US" altLang="en-US"/>
              </a:p>
            </p:txBody>
          </p:sp>
          <p:sp>
            <p:nvSpPr>
              <p:cNvPr id="152" name="Rectangle 27"/>
              <p:cNvSpPr>
                <a:spLocks noChangeArrowheads="1"/>
              </p:cNvSpPr>
              <p:nvPr/>
            </p:nvSpPr>
            <p:spPr bwMode="auto">
              <a:xfrm>
                <a:off x="2545" y="2342"/>
                <a:ext cx="217" cy="217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" name="Rectangle 28"/>
              <p:cNvSpPr>
                <a:spLocks noChangeArrowheads="1"/>
              </p:cNvSpPr>
              <p:nvPr/>
            </p:nvSpPr>
            <p:spPr bwMode="auto">
              <a:xfrm>
                <a:off x="2620" y="2380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dirty="0">
                    <a:solidFill>
                      <a:srgbClr val="000000"/>
                    </a:solidFill>
                    <a:latin typeface="Helvetica" pitchFamily="34" charset="0"/>
                  </a:rPr>
                  <a:t>1</a:t>
                </a:r>
                <a:endParaRPr lang="en-US" altLang="en-US" dirty="0"/>
              </a:p>
            </p:txBody>
          </p:sp>
          <p:sp>
            <p:nvSpPr>
              <p:cNvPr id="154" name="Rectangle 29"/>
              <p:cNvSpPr>
                <a:spLocks noChangeArrowheads="1"/>
              </p:cNvSpPr>
              <p:nvPr/>
            </p:nvSpPr>
            <p:spPr bwMode="auto">
              <a:xfrm>
                <a:off x="2762" y="2342"/>
                <a:ext cx="217" cy="217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" name="Rectangle 30"/>
              <p:cNvSpPr>
                <a:spLocks noChangeArrowheads="1"/>
              </p:cNvSpPr>
              <p:nvPr/>
            </p:nvSpPr>
            <p:spPr bwMode="auto">
              <a:xfrm>
                <a:off x="2837" y="2380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dirty="0">
                    <a:solidFill>
                      <a:srgbClr val="000000"/>
                    </a:solidFill>
                    <a:latin typeface="Helvetica" pitchFamily="34" charset="0"/>
                  </a:rPr>
                  <a:t>0</a:t>
                </a:r>
                <a:endParaRPr lang="en-US" altLang="en-US" dirty="0"/>
              </a:p>
            </p:txBody>
          </p:sp>
          <p:sp>
            <p:nvSpPr>
              <p:cNvPr id="156" name="Rectangle 31"/>
              <p:cNvSpPr>
                <a:spLocks noChangeArrowheads="1"/>
              </p:cNvSpPr>
              <p:nvPr/>
            </p:nvSpPr>
            <p:spPr bwMode="auto">
              <a:xfrm>
                <a:off x="2979" y="2342"/>
                <a:ext cx="217" cy="217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" name="Rectangle 32"/>
              <p:cNvSpPr>
                <a:spLocks noChangeArrowheads="1"/>
              </p:cNvSpPr>
              <p:nvPr/>
            </p:nvSpPr>
            <p:spPr bwMode="auto">
              <a:xfrm>
                <a:off x="3054" y="2380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Helvetica" pitchFamily="34" charset="0"/>
                  </a:rPr>
                  <a:t>0</a:t>
                </a:r>
                <a:endParaRPr lang="en-US" altLang="en-US"/>
              </a:p>
            </p:txBody>
          </p:sp>
          <p:sp>
            <p:nvSpPr>
              <p:cNvPr id="158" name="Rectangle 33"/>
              <p:cNvSpPr>
                <a:spLocks noChangeArrowheads="1"/>
              </p:cNvSpPr>
              <p:nvPr/>
            </p:nvSpPr>
            <p:spPr bwMode="auto">
              <a:xfrm>
                <a:off x="3196" y="2342"/>
                <a:ext cx="217" cy="217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" name="Rectangle 34"/>
              <p:cNvSpPr>
                <a:spLocks noChangeArrowheads="1"/>
              </p:cNvSpPr>
              <p:nvPr/>
            </p:nvSpPr>
            <p:spPr bwMode="auto">
              <a:xfrm>
                <a:off x="3271" y="2380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>
                    <a:solidFill>
                      <a:srgbClr val="000000"/>
                    </a:solidFill>
                    <a:latin typeface="Helvetica" pitchFamily="34" charset="0"/>
                  </a:rPr>
                  <a:t>1</a:t>
                </a:r>
                <a:endParaRPr lang="en-US" altLang="en-US"/>
              </a:p>
            </p:txBody>
          </p:sp>
          <p:sp>
            <p:nvSpPr>
              <p:cNvPr id="160" name="Rectangle 35"/>
              <p:cNvSpPr>
                <a:spLocks noChangeArrowheads="1"/>
              </p:cNvSpPr>
              <p:nvPr/>
            </p:nvSpPr>
            <p:spPr bwMode="auto">
              <a:xfrm>
                <a:off x="3413" y="2342"/>
                <a:ext cx="217" cy="217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" name="Rectangle 36"/>
              <p:cNvSpPr>
                <a:spLocks noChangeArrowheads="1"/>
              </p:cNvSpPr>
              <p:nvPr/>
            </p:nvSpPr>
            <p:spPr bwMode="auto">
              <a:xfrm>
                <a:off x="3488" y="2380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b="1" dirty="0">
                    <a:solidFill>
                      <a:srgbClr val="000099"/>
                    </a:solidFill>
                    <a:latin typeface="Helvetica" pitchFamily="34" charset="0"/>
                  </a:rPr>
                  <a:t>1</a:t>
                </a:r>
                <a:endParaRPr lang="en-US" altLang="en-US" b="1" dirty="0">
                  <a:solidFill>
                    <a:srgbClr val="000099"/>
                  </a:solidFill>
                </a:endParaRPr>
              </a:p>
            </p:txBody>
          </p:sp>
          <p:sp>
            <p:nvSpPr>
              <p:cNvPr id="162" name="Rectangle 37"/>
              <p:cNvSpPr>
                <a:spLocks noChangeArrowheads="1"/>
              </p:cNvSpPr>
              <p:nvPr/>
            </p:nvSpPr>
            <p:spPr bwMode="auto">
              <a:xfrm>
                <a:off x="3630" y="2342"/>
                <a:ext cx="217" cy="217"/>
              </a:xfrm>
              <a:prstGeom prst="rect">
                <a:avLst/>
              </a:prstGeom>
              <a:solidFill>
                <a:srgbClr val="FFFFFF"/>
              </a:solidFill>
              <a:ln w="476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" name="Rectangle 38"/>
              <p:cNvSpPr>
                <a:spLocks noChangeArrowheads="1"/>
              </p:cNvSpPr>
              <p:nvPr/>
            </p:nvSpPr>
            <p:spPr bwMode="auto">
              <a:xfrm>
                <a:off x="3705" y="2380"/>
                <a:ext cx="62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1500" b="1" dirty="0">
                    <a:solidFill>
                      <a:srgbClr val="000099"/>
                    </a:solidFill>
                    <a:latin typeface="Helvetica" pitchFamily="34" charset="0"/>
                  </a:rPr>
                  <a:t>0</a:t>
                </a:r>
                <a:endParaRPr lang="en-US" altLang="en-US" b="1" dirty="0">
                  <a:solidFill>
                    <a:srgbClr val="000099"/>
                  </a:solidFill>
                </a:endParaRPr>
              </a:p>
            </p:txBody>
          </p:sp>
        </p:grpSp>
        <p:sp>
          <p:nvSpPr>
            <p:cNvPr id="128" name="Rectangle 58"/>
            <p:cNvSpPr>
              <a:spLocks noChangeArrowheads="1"/>
            </p:cNvSpPr>
            <p:nvPr/>
          </p:nvSpPr>
          <p:spPr bwMode="auto">
            <a:xfrm>
              <a:off x="10828914" y="3875232"/>
              <a:ext cx="45525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dirty="0">
                  <a:solidFill>
                    <a:srgbClr val="000000"/>
                  </a:solidFill>
                </a:rPr>
                <a:t>= 38</a:t>
              </a:r>
              <a:endParaRPr lang="en-US" altLang="en-US" dirty="0"/>
            </a:p>
          </p:txBody>
        </p:sp>
        <p:sp>
          <p:nvSpPr>
            <p:cNvPr id="129" name="Rectangle 58"/>
            <p:cNvSpPr>
              <a:spLocks noChangeArrowheads="1"/>
            </p:cNvSpPr>
            <p:nvPr/>
          </p:nvSpPr>
          <p:spPr bwMode="auto">
            <a:xfrm>
              <a:off x="7026852" y="3889856"/>
              <a:ext cx="67967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dirty="0">
                  <a:solidFill>
                    <a:srgbClr val="000000"/>
                  </a:solidFill>
                </a:rPr>
                <a:t>Before</a:t>
              </a:r>
              <a:endParaRPr lang="en-US" altLang="en-US" dirty="0"/>
            </a:p>
          </p:txBody>
        </p:sp>
        <p:sp>
          <p:nvSpPr>
            <p:cNvPr id="130" name="Rectangle 58"/>
            <p:cNvSpPr>
              <a:spLocks noChangeArrowheads="1"/>
            </p:cNvSpPr>
            <p:nvPr/>
          </p:nvSpPr>
          <p:spPr bwMode="auto">
            <a:xfrm>
              <a:off x="7026852" y="4361748"/>
              <a:ext cx="48731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dirty="0">
                  <a:solidFill>
                    <a:srgbClr val="000000"/>
                  </a:solidFill>
                </a:rPr>
                <a:t>After</a:t>
              </a:r>
              <a:endParaRPr lang="en-US" altLang="en-US" dirty="0"/>
            </a:p>
          </p:txBody>
        </p:sp>
        <p:sp>
          <p:nvSpPr>
            <p:cNvPr id="131" name="Rectangle 58"/>
            <p:cNvSpPr>
              <a:spLocks noChangeArrowheads="1"/>
            </p:cNvSpPr>
            <p:nvPr/>
          </p:nvSpPr>
          <p:spPr bwMode="auto">
            <a:xfrm>
              <a:off x="10828913" y="4361748"/>
              <a:ext cx="86410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r>
                <a:rPr lang="en-US" altLang="en-US" dirty="0">
                  <a:solidFill>
                    <a:srgbClr val="000000"/>
                  </a:solidFill>
                </a:rPr>
                <a:t>= 9, </a:t>
              </a:r>
              <a:r>
                <a:rPr lang="en-US" altLang="en-US" b="1" dirty="0">
                  <a:solidFill>
                    <a:srgbClr val="000099"/>
                  </a:solidFill>
                </a:rPr>
                <a:t>r=2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35540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3" grpId="0"/>
      <p:bldP spid="1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. . 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36A1BC7-CFBD-4D86-8C0D-8924E8EFC6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50" y="1527969"/>
            <a:ext cx="9215917" cy="4205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7663" indent="-347663" algn="l" rtl="0" fontAlgn="base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8513" indent="-336550" algn="l" rtl="0" fontAlgn="base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4588" indent="-231775" algn="l" rtl="0" fontAlgn="base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+mn-cs"/>
              </a:defRPr>
            </a:lvl3pPr>
            <a:lvl4pPr marL="1481138" indent="-222250" algn="l" rtl="0" fontAlgn="base">
              <a:spcBef>
                <a:spcPct val="4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444500" indent="-444500">
              <a:spcBef>
                <a:spcPts val="6000"/>
              </a:spcBef>
            </a:pPr>
            <a:r>
              <a:rPr lang="en-US" altLang="en-US" sz="2800" kern="0" dirty="0"/>
              <a:t>Binary and Hexadecimal Addition and Subtraction</a:t>
            </a:r>
          </a:p>
          <a:p>
            <a:pPr marL="444500" indent="-444500">
              <a:spcBef>
                <a:spcPts val="6000"/>
              </a:spcBef>
            </a:pPr>
            <a:r>
              <a:rPr lang="en-US" altLang="en-US" sz="2800" kern="0" dirty="0"/>
              <a:t>Binary Multiplication and Bit Shifting</a:t>
            </a:r>
          </a:p>
          <a:p>
            <a:pPr marL="444500" indent="-444500">
              <a:spcBef>
                <a:spcPts val="6000"/>
              </a:spcBef>
            </a:pPr>
            <a:r>
              <a:rPr lang="en-US" altLang="en-US" sz="2800" kern="0" dirty="0">
                <a:solidFill>
                  <a:srgbClr val="FF0000"/>
                </a:solidFill>
              </a:rPr>
              <a:t>Signed Integers</a:t>
            </a:r>
          </a:p>
          <a:p>
            <a:pPr marL="444500" indent="-444500">
              <a:spcBef>
                <a:spcPts val="6000"/>
              </a:spcBef>
            </a:pPr>
            <a:r>
              <a:rPr lang="en-US" altLang="en-US" sz="2800" kern="0" dirty="0"/>
              <a:t>Range, Overflow, Converting Subtraction into Addition</a:t>
            </a:r>
          </a:p>
        </p:txBody>
      </p:sp>
    </p:spTree>
    <p:extLst>
      <p:ext uri="{BB962C8B-B14F-4D97-AF65-F5344CB8AC3E}">
        <p14:creationId xmlns:p14="http://schemas.microsoft.com/office/powerpoint/2010/main" val="8967114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Signed Integers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027786"/>
            <a:ext cx="8915400" cy="5281564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ct val="70000"/>
              </a:spcBef>
            </a:pPr>
            <a:r>
              <a:rPr lang="en-US" altLang="en-US" dirty="0"/>
              <a:t>Several ways to represent a signed integer</a:t>
            </a:r>
          </a:p>
          <a:p>
            <a:pPr lvl="1">
              <a:lnSpc>
                <a:spcPct val="114000"/>
              </a:lnSpc>
              <a:spcBef>
                <a:spcPct val="70000"/>
              </a:spcBef>
            </a:pPr>
            <a:r>
              <a:rPr lang="en-US" altLang="en-US" dirty="0"/>
              <a:t>Sign-Magnitude</a:t>
            </a:r>
          </a:p>
          <a:p>
            <a:pPr lvl="1">
              <a:lnSpc>
                <a:spcPct val="114000"/>
              </a:lnSpc>
              <a:spcBef>
                <a:spcPct val="70000"/>
              </a:spcBef>
            </a:pPr>
            <a:r>
              <a:rPr lang="en-US" altLang="en-US" dirty="0"/>
              <a:t>1's complement</a:t>
            </a:r>
          </a:p>
          <a:p>
            <a:pPr lvl="1">
              <a:lnSpc>
                <a:spcPct val="114000"/>
              </a:lnSpc>
              <a:spcBef>
                <a:spcPct val="70000"/>
              </a:spcBef>
            </a:pPr>
            <a:r>
              <a:rPr lang="en-US" altLang="en-US" dirty="0"/>
              <a:t>2's complement</a:t>
            </a:r>
          </a:p>
          <a:p>
            <a:pPr>
              <a:lnSpc>
                <a:spcPct val="114000"/>
              </a:lnSpc>
              <a:spcBef>
                <a:spcPct val="70000"/>
              </a:spcBef>
            </a:pPr>
            <a:r>
              <a:rPr lang="en-US" altLang="en-US" dirty="0"/>
              <a:t>Divide the range of values into two parts</a:t>
            </a:r>
          </a:p>
          <a:p>
            <a:pPr lvl="1">
              <a:lnSpc>
                <a:spcPct val="114000"/>
              </a:lnSpc>
              <a:spcBef>
                <a:spcPct val="70000"/>
              </a:spcBef>
            </a:pPr>
            <a:r>
              <a:rPr lang="en-US" altLang="en-US" dirty="0"/>
              <a:t>First part corresponds to the positive numbers (≥ 0)</a:t>
            </a:r>
          </a:p>
          <a:p>
            <a:pPr lvl="1">
              <a:lnSpc>
                <a:spcPct val="114000"/>
              </a:lnSpc>
              <a:spcBef>
                <a:spcPct val="70000"/>
              </a:spcBef>
            </a:pPr>
            <a:r>
              <a:rPr lang="en-US" altLang="en-US" dirty="0"/>
              <a:t>Second part correspond to the negative numbers (&lt; 0)</a:t>
            </a:r>
          </a:p>
          <a:p>
            <a:pPr>
              <a:lnSpc>
                <a:spcPct val="114000"/>
              </a:lnSpc>
              <a:spcBef>
                <a:spcPct val="70000"/>
              </a:spcBef>
            </a:pPr>
            <a:r>
              <a:rPr lang="en-US" altLang="en-US" dirty="0"/>
              <a:t>The 2's complement representation is widely used</a:t>
            </a:r>
          </a:p>
          <a:p>
            <a:pPr lvl="1">
              <a:lnSpc>
                <a:spcPct val="114000"/>
              </a:lnSpc>
              <a:spcBef>
                <a:spcPct val="70000"/>
              </a:spcBef>
            </a:pPr>
            <a:r>
              <a:rPr lang="en-US" altLang="en-US" dirty="0"/>
              <a:t>Has many advantages over other representations</a:t>
            </a:r>
          </a:p>
        </p:txBody>
      </p:sp>
    </p:spTree>
    <p:extLst>
      <p:ext uri="{BB962C8B-B14F-4D97-AF65-F5344CB8AC3E}">
        <p14:creationId xmlns:p14="http://schemas.microsoft.com/office/powerpoint/2010/main" val="16438899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Sign-Magnitude Representation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3025775"/>
            <a:ext cx="8915400" cy="1612900"/>
          </a:xfrm>
        </p:spPr>
        <p:txBody>
          <a:bodyPr/>
          <a:lstStyle/>
          <a:p>
            <a:r>
              <a:rPr lang="en-US" altLang="en-US"/>
              <a:t>Independent representation of the sign and magnitude</a:t>
            </a:r>
          </a:p>
          <a:p>
            <a:r>
              <a:rPr lang="en-US" altLang="en-US"/>
              <a:t>Leftmost bit is the sign bit: 0 is positive and 1 is negative</a:t>
            </a:r>
          </a:p>
          <a:p>
            <a:r>
              <a:rPr lang="en-US" altLang="en-US"/>
              <a:t>Using </a:t>
            </a:r>
            <a:r>
              <a:rPr lang="en-US" altLang="en-US" i="1"/>
              <a:t>n</a:t>
            </a:r>
            <a:r>
              <a:rPr lang="en-US" altLang="en-US"/>
              <a:t> bits, largest represented magnitude = 2</a:t>
            </a:r>
            <a:r>
              <a:rPr lang="en-US" altLang="en-US" i="1" baseline="30000"/>
              <a:t>n</a:t>
            </a:r>
            <a:r>
              <a:rPr lang="en-US" altLang="en-US" baseline="30000"/>
              <a:t>-1</a:t>
            </a:r>
            <a:r>
              <a:rPr lang="en-US" altLang="en-US"/>
              <a:t> – 1</a:t>
            </a:r>
            <a:endParaRPr lang="en-US" altLang="en-US" baseline="30000"/>
          </a:p>
        </p:txBody>
      </p:sp>
      <p:sp>
        <p:nvSpPr>
          <p:cNvPr id="277508" name="Text Box 4"/>
          <p:cNvSpPr txBox="1">
            <a:spLocks noChangeArrowheads="1"/>
          </p:cNvSpPr>
          <p:nvPr/>
        </p:nvSpPr>
        <p:spPr bwMode="auto">
          <a:xfrm>
            <a:off x="1833298" y="1587357"/>
            <a:ext cx="811742" cy="690563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/>
          <a:p>
            <a:pPr algn="ctr"/>
            <a:r>
              <a:rPr lang="en-US" altLang="en-US"/>
              <a:t>Sign</a:t>
            </a:r>
          </a:p>
          <a:p>
            <a:pPr algn="ctr"/>
            <a:r>
              <a:rPr lang="en-US" altLang="en-US"/>
              <a:t>Bit</a:t>
            </a:r>
          </a:p>
        </p:txBody>
      </p:sp>
      <p:sp>
        <p:nvSpPr>
          <p:cNvPr id="277509" name="Text Box 5"/>
          <p:cNvSpPr txBox="1">
            <a:spLocks noChangeArrowheads="1"/>
          </p:cNvSpPr>
          <p:nvPr/>
        </p:nvSpPr>
        <p:spPr bwMode="auto">
          <a:xfrm>
            <a:off x="2643320" y="1587357"/>
            <a:ext cx="811742" cy="690563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/>
          <a:p>
            <a:pPr algn="ctr"/>
            <a:r>
              <a:rPr lang="en-US" altLang="en-US"/>
              <a:t>bit</a:t>
            </a:r>
          </a:p>
          <a:p>
            <a:pPr algn="ctr"/>
            <a:r>
              <a:rPr lang="en-US" altLang="en-US" i="1"/>
              <a:t>n</a:t>
            </a:r>
            <a:r>
              <a:rPr lang="en-US" altLang="en-US"/>
              <a:t>-2</a:t>
            </a:r>
          </a:p>
        </p:txBody>
      </p:sp>
      <p:sp>
        <p:nvSpPr>
          <p:cNvPr id="277510" name="Text Box 6"/>
          <p:cNvSpPr txBox="1">
            <a:spLocks noChangeArrowheads="1"/>
          </p:cNvSpPr>
          <p:nvPr/>
        </p:nvSpPr>
        <p:spPr bwMode="auto">
          <a:xfrm>
            <a:off x="4763823" y="1587357"/>
            <a:ext cx="811742" cy="690563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/>
          <a:p>
            <a:pPr algn="ctr"/>
            <a:r>
              <a:rPr lang="en-US" altLang="en-US"/>
              <a:t>bit</a:t>
            </a:r>
          </a:p>
          <a:p>
            <a:pPr algn="ctr"/>
            <a:r>
              <a:rPr lang="en-US" altLang="en-US"/>
              <a:t>2</a:t>
            </a:r>
          </a:p>
        </p:txBody>
      </p:sp>
      <p:sp>
        <p:nvSpPr>
          <p:cNvPr id="277511" name="Text Box 7"/>
          <p:cNvSpPr txBox="1">
            <a:spLocks noChangeArrowheads="1"/>
          </p:cNvSpPr>
          <p:nvPr/>
        </p:nvSpPr>
        <p:spPr bwMode="auto">
          <a:xfrm>
            <a:off x="5575564" y="1587357"/>
            <a:ext cx="811742" cy="690563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/>
          <a:p>
            <a:pPr algn="ctr"/>
            <a:r>
              <a:rPr lang="en-US" altLang="en-US"/>
              <a:t>bit</a:t>
            </a:r>
          </a:p>
          <a:p>
            <a:pPr algn="ctr"/>
            <a:r>
              <a:rPr lang="en-US" altLang="en-US"/>
              <a:t>1</a:t>
            </a:r>
          </a:p>
        </p:txBody>
      </p:sp>
      <p:sp>
        <p:nvSpPr>
          <p:cNvPr id="277512" name="Text Box 8"/>
          <p:cNvSpPr txBox="1">
            <a:spLocks noChangeArrowheads="1"/>
          </p:cNvSpPr>
          <p:nvPr/>
        </p:nvSpPr>
        <p:spPr bwMode="auto">
          <a:xfrm>
            <a:off x="6387306" y="1587357"/>
            <a:ext cx="811742" cy="690563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/>
          <a:p>
            <a:pPr algn="ctr"/>
            <a:r>
              <a:rPr lang="en-US" altLang="en-US"/>
              <a:t>bit</a:t>
            </a:r>
          </a:p>
          <a:p>
            <a:pPr algn="ctr"/>
            <a:r>
              <a:rPr lang="en-US" altLang="en-US"/>
              <a:t>0</a:t>
            </a:r>
          </a:p>
        </p:txBody>
      </p:sp>
      <p:sp>
        <p:nvSpPr>
          <p:cNvPr id="277516" name="Text Box 12"/>
          <p:cNvSpPr txBox="1">
            <a:spLocks noChangeArrowheads="1"/>
          </p:cNvSpPr>
          <p:nvPr/>
        </p:nvSpPr>
        <p:spPr bwMode="auto">
          <a:xfrm>
            <a:off x="3455063" y="1587357"/>
            <a:ext cx="1310481" cy="6905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/>
          <a:p>
            <a:pPr algn="ctr"/>
            <a:r>
              <a:rPr lang="en-US" altLang="en-US" b="1"/>
              <a:t>. . .</a:t>
            </a:r>
          </a:p>
        </p:txBody>
      </p:sp>
      <p:sp>
        <p:nvSpPr>
          <p:cNvPr id="277517" name="AutoShape 13"/>
          <p:cNvSpPr>
            <a:spLocks/>
          </p:cNvSpPr>
          <p:nvPr/>
        </p:nvSpPr>
        <p:spPr bwMode="auto">
          <a:xfrm rot="-5400000">
            <a:off x="4834666" y="145311"/>
            <a:ext cx="173038" cy="4555728"/>
          </a:xfrm>
          <a:prstGeom prst="leftBrace">
            <a:avLst>
              <a:gd name="adj1" fmla="val 43092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18" name="Text Box 14"/>
          <p:cNvSpPr txBox="1">
            <a:spLocks noChangeArrowheads="1"/>
          </p:cNvSpPr>
          <p:nvPr/>
        </p:nvSpPr>
        <p:spPr bwMode="auto">
          <a:xfrm>
            <a:off x="2643321" y="2566845"/>
            <a:ext cx="4555728" cy="230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/>
          <a:p>
            <a:pPr algn="ctr"/>
            <a:r>
              <a:rPr lang="en-US" altLang="en-US"/>
              <a:t>Magnitude = </a:t>
            </a:r>
            <a:r>
              <a:rPr lang="en-US" altLang="en-US" i="1"/>
              <a:t>n</a:t>
            </a:r>
            <a:r>
              <a:rPr lang="en-US" altLang="en-US"/>
              <a:t> – 1 bits</a:t>
            </a:r>
          </a:p>
        </p:txBody>
      </p:sp>
      <p:sp>
        <p:nvSpPr>
          <p:cNvPr id="277519" name="AutoShape 15"/>
          <p:cNvSpPr>
            <a:spLocks/>
          </p:cNvSpPr>
          <p:nvPr/>
        </p:nvSpPr>
        <p:spPr bwMode="auto">
          <a:xfrm rot="5400000" flipV="1">
            <a:off x="4429654" y="-1239187"/>
            <a:ext cx="173037" cy="5365750"/>
          </a:xfrm>
          <a:prstGeom prst="leftBrace">
            <a:avLst>
              <a:gd name="adj1" fmla="val 50754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7520" name="Text Box 16"/>
          <p:cNvSpPr txBox="1">
            <a:spLocks noChangeArrowheads="1"/>
          </p:cNvSpPr>
          <p:nvPr/>
        </p:nvSpPr>
        <p:spPr bwMode="auto">
          <a:xfrm>
            <a:off x="3391430" y="1009507"/>
            <a:ext cx="2247768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/>
          <a:p>
            <a:pPr algn="ctr"/>
            <a:r>
              <a:rPr lang="en-US" altLang="en-US" sz="2000" i="1" dirty="0"/>
              <a:t>n</a:t>
            </a:r>
            <a:r>
              <a:rPr lang="en-US" altLang="en-US" sz="2000" dirty="0"/>
              <a:t>-bit number</a:t>
            </a:r>
          </a:p>
        </p:txBody>
      </p:sp>
      <p:grpSp>
        <p:nvGrpSpPr>
          <p:cNvPr id="277530" name="Group 26"/>
          <p:cNvGrpSpPr>
            <a:grpSpLocks/>
          </p:cNvGrpSpPr>
          <p:nvPr/>
        </p:nvGrpSpPr>
        <p:grpSpPr bwMode="auto">
          <a:xfrm>
            <a:off x="1021556" y="5791201"/>
            <a:ext cx="3494617" cy="403225"/>
            <a:chOff x="594" y="3539"/>
            <a:chExt cx="2032" cy="254"/>
          </a:xfrm>
        </p:grpSpPr>
        <p:sp>
          <p:nvSpPr>
            <p:cNvPr id="277522" name="Text Box 18"/>
            <p:cNvSpPr txBox="1">
              <a:spLocks noChangeArrowheads="1"/>
            </p:cNvSpPr>
            <p:nvPr/>
          </p:nvSpPr>
          <p:spPr bwMode="auto">
            <a:xfrm>
              <a:off x="2372" y="3539"/>
              <a:ext cx="254" cy="25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 algn="ctr"/>
              <a:r>
                <a:rPr lang="en-US" altLang="en-US"/>
                <a:t>1</a:t>
              </a:r>
            </a:p>
          </p:txBody>
        </p:sp>
        <p:sp>
          <p:nvSpPr>
            <p:cNvPr id="277523" name="Text Box 19"/>
            <p:cNvSpPr txBox="1">
              <a:spLocks noChangeArrowheads="1"/>
            </p:cNvSpPr>
            <p:nvPr/>
          </p:nvSpPr>
          <p:spPr bwMode="auto">
            <a:xfrm>
              <a:off x="2118" y="3539"/>
              <a:ext cx="254" cy="25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 algn="ctr"/>
              <a:r>
                <a:rPr lang="en-US" altLang="en-US"/>
                <a:t>0</a:t>
              </a:r>
            </a:p>
          </p:txBody>
        </p:sp>
        <p:sp>
          <p:nvSpPr>
            <p:cNvPr id="277524" name="Text Box 20"/>
            <p:cNvSpPr txBox="1">
              <a:spLocks noChangeArrowheads="1"/>
            </p:cNvSpPr>
            <p:nvPr/>
          </p:nvSpPr>
          <p:spPr bwMode="auto">
            <a:xfrm>
              <a:off x="1864" y="3539"/>
              <a:ext cx="254" cy="25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 algn="ctr"/>
              <a:r>
                <a:rPr lang="en-US" altLang="en-US"/>
                <a:t>1</a:t>
              </a:r>
            </a:p>
          </p:txBody>
        </p:sp>
        <p:sp>
          <p:nvSpPr>
            <p:cNvPr id="277525" name="Text Box 21"/>
            <p:cNvSpPr txBox="1">
              <a:spLocks noChangeArrowheads="1"/>
            </p:cNvSpPr>
            <p:nvPr/>
          </p:nvSpPr>
          <p:spPr bwMode="auto">
            <a:xfrm>
              <a:off x="1610" y="3539"/>
              <a:ext cx="254" cy="25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 algn="ctr"/>
              <a:r>
                <a:rPr lang="en-US" altLang="en-US"/>
                <a:t>1</a:t>
              </a:r>
            </a:p>
          </p:txBody>
        </p:sp>
        <p:sp>
          <p:nvSpPr>
            <p:cNvPr id="277526" name="Text Box 22"/>
            <p:cNvSpPr txBox="1">
              <a:spLocks noChangeArrowheads="1"/>
            </p:cNvSpPr>
            <p:nvPr/>
          </p:nvSpPr>
          <p:spPr bwMode="auto">
            <a:xfrm>
              <a:off x="1356" y="3539"/>
              <a:ext cx="254" cy="25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 algn="ctr"/>
              <a:r>
                <a:rPr lang="en-US" altLang="en-US"/>
                <a:t>0</a:t>
              </a:r>
            </a:p>
          </p:txBody>
        </p:sp>
        <p:sp>
          <p:nvSpPr>
            <p:cNvPr id="277527" name="Text Box 23"/>
            <p:cNvSpPr txBox="1">
              <a:spLocks noChangeArrowheads="1"/>
            </p:cNvSpPr>
            <p:nvPr/>
          </p:nvSpPr>
          <p:spPr bwMode="auto">
            <a:xfrm>
              <a:off x="1102" y="3539"/>
              <a:ext cx="254" cy="25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 algn="ctr"/>
              <a:r>
                <a:rPr lang="en-US" altLang="en-US"/>
                <a:t>1</a:t>
              </a:r>
            </a:p>
          </p:txBody>
        </p:sp>
        <p:sp>
          <p:nvSpPr>
            <p:cNvPr id="277528" name="Text Box 24"/>
            <p:cNvSpPr txBox="1">
              <a:spLocks noChangeArrowheads="1"/>
            </p:cNvSpPr>
            <p:nvPr/>
          </p:nvSpPr>
          <p:spPr bwMode="auto">
            <a:xfrm>
              <a:off x="848" y="3539"/>
              <a:ext cx="254" cy="25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 algn="ctr"/>
              <a:r>
                <a:rPr lang="en-US" altLang="en-US"/>
                <a:t>0</a:t>
              </a:r>
            </a:p>
          </p:txBody>
        </p:sp>
        <p:sp>
          <p:nvSpPr>
            <p:cNvPr id="277529" name="Text Box 25"/>
            <p:cNvSpPr txBox="1">
              <a:spLocks noChangeArrowheads="1"/>
            </p:cNvSpPr>
            <p:nvPr/>
          </p:nvSpPr>
          <p:spPr bwMode="auto">
            <a:xfrm>
              <a:off x="594" y="3539"/>
              <a:ext cx="254" cy="25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 algn="ctr"/>
              <a:r>
                <a:rPr lang="en-US" altLang="en-US" b="1">
                  <a:solidFill>
                    <a:srgbClr val="FF0000"/>
                  </a:solidFill>
                </a:rPr>
                <a:t>0</a:t>
              </a:r>
            </a:p>
          </p:txBody>
        </p:sp>
      </p:grpSp>
      <p:grpSp>
        <p:nvGrpSpPr>
          <p:cNvPr id="277542" name="Group 38"/>
          <p:cNvGrpSpPr>
            <a:grpSpLocks/>
          </p:cNvGrpSpPr>
          <p:nvPr/>
        </p:nvGrpSpPr>
        <p:grpSpPr bwMode="auto">
          <a:xfrm>
            <a:off x="5451739" y="5791201"/>
            <a:ext cx="3494617" cy="403225"/>
            <a:chOff x="3170" y="3466"/>
            <a:chExt cx="2032" cy="254"/>
          </a:xfrm>
        </p:grpSpPr>
        <p:sp>
          <p:nvSpPr>
            <p:cNvPr id="277532" name="Text Box 28"/>
            <p:cNvSpPr txBox="1">
              <a:spLocks noChangeArrowheads="1"/>
            </p:cNvSpPr>
            <p:nvPr/>
          </p:nvSpPr>
          <p:spPr bwMode="auto">
            <a:xfrm>
              <a:off x="4948" y="3466"/>
              <a:ext cx="254" cy="25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 algn="ctr"/>
              <a:r>
                <a:rPr lang="en-US" altLang="en-US"/>
                <a:t>1</a:t>
              </a:r>
            </a:p>
          </p:txBody>
        </p:sp>
        <p:sp>
          <p:nvSpPr>
            <p:cNvPr id="277533" name="Text Box 29"/>
            <p:cNvSpPr txBox="1">
              <a:spLocks noChangeArrowheads="1"/>
            </p:cNvSpPr>
            <p:nvPr/>
          </p:nvSpPr>
          <p:spPr bwMode="auto">
            <a:xfrm>
              <a:off x="4694" y="3466"/>
              <a:ext cx="254" cy="25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 algn="ctr"/>
              <a:r>
                <a:rPr lang="en-US" altLang="en-US"/>
                <a:t>0</a:t>
              </a:r>
            </a:p>
          </p:txBody>
        </p:sp>
        <p:sp>
          <p:nvSpPr>
            <p:cNvPr id="277534" name="Text Box 30"/>
            <p:cNvSpPr txBox="1">
              <a:spLocks noChangeArrowheads="1"/>
            </p:cNvSpPr>
            <p:nvPr/>
          </p:nvSpPr>
          <p:spPr bwMode="auto">
            <a:xfrm>
              <a:off x="4440" y="3466"/>
              <a:ext cx="254" cy="25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 algn="ctr"/>
              <a:r>
                <a:rPr lang="en-US" altLang="en-US"/>
                <a:t>1</a:t>
              </a:r>
            </a:p>
          </p:txBody>
        </p:sp>
        <p:sp>
          <p:nvSpPr>
            <p:cNvPr id="277535" name="Text Box 31"/>
            <p:cNvSpPr txBox="1">
              <a:spLocks noChangeArrowheads="1"/>
            </p:cNvSpPr>
            <p:nvPr/>
          </p:nvSpPr>
          <p:spPr bwMode="auto">
            <a:xfrm>
              <a:off x="4186" y="3466"/>
              <a:ext cx="254" cy="25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 algn="ctr"/>
              <a:r>
                <a:rPr lang="en-US" altLang="en-US"/>
                <a:t>1</a:t>
              </a:r>
            </a:p>
          </p:txBody>
        </p:sp>
        <p:sp>
          <p:nvSpPr>
            <p:cNvPr id="277536" name="Text Box 32"/>
            <p:cNvSpPr txBox="1">
              <a:spLocks noChangeArrowheads="1"/>
            </p:cNvSpPr>
            <p:nvPr/>
          </p:nvSpPr>
          <p:spPr bwMode="auto">
            <a:xfrm>
              <a:off x="3932" y="3466"/>
              <a:ext cx="254" cy="25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 algn="ctr"/>
              <a:r>
                <a:rPr lang="en-US" altLang="en-US"/>
                <a:t>0</a:t>
              </a:r>
            </a:p>
          </p:txBody>
        </p:sp>
        <p:sp>
          <p:nvSpPr>
            <p:cNvPr id="277537" name="Text Box 33"/>
            <p:cNvSpPr txBox="1">
              <a:spLocks noChangeArrowheads="1"/>
            </p:cNvSpPr>
            <p:nvPr/>
          </p:nvSpPr>
          <p:spPr bwMode="auto">
            <a:xfrm>
              <a:off x="3678" y="3466"/>
              <a:ext cx="254" cy="25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 algn="ctr"/>
              <a:r>
                <a:rPr lang="en-US" altLang="en-US"/>
                <a:t>1</a:t>
              </a:r>
            </a:p>
          </p:txBody>
        </p:sp>
        <p:sp>
          <p:nvSpPr>
            <p:cNvPr id="277538" name="Text Box 34"/>
            <p:cNvSpPr txBox="1">
              <a:spLocks noChangeArrowheads="1"/>
            </p:cNvSpPr>
            <p:nvPr/>
          </p:nvSpPr>
          <p:spPr bwMode="auto">
            <a:xfrm>
              <a:off x="3424" y="3466"/>
              <a:ext cx="254" cy="25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 algn="ctr"/>
              <a:r>
                <a:rPr lang="en-US" altLang="en-US"/>
                <a:t>0</a:t>
              </a:r>
            </a:p>
          </p:txBody>
        </p:sp>
        <p:sp>
          <p:nvSpPr>
            <p:cNvPr id="277539" name="Text Box 35"/>
            <p:cNvSpPr txBox="1">
              <a:spLocks noChangeArrowheads="1"/>
            </p:cNvSpPr>
            <p:nvPr/>
          </p:nvSpPr>
          <p:spPr bwMode="auto">
            <a:xfrm>
              <a:off x="3170" y="3466"/>
              <a:ext cx="254" cy="25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 algn="ctr"/>
              <a:r>
                <a:rPr lang="en-US" altLang="en-US" b="1">
                  <a:solidFill>
                    <a:srgbClr val="FF0000"/>
                  </a:solidFill>
                </a:rPr>
                <a:t>1</a:t>
              </a:r>
            </a:p>
          </p:txBody>
        </p:sp>
      </p:grpSp>
      <p:sp>
        <p:nvSpPr>
          <p:cNvPr id="277540" name="Text Box 36"/>
          <p:cNvSpPr txBox="1">
            <a:spLocks noChangeArrowheads="1"/>
          </p:cNvSpPr>
          <p:nvPr/>
        </p:nvSpPr>
        <p:spPr bwMode="auto">
          <a:xfrm>
            <a:off x="1021556" y="4754563"/>
            <a:ext cx="3494617" cy="9191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/>
          <a:p>
            <a:pPr algn="ctr"/>
            <a:r>
              <a:rPr lang="en-US" altLang="en-US" sz="2000" dirty="0"/>
              <a:t>Sign-magnitude</a:t>
            </a:r>
          </a:p>
          <a:p>
            <a:pPr algn="ctr"/>
            <a:r>
              <a:rPr lang="en-US" altLang="en-US" sz="2000" dirty="0"/>
              <a:t>8-bit representation of +45</a:t>
            </a:r>
          </a:p>
        </p:txBody>
      </p:sp>
      <p:sp>
        <p:nvSpPr>
          <p:cNvPr id="277545" name="Text Box 41"/>
          <p:cNvSpPr txBox="1">
            <a:spLocks noChangeArrowheads="1"/>
          </p:cNvSpPr>
          <p:nvPr/>
        </p:nvSpPr>
        <p:spPr bwMode="auto">
          <a:xfrm>
            <a:off x="5451739" y="4754563"/>
            <a:ext cx="3494617" cy="9191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/>
          <a:p>
            <a:pPr algn="ctr"/>
            <a:r>
              <a:rPr lang="en-US" altLang="en-US" sz="2000" dirty="0"/>
              <a:t>Sign-magnitude</a:t>
            </a:r>
          </a:p>
          <a:p>
            <a:pPr algn="ctr"/>
            <a:r>
              <a:rPr lang="en-US" altLang="en-US" sz="2000" dirty="0"/>
              <a:t>8-bit representation of -45</a:t>
            </a:r>
          </a:p>
        </p:txBody>
      </p:sp>
    </p:spTree>
    <p:extLst>
      <p:ext uri="{BB962C8B-B14F-4D97-AF65-F5344CB8AC3E}">
        <p14:creationId xmlns:p14="http://schemas.microsoft.com/office/powerpoint/2010/main" val="28482485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Properties of Sign-Magnitude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7246" y="894292"/>
            <a:ext cx="9279527" cy="5645486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1300"/>
              </a:spcBef>
            </a:pPr>
            <a:r>
              <a:rPr lang="en-US" altLang="en-US" dirty="0"/>
              <a:t>Symmetric range of represented values:</a:t>
            </a:r>
          </a:p>
          <a:p>
            <a:pPr>
              <a:lnSpc>
                <a:spcPct val="120000"/>
              </a:lnSpc>
              <a:spcBef>
                <a:spcPts val="1300"/>
              </a:spcBef>
              <a:buNone/>
            </a:pPr>
            <a:r>
              <a:rPr lang="en-US" altLang="en-US" dirty="0"/>
              <a:t>	For </a:t>
            </a:r>
            <a:r>
              <a:rPr lang="en-US" altLang="en-US" i="1" dirty="0"/>
              <a:t>n</a:t>
            </a:r>
            <a:r>
              <a:rPr lang="en-US" altLang="en-US" dirty="0"/>
              <a:t>-bit register, range is from -(2</a:t>
            </a:r>
            <a:r>
              <a:rPr lang="en-US" altLang="en-US" i="1" baseline="30000" dirty="0"/>
              <a:t>n</a:t>
            </a:r>
            <a:r>
              <a:rPr lang="en-US" altLang="en-US" baseline="30000" dirty="0"/>
              <a:t>-1</a:t>
            </a:r>
            <a:r>
              <a:rPr lang="en-US" altLang="en-US" dirty="0"/>
              <a:t> – 1) to +(2</a:t>
            </a:r>
            <a:r>
              <a:rPr lang="en-US" altLang="en-US" i="1" baseline="30000" dirty="0"/>
              <a:t>n</a:t>
            </a:r>
            <a:r>
              <a:rPr lang="en-US" altLang="en-US" baseline="30000" dirty="0"/>
              <a:t>-1</a:t>
            </a:r>
            <a:r>
              <a:rPr lang="en-US" altLang="en-US" dirty="0"/>
              <a:t> – 1)</a:t>
            </a:r>
          </a:p>
          <a:p>
            <a:pPr>
              <a:lnSpc>
                <a:spcPct val="120000"/>
              </a:lnSpc>
              <a:spcBef>
                <a:spcPts val="1300"/>
              </a:spcBef>
              <a:buNone/>
            </a:pPr>
            <a:r>
              <a:rPr lang="en-US" altLang="en-US" dirty="0"/>
              <a:t>	For example, if </a:t>
            </a:r>
            <a:r>
              <a:rPr lang="en-US" altLang="en-US" i="1" dirty="0"/>
              <a:t>n</a:t>
            </a:r>
            <a:r>
              <a:rPr lang="en-US" altLang="en-US" dirty="0"/>
              <a:t> = 8 </a:t>
            </a:r>
            <a:r>
              <a:rPr lang="en-US" altLang="en-US"/>
              <a:t>bits then range </a:t>
            </a:r>
            <a:r>
              <a:rPr lang="en-US" altLang="en-US" dirty="0"/>
              <a:t>is -127 to +127</a:t>
            </a:r>
          </a:p>
          <a:p>
            <a:pPr>
              <a:lnSpc>
                <a:spcPct val="120000"/>
              </a:lnSpc>
              <a:spcBef>
                <a:spcPts val="1300"/>
              </a:spcBef>
            </a:pPr>
            <a:r>
              <a:rPr lang="en-US" altLang="en-US" dirty="0"/>
              <a:t>Two representations for zero: +0 and -0	</a:t>
            </a:r>
            <a:r>
              <a:rPr lang="en-US" altLang="en-US" b="1" dirty="0">
                <a:solidFill>
                  <a:srgbClr val="FF0000"/>
                </a:solidFill>
              </a:rPr>
              <a:t>NOT Good!</a:t>
            </a:r>
          </a:p>
          <a:p>
            <a:pPr>
              <a:lnSpc>
                <a:spcPct val="120000"/>
              </a:lnSpc>
              <a:spcBef>
                <a:spcPts val="1300"/>
              </a:spcBef>
            </a:pPr>
            <a:r>
              <a:rPr lang="en-US" altLang="en-US" dirty="0"/>
              <a:t>Two circuits are needed for addition &amp; subtraction	</a:t>
            </a:r>
            <a:r>
              <a:rPr lang="en-US" altLang="en-US" b="1" dirty="0">
                <a:solidFill>
                  <a:srgbClr val="FF0000"/>
                </a:solidFill>
              </a:rPr>
              <a:t>NOT Good!</a:t>
            </a:r>
          </a:p>
          <a:p>
            <a:pPr marL="715963" lvl="1" indent="-358775">
              <a:lnSpc>
                <a:spcPct val="120000"/>
              </a:lnSpc>
              <a:spcBef>
                <a:spcPts val="1300"/>
              </a:spcBef>
            </a:pPr>
            <a:r>
              <a:rPr lang="en-US" altLang="en-US" dirty="0"/>
              <a:t>In addition to an adder, a second circuit is needed for subtraction</a:t>
            </a:r>
          </a:p>
          <a:p>
            <a:pPr marL="715963" lvl="1" indent="-358775">
              <a:lnSpc>
                <a:spcPct val="120000"/>
              </a:lnSpc>
              <a:spcBef>
                <a:spcPts val="1300"/>
              </a:spcBef>
            </a:pPr>
            <a:r>
              <a:rPr lang="en-US" altLang="en-US" dirty="0"/>
              <a:t>Sign and magnitude parts should be processed independently</a:t>
            </a:r>
          </a:p>
          <a:p>
            <a:pPr marL="715963" lvl="1" indent="-358775">
              <a:lnSpc>
                <a:spcPct val="120000"/>
              </a:lnSpc>
              <a:spcBef>
                <a:spcPts val="1300"/>
              </a:spcBef>
            </a:pPr>
            <a:r>
              <a:rPr lang="en-US" altLang="en-US" dirty="0"/>
              <a:t>Sign bit should be examined to determine addition or subtraction</a:t>
            </a:r>
          </a:p>
          <a:p>
            <a:pPr marL="715963" lvl="1" indent="-358775">
              <a:lnSpc>
                <a:spcPct val="120000"/>
              </a:lnSpc>
              <a:spcBef>
                <a:spcPts val="1300"/>
              </a:spcBef>
            </a:pPr>
            <a:r>
              <a:rPr lang="en-US" altLang="en-US" dirty="0"/>
              <a:t>Addition of numbers of different signs is converted into subtraction</a:t>
            </a:r>
          </a:p>
          <a:p>
            <a:pPr marL="715963" lvl="1" indent="-358775">
              <a:lnSpc>
                <a:spcPct val="120000"/>
              </a:lnSpc>
              <a:spcBef>
                <a:spcPts val="1300"/>
              </a:spcBef>
            </a:pPr>
            <a:r>
              <a:rPr lang="en-US" altLang="en-US" dirty="0"/>
              <a:t>Increases the cost of the add/subtract circuit</a:t>
            </a:r>
            <a:endParaRPr lang="en-US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1277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Sign-Magnitude Addition / Subtraction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654" y="951899"/>
            <a:ext cx="8698658" cy="57607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Eight cases for Sign-Magnitude Addition / Subtraction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9655" y="1700790"/>
          <a:ext cx="8583442" cy="4690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94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66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38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434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6070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Operation</a:t>
                      </a:r>
                    </a:p>
                  </a:txBody>
                  <a:tcPr anchor="ctr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ADD</a:t>
                      </a:r>
                    </a:p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Magnitudes</a:t>
                      </a:r>
                    </a:p>
                  </a:txBody>
                  <a:tcPr anchor="ctr"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Subtract Magnitudes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 </a:t>
                      </a:r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  <a:sym typeface="Symbol"/>
                        </a:rPr>
                        <a:t>&gt;=</a:t>
                      </a:r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 &lt; B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(+A)</a:t>
                      </a:r>
                      <a:r>
                        <a:rPr lang="en-US" sz="2400" b="1" dirty="0"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</a:t>
                      </a:r>
                      <a:r>
                        <a:rPr lang="en-US" sz="2400" b="1" dirty="0"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(+B)</a:t>
                      </a:r>
                    </a:p>
                  </a:txBody>
                  <a:tcPr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+(A+B)</a:t>
                      </a:r>
                    </a:p>
                  </a:txBody>
                  <a:tcPr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(+A)</a:t>
                      </a:r>
                      <a:r>
                        <a:rPr lang="en-US" sz="2400" b="1" dirty="0"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</a:t>
                      </a:r>
                      <a:r>
                        <a:rPr lang="en-US" sz="2400" b="1" dirty="0"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(-B)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+(A–B)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-(B–A)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(-A)</a:t>
                      </a:r>
                      <a:r>
                        <a:rPr lang="en-US" sz="2400" b="1" dirty="0"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</a:t>
                      </a:r>
                      <a:r>
                        <a:rPr lang="en-US" sz="2400" b="1" dirty="0"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(+B)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-(A–B)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+(B–A)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(-A)</a:t>
                      </a:r>
                      <a:r>
                        <a:rPr lang="en-US" sz="2400" b="1" dirty="0"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</a:t>
                      </a:r>
                      <a:r>
                        <a:rPr lang="en-US" sz="2400" b="1" dirty="0"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(-B)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-(A+B)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(+A)</a:t>
                      </a:r>
                      <a:r>
                        <a:rPr lang="en-US" sz="2400" b="1" dirty="0"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–</a:t>
                      </a:r>
                      <a:r>
                        <a:rPr lang="en-US" sz="2400" b="1" dirty="0"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(+B)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+(A–B)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-(B–A)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(+A)</a:t>
                      </a:r>
                      <a:r>
                        <a:rPr lang="en-US" sz="2400" b="1" dirty="0"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–</a:t>
                      </a:r>
                      <a:r>
                        <a:rPr lang="en-US" sz="2400" b="1" dirty="0"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(-B)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+(A+B)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(-A)</a:t>
                      </a:r>
                      <a:r>
                        <a:rPr lang="en-US" sz="2400" b="1" dirty="0"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–</a:t>
                      </a:r>
                      <a:r>
                        <a:rPr lang="en-US" sz="2400" b="1" dirty="0"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(+B)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-(A+B)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(-A)</a:t>
                      </a:r>
                      <a:r>
                        <a:rPr lang="en-US" sz="2400" b="1" dirty="0"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–</a:t>
                      </a:r>
                      <a:r>
                        <a:rPr lang="en-US" sz="2400" b="1" dirty="0">
                          <a:latin typeface="+mn-lt"/>
                          <a:cs typeface="Consolas" panose="020B0609020204030204" pitchFamily="49" charset="0"/>
                        </a:rPr>
                        <a:t> </a:t>
                      </a:r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(-B)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-(A–B)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+(B–A)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70193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1’s Complement Representation</a:t>
            </a: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4439" y="894292"/>
            <a:ext cx="9389941" cy="5645487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/>
              <a:t>Given a binary number </a:t>
            </a:r>
            <a:r>
              <a:rPr lang="en-US" altLang="en-US" i="1" dirty="0"/>
              <a:t>A</a:t>
            </a:r>
            <a:endParaRPr lang="en-US" altLang="en-US" dirty="0"/>
          </a:p>
          <a:p>
            <a:pPr>
              <a:lnSpc>
                <a:spcPct val="110000"/>
              </a:lnSpc>
              <a:spcBef>
                <a:spcPts val="1200"/>
              </a:spcBef>
              <a:buFont typeface="Wingdings" pitchFamily="2" charset="2"/>
              <a:buNone/>
            </a:pPr>
            <a:r>
              <a:rPr lang="en-US" altLang="en-US" dirty="0"/>
              <a:t>	The 1’s complement of </a:t>
            </a:r>
            <a:r>
              <a:rPr lang="en-US" altLang="en-US" i="1" dirty="0"/>
              <a:t>A</a:t>
            </a:r>
            <a:r>
              <a:rPr lang="en-US" altLang="en-US" dirty="0"/>
              <a:t> is obtained by inverting each bit in </a:t>
            </a:r>
            <a:r>
              <a:rPr lang="en-US" altLang="en-US" i="1" dirty="0"/>
              <a:t>A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/>
              <a:t>Example: 1’s complement of (01101001)</a:t>
            </a:r>
            <a:r>
              <a:rPr lang="en-US" altLang="en-US" baseline="-25000" dirty="0"/>
              <a:t>2</a:t>
            </a:r>
            <a:r>
              <a:rPr lang="en-US" altLang="en-US" dirty="0"/>
              <a:t> = (10010110)</a:t>
            </a:r>
            <a:r>
              <a:rPr lang="en-US" altLang="en-US" baseline="-25000" dirty="0"/>
              <a:t>2</a:t>
            </a:r>
            <a:endParaRPr lang="en-US" altLang="en-US" dirty="0"/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/>
              <a:t>If </a:t>
            </a:r>
            <a:r>
              <a:rPr lang="en-US" altLang="en-US" i="1" dirty="0"/>
              <a:t>A </a:t>
            </a:r>
            <a:r>
              <a:rPr lang="en-US" altLang="en-US" dirty="0"/>
              <a:t>consists of </a:t>
            </a:r>
            <a:r>
              <a:rPr lang="en-US" altLang="en-US" i="1" dirty="0"/>
              <a:t>n</a:t>
            </a:r>
            <a:r>
              <a:rPr lang="en-US" altLang="en-US" dirty="0"/>
              <a:t> bits then:</a:t>
            </a:r>
            <a:endParaRPr lang="en-US" altLang="en-US" baseline="-25000" dirty="0"/>
          </a:p>
          <a:p>
            <a:pPr>
              <a:lnSpc>
                <a:spcPct val="110000"/>
              </a:lnSpc>
              <a:spcBef>
                <a:spcPts val="1200"/>
              </a:spcBef>
              <a:buFont typeface="Wingdings" pitchFamily="2" charset="2"/>
              <a:buNone/>
            </a:pPr>
            <a:r>
              <a:rPr lang="en-US" altLang="en-US" dirty="0"/>
              <a:t>	</a:t>
            </a:r>
            <a:r>
              <a:rPr lang="en-US" altLang="en-US" i="1" dirty="0"/>
              <a:t>A</a:t>
            </a:r>
            <a:r>
              <a:rPr lang="en-US" altLang="en-US" dirty="0"/>
              <a:t> + (1’s complement of </a:t>
            </a:r>
            <a:r>
              <a:rPr lang="en-US" altLang="en-US" i="1" dirty="0"/>
              <a:t>A</a:t>
            </a:r>
            <a:r>
              <a:rPr lang="en-US" altLang="en-US" dirty="0"/>
              <a:t>) = (2</a:t>
            </a:r>
            <a:r>
              <a:rPr lang="en-US" altLang="en-US" i="1" baseline="30000" dirty="0"/>
              <a:t>n</a:t>
            </a:r>
            <a:r>
              <a:rPr lang="en-US" altLang="en-US" dirty="0"/>
              <a:t> – 1) = (1…111)</a:t>
            </a:r>
            <a:r>
              <a:rPr lang="en-US" altLang="en-US" baseline="-25000" dirty="0"/>
              <a:t>2</a:t>
            </a:r>
            <a:r>
              <a:rPr lang="en-US" altLang="en-US" dirty="0"/>
              <a:t>  (all bits are 1's)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/>
              <a:t>Range of values is -(2</a:t>
            </a:r>
            <a:r>
              <a:rPr lang="en-US" altLang="en-US" i="1" baseline="30000" dirty="0"/>
              <a:t>n</a:t>
            </a:r>
            <a:r>
              <a:rPr lang="en-US" altLang="en-US" baseline="30000" dirty="0"/>
              <a:t>-1</a:t>
            </a:r>
            <a:r>
              <a:rPr lang="en-US" altLang="en-US" dirty="0"/>
              <a:t> – 1) to +(2</a:t>
            </a:r>
            <a:r>
              <a:rPr lang="en-US" altLang="en-US" i="1" baseline="30000" dirty="0"/>
              <a:t>n</a:t>
            </a:r>
            <a:r>
              <a:rPr lang="en-US" altLang="en-US" baseline="30000" dirty="0"/>
              <a:t>-1</a:t>
            </a:r>
            <a:r>
              <a:rPr lang="en-US" altLang="en-US" dirty="0"/>
              <a:t> – 1)</a:t>
            </a:r>
          </a:p>
          <a:p>
            <a:pPr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altLang="en-US" dirty="0"/>
              <a:t>	For example, if </a:t>
            </a:r>
            <a:r>
              <a:rPr lang="en-US" altLang="en-US" i="1" dirty="0"/>
              <a:t>n</a:t>
            </a:r>
            <a:r>
              <a:rPr lang="en-US" altLang="en-US" dirty="0"/>
              <a:t> = 8 bits, range is -127 to +127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/>
              <a:t>Two representations for zero: +0 and -0	</a:t>
            </a:r>
            <a:r>
              <a:rPr lang="en-US" altLang="en-US" b="1" dirty="0">
                <a:solidFill>
                  <a:srgbClr val="FF0000"/>
                </a:solidFill>
              </a:rPr>
              <a:t>NOT Good!</a:t>
            </a:r>
          </a:p>
          <a:p>
            <a:pPr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dirty="0"/>
              <a:t>	1's complement of (0…000)</a:t>
            </a:r>
            <a:r>
              <a:rPr lang="en-US" baseline="-25000" dirty="0"/>
              <a:t>2</a:t>
            </a:r>
            <a:r>
              <a:rPr lang="en-US" dirty="0"/>
              <a:t> = (1…111)</a:t>
            </a:r>
            <a:r>
              <a:rPr lang="en-US" baseline="-25000" dirty="0"/>
              <a:t>2</a:t>
            </a:r>
            <a:r>
              <a:rPr lang="en-US" dirty="0"/>
              <a:t> = 2</a:t>
            </a:r>
            <a:r>
              <a:rPr lang="en-US" i="1" baseline="30000" dirty="0"/>
              <a:t>n</a:t>
            </a:r>
            <a:r>
              <a:rPr lang="en-US" dirty="0"/>
              <a:t> – 1</a:t>
            </a:r>
          </a:p>
          <a:p>
            <a:pPr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dirty="0"/>
              <a:t>	-0 = (1…111)</a:t>
            </a:r>
            <a:r>
              <a:rPr lang="en-US" baseline="-25000" dirty="0"/>
              <a:t>2</a:t>
            </a:r>
            <a:r>
              <a:rPr lang="en-US" dirty="0"/>
              <a:t>	</a:t>
            </a:r>
            <a:r>
              <a:rPr lang="en-US" b="1" dirty="0">
                <a:solidFill>
                  <a:srgbClr val="FF0000"/>
                </a:solidFill>
              </a:rPr>
              <a:t>NOT Good!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6514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2’s Complement Representation</a:t>
            </a: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7261" y="894292"/>
            <a:ext cx="9101905" cy="5645486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ts val="1900"/>
              </a:spcBef>
            </a:pPr>
            <a:r>
              <a:rPr lang="en-US" altLang="en-US" dirty="0"/>
              <a:t>Standard way to represent signed integers in computers</a:t>
            </a:r>
          </a:p>
          <a:p>
            <a:pPr>
              <a:lnSpc>
                <a:spcPct val="110000"/>
              </a:lnSpc>
              <a:spcBef>
                <a:spcPts val="1900"/>
              </a:spcBef>
            </a:pPr>
            <a:r>
              <a:rPr lang="en-US" altLang="en-US" dirty="0"/>
              <a:t>A simple definition for 2’s complement:</a:t>
            </a:r>
          </a:p>
          <a:p>
            <a:pPr>
              <a:lnSpc>
                <a:spcPct val="110000"/>
              </a:lnSpc>
              <a:spcBef>
                <a:spcPts val="1900"/>
              </a:spcBef>
              <a:buFont typeface="Wingdings" pitchFamily="2" charset="2"/>
              <a:buNone/>
            </a:pPr>
            <a:r>
              <a:rPr lang="en-US" altLang="en-US" dirty="0"/>
              <a:t>	Given a binary number </a:t>
            </a:r>
            <a:r>
              <a:rPr lang="en-US" altLang="en-US" i="1" dirty="0"/>
              <a:t>A</a:t>
            </a:r>
            <a:endParaRPr lang="en-US" altLang="en-US" dirty="0"/>
          </a:p>
          <a:p>
            <a:pPr>
              <a:lnSpc>
                <a:spcPct val="110000"/>
              </a:lnSpc>
              <a:spcBef>
                <a:spcPts val="1900"/>
              </a:spcBef>
              <a:buFont typeface="Wingdings" pitchFamily="2" charset="2"/>
              <a:buNone/>
            </a:pPr>
            <a:r>
              <a:rPr lang="en-US" altLang="en-US" dirty="0"/>
              <a:t>	The 2’s complement of </a:t>
            </a:r>
            <a:r>
              <a:rPr lang="en-US" altLang="en-US" i="1" dirty="0"/>
              <a:t>A </a:t>
            </a:r>
            <a:r>
              <a:rPr lang="en-US" altLang="en-US" dirty="0"/>
              <a:t>= (1’s complement of </a:t>
            </a:r>
            <a:r>
              <a:rPr lang="en-US" altLang="en-US" i="1" dirty="0"/>
              <a:t>A</a:t>
            </a:r>
            <a:r>
              <a:rPr lang="en-US" altLang="en-US" dirty="0"/>
              <a:t>) + 1</a:t>
            </a:r>
          </a:p>
          <a:p>
            <a:pPr>
              <a:lnSpc>
                <a:spcPct val="110000"/>
              </a:lnSpc>
              <a:spcBef>
                <a:spcPts val="1900"/>
              </a:spcBef>
            </a:pPr>
            <a:r>
              <a:rPr lang="en-US" altLang="en-US" dirty="0"/>
              <a:t>Example: 2’s complement of (01101001)</a:t>
            </a:r>
            <a:r>
              <a:rPr lang="en-US" altLang="en-US" baseline="-25000" dirty="0"/>
              <a:t>2</a:t>
            </a:r>
            <a:r>
              <a:rPr lang="en-US" altLang="en-US" dirty="0"/>
              <a:t> =</a:t>
            </a:r>
          </a:p>
          <a:p>
            <a:pPr>
              <a:lnSpc>
                <a:spcPct val="110000"/>
              </a:lnSpc>
              <a:spcBef>
                <a:spcPts val="1900"/>
              </a:spcBef>
              <a:buFont typeface="Wingdings" pitchFamily="2" charset="2"/>
              <a:buNone/>
            </a:pPr>
            <a:r>
              <a:rPr lang="en-US" altLang="en-US" dirty="0"/>
              <a:t>	(10010110)</a:t>
            </a:r>
            <a:r>
              <a:rPr lang="en-US" altLang="en-US" baseline="-25000" dirty="0"/>
              <a:t>2</a:t>
            </a:r>
            <a:r>
              <a:rPr lang="en-US" altLang="en-US" dirty="0"/>
              <a:t> + 1 = (10010111)</a:t>
            </a:r>
            <a:r>
              <a:rPr lang="en-US" altLang="en-US" baseline="-25000" dirty="0"/>
              <a:t>2</a:t>
            </a:r>
            <a:r>
              <a:rPr lang="en-US" altLang="en-US" dirty="0"/>
              <a:t> </a:t>
            </a:r>
          </a:p>
          <a:p>
            <a:pPr>
              <a:lnSpc>
                <a:spcPct val="110000"/>
              </a:lnSpc>
              <a:spcBef>
                <a:spcPts val="1900"/>
              </a:spcBef>
            </a:pPr>
            <a:r>
              <a:rPr lang="en-US" altLang="en-US" dirty="0"/>
              <a:t>If </a:t>
            </a:r>
            <a:r>
              <a:rPr lang="en-US" altLang="en-US" i="1" dirty="0"/>
              <a:t>A </a:t>
            </a:r>
            <a:r>
              <a:rPr lang="en-US" altLang="en-US" dirty="0"/>
              <a:t>consists of </a:t>
            </a:r>
            <a:r>
              <a:rPr lang="en-US" altLang="en-US" i="1" dirty="0"/>
              <a:t>n</a:t>
            </a:r>
            <a:r>
              <a:rPr lang="en-US" altLang="en-US" dirty="0"/>
              <a:t> bits then</a:t>
            </a:r>
          </a:p>
          <a:p>
            <a:pPr>
              <a:lnSpc>
                <a:spcPct val="110000"/>
              </a:lnSpc>
              <a:spcBef>
                <a:spcPts val="1900"/>
              </a:spcBef>
              <a:buFont typeface="Wingdings" pitchFamily="2" charset="2"/>
              <a:buNone/>
            </a:pPr>
            <a:r>
              <a:rPr lang="en-US" altLang="en-US" i="1" dirty="0"/>
              <a:t>	A</a:t>
            </a:r>
            <a:r>
              <a:rPr lang="en-US" altLang="en-US" dirty="0"/>
              <a:t> + (2’s complement of </a:t>
            </a:r>
            <a:r>
              <a:rPr lang="en-US" altLang="en-US" i="1" dirty="0"/>
              <a:t>A</a:t>
            </a:r>
            <a:r>
              <a:rPr lang="en-US" altLang="en-US" dirty="0"/>
              <a:t>) = 2</a:t>
            </a:r>
            <a:r>
              <a:rPr lang="en-US" altLang="en-US" i="1" baseline="30000" dirty="0"/>
              <a:t>n</a:t>
            </a:r>
            <a:endParaRPr lang="en-US" altLang="en-US" i="1" dirty="0"/>
          </a:p>
          <a:p>
            <a:pPr>
              <a:lnSpc>
                <a:spcPct val="110000"/>
              </a:lnSpc>
              <a:spcBef>
                <a:spcPts val="1900"/>
              </a:spcBef>
              <a:buNone/>
            </a:pPr>
            <a:r>
              <a:rPr lang="en-US" altLang="en-US" i="1" dirty="0"/>
              <a:t>	</a:t>
            </a:r>
            <a:r>
              <a:rPr lang="en-US" altLang="en-US" dirty="0"/>
              <a:t>2’s complement of </a:t>
            </a:r>
            <a:r>
              <a:rPr lang="en-US" altLang="en-US" i="1" dirty="0"/>
              <a:t>A</a:t>
            </a:r>
            <a:r>
              <a:rPr lang="en-US" altLang="en-US" dirty="0"/>
              <a:t> = 2</a:t>
            </a:r>
            <a:r>
              <a:rPr lang="en-US" altLang="en-US" i="1" baseline="30000" dirty="0"/>
              <a:t>n</a:t>
            </a:r>
            <a:r>
              <a:rPr lang="en-US" altLang="en-US" dirty="0"/>
              <a:t> – </a:t>
            </a:r>
            <a:r>
              <a:rPr lang="en-US" altLang="en-US" i="1" dirty="0"/>
              <a:t>A</a:t>
            </a:r>
          </a:p>
          <a:p>
            <a:pPr>
              <a:lnSpc>
                <a:spcPct val="110000"/>
              </a:lnSpc>
              <a:spcBef>
                <a:spcPts val="2000"/>
              </a:spcBef>
              <a:buFont typeface="Wingdings" pitchFamily="2" charset="2"/>
              <a:buNone/>
            </a:pPr>
            <a:endParaRPr lang="en-US" altLang="en-US" i="1" dirty="0"/>
          </a:p>
        </p:txBody>
      </p:sp>
    </p:spTree>
    <p:extLst>
      <p:ext uri="{BB962C8B-B14F-4D97-AF65-F5344CB8AC3E}">
        <p14:creationId xmlns:p14="http://schemas.microsoft.com/office/powerpoint/2010/main" val="1547923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Outline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19EDC41-27E2-46F6-BFE8-DEDF1CF74F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50" y="1527969"/>
            <a:ext cx="9215917" cy="4205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7663" indent="-347663" algn="l" rtl="0" fontAlgn="base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8513" indent="-336550" algn="l" rtl="0" fontAlgn="base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4588" indent="-231775" algn="l" rtl="0" fontAlgn="base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+mn-cs"/>
              </a:defRPr>
            </a:lvl3pPr>
            <a:lvl4pPr marL="1481138" indent="-222250" algn="l" rtl="0" fontAlgn="base">
              <a:spcBef>
                <a:spcPct val="4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444500" indent="-444500">
              <a:spcBef>
                <a:spcPts val="6000"/>
              </a:spcBef>
            </a:pPr>
            <a:r>
              <a:rPr lang="en-US" altLang="en-US" sz="2800" kern="0" dirty="0">
                <a:solidFill>
                  <a:srgbClr val="FF0000"/>
                </a:solidFill>
              </a:rPr>
              <a:t>Binary and Hexadecimal Addition and Subtraction</a:t>
            </a:r>
          </a:p>
          <a:p>
            <a:pPr marL="444500" indent="-444500">
              <a:spcBef>
                <a:spcPts val="6000"/>
              </a:spcBef>
            </a:pPr>
            <a:r>
              <a:rPr lang="en-US" altLang="en-US" sz="2800" kern="0" dirty="0"/>
              <a:t>Binary Multiplication and Bit Shifting</a:t>
            </a:r>
          </a:p>
          <a:p>
            <a:pPr marL="444500" indent="-444500">
              <a:spcBef>
                <a:spcPts val="6000"/>
              </a:spcBef>
            </a:pPr>
            <a:r>
              <a:rPr lang="en-US" altLang="en-US" sz="2800" kern="0" dirty="0"/>
              <a:t>Signed Integers</a:t>
            </a:r>
          </a:p>
          <a:p>
            <a:pPr marL="444500" indent="-444500">
              <a:spcBef>
                <a:spcPts val="6000"/>
              </a:spcBef>
            </a:pPr>
            <a:r>
              <a:rPr lang="en-US" altLang="en-US" sz="2800" kern="0" dirty="0"/>
              <a:t>Range, Overflow, Converting Subtraction into Addition</a:t>
            </a:r>
          </a:p>
        </p:txBody>
      </p:sp>
    </p:spTree>
    <p:extLst>
      <p:ext uri="{BB962C8B-B14F-4D97-AF65-F5344CB8AC3E}">
        <p14:creationId xmlns:p14="http://schemas.microsoft.com/office/powerpoint/2010/main" val="24219728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Computing the 2's Complement</a:t>
            </a:r>
            <a:endParaRPr lang="en-US" dirty="0"/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522817" y="4521826"/>
            <a:ext cx="5491295" cy="178593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rgbClr val="000099"/>
                </a:solidFill>
                <a:sym typeface="Symbol" pitchFamily="18" charset="2"/>
              </a:rPr>
              <a:t>Another way to obtain the 2's complement:</a:t>
            </a:r>
          </a:p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rgbClr val="000099"/>
                </a:solidFill>
                <a:sym typeface="Symbol" pitchFamily="18" charset="2"/>
              </a:rPr>
              <a:t>Start at the least significant 1</a:t>
            </a:r>
          </a:p>
          <a:p>
            <a:pPr>
              <a:spcBef>
                <a:spcPct val="20000"/>
              </a:spcBef>
            </a:pPr>
            <a:r>
              <a:rPr lang="en-US" altLang="en-US" sz="2000">
                <a:solidFill>
                  <a:srgbClr val="000099"/>
                </a:solidFill>
                <a:sym typeface="Symbol" pitchFamily="18" charset="2"/>
              </a:rPr>
              <a:t>Leave all the 0s to its right unchanged</a:t>
            </a:r>
          </a:p>
          <a:p>
            <a:pPr>
              <a:spcBef>
                <a:spcPct val="20000"/>
              </a:spcBef>
            </a:pPr>
            <a:r>
              <a:rPr lang="en-US" altLang="en-US" sz="2000">
                <a:solidFill>
                  <a:srgbClr val="000099"/>
                </a:solidFill>
                <a:sym typeface="Symbol" pitchFamily="18" charset="2"/>
              </a:rPr>
              <a:t>Complement all the bits to its left</a:t>
            </a:r>
          </a:p>
        </p:txBody>
      </p:sp>
      <p:graphicFrame>
        <p:nvGraphicFramePr>
          <p:cNvPr id="5" name="Group 45"/>
          <p:cNvGraphicFramePr>
            <a:graphicFrameLocks noGrp="1"/>
          </p:cNvGraphicFramePr>
          <p:nvPr>
            <p:ph sz="half" idx="4294967295"/>
          </p:nvPr>
        </p:nvGraphicFramePr>
        <p:xfrm>
          <a:off x="522817" y="1124839"/>
          <a:ext cx="8860367" cy="2016126"/>
        </p:xfrm>
        <a:graphic>
          <a:graphicData uri="http://schemas.openxmlformats.org/drawingml/2006/table">
            <a:tbl>
              <a:tblPr/>
              <a:tblGrid>
                <a:gridCol w="58679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2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82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starting value</a:t>
                      </a:r>
                    </a:p>
                  </a:txBody>
                  <a:tcPr marL="97500" marR="975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00100100</a:t>
                      </a:r>
                      <a:r>
                        <a:rPr kumimoji="0" lang="en-US" alt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= +36</a:t>
                      </a:r>
                    </a:p>
                  </a:txBody>
                  <a:tcPr marL="97500" marR="975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238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step1: Invert the bits (1's complement)</a:t>
                      </a:r>
                    </a:p>
                  </a:txBody>
                  <a:tcPr marL="97500" marR="975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11011011</a:t>
                      </a:r>
                      <a:r>
                        <a:rPr kumimoji="0" lang="en-US" alt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</a:p>
                  </a:txBody>
                  <a:tcPr marL="97500" marR="975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82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step 2: Add 1 to the value from step 1</a:t>
                      </a:r>
                    </a:p>
                  </a:txBody>
                  <a:tcPr marL="97500" marR="975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      1</a:t>
                      </a:r>
                      <a:r>
                        <a:rPr kumimoji="0" lang="en-US" alt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</a:p>
                  </a:txBody>
                  <a:tcPr marL="97500" marR="975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238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sum = 2's complement representation</a:t>
                      </a:r>
                    </a:p>
                  </a:txBody>
                  <a:tcPr marL="97500" marR="975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11011100</a:t>
                      </a:r>
                      <a:r>
                        <a:rPr kumimoji="0" lang="en-US" altLang="en-US" sz="20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= -36</a:t>
                      </a:r>
                    </a:p>
                  </a:txBody>
                  <a:tcPr marL="97500" marR="975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ectangle 46"/>
          <p:cNvSpPr>
            <a:spLocks noChangeArrowheads="1"/>
          </p:cNvSpPr>
          <p:nvPr/>
        </p:nvSpPr>
        <p:spPr bwMode="auto">
          <a:xfrm>
            <a:off x="6263482" y="4521826"/>
            <a:ext cx="3119702" cy="1787525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b="1">
                <a:latin typeface="Courier New" pitchFamily="49" charset="0"/>
                <a:cs typeface="Courier New" pitchFamily="49" charset="0"/>
              </a:rPr>
              <a:t>Binary Value</a:t>
            </a:r>
          </a:p>
          <a:p>
            <a:pPr>
              <a:spcBef>
                <a:spcPct val="50000"/>
              </a:spcBef>
            </a:pPr>
            <a:r>
              <a:rPr lang="en-US" altLang="en-US" sz="2000" b="1">
                <a:latin typeface="Courier New" pitchFamily="49" charset="0"/>
                <a:cs typeface="Courier New" pitchFamily="49" charset="0"/>
              </a:rPr>
              <a:t>= 00100</a:t>
            </a:r>
            <a:r>
              <a:rPr lang="en-US" altLang="en-US" sz="20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altLang="en-US" sz="20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>
                <a:latin typeface="Courier New" pitchFamily="49" charset="0"/>
                <a:cs typeface="Courier New" pitchFamily="49" charset="0"/>
              </a:rPr>
              <a:t>00</a:t>
            </a:r>
          </a:p>
          <a:p>
            <a:pPr>
              <a:spcBef>
                <a:spcPct val="50000"/>
              </a:spcBef>
            </a:pPr>
            <a:r>
              <a:rPr lang="en-US" altLang="en-US" sz="2000" b="1">
                <a:latin typeface="Courier New" pitchFamily="49" charset="0"/>
                <a:cs typeface="Courier New" pitchFamily="49" charset="0"/>
              </a:rPr>
              <a:t>2's Complement</a:t>
            </a:r>
          </a:p>
          <a:p>
            <a:pPr>
              <a:spcBef>
                <a:spcPct val="50000"/>
              </a:spcBef>
            </a:pPr>
            <a:r>
              <a:rPr lang="en-US" altLang="en-US" sz="2000" b="1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altLang="en-US" sz="20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11011</a:t>
            </a:r>
            <a:r>
              <a:rPr lang="en-US" alt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altLang="en-US" sz="20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000" b="1">
                <a:latin typeface="Courier New" pitchFamily="49" charset="0"/>
                <a:cs typeface="Courier New" pitchFamily="49" charset="0"/>
              </a:rPr>
              <a:t>00</a:t>
            </a:r>
          </a:p>
        </p:txBody>
      </p:sp>
      <p:sp>
        <p:nvSpPr>
          <p:cNvPr id="7" name="AutoShape 50"/>
          <p:cNvSpPr>
            <a:spLocks noChangeArrowheads="1"/>
          </p:cNvSpPr>
          <p:nvPr/>
        </p:nvSpPr>
        <p:spPr bwMode="auto">
          <a:xfrm>
            <a:off x="7430101" y="5955338"/>
            <a:ext cx="270007" cy="288925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54"/>
          <p:cNvGrpSpPr>
            <a:grpSpLocks/>
          </p:cNvGrpSpPr>
          <p:nvPr/>
        </p:nvGrpSpPr>
        <p:grpSpPr bwMode="auto">
          <a:xfrm>
            <a:off x="7430101" y="4867901"/>
            <a:ext cx="1767946" cy="460375"/>
            <a:chOff x="4392" y="2995"/>
            <a:chExt cx="1028" cy="290"/>
          </a:xfrm>
        </p:grpSpPr>
        <p:sp>
          <p:nvSpPr>
            <p:cNvPr id="9" name="AutoShape 49"/>
            <p:cNvSpPr>
              <a:spLocks noChangeArrowheads="1"/>
            </p:cNvSpPr>
            <p:nvPr/>
          </p:nvSpPr>
          <p:spPr bwMode="auto">
            <a:xfrm>
              <a:off x="4392" y="3103"/>
              <a:ext cx="157" cy="182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00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52"/>
            <p:cNvSpPr txBox="1">
              <a:spLocks noChangeArrowheads="1"/>
            </p:cNvSpPr>
            <p:nvPr/>
          </p:nvSpPr>
          <p:spPr bwMode="auto">
            <a:xfrm>
              <a:off x="4803" y="2995"/>
              <a:ext cx="617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 algn="ctr"/>
              <a:r>
                <a:rPr lang="en-US" altLang="en-US" sz="1200" b="1">
                  <a:solidFill>
                    <a:srgbClr val="000099"/>
                  </a:solidFill>
                </a:rPr>
                <a:t>least</a:t>
              </a:r>
            </a:p>
            <a:p>
              <a:pPr algn="ctr"/>
              <a:r>
                <a:rPr lang="en-US" altLang="en-US" sz="1200" b="1">
                  <a:solidFill>
                    <a:srgbClr val="000099"/>
                  </a:solidFill>
                </a:rPr>
                <a:t>significant 1</a:t>
              </a:r>
            </a:p>
          </p:txBody>
        </p:sp>
        <p:sp>
          <p:nvSpPr>
            <p:cNvPr id="11" name="Freeform 53"/>
            <p:cNvSpPr>
              <a:spLocks/>
            </p:cNvSpPr>
            <p:nvPr/>
          </p:nvSpPr>
          <p:spPr bwMode="auto">
            <a:xfrm>
              <a:off x="4541" y="3075"/>
              <a:ext cx="363" cy="36"/>
            </a:xfrm>
            <a:custGeom>
              <a:avLst/>
              <a:gdLst>
                <a:gd name="T0" fmla="*/ 363 w 363"/>
                <a:gd name="T1" fmla="*/ 0 h 36"/>
                <a:gd name="T2" fmla="*/ 37 w 363"/>
                <a:gd name="T3" fmla="*/ 0 h 36"/>
                <a:gd name="T4" fmla="*/ 0 w 363"/>
                <a:gd name="T5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3" h="36">
                  <a:moveTo>
                    <a:pt x="363" y="0"/>
                  </a:moveTo>
                  <a:lnTo>
                    <a:pt x="37" y="0"/>
                  </a:lnTo>
                  <a:lnTo>
                    <a:pt x="0" y="36"/>
                  </a:lnTo>
                </a:path>
              </a:pathLst>
            </a:custGeom>
            <a:noFill/>
            <a:ln w="19050" cmpd="sng">
              <a:solidFill>
                <a:srgbClr val="00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" name="Text Box 55"/>
          <p:cNvSpPr txBox="1">
            <a:spLocks noChangeArrowheads="1"/>
          </p:cNvSpPr>
          <p:nvPr/>
        </p:nvSpPr>
        <p:spPr bwMode="auto">
          <a:xfrm>
            <a:off x="522817" y="3255963"/>
            <a:ext cx="8860367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137160" rIns="0" bIns="13716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dirty="0"/>
              <a:t>2’s complement of 11011100</a:t>
            </a:r>
            <a:r>
              <a:rPr lang="en-US" altLang="en-US" sz="2000" baseline="-25000" dirty="0"/>
              <a:t>2</a:t>
            </a:r>
            <a:r>
              <a:rPr lang="en-US" altLang="en-US" sz="2000" dirty="0"/>
              <a:t> (-36) = 00100011</a:t>
            </a:r>
            <a:r>
              <a:rPr lang="en-US" altLang="en-US" sz="2000" baseline="-25000" dirty="0"/>
              <a:t>2</a:t>
            </a:r>
            <a:r>
              <a:rPr lang="en-US" altLang="en-US" sz="2000" dirty="0"/>
              <a:t> + 1 = 00100100</a:t>
            </a:r>
            <a:r>
              <a:rPr lang="en-US" altLang="en-US" sz="2000" baseline="-25000" dirty="0"/>
              <a:t>2</a:t>
            </a:r>
            <a:r>
              <a:rPr lang="en-US" altLang="en-US" sz="2000" dirty="0"/>
              <a:t> = +36</a:t>
            </a:r>
            <a:endParaRPr lang="en-US" altLang="en-US" sz="2000" baseline="-25000" dirty="0"/>
          </a:p>
          <a:p>
            <a:pPr>
              <a:spcBef>
                <a:spcPct val="50000"/>
              </a:spcBef>
            </a:pPr>
            <a:r>
              <a:rPr lang="en-US" altLang="en-US" sz="2000" dirty="0">
                <a:sym typeface="Symbol" pitchFamily="18" charset="2"/>
              </a:rPr>
              <a:t>The 2’s complement of the 2’s complement of </a:t>
            </a:r>
            <a:r>
              <a:rPr lang="en-US" altLang="en-US" sz="2000" i="1" dirty="0">
                <a:sym typeface="Symbol" pitchFamily="18" charset="2"/>
              </a:rPr>
              <a:t>A</a:t>
            </a:r>
            <a:r>
              <a:rPr lang="en-US" altLang="en-US" sz="2000" dirty="0">
                <a:sym typeface="Symbol" pitchFamily="18" charset="2"/>
              </a:rPr>
              <a:t> is equal to </a:t>
            </a:r>
            <a:r>
              <a:rPr lang="en-US" altLang="en-US" sz="2000" i="1" dirty="0">
                <a:sym typeface="Symbol" pitchFamily="18" charset="2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737417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build="allAtOnce" animBg="1"/>
      <p:bldP spid="7" grpId="0" animBg="1"/>
      <p:bldP spid="12" grpId="0" build="allAtOnce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Properties of the 2’s Complement</a:t>
            </a:r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836685"/>
            <a:ext cx="8915400" cy="5276154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altLang="en-US" dirty="0"/>
              <a:t>Range of represented values: -2</a:t>
            </a:r>
            <a:r>
              <a:rPr lang="en-US" altLang="en-US" i="1" baseline="30000" dirty="0"/>
              <a:t>n</a:t>
            </a:r>
            <a:r>
              <a:rPr lang="en-US" altLang="en-US" baseline="30000" dirty="0"/>
              <a:t>-1</a:t>
            </a:r>
            <a:r>
              <a:rPr lang="en-US" altLang="en-US" dirty="0"/>
              <a:t> to +(2</a:t>
            </a:r>
            <a:r>
              <a:rPr lang="en-US" altLang="en-US" i="1" baseline="30000" dirty="0"/>
              <a:t>n</a:t>
            </a:r>
            <a:r>
              <a:rPr lang="en-US" altLang="en-US" baseline="30000" dirty="0"/>
              <a:t>-1</a:t>
            </a:r>
            <a:r>
              <a:rPr lang="en-US" altLang="en-US" dirty="0"/>
              <a:t> – 1)</a:t>
            </a:r>
          </a:p>
          <a:p>
            <a:pPr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altLang="en-US" dirty="0"/>
              <a:t>	For example, if </a:t>
            </a:r>
            <a:r>
              <a:rPr lang="en-US" altLang="en-US" i="1" dirty="0"/>
              <a:t>n</a:t>
            </a:r>
            <a:r>
              <a:rPr lang="en-US" altLang="en-US" dirty="0"/>
              <a:t> = </a:t>
            </a:r>
            <a:r>
              <a:rPr lang="en-US" altLang="en-US"/>
              <a:t>8 bits then </a:t>
            </a:r>
            <a:r>
              <a:rPr lang="en-US" altLang="en-US" dirty="0"/>
              <a:t>range is -128 to +127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altLang="en-US" dirty="0"/>
              <a:t>There is only </a:t>
            </a:r>
            <a:r>
              <a:rPr lang="en-US" altLang="en-US" b="1" dirty="0">
                <a:solidFill>
                  <a:srgbClr val="FF0000"/>
                </a:solidFill>
              </a:rPr>
              <a:t>one zero</a:t>
            </a:r>
            <a:r>
              <a:rPr lang="en-US" altLang="en-US" dirty="0"/>
              <a:t> = (0…000)</a:t>
            </a:r>
            <a:r>
              <a:rPr lang="en-US" altLang="en-US" baseline="-25000" dirty="0"/>
              <a:t>2</a:t>
            </a:r>
            <a:r>
              <a:rPr lang="en-US" altLang="en-US" dirty="0"/>
              <a:t>	(all bits are zeros)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altLang="en-US" dirty="0"/>
              <a:t>The 2’s complement of </a:t>
            </a:r>
            <a:r>
              <a:rPr lang="en-US" altLang="en-US" i="1" dirty="0"/>
              <a:t>A</a:t>
            </a:r>
            <a:r>
              <a:rPr lang="en-US" altLang="en-US" dirty="0"/>
              <a:t> is the </a:t>
            </a:r>
            <a:r>
              <a:rPr lang="en-US" altLang="en-US" b="1" dirty="0">
                <a:solidFill>
                  <a:srgbClr val="FF0000"/>
                </a:solidFill>
              </a:rPr>
              <a:t>negative of </a:t>
            </a:r>
            <a:r>
              <a:rPr lang="en-US" altLang="en-US" b="1" i="1" dirty="0">
                <a:solidFill>
                  <a:srgbClr val="FF0000"/>
                </a:solidFill>
              </a:rPr>
              <a:t>A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altLang="en-US" dirty="0"/>
              <a:t>The sum of </a:t>
            </a:r>
            <a:r>
              <a:rPr lang="en-US" altLang="en-US" i="1" dirty="0"/>
              <a:t>A </a:t>
            </a:r>
            <a:r>
              <a:rPr lang="en-US" altLang="en-US" dirty="0"/>
              <a:t>+ (2’s complement of </a:t>
            </a:r>
            <a:r>
              <a:rPr lang="en-US" altLang="en-US" i="1" dirty="0"/>
              <a:t>A</a:t>
            </a:r>
            <a:r>
              <a:rPr lang="en-US" altLang="en-US" dirty="0"/>
              <a:t>)</a:t>
            </a:r>
            <a:r>
              <a:rPr lang="en-US" altLang="en-US" i="1" dirty="0"/>
              <a:t> </a:t>
            </a:r>
            <a:r>
              <a:rPr lang="en-US" altLang="en-US" b="1" dirty="0">
                <a:solidFill>
                  <a:srgbClr val="FF0000"/>
                </a:solidFill>
              </a:rPr>
              <a:t>must be zero</a:t>
            </a:r>
          </a:p>
          <a:p>
            <a:pPr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altLang="en-US" dirty="0"/>
              <a:t>	</a:t>
            </a:r>
            <a:r>
              <a:rPr lang="en-US" altLang="en-US" b="1" dirty="0">
                <a:solidFill>
                  <a:srgbClr val="FF0000"/>
                </a:solidFill>
              </a:rPr>
              <a:t>The final carry is ignored</a:t>
            </a:r>
            <a:endParaRPr lang="en-US" altLang="en-US" dirty="0"/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altLang="en-US" dirty="0"/>
              <a:t>Consider the 8-bit number </a:t>
            </a:r>
            <a:r>
              <a:rPr lang="en-US" altLang="en-US" i="1" dirty="0"/>
              <a:t>A </a:t>
            </a:r>
            <a:r>
              <a:rPr lang="en-US" altLang="en-US" dirty="0"/>
              <a:t>= 00101100</a:t>
            </a:r>
            <a:r>
              <a:rPr lang="en-US" altLang="en-US" baseline="-25000" dirty="0"/>
              <a:t>2</a:t>
            </a:r>
            <a:r>
              <a:rPr lang="en-US" altLang="en-US" dirty="0"/>
              <a:t> = +44</a:t>
            </a:r>
          </a:p>
          <a:p>
            <a:pPr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altLang="en-US" dirty="0"/>
              <a:t>	2’s complement of </a:t>
            </a:r>
            <a:r>
              <a:rPr lang="en-US" altLang="en-US" i="1" dirty="0"/>
              <a:t>A </a:t>
            </a:r>
            <a:r>
              <a:rPr lang="en-US" altLang="en-US" dirty="0"/>
              <a:t>= 11010100</a:t>
            </a:r>
            <a:r>
              <a:rPr lang="en-US" altLang="en-US" baseline="-25000" dirty="0"/>
              <a:t>2</a:t>
            </a:r>
            <a:r>
              <a:rPr lang="en-US" altLang="en-US" dirty="0"/>
              <a:t> = -44 </a:t>
            </a:r>
            <a:endParaRPr lang="en-US" altLang="en-US" baseline="-25000" dirty="0"/>
          </a:p>
          <a:p>
            <a:pPr>
              <a:lnSpc>
                <a:spcPct val="120000"/>
              </a:lnSpc>
              <a:spcBef>
                <a:spcPts val="1200"/>
              </a:spcBef>
              <a:buFont typeface="Wingdings" pitchFamily="2" charset="2"/>
              <a:buNone/>
            </a:pPr>
            <a:r>
              <a:rPr lang="en-US" altLang="en-US" dirty="0"/>
              <a:t>	00101100</a:t>
            </a:r>
            <a:r>
              <a:rPr lang="en-US" altLang="en-US" baseline="-25000" dirty="0"/>
              <a:t>2</a:t>
            </a:r>
            <a:r>
              <a:rPr lang="en-US" altLang="en-US" dirty="0"/>
              <a:t> + 11010100</a:t>
            </a:r>
            <a:r>
              <a:rPr lang="en-US" altLang="en-US" baseline="-25000" dirty="0"/>
              <a:t>2</a:t>
            </a:r>
            <a:r>
              <a:rPr lang="en-US" altLang="en-US" dirty="0"/>
              <a:t> = </a:t>
            </a:r>
            <a:r>
              <a:rPr lang="en-US" altLang="en-US" b="1" dirty="0">
                <a:solidFill>
                  <a:srgbClr val="FF0000"/>
                </a:solidFill>
              </a:rPr>
              <a:t>1</a:t>
            </a:r>
            <a:r>
              <a:rPr lang="en-US" altLang="en-US" dirty="0"/>
              <a:t> 00000000</a:t>
            </a:r>
            <a:r>
              <a:rPr lang="en-US" altLang="en-US" baseline="-25000" dirty="0"/>
              <a:t>2</a:t>
            </a:r>
            <a:r>
              <a:rPr lang="en-US" altLang="en-US" dirty="0"/>
              <a:t> (8-bit sum is 0)</a:t>
            </a:r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4664965" y="6076326"/>
            <a:ext cx="624285" cy="230188"/>
          </a:xfrm>
          <a:custGeom>
            <a:avLst/>
            <a:gdLst>
              <a:gd name="T0" fmla="*/ 0 w 835"/>
              <a:gd name="T1" fmla="*/ 0 h 145"/>
              <a:gd name="T2" fmla="*/ 0 w 835"/>
              <a:gd name="T3" fmla="*/ 145 h 145"/>
              <a:gd name="T4" fmla="*/ 835 w 835"/>
              <a:gd name="T5" fmla="*/ 145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35" h="145">
                <a:moveTo>
                  <a:pt x="0" y="0"/>
                </a:moveTo>
                <a:lnTo>
                  <a:pt x="0" y="145"/>
                </a:lnTo>
                <a:lnTo>
                  <a:pt x="835" y="145"/>
                </a:ln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5289249" y="6112839"/>
            <a:ext cx="257634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>
                <a:solidFill>
                  <a:srgbClr val="FF0000"/>
                </a:solidFill>
                <a:sym typeface="Symbol" pitchFamily="18" charset="2"/>
              </a:rPr>
              <a:t>Ignore final carry = 2</a:t>
            </a:r>
            <a:r>
              <a:rPr lang="en-US" altLang="en-US" b="1" baseline="30000" dirty="0">
                <a:solidFill>
                  <a:srgbClr val="FF0000"/>
                </a:solidFill>
                <a:sym typeface="Symbol" pitchFamily="18" charset="2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4390169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2's Complement Signed Decimal Value</a:t>
            </a:r>
            <a:endParaRPr lang="en-US" dirty="0"/>
          </a:p>
        </p:txBody>
      </p:sp>
      <p:sp>
        <p:nvSpPr>
          <p:cNvPr id="5" name="Rectangle 114"/>
          <p:cNvSpPr>
            <a:spLocks noChangeArrowheads="1"/>
          </p:cNvSpPr>
          <p:nvPr/>
        </p:nvSpPr>
        <p:spPr bwMode="auto">
          <a:xfrm>
            <a:off x="397247" y="894293"/>
            <a:ext cx="5189430" cy="5645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/>
          <a:lstStyle>
            <a:lvl1pPr marL="347663" indent="-347663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98513" indent="-33655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4588" indent="-231775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81138" indent="-22225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indent="-233363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indent="-233363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indent="-233363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indent="-233363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indent="-233363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/>
              <a:t>Positive numbers (sign-bit = 0)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/>
              <a:t>Signed value = Unsigned value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/>
              <a:t>Negative numbers (sign-bit = 1)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/>
              <a:t>Signed value = Unsigned value – 2</a:t>
            </a:r>
            <a:r>
              <a:rPr lang="en-US" altLang="en-US" i="1" baseline="30000" dirty="0"/>
              <a:t>n</a:t>
            </a:r>
            <a:endParaRPr lang="en-US" altLang="en-US" dirty="0"/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US" altLang="en-US" i="1" dirty="0"/>
              <a:t>n</a:t>
            </a:r>
            <a:r>
              <a:rPr lang="en-US" altLang="en-US" dirty="0"/>
              <a:t> = number of bits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/>
              <a:t>Negative weight for sign bit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r>
              <a:rPr lang="en-US" altLang="en-US" dirty="0"/>
              <a:t>The 2's complement representation assigns a negative weight to the sign bit (most-significant bit)</a:t>
            </a:r>
          </a:p>
          <a:p>
            <a:pPr lvl="1">
              <a:lnSpc>
                <a:spcPct val="110000"/>
              </a:lnSpc>
              <a:spcBef>
                <a:spcPts val="1200"/>
              </a:spcBef>
            </a:pPr>
            <a:endParaRPr lang="en-US" altLang="en-US" dirty="0"/>
          </a:p>
          <a:p>
            <a:pPr lvl="1">
              <a:lnSpc>
                <a:spcPct val="110000"/>
              </a:lnSpc>
              <a:spcBef>
                <a:spcPts val="1200"/>
              </a:spcBef>
              <a:buFont typeface="Wingdings" pitchFamily="2" charset="2"/>
              <a:buNone/>
            </a:pPr>
            <a:endParaRPr lang="en-US" altLang="en-US" dirty="0"/>
          </a:p>
          <a:p>
            <a:pPr lvl="1">
              <a:lnSpc>
                <a:spcPct val="110000"/>
              </a:lnSpc>
              <a:spcBef>
                <a:spcPts val="1200"/>
              </a:spcBef>
              <a:buFont typeface="Wingdings" pitchFamily="2" charset="2"/>
              <a:buNone/>
            </a:pPr>
            <a:r>
              <a:rPr lang="en-US" altLang="en-US" dirty="0"/>
              <a:t>     -128 + 32 + 16 + 4 = -76</a:t>
            </a:r>
          </a:p>
        </p:txBody>
      </p:sp>
      <p:grpSp>
        <p:nvGrpSpPr>
          <p:cNvPr id="6" name="Group 253"/>
          <p:cNvGrpSpPr>
            <a:grpSpLocks/>
          </p:cNvGrpSpPr>
          <p:nvPr/>
        </p:nvGrpSpPr>
        <p:grpSpPr bwMode="auto">
          <a:xfrm>
            <a:off x="1219307" y="5272424"/>
            <a:ext cx="3136900" cy="766762"/>
            <a:chOff x="812" y="2704"/>
            <a:chExt cx="1824" cy="483"/>
          </a:xfrm>
        </p:grpSpPr>
        <p:sp>
          <p:nvSpPr>
            <p:cNvPr id="7" name="AutoShape 203"/>
            <p:cNvSpPr>
              <a:spLocks noChangeAspect="1" noChangeArrowheads="1" noTextEdit="1"/>
            </p:cNvSpPr>
            <p:nvPr/>
          </p:nvSpPr>
          <p:spPr bwMode="auto">
            <a:xfrm>
              <a:off x="812" y="2704"/>
              <a:ext cx="1824" cy="48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205"/>
            <p:cNvSpPr>
              <a:spLocks/>
            </p:cNvSpPr>
            <p:nvPr/>
          </p:nvSpPr>
          <p:spPr bwMode="auto">
            <a:xfrm>
              <a:off x="876" y="2926"/>
              <a:ext cx="243" cy="32"/>
            </a:xfrm>
            <a:custGeom>
              <a:avLst/>
              <a:gdLst>
                <a:gd name="T0" fmla="*/ 215 w 243"/>
                <a:gd name="T1" fmla="*/ 0 h 32"/>
                <a:gd name="T2" fmla="*/ 0 w 243"/>
                <a:gd name="T3" fmla="*/ 0 h 32"/>
                <a:gd name="T4" fmla="*/ 28 w 243"/>
                <a:gd name="T5" fmla="*/ 32 h 32"/>
                <a:gd name="T6" fmla="*/ 243 w 243"/>
                <a:gd name="T7" fmla="*/ 32 h 32"/>
                <a:gd name="T8" fmla="*/ 215 w 243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3" h="32">
                  <a:moveTo>
                    <a:pt x="215" y="0"/>
                  </a:moveTo>
                  <a:lnTo>
                    <a:pt x="0" y="0"/>
                  </a:lnTo>
                  <a:lnTo>
                    <a:pt x="28" y="32"/>
                  </a:lnTo>
                  <a:lnTo>
                    <a:pt x="243" y="32"/>
                  </a:lnTo>
                  <a:lnTo>
                    <a:pt x="215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206"/>
            <p:cNvSpPr>
              <a:spLocks/>
            </p:cNvSpPr>
            <p:nvPr/>
          </p:nvSpPr>
          <p:spPr bwMode="auto">
            <a:xfrm>
              <a:off x="1091" y="2779"/>
              <a:ext cx="28" cy="179"/>
            </a:xfrm>
            <a:custGeom>
              <a:avLst/>
              <a:gdLst>
                <a:gd name="T0" fmla="*/ 28 w 28"/>
                <a:gd name="T1" fmla="*/ 179 h 179"/>
                <a:gd name="T2" fmla="*/ 0 w 28"/>
                <a:gd name="T3" fmla="*/ 147 h 179"/>
                <a:gd name="T4" fmla="*/ 0 w 28"/>
                <a:gd name="T5" fmla="*/ 0 h 179"/>
                <a:gd name="T6" fmla="*/ 28 w 28"/>
                <a:gd name="T7" fmla="*/ 32 h 179"/>
                <a:gd name="T8" fmla="*/ 28 w 28"/>
                <a:gd name="T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9">
                  <a:moveTo>
                    <a:pt x="28" y="179"/>
                  </a:moveTo>
                  <a:lnTo>
                    <a:pt x="0" y="147"/>
                  </a:lnTo>
                  <a:lnTo>
                    <a:pt x="0" y="0"/>
                  </a:lnTo>
                  <a:lnTo>
                    <a:pt x="28" y="32"/>
                  </a:lnTo>
                  <a:lnTo>
                    <a:pt x="28" y="179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Rectangle 207"/>
            <p:cNvSpPr>
              <a:spLocks noChangeArrowheads="1"/>
            </p:cNvSpPr>
            <p:nvPr/>
          </p:nvSpPr>
          <p:spPr bwMode="auto">
            <a:xfrm>
              <a:off x="876" y="2779"/>
              <a:ext cx="215" cy="14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Rectangle 208"/>
            <p:cNvSpPr>
              <a:spLocks noChangeArrowheads="1"/>
            </p:cNvSpPr>
            <p:nvPr/>
          </p:nvSpPr>
          <p:spPr bwMode="auto">
            <a:xfrm>
              <a:off x="950" y="2780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2" name="Freeform 209"/>
            <p:cNvSpPr>
              <a:spLocks/>
            </p:cNvSpPr>
            <p:nvPr/>
          </p:nvSpPr>
          <p:spPr bwMode="auto">
            <a:xfrm>
              <a:off x="1083" y="2926"/>
              <a:ext cx="235" cy="32"/>
            </a:xfrm>
            <a:custGeom>
              <a:avLst/>
              <a:gdLst>
                <a:gd name="T0" fmla="*/ 208 w 235"/>
                <a:gd name="T1" fmla="*/ 0 h 32"/>
                <a:gd name="T2" fmla="*/ 0 w 235"/>
                <a:gd name="T3" fmla="*/ 0 h 32"/>
                <a:gd name="T4" fmla="*/ 28 w 235"/>
                <a:gd name="T5" fmla="*/ 32 h 32"/>
                <a:gd name="T6" fmla="*/ 235 w 235"/>
                <a:gd name="T7" fmla="*/ 32 h 32"/>
                <a:gd name="T8" fmla="*/ 208 w 235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" h="32">
                  <a:moveTo>
                    <a:pt x="208" y="0"/>
                  </a:moveTo>
                  <a:lnTo>
                    <a:pt x="0" y="0"/>
                  </a:lnTo>
                  <a:lnTo>
                    <a:pt x="28" y="32"/>
                  </a:lnTo>
                  <a:lnTo>
                    <a:pt x="235" y="32"/>
                  </a:lnTo>
                  <a:lnTo>
                    <a:pt x="208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210"/>
            <p:cNvSpPr>
              <a:spLocks/>
            </p:cNvSpPr>
            <p:nvPr/>
          </p:nvSpPr>
          <p:spPr bwMode="auto">
            <a:xfrm>
              <a:off x="1291" y="2779"/>
              <a:ext cx="27" cy="179"/>
            </a:xfrm>
            <a:custGeom>
              <a:avLst/>
              <a:gdLst>
                <a:gd name="T0" fmla="*/ 27 w 27"/>
                <a:gd name="T1" fmla="*/ 179 h 179"/>
                <a:gd name="T2" fmla="*/ 0 w 27"/>
                <a:gd name="T3" fmla="*/ 147 h 179"/>
                <a:gd name="T4" fmla="*/ 0 w 27"/>
                <a:gd name="T5" fmla="*/ 0 h 179"/>
                <a:gd name="T6" fmla="*/ 27 w 27"/>
                <a:gd name="T7" fmla="*/ 32 h 179"/>
                <a:gd name="T8" fmla="*/ 27 w 27"/>
                <a:gd name="T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179">
                  <a:moveTo>
                    <a:pt x="27" y="179"/>
                  </a:moveTo>
                  <a:lnTo>
                    <a:pt x="0" y="147"/>
                  </a:lnTo>
                  <a:lnTo>
                    <a:pt x="0" y="0"/>
                  </a:lnTo>
                  <a:lnTo>
                    <a:pt x="27" y="32"/>
                  </a:lnTo>
                  <a:lnTo>
                    <a:pt x="27" y="179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Rectangle 211"/>
            <p:cNvSpPr>
              <a:spLocks noChangeArrowheads="1"/>
            </p:cNvSpPr>
            <p:nvPr/>
          </p:nvSpPr>
          <p:spPr bwMode="auto">
            <a:xfrm>
              <a:off x="1083" y="2779"/>
              <a:ext cx="208" cy="14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Rectangle 212"/>
            <p:cNvSpPr>
              <a:spLocks noChangeArrowheads="1"/>
            </p:cNvSpPr>
            <p:nvPr/>
          </p:nvSpPr>
          <p:spPr bwMode="auto">
            <a:xfrm>
              <a:off x="1152" y="2780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6" name="Freeform 213"/>
            <p:cNvSpPr>
              <a:spLocks/>
            </p:cNvSpPr>
            <p:nvPr/>
          </p:nvSpPr>
          <p:spPr bwMode="auto">
            <a:xfrm>
              <a:off x="1291" y="2926"/>
              <a:ext cx="233" cy="32"/>
            </a:xfrm>
            <a:custGeom>
              <a:avLst/>
              <a:gdLst>
                <a:gd name="T0" fmla="*/ 207 w 233"/>
                <a:gd name="T1" fmla="*/ 0 h 32"/>
                <a:gd name="T2" fmla="*/ 0 w 233"/>
                <a:gd name="T3" fmla="*/ 0 h 32"/>
                <a:gd name="T4" fmla="*/ 27 w 233"/>
                <a:gd name="T5" fmla="*/ 32 h 32"/>
                <a:gd name="T6" fmla="*/ 233 w 233"/>
                <a:gd name="T7" fmla="*/ 32 h 32"/>
                <a:gd name="T8" fmla="*/ 207 w 233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32">
                  <a:moveTo>
                    <a:pt x="207" y="0"/>
                  </a:moveTo>
                  <a:lnTo>
                    <a:pt x="0" y="0"/>
                  </a:lnTo>
                  <a:lnTo>
                    <a:pt x="27" y="32"/>
                  </a:lnTo>
                  <a:lnTo>
                    <a:pt x="233" y="32"/>
                  </a:lnTo>
                  <a:lnTo>
                    <a:pt x="207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214"/>
            <p:cNvSpPr>
              <a:spLocks/>
            </p:cNvSpPr>
            <p:nvPr/>
          </p:nvSpPr>
          <p:spPr bwMode="auto">
            <a:xfrm>
              <a:off x="1498" y="2779"/>
              <a:ext cx="26" cy="179"/>
            </a:xfrm>
            <a:custGeom>
              <a:avLst/>
              <a:gdLst>
                <a:gd name="T0" fmla="*/ 26 w 26"/>
                <a:gd name="T1" fmla="*/ 179 h 179"/>
                <a:gd name="T2" fmla="*/ 0 w 26"/>
                <a:gd name="T3" fmla="*/ 147 h 179"/>
                <a:gd name="T4" fmla="*/ 0 w 26"/>
                <a:gd name="T5" fmla="*/ 0 h 179"/>
                <a:gd name="T6" fmla="*/ 26 w 26"/>
                <a:gd name="T7" fmla="*/ 32 h 179"/>
                <a:gd name="T8" fmla="*/ 26 w 26"/>
                <a:gd name="T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9">
                  <a:moveTo>
                    <a:pt x="26" y="179"/>
                  </a:moveTo>
                  <a:lnTo>
                    <a:pt x="0" y="147"/>
                  </a:lnTo>
                  <a:lnTo>
                    <a:pt x="0" y="0"/>
                  </a:lnTo>
                  <a:lnTo>
                    <a:pt x="26" y="32"/>
                  </a:lnTo>
                  <a:lnTo>
                    <a:pt x="26" y="179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Rectangle 215"/>
            <p:cNvSpPr>
              <a:spLocks noChangeArrowheads="1"/>
            </p:cNvSpPr>
            <p:nvPr/>
          </p:nvSpPr>
          <p:spPr bwMode="auto">
            <a:xfrm>
              <a:off x="1291" y="2779"/>
              <a:ext cx="207" cy="14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Rectangle 216"/>
            <p:cNvSpPr>
              <a:spLocks noChangeArrowheads="1"/>
            </p:cNvSpPr>
            <p:nvPr/>
          </p:nvSpPr>
          <p:spPr bwMode="auto">
            <a:xfrm>
              <a:off x="1360" y="2780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20" name="Freeform 217"/>
            <p:cNvSpPr>
              <a:spLocks/>
            </p:cNvSpPr>
            <p:nvPr/>
          </p:nvSpPr>
          <p:spPr bwMode="auto">
            <a:xfrm>
              <a:off x="1498" y="2926"/>
              <a:ext cx="233" cy="32"/>
            </a:xfrm>
            <a:custGeom>
              <a:avLst/>
              <a:gdLst>
                <a:gd name="T0" fmla="*/ 205 w 233"/>
                <a:gd name="T1" fmla="*/ 0 h 32"/>
                <a:gd name="T2" fmla="*/ 0 w 233"/>
                <a:gd name="T3" fmla="*/ 0 h 32"/>
                <a:gd name="T4" fmla="*/ 26 w 233"/>
                <a:gd name="T5" fmla="*/ 32 h 32"/>
                <a:gd name="T6" fmla="*/ 233 w 233"/>
                <a:gd name="T7" fmla="*/ 32 h 32"/>
                <a:gd name="T8" fmla="*/ 205 w 233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32">
                  <a:moveTo>
                    <a:pt x="205" y="0"/>
                  </a:moveTo>
                  <a:lnTo>
                    <a:pt x="0" y="0"/>
                  </a:lnTo>
                  <a:lnTo>
                    <a:pt x="26" y="32"/>
                  </a:lnTo>
                  <a:lnTo>
                    <a:pt x="233" y="32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218"/>
            <p:cNvSpPr>
              <a:spLocks/>
            </p:cNvSpPr>
            <p:nvPr/>
          </p:nvSpPr>
          <p:spPr bwMode="auto">
            <a:xfrm>
              <a:off x="1703" y="2779"/>
              <a:ext cx="28" cy="179"/>
            </a:xfrm>
            <a:custGeom>
              <a:avLst/>
              <a:gdLst>
                <a:gd name="T0" fmla="*/ 28 w 28"/>
                <a:gd name="T1" fmla="*/ 179 h 179"/>
                <a:gd name="T2" fmla="*/ 0 w 28"/>
                <a:gd name="T3" fmla="*/ 147 h 179"/>
                <a:gd name="T4" fmla="*/ 0 w 28"/>
                <a:gd name="T5" fmla="*/ 0 h 179"/>
                <a:gd name="T6" fmla="*/ 28 w 28"/>
                <a:gd name="T7" fmla="*/ 32 h 179"/>
                <a:gd name="T8" fmla="*/ 28 w 28"/>
                <a:gd name="T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9">
                  <a:moveTo>
                    <a:pt x="28" y="179"/>
                  </a:moveTo>
                  <a:lnTo>
                    <a:pt x="0" y="147"/>
                  </a:lnTo>
                  <a:lnTo>
                    <a:pt x="0" y="0"/>
                  </a:lnTo>
                  <a:lnTo>
                    <a:pt x="28" y="32"/>
                  </a:lnTo>
                  <a:lnTo>
                    <a:pt x="28" y="179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19"/>
            <p:cNvSpPr>
              <a:spLocks noChangeArrowheads="1"/>
            </p:cNvSpPr>
            <p:nvPr/>
          </p:nvSpPr>
          <p:spPr bwMode="auto">
            <a:xfrm>
              <a:off x="1498" y="2779"/>
              <a:ext cx="205" cy="14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Rectangle 220"/>
            <p:cNvSpPr>
              <a:spLocks noChangeArrowheads="1"/>
            </p:cNvSpPr>
            <p:nvPr/>
          </p:nvSpPr>
          <p:spPr bwMode="auto">
            <a:xfrm>
              <a:off x="1567" y="2780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24" name="Freeform 221"/>
            <p:cNvSpPr>
              <a:spLocks/>
            </p:cNvSpPr>
            <p:nvPr/>
          </p:nvSpPr>
          <p:spPr bwMode="auto">
            <a:xfrm>
              <a:off x="1703" y="2926"/>
              <a:ext cx="236" cy="32"/>
            </a:xfrm>
            <a:custGeom>
              <a:avLst/>
              <a:gdLst>
                <a:gd name="T0" fmla="*/ 208 w 236"/>
                <a:gd name="T1" fmla="*/ 0 h 32"/>
                <a:gd name="T2" fmla="*/ 0 w 236"/>
                <a:gd name="T3" fmla="*/ 0 h 32"/>
                <a:gd name="T4" fmla="*/ 28 w 236"/>
                <a:gd name="T5" fmla="*/ 32 h 32"/>
                <a:gd name="T6" fmla="*/ 236 w 236"/>
                <a:gd name="T7" fmla="*/ 32 h 32"/>
                <a:gd name="T8" fmla="*/ 208 w 236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6" h="32">
                  <a:moveTo>
                    <a:pt x="208" y="0"/>
                  </a:moveTo>
                  <a:lnTo>
                    <a:pt x="0" y="0"/>
                  </a:lnTo>
                  <a:lnTo>
                    <a:pt x="28" y="32"/>
                  </a:lnTo>
                  <a:lnTo>
                    <a:pt x="236" y="32"/>
                  </a:lnTo>
                  <a:lnTo>
                    <a:pt x="208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22"/>
            <p:cNvSpPr>
              <a:spLocks/>
            </p:cNvSpPr>
            <p:nvPr/>
          </p:nvSpPr>
          <p:spPr bwMode="auto">
            <a:xfrm>
              <a:off x="1911" y="2779"/>
              <a:ext cx="28" cy="179"/>
            </a:xfrm>
            <a:custGeom>
              <a:avLst/>
              <a:gdLst>
                <a:gd name="T0" fmla="*/ 28 w 28"/>
                <a:gd name="T1" fmla="*/ 179 h 179"/>
                <a:gd name="T2" fmla="*/ 0 w 28"/>
                <a:gd name="T3" fmla="*/ 147 h 179"/>
                <a:gd name="T4" fmla="*/ 0 w 28"/>
                <a:gd name="T5" fmla="*/ 0 h 179"/>
                <a:gd name="T6" fmla="*/ 28 w 28"/>
                <a:gd name="T7" fmla="*/ 32 h 179"/>
                <a:gd name="T8" fmla="*/ 28 w 28"/>
                <a:gd name="T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9">
                  <a:moveTo>
                    <a:pt x="28" y="179"/>
                  </a:moveTo>
                  <a:lnTo>
                    <a:pt x="0" y="147"/>
                  </a:lnTo>
                  <a:lnTo>
                    <a:pt x="0" y="0"/>
                  </a:lnTo>
                  <a:lnTo>
                    <a:pt x="28" y="32"/>
                  </a:lnTo>
                  <a:lnTo>
                    <a:pt x="28" y="179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Rectangle 223"/>
            <p:cNvSpPr>
              <a:spLocks noChangeArrowheads="1"/>
            </p:cNvSpPr>
            <p:nvPr/>
          </p:nvSpPr>
          <p:spPr bwMode="auto">
            <a:xfrm>
              <a:off x="1703" y="2779"/>
              <a:ext cx="208" cy="14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Rectangle 224"/>
            <p:cNvSpPr>
              <a:spLocks noChangeArrowheads="1"/>
            </p:cNvSpPr>
            <p:nvPr/>
          </p:nvSpPr>
          <p:spPr bwMode="auto">
            <a:xfrm>
              <a:off x="1772" y="2780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28" name="Freeform 225"/>
            <p:cNvSpPr>
              <a:spLocks/>
            </p:cNvSpPr>
            <p:nvPr/>
          </p:nvSpPr>
          <p:spPr bwMode="auto">
            <a:xfrm>
              <a:off x="1911" y="2926"/>
              <a:ext cx="233" cy="32"/>
            </a:xfrm>
            <a:custGeom>
              <a:avLst/>
              <a:gdLst>
                <a:gd name="T0" fmla="*/ 207 w 233"/>
                <a:gd name="T1" fmla="*/ 0 h 32"/>
                <a:gd name="T2" fmla="*/ 0 w 233"/>
                <a:gd name="T3" fmla="*/ 0 h 32"/>
                <a:gd name="T4" fmla="*/ 28 w 233"/>
                <a:gd name="T5" fmla="*/ 32 h 32"/>
                <a:gd name="T6" fmla="*/ 233 w 233"/>
                <a:gd name="T7" fmla="*/ 32 h 32"/>
                <a:gd name="T8" fmla="*/ 207 w 233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32">
                  <a:moveTo>
                    <a:pt x="207" y="0"/>
                  </a:moveTo>
                  <a:lnTo>
                    <a:pt x="0" y="0"/>
                  </a:lnTo>
                  <a:lnTo>
                    <a:pt x="28" y="32"/>
                  </a:lnTo>
                  <a:lnTo>
                    <a:pt x="233" y="32"/>
                  </a:lnTo>
                  <a:lnTo>
                    <a:pt x="207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Freeform 226"/>
            <p:cNvSpPr>
              <a:spLocks/>
            </p:cNvSpPr>
            <p:nvPr/>
          </p:nvSpPr>
          <p:spPr bwMode="auto">
            <a:xfrm>
              <a:off x="2118" y="2779"/>
              <a:ext cx="26" cy="179"/>
            </a:xfrm>
            <a:custGeom>
              <a:avLst/>
              <a:gdLst>
                <a:gd name="T0" fmla="*/ 26 w 26"/>
                <a:gd name="T1" fmla="*/ 179 h 179"/>
                <a:gd name="T2" fmla="*/ 0 w 26"/>
                <a:gd name="T3" fmla="*/ 147 h 179"/>
                <a:gd name="T4" fmla="*/ 0 w 26"/>
                <a:gd name="T5" fmla="*/ 0 h 179"/>
                <a:gd name="T6" fmla="*/ 26 w 26"/>
                <a:gd name="T7" fmla="*/ 32 h 179"/>
                <a:gd name="T8" fmla="*/ 26 w 26"/>
                <a:gd name="T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9">
                  <a:moveTo>
                    <a:pt x="26" y="179"/>
                  </a:moveTo>
                  <a:lnTo>
                    <a:pt x="0" y="147"/>
                  </a:lnTo>
                  <a:lnTo>
                    <a:pt x="0" y="0"/>
                  </a:lnTo>
                  <a:lnTo>
                    <a:pt x="26" y="32"/>
                  </a:lnTo>
                  <a:lnTo>
                    <a:pt x="26" y="179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Rectangle 227"/>
            <p:cNvSpPr>
              <a:spLocks noChangeArrowheads="1"/>
            </p:cNvSpPr>
            <p:nvPr/>
          </p:nvSpPr>
          <p:spPr bwMode="auto">
            <a:xfrm>
              <a:off x="1911" y="2779"/>
              <a:ext cx="207" cy="14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Rectangle 228"/>
            <p:cNvSpPr>
              <a:spLocks noChangeArrowheads="1"/>
            </p:cNvSpPr>
            <p:nvPr/>
          </p:nvSpPr>
          <p:spPr bwMode="auto">
            <a:xfrm>
              <a:off x="1980" y="2780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32" name="Freeform 229"/>
            <p:cNvSpPr>
              <a:spLocks/>
            </p:cNvSpPr>
            <p:nvPr/>
          </p:nvSpPr>
          <p:spPr bwMode="auto">
            <a:xfrm>
              <a:off x="2118" y="2926"/>
              <a:ext cx="233" cy="32"/>
            </a:xfrm>
            <a:custGeom>
              <a:avLst/>
              <a:gdLst>
                <a:gd name="T0" fmla="*/ 206 w 233"/>
                <a:gd name="T1" fmla="*/ 0 h 32"/>
                <a:gd name="T2" fmla="*/ 0 w 233"/>
                <a:gd name="T3" fmla="*/ 0 h 32"/>
                <a:gd name="T4" fmla="*/ 26 w 233"/>
                <a:gd name="T5" fmla="*/ 32 h 32"/>
                <a:gd name="T6" fmla="*/ 233 w 233"/>
                <a:gd name="T7" fmla="*/ 32 h 32"/>
                <a:gd name="T8" fmla="*/ 206 w 233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32">
                  <a:moveTo>
                    <a:pt x="206" y="0"/>
                  </a:moveTo>
                  <a:lnTo>
                    <a:pt x="0" y="0"/>
                  </a:lnTo>
                  <a:lnTo>
                    <a:pt x="26" y="32"/>
                  </a:lnTo>
                  <a:lnTo>
                    <a:pt x="233" y="32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230"/>
            <p:cNvSpPr>
              <a:spLocks/>
            </p:cNvSpPr>
            <p:nvPr/>
          </p:nvSpPr>
          <p:spPr bwMode="auto">
            <a:xfrm>
              <a:off x="2324" y="2779"/>
              <a:ext cx="27" cy="179"/>
            </a:xfrm>
            <a:custGeom>
              <a:avLst/>
              <a:gdLst>
                <a:gd name="T0" fmla="*/ 27 w 27"/>
                <a:gd name="T1" fmla="*/ 179 h 179"/>
                <a:gd name="T2" fmla="*/ 0 w 27"/>
                <a:gd name="T3" fmla="*/ 147 h 179"/>
                <a:gd name="T4" fmla="*/ 0 w 27"/>
                <a:gd name="T5" fmla="*/ 0 h 179"/>
                <a:gd name="T6" fmla="*/ 27 w 27"/>
                <a:gd name="T7" fmla="*/ 32 h 179"/>
                <a:gd name="T8" fmla="*/ 27 w 27"/>
                <a:gd name="T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179">
                  <a:moveTo>
                    <a:pt x="27" y="179"/>
                  </a:moveTo>
                  <a:lnTo>
                    <a:pt x="0" y="147"/>
                  </a:lnTo>
                  <a:lnTo>
                    <a:pt x="0" y="0"/>
                  </a:lnTo>
                  <a:lnTo>
                    <a:pt x="27" y="32"/>
                  </a:lnTo>
                  <a:lnTo>
                    <a:pt x="27" y="179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Rectangle 231"/>
            <p:cNvSpPr>
              <a:spLocks noChangeArrowheads="1"/>
            </p:cNvSpPr>
            <p:nvPr/>
          </p:nvSpPr>
          <p:spPr bwMode="auto">
            <a:xfrm>
              <a:off x="2118" y="2779"/>
              <a:ext cx="206" cy="14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Rectangle 232"/>
            <p:cNvSpPr>
              <a:spLocks noChangeArrowheads="1"/>
            </p:cNvSpPr>
            <p:nvPr/>
          </p:nvSpPr>
          <p:spPr bwMode="auto">
            <a:xfrm>
              <a:off x="2187" y="2780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36" name="Freeform 233"/>
            <p:cNvSpPr>
              <a:spLocks/>
            </p:cNvSpPr>
            <p:nvPr/>
          </p:nvSpPr>
          <p:spPr bwMode="auto">
            <a:xfrm>
              <a:off x="2324" y="2926"/>
              <a:ext cx="235" cy="32"/>
            </a:xfrm>
            <a:custGeom>
              <a:avLst/>
              <a:gdLst>
                <a:gd name="T0" fmla="*/ 207 w 235"/>
                <a:gd name="T1" fmla="*/ 0 h 32"/>
                <a:gd name="T2" fmla="*/ 0 w 235"/>
                <a:gd name="T3" fmla="*/ 0 h 32"/>
                <a:gd name="T4" fmla="*/ 27 w 235"/>
                <a:gd name="T5" fmla="*/ 32 h 32"/>
                <a:gd name="T6" fmla="*/ 235 w 235"/>
                <a:gd name="T7" fmla="*/ 32 h 32"/>
                <a:gd name="T8" fmla="*/ 207 w 235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" h="32">
                  <a:moveTo>
                    <a:pt x="207" y="0"/>
                  </a:moveTo>
                  <a:lnTo>
                    <a:pt x="0" y="0"/>
                  </a:lnTo>
                  <a:lnTo>
                    <a:pt x="27" y="32"/>
                  </a:lnTo>
                  <a:lnTo>
                    <a:pt x="235" y="32"/>
                  </a:lnTo>
                  <a:lnTo>
                    <a:pt x="207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234"/>
            <p:cNvSpPr>
              <a:spLocks/>
            </p:cNvSpPr>
            <p:nvPr/>
          </p:nvSpPr>
          <p:spPr bwMode="auto">
            <a:xfrm>
              <a:off x="2531" y="2779"/>
              <a:ext cx="28" cy="179"/>
            </a:xfrm>
            <a:custGeom>
              <a:avLst/>
              <a:gdLst>
                <a:gd name="T0" fmla="*/ 28 w 28"/>
                <a:gd name="T1" fmla="*/ 179 h 179"/>
                <a:gd name="T2" fmla="*/ 0 w 28"/>
                <a:gd name="T3" fmla="*/ 147 h 179"/>
                <a:gd name="T4" fmla="*/ 0 w 28"/>
                <a:gd name="T5" fmla="*/ 0 h 179"/>
                <a:gd name="T6" fmla="*/ 28 w 28"/>
                <a:gd name="T7" fmla="*/ 32 h 179"/>
                <a:gd name="T8" fmla="*/ 28 w 28"/>
                <a:gd name="T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9">
                  <a:moveTo>
                    <a:pt x="28" y="179"/>
                  </a:moveTo>
                  <a:lnTo>
                    <a:pt x="0" y="147"/>
                  </a:lnTo>
                  <a:lnTo>
                    <a:pt x="0" y="0"/>
                  </a:lnTo>
                  <a:lnTo>
                    <a:pt x="28" y="32"/>
                  </a:lnTo>
                  <a:lnTo>
                    <a:pt x="28" y="179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Rectangle 235"/>
            <p:cNvSpPr>
              <a:spLocks noChangeArrowheads="1"/>
            </p:cNvSpPr>
            <p:nvPr/>
          </p:nvSpPr>
          <p:spPr bwMode="auto">
            <a:xfrm>
              <a:off x="2324" y="2779"/>
              <a:ext cx="207" cy="14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Rectangle 236"/>
            <p:cNvSpPr>
              <a:spLocks noChangeArrowheads="1"/>
            </p:cNvSpPr>
            <p:nvPr/>
          </p:nvSpPr>
          <p:spPr bwMode="auto">
            <a:xfrm>
              <a:off x="2394" y="2780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40" name="Rectangle 237"/>
            <p:cNvSpPr>
              <a:spLocks noChangeArrowheads="1"/>
            </p:cNvSpPr>
            <p:nvPr/>
          </p:nvSpPr>
          <p:spPr bwMode="auto">
            <a:xfrm>
              <a:off x="875" y="3024"/>
              <a:ext cx="178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>
                  <a:solidFill>
                    <a:srgbClr val="000000"/>
                  </a:solidFill>
                  <a:latin typeface="Helvetica" pitchFamily="34" charset="0"/>
                </a:rPr>
                <a:t>-128</a:t>
              </a:r>
              <a:endParaRPr lang="en-US" altLang="en-US"/>
            </a:p>
          </p:txBody>
        </p:sp>
        <p:sp>
          <p:nvSpPr>
            <p:cNvPr id="41" name="Rectangle 239"/>
            <p:cNvSpPr>
              <a:spLocks noChangeArrowheads="1"/>
            </p:cNvSpPr>
            <p:nvPr/>
          </p:nvSpPr>
          <p:spPr bwMode="auto">
            <a:xfrm>
              <a:off x="1149" y="3024"/>
              <a:ext cx="9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>
                  <a:solidFill>
                    <a:srgbClr val="000000"/>
                  </a:solidFill>
                  <a:latin typeface="Helvetica" pitchFamily="34" charset="0"/>
                </a:rPr>
                <a:t>64</a:t>
              </a:r>
              <a:endParaRPr lang="en-US" altLang="en-US"/>
            </a:p>
          </p:txBody>
        </p:sp>
        <p:sp>
          <p:nvSpPr>
            <p:cNvPr id="42" name="Rectangle 241"/>
            <p:cNvSpPr>
              <a:spLocks noChangeArrowheads="1"/>
            </p:cNvSpPr>
            <p:nvPr/>
          </p:nvSpPr>
          <p:spPr bwMode="auto">
            <a:xfrm>
              <a:off x="1355" y="3024"/>
              <a:ext cx="9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>
                  <a:solidFill>
                    <a:srgbClr val="000000"/>
                  </a:solidFill>
                  <a:latin typeface="Helvetica" pitchFamily="34" charset="0"/>
                </a:rPr>
                <a:t>32</a:t>
              </a:r>
              <a:endParaRPr lang="en-US" altLang="en-US"/>
            </a:p>
          </p:txBody>
        </p:sp>
        <p:sp>
          <p:nvSpPr>
            <p:cNvPr id="43" name="Rectangle 243"/>
            <p:cNvSpPr>
              <a:spLocks noChangeArrowheads="1"/>
            </p:cNvSpPr>
            <p:nvPr/>
          </p:nvSpPr>
          <p:spPr bwMode="auto">
            <a:xfrm>
              <a:off x="1561" y="3024"/>
              <a:ext cx="9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>
                  <a:solidFill>
                    <a:srgbClr val="000000"/>
                  </a:solidFill>
                  <a:latin typeface="Helvetica" pitchFamily="34" charset="0"/>
                </a:rPr>
                <a:t>16</a:t>
              </a:r>
              <a:endParaRPr lang="en-US" altLang="en-US"/>
            </a:p>
          </p:txBody>
        </p:sp>
        <p:sp>
          <p:nvSpPr>
            <p:cNvPr id="44" name="Rectangle 245"/>
            <p:cNvSpPr>
              <a:spLocks noChangeArrowheads="1"/>
            </p:cNvSpPr>
            <p:nvPr/>
          </p:nvSpPr>
          <p:spPr bwMode="auto">
            <a:xfrm>
              <a:off x="1775" y="3024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>
                  <a:solidFill>
                    <a:srgbClr val="000000"/>
                  </a:solidFill>
                  <a:latin typeface="Helvetica" pitchFamily="34" charset="0"/>
                </a:rPr>
                <a:t>8</a:t>
              </a:r>
              <a:endParaRPr lang="en-US" altLang="en-US"/>
            </a:p>
          </p:txBody>
        </p:sp>
        <p:sp>
          <p:nvSpPr>
            <p:cNvPr id="45" name="Rectangle 247"/>
            <p:cNvSpPr>
              <a:spLocks noChangeArrowheads="1"/>
            </p:cNvSpPr>
            <p:nvPr/>
          </p:nvSpPr>
          <p:spPr bwMode="auto">
            <a:xfrm>
              <a:off x="1996" y="3024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>
                  <a:solidFill>
                    <a:srgbClr val="000000"/>
                  </a:solidFill>
                  <a:latin typeface="Helvetica" pitchFamily="34" charset="0"/>
                </a:rPr>
                <a:t>4</a:t>
              </a:r>
              <a:endParaRPr lang="en-US" altLang="en-US"/>
            </a:p>
          </p:txBody>
        </p:sp>
        <p:sp>
          <p:nvSpPr>
            <p:cNvPr id="46" name="Rectangle 249"/>
            <p:cNvSpPr>
              <a:spLocks noChangeArrowheads="1"/>
            </p:cNvSpPr>
            <p:nvPr/>
          </p:nvSpPr>
          <p:spPr bwMode="auto">
            <a:xfrm>
              <a:off x="2203" y="3024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>
                  <a:solidFill>
                    <a:srgbClr val="000000"/>
                  </a:solidFill>
                  <a:latin typeface="Helvetica" pitchFamily="34" charset="0"/>
                </a:rPr>
                <a:t>2</a:t>
              </a:r>
              <a:endParaRPr lang="en-US" altLang="en-US"/>
            </a:p>
          </p:txBody>
        </p:sp>
        <p:sp>
          <p:nvSpPr>
            <p:cNvPr id="47" name="Rectangle 251"/>
            <p:cNvSpPr>
              <a:spLocks noChangeArrowheads="1"/>
            </p:cNvSpPr>
            <p:nvPr/>
          </p:nvSpPr>
          <p:spPr bwMode="auto">
            <a:xfrm>
              <a:off x="2410" y="3024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</p:grpSp>
      <p:graphicFrame>
        <p:nvGraphicFramePr>
          <p:cNvPr id="48" name="Group 197"/>
          <p:cNvGraphicFramePr>
            <a:graphicFrameLocks/>
          </p:cNvGraphicFramePr>
          <p:nvPr/>
        </p:nvGraphicFramePr>
        <p:xfrm>
          <a:off x="6105140" y="951899"/>
          <a:ext cx="3514028" cy="5500418"/>
        </p:xfrm>
        <a:graphic>
          <a:graphicData uri="http://schemas.openxmlformats.org/drawingml/2006/table">
            <a:tbl>
              <a:tblPr/>
              <a:tblGrid>
                <a:gridCol w="12673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4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06498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8-bit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Binary</a:t>
                      </a:r>
                    </a:p>
                  </a:txBody>
                  <a:tcPr marL="99060" marR="9906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Unsigned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Value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Signed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Value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421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00000000</a:t>
                      </a: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421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00000001</a:t>
                      </a: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+1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94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00000010</a:t>
                      </a: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+2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94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. . .</a:t>
                      </a: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. . .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. . .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69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01111101</a:t>
                      </a: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125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+125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694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01111110</a:t>
                      </a: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126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+126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694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01111111</a:t>
                      </a: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127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+127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694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10000000</a:t>
                      </a: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128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-128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694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10000001</a:t>
                      </a: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129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-127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694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10000010</a:t>
                      </a: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130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-126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694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. . .</a:t>
                      </a: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. . .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. . .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69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11111101</a:t>
                      </a: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253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-3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694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11111110</a:t>
                      </a: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254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-2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6421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11111111</a:t>
                      </a: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255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-1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37865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Values of Different Representations</a:t>
            </a:r>
          </a:p>
        </p:txBody>
      </p:sp>
      <p:graphicFrame>
        <p:nvGraphicFramePr>
          <p:cNvPr id="4" name="Group 197"/>
          <p:cNvGraphicFramePr>
            <a:graphicFrameLocks/>
          </p:cNvGraphicFramePr>
          <p:nvPr/>
        </p:nvGraphicFramePr>
        <p:xfrm>
          <a:off x="517261" y="951899"/>
          <a:ext cx="8813871" cy="5500418"/>
        </p:xfrm>
        <a:graphic>
          <a:graphicData uri="http://schemas.openxmlformats.org/drawingml/2006/table">
            <a:tbl>
              <a:tblPr/>
              <a:tblGrid>
                <a:gridCol w="1785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5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86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34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06498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8-bit Binary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Representation</a:t>
                      </a:r>
                    </a:p>
                  </a:txBody>
                  <a:tcPr marL="99060" marR="9906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Unsigned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Value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Sign Magnitude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Value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1's Complement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Value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2's Complement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charset="0"/>
                        </a:rPr>
                        <a:t>Value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421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00000000</a:t>
                      </a: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+0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+0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421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00000001</a:t>
                      </a: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+1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+1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+1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94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00000010</a:t>
                      </a: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+2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+2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+2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94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. . .</a:t>
                      </a: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. . .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. . .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. . .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. . .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69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01111101</a:t>
                      </a: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125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+125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+125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+125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694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01111110</a:t>
                      </a: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126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+126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+126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+126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694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01111111</a:t>
                      </a: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127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+127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+127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+127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694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10000000</a:t>
                      </a: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128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-0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-127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-128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694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10000001</a:t>
                      </a: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129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-1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-126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-127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694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10000010</a:t>
                      </a: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130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-2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-125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-126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694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. . .</a:t>
                      </a: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. . .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. . .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. . .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. . .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69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11111101</a:t>
                      </a: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253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-125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-2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-3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6945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11111110</a:t>
                      </a: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254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-126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-1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-2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6421"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11111111</a:t>
                      </a:r>
                    </a:p>
                  </a:txBody>
                  <a:tcPr marL="99060" marR="9906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255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-127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-0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4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461963">
                        <a:spcBef>
                          <a:spcPct val="40000"/>
                        </a:spcBef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912813">
                        <a:spcBef>
                          <a:spcPct val="40000"/>
                        </a:spcBef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25888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1595438">
                        <a:spcBef>
                          <a:spcPct val="4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0526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5098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29670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424238" fontAlgn="base">
                        <a:spcBef>
                          <a:spcPct val="4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-1</a:t>
                      </a:r>
                    </a:p>
                  </a:txBody>
                  <a:tcPr marL="99060" marR="9906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89125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. . .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3250" y="1527969"/>
            <a:ext cx="9215917" cy="4205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7663" indent="-347663" algn="l" rtl="0" fontAlgn="base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8513" indent="-336550" algn="l" rtl="0" fontAlgn="base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4588" indent="-231775" algn="l" rtl="0" fontAlgn="base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+mn-cs"/>
              </a:defRPr>
            </a:lvl3pPr>
            <a:lvl4pPr marL="1481138" indent="-222250" algn="l" rtl="0" fontAlgn="base">
              <a:spcBef>
                <a:spcPct val="4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444500" indent="-444500">
              <a:spcBef>
                <a:spcPts val="6000"/>
              </a:spcBef>
            </a:pPr>
            <a:r>
              <a:rPr lang="en-US" altLang="en-US" sz="2800" kern="0" dirty="0"/>
              <a:t>Binary and Hexadecimal Addition and Subtraction</a:t>
            </a:r>
          </a:p>
          <a:p>
            <a:pPr marL="444500" indent="-444500">
              <a:spcBef>
                <a:spcPts val="6000"/>
              </a:spcBef>
            </a:pPr>
            <a:r>
              <a:rPr lang="en-US" altLang="en-US" sz="2800" kern="0" dirty="0"/>
              <a:t>Binary Multiplication and Bit Shifting</a:t>
            </a:r>
          </a:p>
          <a:p>
            <a:pPr marL="444500" indent="-444500">
              <a:spcBef>
                <a:spcPts val="6000"/>
              </a:spcBef>
            </a:pPr>
            <a:r>
              <a:rPr lang="en-US" altLang="en-US" sz="2800" kern="0" dirty="0"/>
              <a:t>Signed Integers</a:t>
            </a:r>
          </a:p>
          <a:p>
            <a:pPr marL="444500" indent="-444500">
              <a:spcBef>
                <a:spcPts val="6000"/>
              </a:spcBef>
            </a:pPr>
            <a:r>
              <a:rPr lang="en-US" altLang="en-US" sz="2800" kern="0" dirty="0">
                <a:solidFill>
                  <a:srgbClr val="FF0000"/>
                </a:solidFill>
              </a:rPr>
              <a:t>Range, Overflow, Converting Subtraction into Addition</a:t>
            </a:r>
          </a:p>
        </p:txBody>
      </p:sp>
    </p:spTree>
    <p:extLst>
      <p:ext uri="{BB962C8B-B14F-4D97-AF65-F5344CB8AC3E}">
        <p14:creationId xmlns:p14="http://schemas.microsoft.com/office/powerpoint/2010/main" val="42046621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184" name="Rectangle 216"/>
          <p:cNvSpPr>
            <a:spLocks noGrp="1" noChangeArrowheads="1"/>
          </p:cNvSpPr>
          <p:nvPr>
            <p:ph type="body" idx="1"/>
          </p:nvPr>
        </p:nvSpPr>
        <p:spPr>
          <a:xfrm>
            <a:off x="495300" y="1009506"/>
            <a:ext cx="8915400" cy="5143500"/>
          </a:xfrm>
          <a:noFill/>
          <a:ln/>
        </p:spPr>
        <p:txBody>
          <a:bodyPr/>
          <a:lstStyle/>
          <a:p>
            <a:r>
              <a:rPr lang="en-US" altLang="en-US" sz="2800" dirty="0"/>
              <a:t>Unsigned Integers: </a:t>
            </a:r>
            <a:r>
              <a:rPr lang="en-US" altLang="en-US" sz="2800" i="1" dirty="0"/>
              <a:t>n</a:t>
            </a:r>
            <a:r>
              <a:rPr lang="en-US" altLang="en-US" sz="2800" dirty="0"/>
              <a:t>-bit representation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sz="2800" dirty="0"/>
              <a:t>Signed Integers: 2's complement representation</a:t>
            </a:r>
          </a:p>
        </p:txBody>
      </p:sp>
      <p:sp>
        <p:nvSpPr>
          <p:cNvPr id="21197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Range, Carry, Borrow, and Overflow</a:t>
            </a:r>
          </a:p>
        </p:txBody>
      </p:sp>
      <p:sp>
        <p:nvSpPr>
          <p:cNvPr id="211979" name="Text Box 11"/>
          <p:cNvSpPr txBox="1">
            <a:spLocks noChangeArrowheads="1"/>
          </p:cNvSpPr>
          <p:nvPr/>
        </p:nvSpPr>
        <p:spPr bwMode="auto">
          <a:xfrm>
            <a:off x="6700309" y="3083504"/>
            <a:ext cx="1374114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/>
          <a:p>
            <a:pPr>
              <a:spcBef>
                <a:spcPct val="50000"/>
              </a:spcBef>
            </a:pPr>
            <a:r>
              <a:rPr lang="en-US" altLang="en-US"/>
              <a:t>max = 2</a:t>
            </a:r>
            <a:r>
              <a:rPr lang="en-US" altLang="en-US" i="1" baseline="50000"/>
              <a:t>n</a:t>
            </a:r>
            <a:r>
              <a:rPr lang="en-US" altLang="en-US"/>
              <a:t>–1</a:t>
            </a:r>
          </a:p>
        </p:txBody>
      </p:sp>
      <p:sp>
        <p:nvSpPr>
          <p:cNvPr id="212076" name="Text Box 108"/>
          <p:cNvSpPr txBox="1">
            <a:spLocks noChangeArrowheads="1"/>
          </p:cNvSpPr>
          <p:nvPr/>
        </p:nvSpPr>
        <p:spPr bwMode="auto">
          <a:xfrm>
            <a:off x="1707754" y="3140654"/>
            <a:ext cx="1374113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/>
          <a:p>
            <a:pPr>
              <a:spcBef>
                <a:spcPct val="50000"/>
              </a:spcBef>
            </a:pPr>
            <a:r>
              <a:rPr lang="en-US" altLang="en-US"/>
              <a:t>min = 0</a:t>
            </a:r>
          </a:p>
        </p:txBody>
      </p:sp>
      <p:grpSp>
        <p:nvGrpSpPr>
          <p:cNvPr id="212187" name="Group 219"/>
          <p:cNvGrpSpPr>
            <a:grpSpLocks/>
          </p:cNvGrpSpPr>
          <p:nvPr/>
        </p:nvGrpSpPr>
        <p:grpSpPr bwMode="auto">
          <a:xfrm>
            <a:off x="7262681" y="1700791"/>
            <a:ext cx="1871133" cy="1209675"/>
            <a:chOff x="4223" y="1144"/>
            <a:chExt cx="1088" cy="762"/>
          </a:xfrm>
        </p:grpSpPr>
        <p:sp>
          <p:nvSpPr>
            <p:cNvPr id="212055" name="Text Box 87"/>
            <p:cNvSpPr txBox="1">
              <a:spLocks noChangeArrowheads="1"/>
            </p:cNvSpPr>
            <p:nvPr/>
          </p:nvSpPr>
          <p:spPr bwMode="auto">
            <a:xfrm>
              <a:off x="4295" y="1471"/>
              <a:ext cx="943" cy="435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 algn="ctr">
                <a:spcBef>
                  <a:spcPct val="10000"/>
                </a:spcBef>
              </a:pPr>
              <a:r>
                <a:rPr lang="en-US" altLang="en-US" dirty="0"/>
                <a:t>Carry = 1 for</a:t>
              </a:r>
            </a:p>
            <a:p>
              <a:pPr algn="ctr">
                <a:spcBef>
                  <a:spcPct val="10000"/>
                </a:spcBef>
              </a:pPr>
              <a:r>
                <a:rPr lang="en-US" altLang="en-US" dirty="0"/>
                <a:t>Addition</a:t>
              </a:r>
            </a:p>
          </p:txBody>
        </p:sp>
        <p:grpSp>
          <p:nvGrpSpPr>
            <p:cNvPr id="212079" name="Group 111"/>
            <p:cNvGrpSpPr>
              <a:grpSpLocks/>
            </p:cNvGrpSpPr>
            <p:nvPr/>
          </p:nvGrpSpPr>
          <p:grpSpPr bwMode="auto">
            <a:xfrm>
              <a:off x="4223" y="1144"/>
              <a:ext cx="1088" cy="291"/>
              <a:chOff x="4223" y="2051"/>
              <a:chExt cx="1088" cy="291"/>
            </a:xfrm>
          </p:grpSpPr>
          <p:sp>
            <p:nvSpPr>
              <p:cNvPr id="212077" name="Text Box 109"/>
              <p:cNvSpPr txBox="1">
                <a:spLocks noChangeArrowheads="1"/>
              </p:cNvSpPr>
              <p:nvPr/>
            </p:nvSpPr>
            <p:spPr bwMode="auto">
              <a:xfrm>
                <a:off x="4223" y="2051"/>
                <a:ext cx="1088" cy="2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>
                  <a:spcBef>
                    <a:spcPct val="50000"/>
                  </a:spcBef>
                </a:pPr>
                <a:r>
                  <a:rPr lang="en-US" altLang="en-US" dirty="0"/>
                  <a:t>Number &gt; max</a:t>
                </a:r>
              </a:p>
            </p:txBody>
          </p:sp>
          <p:sp>
            <p:nvSpPr>
              <p:cNvPr id="212078" name="AutoShape 110"/>
              <p:cNvSpPr>
                <a:spLocks/>
              </p:cNvSpPr>
              <p:nvPr/>
            </p:nvSpPr>
            <p:spPr bwMode="auto">
              <a:xfrm rot="-5400000">
                <a:off x="4730" y="1834"/>
                <a:ext cx="73" cy="944"/>
              </a:xfrm>
              <a:prstGeom prst="rightBrace">
                <a:avLst>
                  <a:gd name="adj1" fmla="val 107763"/>
                  <a:gd name="adj2" fmla="val 50000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12188" name="Group 220"/>
          <p:cNvGrpSpPr>
            <a:grpSpLocks/>
          </p:cNvGrpSpPr>
          <p:nvPr/>
        </p:nvGrpSpPr>
        <p:grpSpPr bwMode="auto">
          <a:xfrm>
            <a:off x="646642" y="1700791"/>
            <a:ext cx="1871133" cy="1209675"/>
            <a:chOff x="376" y="1144"/>
            <a:chExt cx="1088" cy="762"/>
          </a:xfrm>
        </p:grpSpPr>
        <p:sp>
          <p:nvSpPr>
            <p:cNvPr id="212056" name="Text Box 88"/>
            <p:cNvSpPr txBox="1">
              <a:spLocks noChangeArrowheads="1"/>
            </p:cNvSpPr>
            <p:nvPr/>
          </p:nvSpPr>
          <p:spPr bwMode="auto">
            <a:xfrm>
              <a:off x="449" y="1471"/>
              <a:ext cx="944" cy="435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 algn="ctr">
                <a:spcBef>
                  <a:spcPct val="10000"/>
                </a:spcBef>
              </a:pPr>
              <a:r>
                <a:rPr lang="en-US" altLang="en-US" dirty="0"/>
                <a:t>Borrow for</a:t>
              </a:r>
            </a:p>
            <a:p>
              <a:pPr algn="ctr">
                <a:spcBef>
                  <a:spcPct val="10000"/>
                </a:spcBef>
              </a:pPr>
              <a:r>
                <a:rPr lang="en-US" altLang="en-US" dirty="0"/>
                <a:t>Subtraction</a:t>
              </a:r>
            </a:p>
          </p:txBody>
        </p:sp>
        <p:grpSp>
          <p:nvGrpSpPr>
            <p:cNvPr id="212080" name="Group 112"/>
            <p:cNvGrpSpPr>
              <a:grpSpLocks/>
            </p:cNvGrpSpPr>
            <p:nvPr/>
          </p:nvGrpSpPr>
          <p:grpSpPr bwMode="auto">
            <a:xfrm>
              <a:off x="376" y="1144"/>
              <a:ext cx="1088" cy="291"/>
              <a:chOff x="4223" y="2051"/>
              <a:chExt cx="1088" cy="291"/>
            </a:xfrm>
          </p:grpSpPr>
          <p:sp>
            <p:nvSpPr>
              <p:cNvPr id="212081" name="Text Box 113"/>
              <p:cNvSpPr txBox="1">
                <a:spLocks noChangeArrowheads="1"/>
              </p:cNvSpPr>
              <p:nvPr/>
            </p:nvSpPr>
            <p:spPr bwMode="auto">
              <a:xfrm>
                <a:off x="4223" y="2051"/>
                <a:ext cx="1088" cy="2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>
                  <a:spcBef>
                    <a:spcPct val="50000"/>
                  </a:spcBef>
                </a:pPr>
                <a:r>
                  <a:rPr lang="en-US" altLang="en-US" dirty="0"/>
                  <a:t>Number &lt; 0</a:t>
                </a:r>
              </a:p>
            </p:txBody>
          </p:sp>
          <p:sp>
            <p:nvSpPr>
              <p:cNvPr id="212082" name="AutoShape 114"/>
              <p:cNvSpPr>
                <a:spLocks/>
              </p:cNvSpPr>
              <p:nvPr/>
            </p:nvSpPr>
            <p:spPr bwMode="auto">
              <a:xfrm rot="-5400000">
                <a:off x="4730" y="1834"/>
                <a:ext cx="73" cy="944"/>
              </a:xfrm>
              <a:prstGeom prst="rightBrace">
                <a:avLst>
                  <a:gd name="adj1" fmla="val 107763"/>
                  <a:gd name="adj2" fmla="val 50000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12190" name="Group 222"/>
          <p:cNvGrpSpPr>
            <a:grpSpLocks/>
          </p:cNvGrpSpPr>
          <p:nvPr/>
        </p:nvGrpSpPr>
        <p:grpSpPr bwMode="auto">
          <a:xfrm>
            <a:off x="7262681" y="4465807"/>
            <a:ext cx="1871133" cy="1209675"/>
            <a:chOff x="4223" y="2741"/>
            <a:chExt cx="1088" cy="762"/>
          </a:xfrm>
        </p:grpSpPr>
        <p:sp>
          <p:nvSpPr>
            <p:cNvPr id="212086" name="Text Box 118"/>
            <p:cNvSpPr txBox="1">
              <a:spLocks noChangeArrowheads="1"/>
            </p:cNvSpPr>
            <p:nvPr/>
          </p:nvSpPr>
          <p:spPr bwMode="auto">
            <a:xfrm>
              <a:off x="4295" y="3068"/>
              <a:ext cx="943" cy="435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 algn="ctr">
                <a:spcBef>
                  <a:spcPct val="10000"/>
                </a:spcBef>
              </a:pPr>
              <a:r>
                <a:rPr lang="en-US" altLang="en-US"/>
                <a:t>Positive</a:t>
              </a:r>
            </a:p>
            <a:p>
              <a:pPr algn="ctr">
                <a:spcBef>
                  <a:spcPct val="10000"/>
                </a:spcBef>
              </a:pPr>
              <a:r>
                <a:rPr lang="en-US" altLang="en-US"/>
                <a:t>Overflow</a:t>
              </a:r>
            </a:p>
          </p:txBody>
        </p:sp>
        <p:grpSp>
          <p:nvGrpSpPr>
            <p:cNvPr id="212173" name="Group 205"/>
            <p:cNvGrpSpPr>
              <a:grpSpLocks/>
            </p:cNvGrpSpPr>
            <p:nvPr/>
          </p:nvGrpSpPr>
          <p:grpSpPr bwMode="auto">
            <a:xfrm>
              <a:off x="4223" y="2741"/>
              <a:ext cx="1088" cy="291"/>
              <a:chOff x="4223" y="2051"/>
              <a:chExt cx="1088" cy="291"/>
            </a:xfrm>
          </p:grpSpPr>
          <p:sp>
            <p:nvSpPr>
              <p:cNvPr id="212174" name="Text Box 206"/>
              <p:cNvSpPr txBox="1">
                <a:spLocks noChangeArrowheads="1"/>
              </p:cNvSpPr>
              <p:nvPr/>
            </p:nvSpPr>
            <p:spPr bwMode="auto">
              <a:xfrm>
                <a:off x="4223" y="2051"/>
                <a:ext cx="1088" cy="2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>
                  <a:spcBef>
                    <a:spcPct val="50000"/>
                  </a:spcBef>
                </a:pPr>
                <a:r>
                  <a:rPr lang="en-US" altLang="en-US" dirty="0"/>
                  <a:t>Number &gt; max</a:t>
                </a:r>
              </a:p>
            </p:txBody>
          </p:sp>
          <p:sp>
            <p:nvSpPr>
              <p:cNvPr id="212175" name="AutoShape 207"/>
              <p:cNvSpPr>
                <a:spLocks/>
              </p:cNvSpPr>
              <p:nvPr/>
            </p:nvSpPr>
            <p:spPr bwMode="auto">
              <a:xfrm rot="-5400000">
                <a:off x="4730" y="1834"/>
                <a:ext cx="73" cy="944"/>
              </a:xfrm>
              <a:prstGeom prst="rightBrace">
                <a:avLst>
                  <a:gd name="adj1" fmla="val 107763"/>
                  <a:gd name="adj2" fmla="val 50000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12191" name="Group 223"/>
          <p:cNvGrpSpPr>
            <a:grpSpLocks/>
          </p:cNvGrpSpPr>
          <p:nvPr/>
        </p:nvGrpSpPr>
        <p:grpSpPr bwMode="auto">
          <a:xfrm>
            <a:off x="646642" y="4465807"/>
            <a:ext cx="1871133" cy="1209675"/>
            <a:chOff x="376" y="2741"/>
            <a:chExt cx="1088" cy="762"/>
          </a:xfrm>
        </p:grpSpPr>
        <p:sp>
          <p:nvSpPr>
            <p:cNvPr id="212085" name="Text Box 117"/>
            <p:cNvSpPr txBox="1">
              <a:spLocks noChangeArrowheads="1"/>
            </p:cNvSpPr>
            <p:nvPr/>
          </p:nvSpPr>
          <p:spPr bwMode="auto">
            <a:xfrm>
              <a:off x="449" y="3068"/>
              <a:ext cx="944" cy="435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10000"/>
                </a:spcBef>
              </a:pPr>
              <a:r>
                <a:rPr lang="en-US" altLang="en-US"/>
                <a:t>Negative</a:t>
              </a:r>
            </a:p>
            <a:p>
              <a:pPr>
                <a:spcBef>
                  <a:spcPct val="10000"/>
                </a:spcBef>
              </a:pPr>
              <a:r>
                <a:rPr lang="en-US" altLang="en-US"/>
                <a:t>Overflow</a:t>
              </a:r>
            </a:p>
          </p:txBody>
        </p:sp>
        <p:grpSp>
          <p:nvGrpSpPr>
            <p:cNvPr id="212176" name="Group 208"/>
            <p:cNvGrpSpPr>
              <a:grpSpLocks/>
            </p:cNvGrpSpPr>
            <p:nvPr/>
          </p:nvGrpSpPr>
          <p:grpSpPr bwMode="auto">
            <a:xfrm>
              <a:off x="376" y="2741"/>
              <a:ext cx="1088" cy="291"/>
              <a:chOff x="4223" y="2051"/>
              <a:chExt cx="1088" cy="291"/>
            </a:xfrm>
          </p:grpSpPr>
          <p:sp>
            <p:nvSpPr>
              <p:cNvPr id="212177" name="Text Box 209"/>
              <p:cNvSpPr txBox="1">
                <a:spLocks noChangeArrowheads="1"/>
              </p:cNvSpPr>
              <p:nvPr/>
            </p:nvSpPr>
            <p:spPr bwMode="auto">
              <a:xfrm>
                <a:off x="4223" y="2051"/>
                <a:ext cx="1088" cy="2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>
                  <a:spcBef>
                    <a:spcPct val="50000"/>
                  </a:spcBef>
                </a:pPr>
                <a:r>
                  <a:rPr lang="en-US" altLang="en-US" dirty="0"/>
                  <a:t>Number &lt; min</a:t>
                </a:r>
              </a:p>
            </p:txBody>
          </p:sp>
          <p:sp>
            <p:nvSpPr>
              <p:cNvPr id="212178" name="AutoShape 210"/>
              <p:cNvSpPr>
                <a:spLocks/>
              </p:cNvSpPr>
              <p:nvPr/>
            </p:nvSpPr>
            <p:spPr bwMode="auto">
              <a:xfrm rot="-5400000">
                <a:off x="4730" y="1834"/>
                <a:ext cx="73" cy="944"/>
              </a:xfrm>
              <a:prstGeom prst="rightBrace">
                <a:avLst>
                  <a:gd name="adj1" fmla="val 107763"/>
                  <a:gd name="adj2" fmla="val 50000"/>
                </a:avLst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12090" name="Text Box 122"/>
          <p:cNvSpPr txBox="1">
            <a:spLocks noChangeArrowheads="1"/>
          </p:cNvSpPr>
          <p:nvPr/>
        </p:nvSpPr>
        <p:spPr bwMode="auto">
          <a:xfrm>
            <a:off x="6574764" y="5848519"/>
            <a:ext cx="1623483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/>
          <a:p>
            <a:pPr>
              <a:spcBef>
                <a:spcPct val="50000"/>
              </a:spcBef>
            </a:pPr>
            <a:r>
              <a:rPr lang="en-US" altLang="en-US"/>
              <a:t>max = 2</a:t>
            </a:r>
            <a:r>
              <a:rPr lang="en-US" altLang="en-US" i="1" baseline="50000"/>
              <a:t>n</a:t>
            </a:r>
            <a:r>
              <a:rPr lang="en-US" altLang="en-US" baseline="50000"/>
              <a:t>-1</a:t>
            </a:r>
            <a:r>
              <a:rPr lang="en-US" altLang="en-US"/>
              <a:t>–1</a:t>
            </a:r>
          </a:p>
        </p:txBody>
      </p:sp>
      <p:grpSp>
        <p:nvGrpSpPr>
          <p:cNvPr id="212193" name="Group 225"/>
          <p:cNvGrpSpPr>
            <a:grpSpLocks/>
          </p:cNvGrpSpPr>
          <p:nvPr/>
        </p:nvGrpSpPr>
        <p:grpSpPr bwMode="auto">
          <a:xfrm>
            <a:off x="522817" y="4984919"/>
            <a:ext cx="8798454" cy="1266825"/>
            <a:chOff x="304" y="3068"/>
            <a:chExt cx="5116" cy="798"/>
          </a:xfrm>
        </p:grpSpPr>
        <p:sp>
          <p:nvSpPr>
            <p:cNvPr id="212087" name="Text Box 119"/>
            <p:cNvSpPr txBox="1">
              <a:spLocks noChangeArrowheads="1"/>
            </p:cNvSpPr>
            <p:nvPr/>
          </p:nvSpPr>
          <p:spPr bwMode="auto">
            <a:xfrm>
              <a:off x="1392" y="3068"/>
              <a:ext cx="2903" cy="435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Finite Set of Signed Integers</a:t>
              </a:r>
            </a:p>
          </p:txBody>
        </p:sp>
        <p:grpSp>
          <p:nvGrpSpPr>
            <p:cNvPr id="212192" name="Group 224"/>
            <p:cNvGrpSpPr>
              <a:grpSpLocks/>
            </p:cNvGrpSpPr>
            <p:nvPr/>
          </p:nvGrpSpPr>
          <p:grpSpPr bwMode="auto">
            <a:xfrm>
              <a:off x="304" y="3394"/>
              <a:ext cx="5116" cy="472"/>
              <a:chOff x="304" y="3394"/>
              <a:chExt cx="5116" cy="472"/>
            </a:xfrm>
          </p:grpSpPr>
          <p:grpSp>
            <p:nvGrpSpPr>
              <p:cNvPr id="212189" name="Group 221"/>
              <p:cNvGrpSpPr>
                <a:grpSpLocks/>
              </p:cNvGrpSpPr>
              <p:nvPr/>
            </p:nvGrpSpPr>
            <p:grpSpPr bwMode="auto">
              <a:xfrm>
                <a:off x="304" y="3394"/>
                <a:ext cx="5116" cy="218"/>
                <a:chOff x="304" y="3394"/>
                <a:chExt cx="5116" cy="218"/>
              </a:xfrm>
            </p:grpSpPr>
            <p:sp>
              <p:nvSpPr>
                <p:cNvPr id="212089" name="Line 121"/>
                <p:cNvSpPr>
                  <a:spLocks noChangeShapeType="1"/>
                </p:cNvSpPr>
                <p:nvPr/>
              </p:nvSpPr>
              <p:spPr bwMode="auto">
                <a:xfrm>
                  <a:off x="304" y="3503"/>
                  <a:ext cx="5116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091" name="Line 123"/>
                <p:cNvSpPr>
                  <a:spLocks noChangeShapeType="1"/>
                </p:cNvSpPr>
                <p:nvPr/>
              </p:nvSpPr>
              <p:spPr bwMode="auto">
                <a:xfrm>
                  <a:off x="2007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092" name="Line 124"/>
                <p:cNvSpPr>
                  <a:spLocks noChangeShapeType="1"/>
                </p:cNvSpPr>
                <p:nvPr/>
              </p:nvSpPr>
              <p:spPr bwMode="auto">
                <a:xfrm>
                  <a:off x="1971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093" name="Line 125"/>
                <p:cNvSpPr>
                  <a:spLocks noChangeShapeType="1"/>
                </p:cNvSpPr>
                <p:nvPr/>
              </p:nvSpPr>
              <p:spPr bwMode="auto">
                <a:xfrm>
                  <a:off x="1935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094" name="Line 126"/>
                <p:cNvSpPr>
                  <a:spLocks noChangeShapeType="1"/>
                </p:cNvSpPr>
                <p:nvPr/>
              </p:nvSpPr>
              <p:spPr bwMode="auto">
                <a:xfrm>
                  <a:off x="1899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095" name="Line 127"/>
                <p:cNvSpPr>
                  <a:spLocks noChangeShapeType="1"/>
                </p:cNvSpPr>
                <p:nvPr/>
              </p:nvSpPr>
              <p:spPr bwMode="auto">
                <a:xfrm>
                  <a:off x="1863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096" name="Line 128"/>
                <p:cNvSpPr>
                  <a:spLocks noChangeShapeType="1"/>
                </p:cNvSpPr>
                <p:nvPr/>
              </p:nvSpPr>
              <p:spPr bwMode="auto">
                <a:xfrm>
                  <a:off x="2189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097" name="Line 129"/>
                <p:cNvSpPr>
                  <a:spLocks noChangeShapeType="1"/>
                </p:cNvSpPr>
                <p:nvPr/>
              </p:nvSpPr>
              <p:spPr bwMode="auto">
                <a:xfrm>
                  <a:off x="2153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098" name="Line 130"/>
                <p:cNvSpPr>
                  <a:spLocks noChangeShapeType="1"/>
                </p:cNvSpPr>
                <p:nvPr/>
              </p:nvSpPr>
              <p:spPr bwMode="auto">
                <a:xfrm>
                  <a:off x="2117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099" name="Line 131"/>
                <p:cNvSpPr>
                  <a:spLocks noChangeShapeType="1"/>
                </p:cNvSpPr>
                <p:nvPr/>
              </p:nvSpPr>
              <p:spPr bwMode="auto">
                <a:xfrm>
                  <a:off x="2081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00" name="Line 132"/>
                <p:cNvSpPr>
                  <a:spLocks noChangeShapeType="1"/>
                </p:cNvSpPr>
                <p:nvPr/>
              </p:nvSpPr>
              <p:spPr bwMode="auto">
                <a:xfrm>
                  <a:off x="2045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01" name="Line 133"/>
                <p:cNvSpPr>
                  <a:spLocks noChangeShapeType="1"/>
                </p:cNvSpPr>
                <p:nvPr/>
              </p:nvSpPr>
              <p:spPr bwMode="auto">
                <a:xfrm>
                  <a:off x="2370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02" name="Line 134"/>
                <p:cNvSpPr>
                  <a:spLocks noChangeShapeType="1"/>
                </p:cNvSpPr>
                <p:nvPr/>
              </p:nvSpPr>
              <p:spPr bwMode="auto">
                <a:xfrm>
                  <a:off x="2334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03" name="Line 135"/>
                <p:cNvSpPr>
                  <a:spLocks noChangeShapeType="1"/>
                </p:cNvSpPr>
                <p:nvPr/>
              </p:nvSpPr>
              <p:spPr bwMode="auto">
                <a:xfrm>
                  <a:off x="2298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04" name="Line 136"/>
                <p:cNvSpPr>
                  <a:spLocks noChangeShapeType="1"/>
                </p:cNvSpPr>
                <p:nvPr/>
              </p:nvSpPr>
              <p:spPr bwMode="auto">
                <a:xfrm>
                  <a:off x="2262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05" name="Line 137"/>
                <p:cNvSpPr>
                  <a:spLocks noChangeShapeType="1"/>
                </p:cNvSpPr>
                <p:nvPr/>
              </p:nvSpPr>
              <p:spPr bwMode="auto">
                <a:xfrm>
                  <a:off x="2226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06" name="Line 138"/>
                <p:cNvSpPr>
                  <a:spLocks noChangeShapeType="1"/>
                </p:cNvSpPr>
                <p:nvPr/>
              </p:nvSpPr>
              <p:spPr bwMode="auto">
                <a:xfrm>
                  <a:off x="2552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07" name="Line 139"/>
                <p:cNvSpPr>
                  <a:spLocks noChangeShapeType="1"/>
                </p:cNvSpPr>
                <p:nvPr/>
              </p:nvSpPr>
              <p:spPr bwMode="auto">
                <a:xfrm>
                  <a:off x="2516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08" name="Line 140"/>
                <p:cNvSpPr>
                  <a:spLocks noChangeShapeType="1"/>
                </p:cNvSpPr>
                <p:nvPr/>
              </p:nvSpPr>
              <p:spPr bwMode="auto">
                <a:xfrm>
                  <a:off x="2480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09" name="Line 141"/>
                <p:cNvSpPr>
                  <a:spLocks noChangeShapeType="1"/>
                </p:cNvSpPr>
                <p:nvPr/>
              </p:nvSpPr>
              <p:spPr bwMode="auto">
                <a:xfrm>
                  <a:off x="2444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10" name="Line 142"/>
                <p:cNvSpPr>
                  <a:spLocks noChangeShapeType="1"/>
                </p:cNvSpPr>
                <p:nvPr/>
              </p:nvSpPr>
              <p:spPr bwMode="auto">
                <a:xfrm>
                  <a:off x="2408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11" name="Line 143"/>
                <p:cNvSpPr>
                  <a:spLocks noChangeShapeType="1"/>
                </p:cNvSpPr>
                <p:nvPr/>
              </p:nvSpPr>
              <p:spPr bwMode="auto">
                <a:xfrm>
                  <a:off x="2733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12" name="Line 144"/>
                <p:cNvSpPr>
                  <a:spLocks noChangeShapeType="1"/>
                </p:cNvSpPr>
                <p:nvPr/>
              </p:nvSpPr>
              <p:spPr bwMode="auto">
                <a:xfrm>
                  <a:off x="2697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13" name="Line 145"/>
                <p:cNvSpPr>
                  <a:spLocks noChangeShapeType="1"/>
                </p:cNvSpPr>
                <p:nvPr/>
              </p:nvSpPr>
              <p:spPr bwMode="auto">
                <a:xfrm>
                  <a:off x="2661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14" name="Line 146"/>
                <p:cNvSpPr>
                  <a:spLocks noChangeShapeType="1"/>
                </p:cNvSpPr>
                <p:nvPr/>
              </p:nvSpPr>
              <p:spPr bwMode="auto">
                <a:xfrm>
                  <a:off x="2625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15" name="Line 147"/>
                <p:cNvSpPr>
                  <a:spLocks noChangeShapeType="1"/>
                </p:cNvSpPr>
                <p:nvPr/>
              </p:nvSpPr>
              <p:spPr bwMode="auto">
                <a:xfrm>
                  <a:off x="2589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16" name="Line 148"/>
                <p:cNvSpPr>
                  <a:spLocks noChangeShapeType="1"/>
                </p:cNvSpPr>
                <p:nvPr/>
              </p:nvSpPr>
              <p:spPr bwMode="auto">
                <a:xfrm>
                  <a:off x="2915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17" name="Line 149"/>
                <p:cNvSpPr>
                  <a:spLocks noChangeShapeType="1"/>
                </p:cNvSpPr>
                <p:nvPr/>
              </p:nvSpPr>
              <p:spPr bwMode="auto">
                <a:xfrm>
                  <a:off x="2879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19" name="Line 151"/>
                <p:cNvSpPr>
                  <a:spLocks noChangeShapeType="1"/>
                </p:cNvSpPr>
                <p:nvPr/>
              </p:nvSpPr>
              <p:spPr bwMode="auto">
                <a:xfrm>
                  <a:off x="2807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20" name="Line 152"/>
                <p:cNvSpPr>
                  <a:spLocks noChangeShapeType="1"/>
                </p:cNvSpPr>
                <p:nvPr/>
              </p:nvSpPr>
              <p:spPr bwMode="auto">
                <a:xfrm>
                  <a:off x="2771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21" name="Line 153"/>
                <p:cNvSpPr>
                  <a:spLocks noChangeShapeType="1"/>
                </p:cNvSpPr>
                <p:nvPr/>
              </p:nvSpPr>
              <p:spPr bwMode="auto">
                <a:xfrm>
                  <a:off x="3096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22" name="Line 154"/>
                <p:cNvSpPr>
                  <a:spLocks noChangeShapeType="1"/>
                </p:cNvSpPr>
                <p:nvPr/>
              </p:nvSpPr>
              <p:spPr bwMode="auto">
                <a:xfrm>
                  <a:off x="3060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23" name="Line 155"/>
                <p:cNvSpPr>
                  <a:spLocks noChangeShapeType="1"/>
                </p:cNvSpPr>
                <p:nvPr/>
              </p:nvSpPr>
              <p:spPr bwMode="auto">
                <a:xfrm>
                  <a:off x="3024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24" name="Line 156"/>
                <p:cNvSpPr>
                  <a:spLocks noChangeShapeType="1"/>
                </p:cNvSpPr>
                <p:nvPr/>
              </p:nvSpPr>
              <p:spPr bwMode="auto">
                <a:xfrm>
                  <a:off x="2988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25" name="Line 157"/>
                <p:cNvSpPr>
                  <a:spLocks noChangeShapeType="1"/>
                </p:cNvSpPr>
                <p:nvPr/>
              </p:nvSpPr>
              <p:spPr bwMode="auto">
                <a:xfrm>
                  <a:off x="2952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26" name="Line 158"/>
                <p:cNvSpPr>
                  <a:spLocks noChangeShapeType="1"/>
                </p:cNvSpPr>
                <p:nvPr/>
              </p:nvSpPr>
              <p:spPr bwMode="auto">
                <a:xfrm>
                  <a:off x="3278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27" name="Line 159"/>
                <p:cNvSpPr>
                  <a:spLocks noChangeShapeType="1"/>
                </p:cNvSpPr>
                <p:nvPr/>
              </p:nvSpPr>
              <p:spPr bwMode="auto">
                <a:xfrm>
                  <a:off x="3242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28" name="Line 160"/>
                <p:cNvSpPr>
                  <a:spLocks noChangeShapeType="1"/>
                </p:cNvSpPr>
                <p:nvPr/>
              </p:nvSpPr>
              <p:spPr bwMode="auto">
                <a:xfrm>
                  <a:off x="3206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29" name="Line 161"/>
                <p:cNvSpPr>
                  <a:spLocks noChangeShapeType="1"/>
                </p:cNvSpPr>
                <p:nvPr/>
              </p:nvSpPr>
              <p:spPr bwMode="auto">
                <a:xfrm>
                  <a:off x="3170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30" name="Line 162"/>
                <p:cNvSpPr>
                  <a:spLocks noChangeShapeType="1"/>
                </p:cNvSpPr>
                <p:nvPr/>
              </p:nvSpPr>
              <p:spPr bwMode="auto">
                <a:xfrm>
                  <a:off x="3134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31" name="Line 163"/>
                <p:cNvSpPr>
                  <a:spLocks noChangeShapeType="1"/>
                </p:cNvSpPr>
                <p:nvPr/>
              </p:nvSpPr>
              <p:spPr bwMode="auto">
                <a:xfrm>
                  <a:off x="3459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32" name="Line 164"/>
                <p:cNvSpPr>
                  <a:spLocks noChangeShapeType="1"/>
                </p:cNvSpPr>
                <p:nvPr/>
              </p:nvSpPr>
              <p:spPr bwMode="auto">
                <a:xfrm>
                  <a:off x="3423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33" name="Line 165"/>
                <p:cNvSpPr>
                  <a:spLocks noChangeShapeType="1"/>
                </p:cNvSpPr>
                <p:nvPr/>
              </p:nvSpPr>
              <p:spPr bwMode="auto">
                <a:xfrm>
                  <a:off x="3387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34" name="Line 166"/>
                <p:cNvSpPr>
                  <a:spLocks noChangeShapeType="1"/>
                </p:cNvSpPr>
                <p:nvPr/>
              </p:nvSpPr>
              <p:spPr bwMode="auto">
                <a:xfrm>
                  <a:off x="3351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35" name="Line 167"/>
                <p:cNvSpPr>
                  <a:spLocks noChangeShapeType="1"/>
                </p:cNvSpPr>
                <p:nvPr/>
              </p:nvSpPr>
              <p:spPr bwMode="auto">
                <a:xfrm>
                  <a:off x="3315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36" name="Line 168"/>
                <p:cNvSpPr>
                  <a:spLocks noChangeShapeType="1"/>
                </p:cNvSpPr>
                <p:nvPr/>
              </p:nvSpPr>
              <p:spPr bwMode="auto">
                <a:xfrm>
                  <a:off x="3641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37" name="Line 169"/>
                <p:cNvSpPr>
                  <a:spLocks noChangeShapeType="1"/>
                </p:cNvSpPr>
                <p:nvPr/>
              </p:nvSpPr>
              <p:spPr bwMode="auto">
                <a:xfrm>
                  <a:off x="3605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38" name="Line 170"/>
                <p:cNvSpPr>
                  <a:spLocks noChangeShapeType="1"/>
                </p:cNvSpPr>
                <p:nvPr/>
              </p:nvSpPr>
              <p:spPr bwMode="auto">
                <a:xfrm>
                  <a:off x="3569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39" name="Line 171"/>
                <p:cNvSpPr>
                  <a:spLocks noChangeShapeType="1"/>
                </p:cNvSpPr>
                <p:nvPr/>
              </p:nvSpPr>
              <p:spPr bwMode="auto">
                <a:xfrm>
                  <a:off x="3533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40" name="Line 172"/>
                <p:cNvSpPr>
                  <a:spLocks noChangeShapeType="1"/>
                </p:cNvSpPr>
                <p:nvPr/>
              </p:nvSpPr>
              <p:spPr bwMode="auto">
                <a:xfrm>
                  <a:off x="3497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41" name="Line 173"/>
                <p:cNvSpPr>
                  <a:spLocks noChangeShapeType="1"/>
                </p:cNvSpPr>
                <p:nvPr/>
              </p:nvSpPr>
              <p:spPr bwMode="auto">
                <a:xfrm>
                  <a:off x="3786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42" name="Line 174"/>
                <p:cNvSpPr>
                  <a:spLocks noChangeShapeType="1"/>
                </p:cNvSpPr>
                <p:nvPr/>
              </p:nvSpPr>
              <p:spPr bwMode="auto">
                <a:xfrm>
                  <a:off x="3750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43" name="Line 175"/>
                <p:cNvSpPr>
                  <a:spLocks noChangeShapeType="1"/>
                </p:cNvSpPr>
                <p:nvPr/>
              </p:nvSpPr>
              <p:spPr bwMode="auto">
                <a:xfrm>
                  <a:off x="3714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44" name="Line 176"/>
                <p:cNvSpPr>
                  <a:spLocks noChangeShapeType="1"/>
                </p:cNvSpPr>
                <p:nvPr/>
              </p:nvSpPr>
              <p:spPr bwMode="auto">
                <a:xfrm>
                  <a:off x="3678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45" name="Line 177"/>
                <p:cNvSpPr>
                  <a:spLocks noChangeShapeType="1"/>
                </p:cNvSpPr>
                <p:nvPr/>
              </p:nvSpPr>
              <p:spPr bwMode="auto">
                <a:xfrm>
                  <a:off x="3968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46" name="Line 178"/>
                <p:cNvSpPr>
                  <a:spLocks noChangeShapeType="1"/>
                </p:cNvSpPr>
                <p:nvPr/>
              </p:nvSpPr>
              <p:spPr bwMode="auto">
                <a:xfrm>
                  <a:off x="3932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47" name="Line 179"/>
                <p:cNvSpPr>
                  <a:spLocks noChangeShapeType="1"/>
                </p:cNvSpPr>
                <p:nvPr/>
              </p:nvSpPr>
              <p:spPr bwMode="auto">
                <a:xfrm>
                  <a:off x="3896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48" name="Line 180"/>
                <p:cNvSpPr>
                  <a:spLocks noChangeShapeType="1"/>
                </p:cNvSpPr>
                <p:nvPr/>
              </p:nvSpPr>
              <p:spPr bwMode="auto">
                <a:xfrm>
                  <a:off x="3860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49" name="Line 181"/>
                <p:cNvSpPr>
                  <a:spLocks noChangeShapeType="1"/>
                </p:cNvSpPr>
                <p:nvPr/>
              </p:nvSpPr>
              <p:spPr bwMode="auto">
                <a:xfrm>
                  <a:off x="3824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50" name="Line 182"/>
                <p:cNvSpPr>
                  <a:spLocks noChangeShapeType="1"/>
                </p:cNvSpPr>
                <p:nvPr/>
              </p:nvSpPr>
              <p:spPr bwMode="auto">
                <a:xfrm>
                  <a:off x="4113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51" name="Line 183"/>
                <p:cNvSpPr>
                  <a:spLocks noChangeShapeType="1"/>
                </p:cNvSpPr>
                <p:nvPr/>
              </p:nvSpPr>
              <p:spPr bwMode="auto">
                <a:xfrm>
                  <a:off x="4077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52" name="Line 184"/>
                <p:cNvSpPr>
                  <a:spLocks noChangeShapeType="1"/>
                </p:cNvSpPr>
                <p:nvPr/>
              </p:nvSpPr>
              <p:spPr bwMode="auto">
                <a:xfrm>
                  <a:off x="4041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53" name="Line 185"/>
                <p:cNvSpPr>
                  <a:spLocks noChangeShapeType="1"/>
                </p:cNvSpPr>
                <p:nvPr/>
              </p:nvSpPr>
              <p:spPr bwMode="auto">
                <a:xfrm>
                  <a:off x="4005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54" name="Line 186"/>
                <p:cNvSpPr>
                  <a:spLocks noChangeShapeType="1"/>
                </p:cNvSpPr>
                <p:nvPr/>
              </p:nvSpPr>
              <p:spPr bwMode="auto">
                <a:xfrm>
                  <a:off x="4295" y="3394"/>
                  <a:ext cx="0" cy="218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55" name="Line 187"/>
                <p:cNvSpPr>
                  <a:spLocks noChangeShapeType="1"/>
                </p:cNvSpPr>
                <p:nvPr/>
              </p:nvSpPr>
              <p:spPr bwMode="auto">
                <a:xfrm>
                  <a:off x="4259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56" name="Line 188"/>
                <p:cNvSpPr>
                  <a:spLocks noChangeShapeType="1"/>
                </p:cNvSpPr>
                <p:nvPr/>
              </p:nvSpPr>
              <p:spPr bwMode="auto">
                <a:xfrm>
                  <a:off x="4223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57" name="Line 189"/>
                <p:cNvSpPr>
                  <a:spLocks noChangeShapeType="1"/>
                </p:cNvSpPr>
                <p:nvPr/>
              </p:nvSpPr>
              <p:spPr bwMode="auto">
                <a:xfrm>
                  <a:off x="4187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58" name="Line 190"/>
                <p:cNvSpPr>
                  <a:spLocks noChangeShapeType="1"/>
                </p:cNvSpPr>
                <p:nvPr/>
              </p:nvSpPr>
              <p:spPr bwMode="auto">
                <a:xfrm>
                  <a:off x="4151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59" name="Line 191"/>
                <p:cNvSpPr>
                  <a:spLocks noChangeShapeType="1"/>
                </p:cNvSpPr>
                <p:nvPr/>
              </p:nvSpPr>
              <p:spPr bwMode="auto">
                <a:xfrm>
                  <a:off x="1537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60" name="Line 192"/>
                <p:cNvSpPr>
                  <a:spLocks noChangeShapeType="1"/>
                </p:cNvSpPr>
                <p:nvPr/>
              </p:nvSpPr>
              <p:spPr bwMode="auto">
                <a:xfrm>
                  <a:off x="1501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61" name="Line 193"/>
                <p:cNvSpPr>
                  <a:spLocks noChangeShapeType="1"/>
                </p:cNvSpPr>
                <p:nvPr/>
              </p:nvSpPr>
              <p:spPr bwMode="auto">
                <a:xfrm>
                  <a:off x="1465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62" name="Line 194"/>
                <p:cNvSpPr>
                  <a:spLocks noChangeShapeType="1"/>
                </p:cNvSpPr>
                <p:nvPr/>
              </p:nvSpPr>
              <p:spPr bwMode="auto">
                <a:xfrm>
                  <a:off x="1429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63" name="Line 195"/>
                <p:cNvSpPr>
                  <a:spLocks noChangeShapeType="1"/>
                </p:cNvSpPr>
                <p:nvPr/>
              </p:nvSpPr>
              <p:spPr bwMode="auto">
                <a:xfrm>
                  <a:off x="1718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64" name="Line 196"/>
                <p:cNvSpPr>
                  <a:spLocks noChangeShapeType="1"/>
                </p:cNvSpPr>
                <p:nvPr/>
              </p:nvSpPr>
              <p:spPr bwMode="auto">
                <a:xfrm>
                  <a:off x="1682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65" name="Line 197"/>
                <p:cNvSpPr>
                  <a:spLocks noChangeShapeType="1"/>
                </p:cNvSpPr>
                <p:nvPr/>
              </p:nvSpPr>
              <p:spPr bwMode="auto">
                <a:xfrm>
                  <a:off x="1646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66" name="Line 198"/>
                <p:cNvSpPr>
                  <a:spLocks noChangeShapeType="1"/>
                </p:cNvSpPr>
                <p:nvPr/>
              </p:nvSpPr>
              <p:spPr bwMode="auto">
                <a:xfrm>
                  <a:off x="1610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67" name="Line 199"/>
                <p:cNvSpPr>
                  <a:spLocks noChangeShapeType="1"/>
                </p:cNvSpPr>
                <p:nvPr/>
              </p:nvSpPr>
              <p:spPr bwMode="auto">
                <a:xfrm>
                  <a:off x="1574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68" name="Line 200"/>
                <p:cNvSpPr>
                  <a:spLocks noChangeShapeType="1"/>
                </p:cNvSpPr>
                <p:nvPr/>
              </p:nvSpPr>
              <p:spPr bwMode="auto">
                <a:xfrm>
                  <a:off x="1828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69" name="Line 201"/>
                <p:cNvSpPr>
                  <a:spLocks noChangeShapeType="1"/>
                </p:cNvSpPr>
                <p:nvPr/>
              </p:nvSpPr>
              <p:spPr bwMode="auto">
                <a:xfrm>
                  <a:off x="1792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70" name="Line 202"/>
                <p:cNvSpPr>
                  <a:spLocks noChangeShapeType="1"/>
                </p:cNvSpPr>
                <p:nvPr/>
              </p:nvSpPr>
              <p:spPr bwMode="auto">
                <a:xfrm>
                  <a:off x="1756" y="3467"/>
                  <a:ext cx="0" cy="7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71" name="Line 203"/>
                <p:cNvSpPr>
                  <a:spLocks noChangeShapeType="1"/>
                </p:cNvSpPr>
                <p:nvPr/>
              </p:nvSpPr>
              <p:spPr bwMode="auto">
                <a:xfrm>
                  <a:off x="1392" y="3394"/>
                  <a:ext cx="0" cy="218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2179" name="Line 211"/>
                <p:cNvSpPr>
                  <a:spLocks noChangeShapeType="1"/>
                </p:cNvSpPr>
                <p:nvPr/>
              </p:nvSpPr>
              <p:spPr bwMode="auto">
                <a:xfrm>
                  <a:off x="2844" y="3431"/>
                  <a:ext cx="0" cy="18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12180" name="Text Box 212"/>
              <p:cNvSpPr txBox="1">
                <a:spLocks noChangeArrowheads="1"/>
              </p:cNvSpPr>
              <p:nvPr/>
            </p:nvSpPr>
            <p:spPr bwMode="auto">
              <a:xfrm>
                <a:off x="2735" y="3648"/>
                <a:ext cx="218" cy="2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>
                  <a:spcBef>
                    <a:spcPct val="50000"/>
                  </a:spcBef>
                </a:pPr>
                <a:r>
                  <a:rPr lang="en-US" altLang="en-US"/>
                  <a:t>0</a:t>
                </a:r>
              </a:p>
            </p:txBody>
          </p:sp>
        </p:grpSp>
      </p:grpSp>
      <p:sp>
        <p:nvSpPr>
          <p:cNvPr id="212181" name="Text Box 213"/>
          <p:cNvSpPr txBox="1">
            <a:spLocks noChangeArrowheads="1"/>
          </p:cNvSpPr>
          <p:nvPr/>
        </p:nvSpPr>
        <p:spPr bwMode="auto">
          <a:xfrm>
            <a:off x="1769666" y="5905669"/>
            <a:ext cx="1250288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/>
          <a:p>
            <a:pPr>
              <a:spcBef>
                <a:spcPct val="50000"/>
              </a:spcBef>
            </a:pPr>
            <a:r>
              <a:rPr lang="en-US" altLang="en-US"/>
              <a:t>min = -2</a:t>
            </a:r>
            <a:r>
              <a:rPr lang="en-US" altLang="en-US" i="1" baseline="50000"/>
              <a:t>n</a:t>
            </a:r>
            <a:r>
              <a:rPr lang="en-US" altLang="en-US" baseline="50000"/>
              <a:t>-1</a:t>
            </a:r>
            <a:endParaRPr lang="en-US" altLang="en-US"/>
          </a:p>
        </p:txBody>
      </p:sp>
      <p:grpSp>
        <p:nvGrpSpPr>
          <p:cNvPr id="212186" name="Group 218"/>
          <p:cNvGrpSpPr>
            <a:grpSpLocks/>
          </p:cNvGrpSpPr>
          <p:nvPr/>
        </p:nvGrpSpPr>
        <p:grpSpPr bwMode="auto">
          <a:xfrm>
            <a:off x="522817" y="2219903"/>
            <a:ext cx="8798454" cy="863600"/>
            <a:chOff x="304" y="1471"/>
            <a:chExt cx="5116" cy="544"/>
          </a:xfrm>
        </p:grpSpPr>
        <p:sp>
          <p:nvSpPr>
            <p:cNvPr id="211982" name="Text Box 14"/>
            <p:cNvSpPr txBox="1">
              <a:spLocks noChangeArrowheads="1"/>
            </p:cNvSpPr>
            <p:nvPr/>
          </p:nvSpPr>
          <p:spPr bwMode="auto">
            <a:xfrm>
              <a:off x="1392" y="1471"/>
              <a:ext cx="2903" cy="435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Finite Set of Unsigned Integers</a:t>
              </a:r>
            </a:p>
          </p:txBody>
        </p:sp>
        <p:grpSp>
          <p:nvGrpSpPr>
            <p:cNvPr id="212185" name="Group 217"/>
            <p:cNvGrpSpPr>
              <a:grpSpLocks/>
            </p:cNvGrpSpPr>
            <p:nvPr/>
          </p:nvGrpSpPr>
          <p:grpSpPr bwMode="auto">
            <a:xfrm>
              <a:off x="304" y="1797"/>
              <a:ext cx="5116" cy="218"/>
              <a:chOff x="304" y="1797"/>
              <a:chExt cx="5116" cy="218"/>
            </a:xfrm>
          </p:grpSpPr>
          <p:sp>
            <p:nvSpPr>
              <p:cNvPr id="211976" name="Line 8"/>
              <p:cNvSpPr>
                <a:spLocks noChangeShapeType="1"/>
              </p:cNvSpPr>
              <p:nvPr/>
            </p:nvSpPr>
            <p:spPr bwMode="auto">
              <a:xfrm>
                <a:off x="304" y="1906"/>
                <a:ext cx="511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987" name="Line 19"/>
              <p:cNvSpPr>
                <a:spLocks noChangeShapeType="1"/>
              </p:cNvSpPr>
              <p:nvPr/>
            </p:nvSpPr>
            <p:spPr bwMode="auto">
              <a:xfrm>
                <a:off x="2007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988" name="Line 20"/>
              <p:cNvSpPr>
                <a:spLocks noChangeShapeType="1"/>
              </p:cNvSpPr>
              <p:nvPr/>
            </p:nvSpPr>
            <p:spPr bwMode="auto">
              <a:xfrm>
                <a:off x="1971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989" name="Line 21"/>
              <p:cNvSpPr>
                <a:spLocks noChangeShapeType="1"/>
              </p:cNvSpPr>
              <p:nvPr/>
            </p:nvSpPr>
            <p:spPr bwMode="auto">
              <a:xfrm>
                <a:off x="1935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990" name="Line 22"/>
              <p:cNvSpPr>
                <a:spLocks noChangeShapeType="1"/>
              </p:cNvSpPr>
              <p:nvPr/>
            </p:nvSpPr>
            <p:spPr bwMode="auto">
              <a:xfrm>
                <a:off x="1899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991" name="Line 23"/>
              <p:cNvSpPr>
                <a:spLocks noChangeShapeType="1"/>
              </p:cNvSpPr>
              <p:nvPr/>
            </p:nvSpPr>
            <p:spPr bwMode="auto">
              <a:xfrm>
                <a:off x="1863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992" name="Line 24"/>
              <p:cNvSpPr>
                <a:spLocks noChangeShapeType="1"/>
              </p:cNvSpPr>
              <p:nvPr/>
            </p:nvSpPr>
            <p:spPr bwMode="auto">
              <a:xfrm>
                <a:off x="2189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993" name="Line 25"/>
              <p:cNvSpPr>
                <a:spLocks noChangeShapeType="1"/>
              </p:cNvSpPr>
              <p:nvPr/>
            </p:nvSpPr>
            <p:spPr bwMode="auto">
              <a:xfrm>
                <a:off x="2153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994" name="Line 26"/>
              <p:cNvSpPr>
                <a:spLocks noChangeShapeType="1"/>
              </p:cNvSpPr>
              <p:nvPr/>
            </p:nvSpPr>
            <p:spPr bwMode="auto">
              <a:xfrm>
                <a:off x="2117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995" name="Line 27"/>
              <p:cNvSpPr>
                <a:spLocks noChangeShapeType="1"/>
              </p:cNvSpPr>
              <p:nvPr/>
            </p:nvSpPr>
            <p:spPr bwMode="auto">
              <a:xfrm>
                <a:off x="2081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996" name="Line 28"/>
              <p:cNvSpPr>
                <a:spLocks noChangeShapeType="1"/>
              </p:cNvSpPr>
              <p:nvPr/>
            </p:nvSpPr>
            <p:spPr bwMode="auto">
              <a:xfrm>
                <a:off x="2045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997" name="Line 29"/>
              <p:cNvSpPr>
                <a:spLocks noChangeShapeType="1"/>
              </p:cNvSpPr>
              <p:nvPr/>
            </p:nvSpPr>
            <p:spPr bwMode="auto">
              <a:xfrm>
                <a:off x="2370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998" name="Line 30"/>
              <p:cNvSpPr>
                <a:spLocks noChangeShapeType="1"/>
              </p:cNvSpPr>
              <p:nvPr/>
            </p:nvSpPr>
            <p:spPr bwMode="auto">
              <a:xfrm>
                <a:off x="2334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999" name="Line 31"/>
              <p:cNvSpPr>
                <a:spLocks noChangeShapeType="1"/>
              </p:cNvSpPr>
              <p:nvPr/>
            </p:nvSpPr>
            <p:spPr bwMode="auto">
              <a:xfrm>
                <a:off x="2298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00" name="Line 32"/>
              <p:cNvSpPr>
                <a:spLocks noChangeShapeType="1"/>
              </p:cNvSpPr>
              <p:nvPr/>
            </p:nvSpPr>
            <p:spPr bwMode="auto">
              <a:xfrm>
                <a:off x="2262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01" name="Line 33"/>
              <p:cNvSpPr>
                <a:spLocks noChangeShapeType="1"/>
              </p:cNvSpPr>
              <p:nvPr/>
            </p:nvSpPr>
            <p:spPr bwMode="auto">
              <a:xfrm>
                <a:off x="2226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02" name="Line 34"/>
              <p:cNvSpPr>
                <a:spLocks noChangeShapeType="1"/>
              </p:cNvSpPr>
              <p:nvPr/>
            </p:nvSpPr>
            <p:spPr bwMode="auto">
              <a:xfrm>
                <a:off x="2552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03" name="Line 35"/>
              <p:cNvSpPr>
                <a:spLocks noChangeShapeType="1"/>
              </p:cNvSpPr>
              <p:nvPr/>
            </p:nvSpPr>
            <p:spPr bwMode="auto">
              <a:xfrm>
                <a:off x="2516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04" name="Line 36"/>
              <p:cNvSpPr>
                <a:spLocks noChangeShapeType="1"/>
              </p:cNvSpPr>
              <p:nvPr/>
            </p:nvSpPr>
            <p:spPr bwMode="auto">
              <a:xfrm>
                <a:off x="2480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05" name="Line 37"/>
              <p:cNvSpPr>
                <a:spLocks noChangeShapeType="1"/>
              </p:cNvSpPr>
              <p:nvPr/>
            </p:nvSpPr>
            <p:spPr bwMode="auto">
              <a:xfrm>
                <a:off x="2444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06" name="Line 38"/>
              <p:cNvSpPr>
                <a:spLocks noChangeShapeType="1"/>
              </p:cNvSpPr>
              <p:nvPr/>
            </p:nvSpPr>
            <p:spPr bwMode="auto">
              <a:xfrm>
                <a:off x="2408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07" name="Line 39"/>
              <p:cNvSpPr>
                <a:spLocks noChangeShapeType="1"/>
              </p:cNvSpPr>
              <p:nvPr/>
            </p:nvSpPr>
            <p:spPr bwMode="auto">
              <a:xfrm>
                <a:off x="2733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08" name="Line 40"/>
              <p:cNvSpPr>
                <a:spLocks noChangeShapeType="1"/>
              </p:cNvSpPr>
              <p:nvPr/>
            </p:nvSpPr>
            <p:spPr bwMode="auto">
              <a:xfrm>
                <a:off x="2697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09" name="Line 41"/>
              <p:cNvSpPr>
                <a:spLocks noChangeShapeType="1"/>
              </p:cNvSpPr>
              <p:nvPr/>
            </p:nvSpPr>
            <p:spPr bwMode="auto">
              <a:xfrm>
                <a:off x="2661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10" name="Line 42"/>
              <p:cNvSpPr>
                <a:spLocks noChangeShapeType="1"/>
              </p:cNvSpPr>
              <p:nvPr/>
            </p:nvSpPr>
            <p:spPr bwMode="auto">
              <a:xfrm>
                <a:off x="2625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11" name="Line 43"/>
              <p:cNvSpPr>
                <a:spLocks noChangeShapeType="1"/>
              </p:cNvSpPr>
              <p:nvPr/>
            </p:nvSpPr>
            <p:spPr bwMode="auto">
              <a:xfrm>
                <a:off x="2589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12" name="Line 44"/>
              <p:cNvSpPr>
                <a:spLocks noChangeShapeType="1"/>
              </p:cNvSpPr>
              <p:nvPr/>
            </p:nvSpPr>
            <p:spPr bwMode="auto">
              <a:xfrm>
                <a:off x="2915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13" name="Line 45"/>
              <p:cNvSpPr>
                <a:spLocks noChangeShapeType="1"/>
              </p:cNvSpPr>
              <p:nvPr/>
            </p:nvSpPr>
            <p:spPr bwMode="auto">
              <a:xfrm>
                <a:off x="2879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14" name="Line 46"/>
              <p:cNvSpPr>
                <a:spLocks noChangeShapeType="1"/>
              </p:cNvSpPr>
              <p:nvPr/>
            </p:nvSpPr>
            <p:spPr bwMode="auto">
              <a:xfrm>
                <a:off x="2843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15" name="Line 47"/>
              <p:cNvSpPr>
                <a:spLocks noChangeShapeType="1"/>
              </p:cNvSpPr>
              <p:nvPr/>
            </p:nvSpPr>
            <p:spPr bwMode="auto">
              <a:xfrm>
                <a:off x="2807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16" name="Line 48"/>
              <p:cNvSpPr>
                <a:spLocks noChangeShapeType="1"/>
              </p:cNvSpPr>
              <p:nvPr/>
            </p:nvSpPr>
            <p:spPr bwMode="auto">
              <a:xfrm>
                <a:off x="2771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17" name="Line 49"/>
              <p:cNvSpPr>
                <a:spLocks noChangeShapeType="1"/>
              </p:cNvSpPr>
              <p:nvPr/>
            </p:nvSpPr>
            <p:spPr bwMode="auto">
              <a:xfrm>
                <a:off x="3096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18" name="Line 50"/>
              <p:cNvSpPr>
                <a:spLocks noChangeShapeType="1"/>
              </p:cNvSpPr>
              <p:nvPr/>
            </p:nvSpPr>
            <p:spPr bwMode="auto">
              <a:xfrm>
                <a:off x="3060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19" name="Line 51"/>
              <p:cNvSpPr>
                <a:spLocks noChangeShapeType="1"/>
              </p:cNvSpPr>
              <p:nvPr/>
            </p:nvSpPr>
            <p:spPr bwMode="auto">
              <a:xfrm>
                <a:off x="3024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20" name="Line 52"/>
              <p:cNvSpPr>
                <a:spLocks noChangeShapeType="1"/>
              </p:cNvSpPr>
              <p:nvPr/>
            </p:nvSpPr>
            <p:spPr bwMode="auto">
              <a:xfrm>
                <a:off x="2988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21" name="Line 53"/>
              <p:cNvSpPr>
                <a:spLocks noChangeShapeType="1"/>
              </p:cNvSpPr>
              <p:nvPr/>
            </p:nvSpPr>
            <p:spPr bwMode="auto">
              <a:xfrm>
                <a:off x="2952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22" name="Line 54"/>
              <p:cNvSpPr>
                <a:spLocks noChangeShapeType="1"/>
              </p:cNvSpPr>
              <p:nvPr/>
            </p:nvSpPr>
            <p:spPr bwMode="auto">
              <a:xfrm>
                <a:off x="3278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23" name="Line 55"/>
              <p:cNvSpPr>
                <a:spLocks noChangeShapeType="1"/>
              </p:cNvSpPr>
              <p:nvPr/>
            </p:nvSpPr>
            <p:spPr bwMode="auto">
              <a:xfrm>
                <a:off x="3242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24" name="Line 56"/>
              <p:cNvSpPr>
                <a:spLocks noChangeShapeType="1"/>
              </p:cNvSpPr>
              <p:nvPr/>
            </p:nvSpPr>
            <p:spPr bwMode="auto">
              <a:xfrm>
                <a:off x="3206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25" name="Line 57"/>
              <p:cNvSpPr>
                <a:spLocks noChangeShapeType="1"/>
              </p:cNvSpPr>
              <p:nvPr/>
            </p:nvSpPr>
            <p:spPr bwMode="auto">
              <a:xfrm>
                <a:off x="3170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26" name="Line 58"/>
              <p:cNvSpPr>
                <a:spLocks noChangeShapeType="1"/>
              </p:cNvSpPr>
              <p:nvPr/>
            </p:nvSpPr>
            <p:spPr bwMode="auto">
              <a:xfrm>
                <a:off x="3134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27" name="Line 59"/>
              <p:cNvSpPr>
                <a:spLocks noChangeShapeType="1"/>
              </p:cNvSpPr>
              <p:nvPr/>
            </p:nvSpPr>
            <p:spPr bwMode="auto">
              <a:xfrm>
                <a:off x="3459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28" name="Line 60"/>
              <p:cNvSpPr>
                <a:spLocks noChangeShapeType="1"/>
              </p:cNvSpPr>
              <p:nvPr/>
            </p:nvSpPr>
            <p:spPr bwMode="auto">
              <a:xfrm>
                <a:off x="3423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29" name="Line 61"/>
              <p:cNvSpPr>
                <a:spLocks noChangeShapeType="1"/>
              </p:cNvSpPr>
              <p:nvPr/>
            </p:nvSpPr>
            <p:spPr bwMode="auto">
              <a:xfrm>
                <a:off x="3387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30" name="Line 62"/>
              <p:cNvSpPr>
                <a:spLocks noChangeShapeType="1"/>
              </p:cNvSpPr>
              <p:nvPr/>
            </p:nvSpPr>
            <p:spPr bwMode="auto">
              <a:xfrm>
                <a:off x="3351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31" name="Line 63"/>
              <p:cNvSpPr>
                <a:spLocks noChangeShapeType="1"/>
              </p:cNvSpPr>
              <p:nvPr/>
            </p:nvSpPr>
            <p:spPr bwMode="auto">
              <a:xfrm>
                <a:off x="3315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32" name="Line 64"/>
              <p:cNvSpPr>
                <a:spLocks noChangeShapeType="1"/>
              </p:cNvSpPr>
              <p:nvPr/>
            </p:nvSpPr>
            <p:spPr bwMode="auto">
              <a:xfrm>
                <a:off x="3641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33" name="Line 65"/>
              <p:cNvSpPr>
                <a:spLocks noChangeShapeType="1"/>
              </p:cNvSpPr>
              <p:nvPr/>
            </p:nvSpPr>
            <p:spPr bwMode="auto">
              <a:xfrm>
                <a:off x="3605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34" name="Line 66"/>
              <p:cNvSpPr>
                <a:spLocks noChangeShapeType="1"/>
              </p:cNvSpPr>
              <p:nvPr/>
            </p:nvSpPr>
            <p:spPr bwMode="auto">
              <a:xfrm>
                <a:off x="3569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35" name="Line 67"/>
              <p:cNvSpPr>
                <a:spLocks noChangeShapeType="1"/>
              </p:cNvSpPr>
              <p:nvPr/>
            </p:nvSpPr>
            <p:spPr bwMode="auto">
              <a:xfrm>
                <a:off x="3533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36" name="Line 68"/>
              <p:cNvSpPr>
                <a:spLocks noChangeShapeType="1"/>
              </p:cNvSpPr>
              <p:nvPr/>
            </p:nvSpPr>
            <p:spPr bwMode="auto">
              <a:xfrm>
                <a:off x="3497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37" name="Line 69"/>
              <p:cNvSpPr>
                <a:spLocks noChangeShapeType="1"/>
              </p:cNvSpPr>
              <p:nvPr/>
            </p:nvSpPr>
            <p:spPr bwMode="auto">
              <a:xfrm>
                <a:off x="3786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38" name="Line 70"/>
              <p:cNvSpPr>
                <a:spLocks noChangeShapeType="1"/>
              </p:cNvSpPr>
              <p:nvPr/>
            </p:nvSpPr>
            <p:spPr bwMode="auto">
              <a:xfrm>
                <a:off x="3750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39" name="Line 71"/>
              <p:cNvSpPr>
                <a:spLocks noChangeShapeType="1"/>
              </p:cNvSpPr>
              <p:nvPr/>
            </p:nvSpPr>
            <p:spPr bwMode="auto">
              <a:xfrm>
                <a:off x="3714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40" name="Line 72"/>
              <p:cNvSpPr>
                <a:spLocks noChangeShapeType="1"/>
              </p:cNvSpPr>
              <p:nvPr/>
            </p:nvSpPr>
            <p:spPr bwMode="auto">
              <a:xfrm>
                <a:off x="3678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41" name="Line 73"/>
              <p:cNvSpPr>
                <a:spLocks noChangeShapeType="1"/>
              </p:cNvSpPr>
              <p:nvPr/>
            </p:nvSpPr>
            <p:spPr bwMode="auto">
              <a:xfrm>
                <a:off x="3968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42" name="Line 74"/>
              <p:cNvSpPr>
                <a:spLocks noChangeShapeType="1"/>
              </p:cNvSpPr>
              <p:nvPr/>
            </p:nvSpPr>
            <p:spPr bwMode="auto">
              <a:xfrm>
                <a:off x="3932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43" name="Line 75"/>
              <p:cNvSpPr>
                <a:spLocks noChangeShapeType="1"/>
              </p:cNvSpPr>
              <p:nvPr/>
            </p:nvSpPr>
            <p:spPr bwMode="auto">
              <a:xfrm>
                <a:off x="3896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44" name="Line 76"/>
              <p:cNvSpPr>
                <a:spLocks noChangeShapeType="1"/>
              </p:cNvSpPr>
              <p:nvPr/>
            </p:nvSpPr>
            <p:spPr bwMode="auto">
              <a:xfrm>
                <a:off x="3860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45" name="Line 77"/>
              <p:cNvSpPr>
                <a:spLocks noChangeShapeType="1"/>
              </p:cNvSpPr>
              <p:nvPr/>
            </p:nvSpPr>
            <p:spPr bwMode="auto">
              <a:xfrm>
                <a:off x="3824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46" name="Line 78"/>
              <p:cNvSpPr>
                <a:spLocks noChangeShapeType="1"/>
              </p:cNvSpPr>
              <p:nvPr/>
            </p:nvSpPr>
            <p:spPr bwMode="auto">
              <a:xfrm>
                <a:off x="4113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47" name="Line 79"/>
              <p:cNvSpPr>
                <a:spLocks noChangeShapeType="1"/>
              </p:cNvSpPr>
              <p:nvPr/>
            </p:nvSpPr>
            <p:spPr bwMode="auto">
              <a:xfrm>
                <a:off x="4077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48" name="Line 80"/>
              <p:cNvSpPr>
                <a:spLocks noChangeShapeType="1"/>
              </p:cNvSpPr>
              <p:nvPr/>
            </p:nvSpPr>
            <p:spPr bwMode="auto">
              <a:xfrm>
                <a:off x="4041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49" name="Line 81"/>
              <p:cNvSpPr>
                <a:spLocks noChangeShapeType="1"/>
              </p:cNvSpPr>
              <p:nvPr/>
            </p:nvSpPr>
            <p:spPr bwMode="auto">
              <a:xfrm>
                <a:off x="4005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50" name="Line 82"/>
              <p:cNvSpPr>
                <a:spLocks noChangeShapeType="1"/>
              </p:cNvSpPr>
              <p:nvPr/>
            </p:nvSpPr>
            <p:spPr bwMode="auto">
              <a:xfrm>
                <a:off x="4295" y="1797"/>
                <a:ext cx="0" cy="21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51" name="Line 83"/>
              <p:cNvSpPr>
                <a:spLocks noChangeShapeType="1"/>
              </p:cNvSpPr>
              <p:nvPr/>
            </p:nvSpPr>
            <p:spPr bwMode="auto">
              <a:xfrm>
                <a:off x="4259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52" name="Line 84"/>
              <p:cNvSpPr>
                <a:spLocks noChangeShapeType="1"/>
              </p:cNvSpPr>
              <p:nvPr/>
            </p:nvSpPr>
            <p:spPr bwMode="auto">
              <a:xfrm>
                <a:off x="4223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53" name="Line 85"/>
              <p:cNvSpPr>
                <a:spLocks noChangeShapeType="1"/>
              </p:cNvSpPr>
              <p:nvPr/>
            </p:nvSpPr>
            <p:spPr bwMode="auto">
              <a:xfrm>
                <a:off x="4187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54" name="Line 86"/>
              <p:cNvSpPr>
                <a:spLocks noChangeShapeType="1"/>
              </p:cNvSpPr>
              <p:nvPr/>
            </p:nvSpPr>
            <p:spPr bwMode="auto">
              <a:xfrm>
                <a:off x="4151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62" name="Line 94"/>
              <p:cNvSpPr>
                <a:spLocks noChangeShapeType="1"/>
              </p:cNvSpPr>
              <p:nvPr/>
            </p:nvSpPr>
            <p:spPr bwMode="auto">
              <a:xfrm>
                <a:off x="1537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63" name="Line 95"/>
              <p:cNvSpPr>
                <a:spLocks noChangeShapeType="1"/>
              </p:cNvSpPr>
              <p:nvPr/>
            </p:nvSpPr>
            <p:spPr bwMode="auto">
              <a:xfrm>
                <a:off x="1501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64" name="Line 96"/>
              <p:cNvSpPr>
                <a:spLocks noChangeShapeType="1"/>
              </p:cNvSpPr>
              <p:nvPr/>
            </p:nvSpPr>
            <p:spPr bwMode="auto">
              <a:xfrm>
                <a:off x="1465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65" name="Line 97"/>
              <p:cNvSpPr>
                <a:spLocks noChangeShapeType="1"/>
              </p:cNvSpPr>
              <p:nvPr/>
            </p:nvSpPr>
            <p:spPr bwMode="auto">
              <a:xfrm>
                <a:off x="1429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67" name="Line 99"/>
              <p:cNvSpPr>
                <a:spLocks noChangeShapeType="1"/>
              </p:cNvSpPr>
              <p:nvPr/>
            </p:nvSpPr>
            <p:spPr bwMode="auto">
              <a:xfrm>
                <a:off x="1718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68" name="Line 100"/>
              <p:cNvSpPr>
                <a:spLocks noChangeShapeType="1"/>
              </p:cNvSpPr>
              <p:nvPr/>
            </p:nvSpPr>
            <p:spPr bwMode="auto">
              <a:xfrm>
                <a:off x="1682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69" name="Line 101"/>
              <p:cNvSpPr>
                <a:spLocks noChangeShapeType="1"/>
              </p:cNvSpPr>
              <p:nvPr/>
            </p:nvSpPr>
            <p:spPr bwMode="auto">
              <a:xfrm>
                <a:off x="1646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70" name="Line 102"/>
              <p:cNvSpPr>
                <a:spLocks noChangeShapeType="1"/>
              </p:cNvSpPr>
              <p:nvPr/>
            </p:nvSpPr>
            <p:spPr bwMode="auto">
              <a:xfrm>
                <a:off x="1610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71" name="Line 103"/>
              <p:cNvSpPr>
                <a:spLocks noChangeShapeType="1"/>
              </p:cNvSpPr>
              <p:nvPr/>
            </p:nvSpPr>
            <p:spPr bwMode="auto">
              <a:xfrm>
                <a:off x="1574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72" name="Line 104"/>
              <p:cNvSpPr>
                <a:spLocks noChangeShapeType="1"/>
              </p:cNvSpPr>
              <p:nvPr/>
            </p:nvSpPr>
            <p:spPr bwMode="auto">
              <a:xfrm>
                <a:off x="1828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73" name="Line 105"/>
              <p:cNvSpPr>
                <a:spLocks noChangeShapeType="1"/>
              </p:cNvSpPr>
              <p:nvPr/>
            </p:nvSpPr>
            <p:spPr bwMode="auto">
              <a:xfrm>
                <a:off x="1792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74" name="Line 106"/>
              <p:cNvSpPr>
                <a:spLocks noChangeShapeType="1"/>
              </p:cNvSpPr>
              <p:nvPr/>
            </p:nvSpPr>
            <p:spPr bwMode="auto">
              <a:xfrm>
                <a:off x="1756" y="1870"/>
                <a:ext cx="0" cy="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75" name="Line 107"/>
              <p:cNvSpPr>
                <a:spLocks noChangeShapeType="1"/>
              </p:cNvSpPr>
              <p:nvPr/>
            </p:nvSpPr>
            <p:spPr bwMode="auto">
              <a:xfrm>
                <a:off x="1392" y="1797"/>
                <a:ext cx="0" cy="21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5954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11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12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12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1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121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12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12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12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12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12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9" grpId="0"/>
      <p:bldP spid="212076" grpId="0"/>
      <p:bldP spid="212090" grpId="0"/>
      <p:bldP spid="21218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Range of Unsigned Integers</a:t>
            </a:r>
          </a:p>
        </p:txBody>
      </p:sp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577850" y="951899"/>
            <a:ext cx="8750300" cy="1208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37160" bIns="13716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en-US" altLang="en-US" sz="2400" dirty="0"/>
              <a:t>For </a:t>
            </a:r>
            <a:r>
              <a:rPr lang="en-US" altLang="en-US" sz="2400" i="1" dirty="0"/>
              <a:t>n</a:t>
            </a:r>
            <a:r>
              <a:rPr lang="en-US" altLang="en-US" sz="2400" dirty="0"/>
              <a:t>-bit unsigned integers: Range is 0 to (2</a:t>
            </a:r>
            <a:r>
              <a:rPr lang="en-US" altLang="en-US" sz="2400" i="1" baseline="30000" dirty="0"/>
              <a:t>n</a:t>
            </a:r>
            <a:r>
              <a:rPr lang="en-US" altLang="en-US" sz="2400" dirty="0"/>
              <a:t> – 1)</a:t>
            </a:r>
          </a:p>
          <a:p>
            <a:pPr eaLnBrk="1" hangingPunct="1">
              <a:spcBef>
                <a:spcPts val="1500"/>
              </a:spcBef>
            </a:pPr>
            <a:r>
              <a:rPr lang="en-US" altLang="en-US" sz="2400" dirty="0"/>
              <a:t>There are NO negative values</a:t>
            </a:r>
          </a:p>
        </p:txBody>
      </p:sp>
      <p:sp>
        <p:nvSpPr>
          <p:cNvPr id="139269" name="Text Box 5"/>
          <p:cNvSpPr txBox="1">
            <a:spLocks noChangeArrowheads="1"/>
          </p:cNvSpPr>
          <p:nvPr/>
        </p:nvSpPr>
        <p:spPr bwMode="auto">
          <a:xfrm>
            <a:off x="646642" y="5782182"/>
            <a:ext cx="8674629" cy="58477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137160" bIns="13716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solidFill>
                  <a:schemeClr val="tx2"/>
                </a:solidFill>
              </a:rPr>
              <a:t>Practice: What is the range of values for unsigned 20-bit integers?</a:t>
            </a:r>
          </a:p>
        </p:txBody>
      </p:sp>
      <p:graphicFrame>
        <p:nvGraphicFramePr>
          <p:cNvPr id="139297" name="Group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1596077"/>
              </p:ext>
            </p:extLst>
          </p:nvPr>
        </p:nvGraphicFramePr>
        <p:xfrm>
          <a:off x="646642" y="2276860"/>
          <a:ext cx="8736542" cy="3168385"/>
        </p:xfrm>
        <a:graphic>
          <a:graphicData uri="http://schemas.openxmlformats.org/drawingml/2006/table">
            <a:tbl>
              <a:tblPr/>
              <a:tblGrid>
                <a:gridCol w="2578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78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62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Storage Size</a:t>
                      </a:r>
                    </a:p>
                  </a:txBody>
                  <a:tcPr marL="99060" marR="99060" marT="45698" marB="4569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Unsigned Range</a:t>
                      </a:r>
                    </a:p>
                  </a:txBody>
                  <a:tcPr marL="99060" marR="99060" marT="45698" marB="4569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Powers of 2</a:t>
                      </a:r>
                    </a:p>
                  </a:txBody>
                  <a:tcPr marL="99060" marR="99060" marT="45698" marB="4569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2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Byte = 8 bits</a:t>
                      </a:r>
                    </a:p>
                  </a:txBody>
                  <a:tcPr marL="99060" marR="99060" marT="45698" marB="4569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 to 255</a:t>
                      </a:r>
                    </a:p>
                  </a:txBody>
                  <a:tcPr marL="99060" marR="99060" marT="45698" marB="4569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 to (2</a:t>
                      </a:r>
                      <a:r>
                        <a:rPr kumimoji="0" lang="en-US" sz="1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– 1)</a:t>
                      </a:r>
                    </a:p>
                  </a:txBody>
                  <a:tcPr marL="99060" marR="99060" marT="45698" marB="4569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2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Half Word = 16 bits</a:t>
                      </a:r>
                    </a:p>
                  </a:txBody>
                  <a:tcPr marL="99060" marR="99060" marT="45698" marB="4569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 to 65,535</a:t>
                      </a:r>
                    </a:p>
                  </a:txBody>
                  <a:tcPr marL="99060" marR="99060" marT="45698" marB="4569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 to (2</a:t>
                      </a:r>
                      <a:r>
                        <a:rPr kumimoji="0" lang="en-US" sz="1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– 1)</a:t>
                      </a:r>
                    </a:p>
                  </a:txBody>
                  <a:tcPr marL="99060" marR="99060" marT="45698" marB="4569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2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Word = 32 bits</a:t>
                      </a:r>
                    </a:p>
                  </a:txBody>
                  <a:tcPr marL="99060" marR="99060" marT="45698" marB="4569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 to 4,294,967,295</a:t>
                      </a:r>
                    </a:p>
                  </a:txBody>
                  <a:tcPr marL="99060" marR="99060" marT="45698" marB="4569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 to (2</a:t>
                      </a:r>
                      <a:r>
                        <a:rPr kumimoji="0" lang="en-US" sz="1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– 1)</a:t>
                      </a:r>
                    </a:p>
                  </a:txBody>
                  <a:tcPr marL="99060" marR="99060" marT="45698" marB="4569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32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Double Word = 64 bits</a:t>
                      </a:r>
                    </a:p>
                  </a:txBody>
                  <a:tcPr marL="97500" marR="97500" marT="46778" marB="4677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 to 18,446,744,073,709,551,615</a:t>
                      </a:r>
                    </a:p>
                  </a:txBody>
                  <a:tcPr marL="97500" marR="97500" marT="46778" marB="4677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 to (2</a:t>
                      </a:r>
                      <a:r>
                        <a:rPr kumimoji="0" lang="en-US" sz="1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64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– 1)</a:t>
                      </a:r>
                    </a:p>
                  </a:txBody>
                  <a:tcPr marL="97500" marR="97500" marT="46778" marB="4677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9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9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Range of Signed Integers</a:t>
            </a:r>
          </a:p>
        </p:txBody>
      </p:sp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577850" y="951899"/>
            <a:ext cx="87503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37160" bIns="13716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en-US" altLang="en-US" sz="2400" dirty="0"/>
              <a:t>For </a:t>
            </a:r>
            <a:r>
              <a:rPr lang="en-US" altLang="en-US" sz="2400" i="1" dirty="0"/>
              <a:t>n</a:t>
            </a:r>
            <a:r>
              <a:rPr lang="en-US" altLang="en-US" sz="2400" dirty="0"/>
              <a:t>-bit signed integers: Range is -2</a:t>
            </a:r>
            <a:r>
              <a:rPr lang="en-US" altLang="en-US" sz="2400" i="1" baseline="30000" dirty="0"/>
              <a:t>n</a:t>
            </a:r>
            <a:r>
              <a:rPr lang="en-US" altLang="en-US" sz="2400" baseline="30000" dirty="0"/>
              <a:t>–1</a:t>
            </a:r>
            <a:r>
              <a:rPr lang="en-US" altLang="en-US" sz="2400" dirty="0"/>
              <a:t> to (2</a:t>
            </a:r>
            <a:r>
              <a:rPr lang="en-US" altLang="en-US" sz="2400" i="1" baseline="30000" dirty="0"/>
              <a:t>n</a:t>
            </a:r>
            <a:r>
              <a:rPr lang="en-US" altLang="en-US" sz="2400" baseline="30000" dirty="0"/>
              <a:t>–1</a:t>
            </a:r>
            <a:r>
              <a:rPr lang="en-US" altLang="en-US" sz="2400" dirty="0"/>
              <a:t> – 1)</a:t>
            </a:r>
          </a:p>
          <a:p>
            <a:pPr eaLnBrk="1" hangingPunct="1">
              <a:spcBef>
                <a:spcPts val="1500"/>
              </a:spcBef>
            </a:pPr>
            <a:r>
              <a:rPr lang="en-US" altLang="en-US" sz="2400" dirty="0"/>
              <a:t>Positive range: 0 to 2</a:t>
            </a:r>
            <a:r>
              <a:rPr lang="en-US" altLang="en-US" sz="2400" i="1" baseline="30000" dirty="0"/>
              <a:t>n</a:t>
            </a:r>
            <a:r>
              <a:rPr lang="en-US" altLang="en-US" sz="2400" baseline="30000" dirty="0"/>
              <a:t>–1</a:t>
            </a:r>
            <a:r>
              <a:rPr lang="en-US" altLang="en-US" sz="2400" dirty="0"/>
              <a:t> – 1</a:t>
            </a:r>
          </a:p>
          <a:p>
            <a:pPr eaLnBrk="1" hangingPunct="1">
              <a:spcBef>
                <a:spcPts val="1500"/>
              </a:spcBef>
            </a:pPr>
            <a:r>
              <a:rPr lang="en-US" altLang="en-US" sz="2400" dirty="0"/>
              <a:t>Negative range: -2</a:t>
            </a:r>
            <a:r>
              <a:rPr lang="en-US" altLang="en-US" sz="2400" i="1" baseline="30000" dirty="0"/>
              <a:t>n</a:t>
            </a:r>
            <a:r>
              <a:rPr lang="en-US" altLang="en-US" sz="2400" baseline="30000" dirty="0"/>
              <a:t>–1</a:t>
            </a:r>
            <a:r>
              <a:rPr lang="en-US" altLang="en-US" sz="2400" dirty="0"/>
              <a:t> to -1</a:t>
            </a:r>
          </a:p>
        </p:txBody>
      </p:sp>
      <p:sp>
        <p:nvSpPr>
          <p:cNvPr id="139269" name="Text Box 5"/>
          <p:cNvSpPr txBox="1">
            <a:spLocks noChangeArrowheads="1"/>
          </p:cNvSpPr>
          <p:nvPr/>
        </p:nvSpPr>
        <p:spPr bwMode="auto">
          <a:xfrm>
            <a:off x="646642" y="5897396"/>
            <a:ext cx="8674629" cy="58477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137160" bIns="13716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dirty="0">
                <a:solidFill>
                  <a:schemeClr val="tx2"/>
                </a:solidFill>
              </a:rPr>
              <a:t>Practice: What is the range of values for signed 20-bit integers?</a:t>
            </a:r>
          </a:p>
        </p:txBody>
      </p:sp>
      <p:graphicFrame>
        <p:nvGraphicFramePr>
          <p:cNvPr id="139297" name="Group 33"/>
          <p:cNvGraphicFramePr>
            <a:graphicFrameLocks noGrp="1"/>
          </p:cNvGraphicFramePr>
          <p:nvPr/>
        </p:nvGraphicFramePr>
        <p:xfrm>
          <a:off x="646642" y="2852930"/>
          <a:ext cx="8736542" cy="2752402"/>
        </p:xfrm>
        <a:graphic>
          <a:graphicData uri="http://schemas.openxmlformats.org/drawingml/2006/table">
            <a:tbl>
              <a:tblPr/>
              <a:tblGrid>
                <a:gridCol w="2578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69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14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Storage Type</a:t>
                      </a:r>
                    </a:p>
                  </a:txBody>
                  <a:tcPr marL="99060" marR="99060" marT="45698" marB="4569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Signed Range</a:t>
                      </a:r>
                    </a:p>
                  </a:txBody>
                  <a:tcPr marL="99060" marR="99060" marT="45698" marB="4569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Powers of 2</a:t>
                      </a:r>
                    </a:p>
                  </a:txBody>
                  <a:tcPr marL="99060" marR="99060" marT="45698" marB="4569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6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Byte = 8 bits</a:t>
                      </a:r>
                    </a:p>
                  </a:txBody>
                  <a:tcPr marL="99060" marR="99060" marT="45698" marB="4569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–128 to +127</a:t>
                      </a:r>
                    </a:p>
                  </a:txBody>
                  <a:tcPr marL="99060" marR="99060" marT="45698" marB="4569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–2</a:t>
                      </a:r>
                      <a:r>
                        <a:rPr kumimoji="0" lang="en-US" sz="1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to (2</a:t>
                      </a:r>
                      <a:r>
                        <a:rPr kumimoji="0" lang="en-US" sz="1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– 1)</a:t>
                      </a:r>
                    </a:p>
                  </a:txBody>
                  <a:tcPr marL="99060" marR="99060" marT="45698" marB="4569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6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Half Word = 16 bits</a:t>
                      </a:r>
                    </a:p>
                  </a:txBody>
                  <a:tcPr marL="99060" marR="99060" marT="45698" marB="4569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–32,768 to +32,767</a:t>
                      </a:r>
                    </a:p>
                  </a:txBody>
                  <a:tcPr marL="99060" marR="99060" marT="45698" marB="4569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–2</a:t>
                      </a:r>
                      <a:r>
                        <a:rPr kumimoji="0" lang="en-US" sz="1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to (2</a:t>
                      </a:r>
                      <a:r>
                        <a:rPr kumimoji="0" lang="en-US" sz="1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– 1)</a:t>
                      </a:r>
                    </a:p>
                  </a:txBody>
                  <a:tcPr marL="99060" marR="99060" marT="45698" marB="4569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6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Word = 32 bits</a:t>
                      </a:r>
                    </a:p>
                  </a:txBody>
                  <a:tcPr marL="99060" marR="99060" marT="45698" marB="4569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–2,147,483,648 to +2,147,483,647</a:t>
                      </a:r>
                    </a:p>
                  </a:txBody>
                  <a:tcPr marL="99060" marR="99060" marT="45698" marB="4569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–2</a:t>
                      </a:r>
                      <a:r>
                        <a:rPr kumimoji="0" lang="en-US" sz="1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to (2</a:t>
                      </a:r>
                      <a:r>
                        <a:rPr kumimoji="0" lang="en-US" sz="1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– 1)</a:t>
                      </a:r>
                    </a:p>
                  </a:txBody>
                  <a:tcPr marL="99060" marR="99060" marT="45698" marB="4569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5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Double Word = 64 bits</a:t>
                      </a:r>
                    </a:p>
                  </a:txBody>
                  <a:tcPr marL="97500" marR="97500" marT="46778" marB="4677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–9,223,372,036,854,775,808 to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+9,223,372,036,854,775,807</a:t>
                      </a:r>
                    </a:p>
                  </a:txBody>
                  <a:tcPr marL="97500" marR="97500" marT="46778" marB="4677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–2</a:t>
                      </a:r>
                      <a:r>
                        <a:rPr kumimoji="0" lang="en-US" sz="1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63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to (2</a:t>
                      </a:r>
                      <a:r>
                        <a:rPr kumimoji="0" lang="en-US" sz="1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63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– 1)</a:t>
                      </a:r>
                    </a:p>
                  </a:txBody>
                  <a:tcPr marL="97500" marR="97500" marT="46778" marB="4677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2538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9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9" grpId="0" animBg="1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948" name="Group 340"/>
          <p:cNvGrpSpPr>
            <a:grpSpLocks/>
          </p:cNvGrpSpPr>
          <p:nvPr/>
        </p:nvGrpSpPr>
        <p:grpSpPr bwMode="auto">
          <a:xfrm>
            <a:off x="522817" y="4408873"/>
            <a:ext cx="4368271" cy="2016125"/>
            <a:chOff x="2953" y="1398"/>
            <a:chExt cx="2540" cy="1270"/>
          </a:xfrm>
        </p:grpSpPr>
        <p:sp>
          <p:nvSpPr>
            <p:cNvPr id="196949" name="AutoShape 341"/>
            <p:cNvSpPr>
              <a:spLocks noChangeAspect="1" noChangeArrowheads="1" noTextEdit="1"/>
            </p:cNvSpPr>
            <p:nvPr/>
          </p:nvSpPr>
          <p:spPr bwMode="auto">
            <a:xfrm>
              <a:off x="2953" y="1398"/>
              <a:ext cx="2540" cy="127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950" name="Rectangle 342"/>
            <p:cNvSpPr>
              <a:spLocks noChangeArrowheads="1"/>
            </p:cNvSpPr>
            <p:nvPr/>
          </p:nvSpPr>
          <p:spPr bwMode="auto">
            <a:xfrm>
              <a:off x="3152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951" name="Rectangle 343"/>
            <p:cNvSpPr>
              <a:spLocks noChangeArrowheads="1"/>
            </p:cNvSpPr>
            <p:nvPr/>
          </p:nvSpPr>
          <p:spPr bwMode="auto">
            <a:xfrm>
              <a:off x="3227" y="1894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6952" name="Rectangle 344"/>
            <p:cNvSpPr>
              <a:spLocks noChangeArrowheads="1"/>
            </p:cNvSpPr>
            <p:nvPr/>
          </p:nvSpPr>
          <p:spPr bwMode="auto">
            <a:xfrm>
              <a:off x="3369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953" name="Rectangle 345"/>
            <p:cNvSpPr>
              <a:spLocks noChangeArrowheads="1"/>
            </p:cNvSpPr>
            <p:nvPr/>
          </p:nvSpPr>
          <p:spPr bwMode="auto">
            <a:xfrm>
              <a:off x="3444" y="1894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6954" name="Rectangle 346"/>
            <p:cNvSpPr>
              <a:spLocks noChangeArrowheads="1"/>
            </p:cNvSpPr>
            <p:nvPr/>
          </p:nvSpPr>
          <p:spPr bwMode="auto">
            <a:xfrm>
              <a:off x="3586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955" name="Rectangle 347"/>
            <p:cNvSpPr>
              <a:spLocks noChangeArrowheads="1"/>
            </p:cNvSpPr>
            <p:nvPr/>
          </p:nvSpPr>
          <p:spPr bwMode="auto">
            <a:xfrm>
              <a:off x="3661" y="1894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6956" name="Rectangle 348"/>
            <p:cNvSpPr>
              <a:spLocks noChangeArrowheads="1"/>
            </p:cNvSpPr>
            <p:nvPr/>
          </p:nvSpPr>
          <p:spPr bwMode="auto">
            <a:xfrm>
              <a:off x="3803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957" name="Rectangle 349"/>
            <p:cNvSpPr>
              <a:spLocks noChangeArrowheads="1"/>
            </p:cNvSpPr>
            <p:nvPr/>
          </p:nvSpPr>
          <p:spPr bwMode="auto">
            <a:xfrm>
              <a:off x="3878" y="1894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6958" name="Rectangle 350"/>
            <p:cNvSpPr>
              <a:spLocks noChangeArrowheads="1"/>
            </p:cNvSpPr>
            <p:nvPr/>
          </p:nvSpPr>
          <p:spPr bwMode="auto">
            <a:xfrm>
              <a:off x="4020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959" name="Rectangle 351"/>
            <p:cNvSpPr>
              <a:spLocks noChangeArrowheads="1"/>
            </p:cNvSpPr>
            <p:nvPr/>
          </p:nvSpPr>
          <p:spPr bwMode="auto">
            <a:xfrm>
              <a:off x="4095" y="1894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6960" name="Rectangle 352"/>
            <p:cNvSpPr>
              <a:spLocks noChangeArrowheads="1"/>
            </p:cNvSpPr>
            <p:nvPr/>
          </p:nvSpPr>
          <p:spPr bwMode="auto">
            <a:xfrm>
              <a:off x="4237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961" name="Rectangle 353"/>
            <p:cNvSpPr>
              <a:spLocks noChangeArrowheads="1"/>
            </p:cNvSpPr>
            <p:nvPr/>
          </p:nvSpPr>
          <p:spPr bwMode="auto">
            <a:xfrm>
              <a:off x="4312" y="1894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6962" name="Rectangle 354"/>
            <p:cNvSpPr>
              <a:spLocks noChangeArrowheads="1"/>
            </p:cNvSpPr>
            <p:nvPr/>
          </p:nvSpPr>
          <p:spPr bwMode="auto">
            <a:xfrm>
              <a:off x="4454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963" name="Rectangle 355"/>
            <p:cNvSpPr>
              <a:spLocks noChangeArrowheads="1"/>
            </p:cNvSpPr>
            <p:nvPr/>
          </p:nvSpPr>
          <p:spPr bwMode="auto">
            <a:xfrm>
              <a:off x="4529" y="1894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6964" name="Rectangle 356"/>
            <p:cNvSpPr>
              <a:spLocks noChangeArrowheads="1"/>
            </p:cNvSpPr>
            <p:nvPr/>
          </p:nvSpPr>
          <p:spPr bwMode="auto">
            <a:xfrm>
              <a:off x="4671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965" name="Rectangle 357"/>
            <p:cNvSpPr>
              <a:spLocks noChangeArrowheads="1"/>
            </p:cNvSpPr>
            <p:nvPr/>
          </p:nvSpPr>
          <p:spPr bwMode="auto">
            <a:xfrm>
              <a:off x="4746" y="1894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6966" name="Rectangle 358"/>
            <p:cNvSpPr>
              <a:spLocks noChangeArrowheads="1"/>
            </p:cNvSpPr>
            <p:nvPr/>
          </p:nvSpPr>
          <p:spPr bwMode="auto">
            <a:xfrm>
              <a:off x="3152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967" name="Rectangle 359"/>
            <p:cNvSpPr>
              <a:spLocks noChangeArrowheads="1"/>
            </p:cNvSpPr>
            <p:nvPr/>
          </p:nvSpPr>
          <p:spPr bwMode="auto">
            <a:xfrm>
              <a:off x="3227" y="161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6968" name="Rectangle 360"/>
            <p:cNvSpPr>
              <a:spLocks noChangeArrowheads="1"/>
            </p:cNvSpPr>
            <p:nvPr/>
          </p:nvSpPr>
          <p:spPr bwMode="auto">
            <a:xfrm>
              <a:off x="3369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969" name="Rectangle 361"/>
            <p:cNvSpPr>
              <a:spLocks noChangeArrowheads="1"/>
            </p:cNvSpPr>
            <p:nvPr/>
          </p:nvSpPr>
          <p:spPr bwMode="auto">
            <a:xfrm>
              <a:off x="3444" y="161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6970" name="Rectangle 362"/>
            <p:cNvSpPr>
              <a:spLocks noChangeArrowheads="1"/>
            </p:cNvSpPr>
            <p:nvPr/>
          </p:nvSpPr>
          <p:spPr bwMode="auto">
            <a:xfrm>
              <a:off x="3586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971" name="Rectangle 363"/>
            <p:cNvSpPr>
              <a:spLocks noChangeArrowheads="1"/>
            </p:cNvSpPr>
            <p:nvPr/>
          </p:nvSpPr>
          <p:spPr bwMode="auto">
            <a:xfrm>
              <a:off x="3661" y="161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6972" name="Rectangle 364"/>
            <p:cNvSpPr>
              <a:spLocks noChangeArrowheads="1"/>
            </p:cNvSpPr>
            <p:nvPr/>
          </p:nvSpPr>
          <p:spPr bwMode="auto">
            <a:xfrm>
              <a:off x="3803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973" name="Rectangle 365"/>
            <p:cNvSpPr>
              <a:spLocks noChangeArrowheads="1"/>
            </p:cNvSpPr>
            <p:nvPr/>
          </p:nvSpPr>
          <p:spPr bwMode="auto">
            <a:xfrm>
              <a:off x="3878" y="161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6974" name="Rectangle 366"/>
            <p:cNvSpPr>
              <a:spLocks noChangeArrowheads="1"/>
            </p:cNvSpPr>
            <p:nvPr/>
          </p:nvSpPr>
          <p:spPr bwMode="auto">
            <a:xfrm>
              <a:off x="4020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975" name="Rectangle 367"/>
            <p:cNvSpPr>
              <a:spLocks noChangeArrowheads="1"/>
            </p:cNvSpPr>
            <p:nvPr/>
          </p:nvSpPr>
          <p:spPr bwMode="auto">
            <a:xfrm>
              <a:off x="4095" y="161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6976" name="Rectangle 368"/>
            <p:cNvSpPr>
              <a:spLocks noChangeArrowheads="1"/>
            </p:cNvSpPr>
            <p:nvPr/>
          </p:nvSpPr>
          <p:spPr bwMode="auto">
            <a:xfrm>
              <a:off x="4237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977" name="Rectangle 369"/>
            <p:cNvSpPr>
              <a:spLocks noChangeArrowheads="1"/>
            </p:cNvSpPr>
            <p:nvPr/>
          </p:nvSpPr>
          <p:spPr bwMode="auto">
            <a:xfrm>
              <a:off x="4312" y="161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6978" name="Rectangle 370"/>
            <p:cNvSpPr>
              <a:spLocks noChangeArrowheads="1"/>
            </p:cNvSpPr>
            <p:nvPr/>
          </p:nvSpPr>
          <p:spPr bwMode="auto">
            <a:xfrm>
              <a:off x="4454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979" name="Rectangle 371"/>
            <p:cNvSpPr>
              <a:spLocks noChangeArrowheads="1"/>
            </p:cNvSpPr>
            <p:nvPr/>
          </p:nvSpPr>
          <p:spPr bwMode="auto">
            <a:xfrm>
              <a:off x="4529" y="161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6980" name="Rectangle 372"/>
            <p:cNvSpPr>
              <a:spLocks noChangeArrowheads="1"/>
            </p:cNvSpPr>
            <p:nvPr/>
          </p:nvSpPr>
          <p:spPr bwMode="auto">
            <a:xfrm>
              <a:off x="4671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981" name="Rectangle 373"/>
            <p:cNvSpPr>
              <a:spLocks noChangeArrowheads="1"/>
            </p:cNvSpPr>
            <p:nvPr/>
          </p:nvSpPr>
          <p:spPr bwMode="auto">
            <a:xfrm>
              <a:off x="4746" y="161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6982" name="Line 374"/>
            <p:cNvSpPr>
              <a:spLocks noChangeShapeType="1"/>
            </p:cNvSpPr>
            <p:nvPr/>
          </p:nvSpPr>
          <p:spPr bwMode="auto">
            <a:xfrm>
              <a:off x="3098" y="2123"/>
              <a:ext cx="2364" cy="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983" name="Rectangle 375"/>
            <p:cNvSpPr>
              <a:spLocks noChangeArrowheads="1"/>
            </p:cNvSpPr>
            <p:nvPr/>
          </p:nvSpPr>
          <p:spPr bwMode="auto">
            <a:xfrm>
              <a:off x="3014" y="1733"/>
              <a:ext cx="7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Helvetica" pitchFamily="34" charset="0"/>
                </a:rPr>
                <a:t>+</a:t>
              </a:r>
              <a:endParaRPr lang="en-US" altLang="en-US"/>
            </a:p>
          </p:txBody>
        </p:sp>
        <p:sp>
          <p:nvSpPr>
            <p:cNvPr id="196984" name="Rectangle 376"/>
            <p:cNvSpPr>
              <a:spLocks noChangeArrowheads="1"/>
            </p:cNvSpPr>
            <p:nvPr/>
          </p:nvSpPr>
          <p:spPr bwMode="auto">
            <a:xfrm>
              <a:off x="3152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985" name="Rectangle 377"/>
            <p:cNvSpPr>
              <a:spLocks noChangeArrowheads="1"/>
            </p:cNvSpPr>
            <p:nvPr/>
          </p:nvSpPr>
          <p:spPr bwMode="auto">
            <a:xfrm>
              <a:off x="3227" y="219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6986" name="Rectangle 378"/>
            <p:cNvSpPr>
              <a:spLocks noChangeArrowheads="1"/>
            </p:cNvSpPr>
            <p:nvPr/>
          </p:nvSpPr>
          <p:spPr bwMode="auto">
            <a:xfrm>
              <a:off x="3369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987" name="Rectangle 379"/>
            <p:cNvSpPr>
              <a:spLocks noChangeArrowheads="1"/>
            </p:cNvSpPr>
            <p:nvPr/>
          </p:nvSpPr>
          <p:spPr bwMode="auto">
            <a:xfrm>
              <a:off x="3444" y="219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6988" name="Rectangle 380"/>
            <p:cNvSpPr>
              <a:spLocks noChangeArrowheads="1"/>
            </p:cNvSpPr>
            <p:nvPr/>
          </p:nvSpPr>
          <p:spPr bwMode="auto">
            <a:xfrm>
              <a:off x="3586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989" name="Rectangle 381"/>
            <p:cNvSpPr>
              <a:spLocks noChangeArrowheads="1"/>
            </p:cNvSpPr>
            <p:nvPr/>
          </p:nvSpPr>
          <p:spPr bwMode="auto">
            <a:xfrm>
              <a:off x="3661" y="219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6990" name="Rectangle 382"/>
            <p:cNvSpPr>
              <a:spLocks noChangeArrowheads="1"/>
            </p:cNvSpPr>
            <p:nvPr/>
          </p:nvSpPr>
          <p:spPr bwMode="auto">
            <a:xfrm>
              <a:off x="3803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991" name="Rectangle 383"/>
            <p:cNvSpPr>
              <a:spLocks noChangeArrowheads="1"/>
            </p:cNvSpPr>
            <p:nvPr/>
          </p:nvSpPr>
          <p:spPr bwMode="auto">
            <a:xfrm>
              <a:off x="3878" y="219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6992" name="Rectangle 384"/>
            <p:cNvSpPr>
              <a:spLocks noChangeArrowheads="1"/>
            </p:cNvSpPr>
            <p:nvPr/>
          </p:nvSpPr>
          <p:spPr bwMode="auto">
            <a:xfrm>
              <a:off x="4020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993" name="Rectangle 385"/>
            <p:cNvSpPr>
              <a:spLocks noChangeArrowheads="1"/>
            </p:cNvSpPr>
            <p:nvPr/>
          </p:nvSpPr>
          <p:spPr bwMode="auto">
            <a:xfrm>
              <a:off x="4095" y="219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6994" name="Rectangle 386"/>
            <p:cNvSpPr>
              <a:spLocks noChangeArrowheads="1"/>
            </p:cNvSpPr>
            <p:nvPr/>
          </p:nvSpPr>
          <p:spPr bwMode="auto">
            <a:xfrm>
              <a:off x="4237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995" name="Rectangle 387"/>
            <p:cNvSpPr>
              <a:spLocks noChangeArrowheads="1"/>
            </p:cNvSpPr>
            <p:nvPr/>
          </p:nvSpPr>
          <p:spPr bwMode="auto">
            <a:xfrm>
              <a:off x="4312" y="219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6996" name="Rectangle 388"/>
            <p:cNvSpPr>
              <a:spLocks noChangeArrowheads="1"/>
            </p:cNvSpPr>
            <p:nvPr/>
          </p:nvSpPr>
          <p:spPr bwMode="auto">
            <a:xfrm>
              <a:off x="4454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997" name="Rectangle 389"/>
            <p:cNvSpPr>
              <a:spLocks noChangeArrowheads="1"/>
            </p:cNvSpPr>
            <p:nvPr/>
          </p:nvSpPr>
          <p:spPr bwMode="auto">
            <a:xfrm>
              <a:off x="4529" y="219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6998" name="Rectangle 390"/>
            <p:cNvSpPr>
              <a:spLocks noChangeArrowheads="1"/>
            </p:cNvSpPr>
            <p:nvPr/>
          </p:nvSpPr>
          <p:spPr bwMode="auto">
            <a:xfrm>
              <a:off x="4671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999" name="Rectangle 391"/>
            <p:cNvSpPr>
              <a:spLocks noChangeArrowheads="1"/>
            </p:cNvSpPr>
            <p:nvPr/>
          </p:nvSpPr>
          <p:spPr bwMode="auto">
            <a:xfrm>
              <a:off x="4746" y="219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7000" name="Rectangle 392"/>
            <p:cNvSpPr>
              <a:spLocks noChangeArrowheads="1"/>
            </p:cNvSpPr>
            <p:nvPr/>
          </p:nvSpPr>
          <p:spPr bwMode="auto">
            <a:xfrm>
              <a:off x="4095" y="1434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 altLang="en-US" b="1"/>
            </a:p>
          </p:txBody>
        </p:sp>
        <p:sp>
          <p:nvSpPr>
            <p:cNvPr id="197001" name="Rectangle 393"/>
            <p:cNvSpPr>
              <a:spLocks noChangeArrowheads="1"/>
            </p:cNvSpPr>
            <p:nvPr/>
          </p:nvSpPr>
          <p:spPr bwMode="auto">
            <a:xfrm>
              <a:off x="4913" y="1616"/>
              <a:ext cx="50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79</a:t>
              </a:r>
              <a:endParaRPr lang="en-US" altLang="en-US"/>
            </a:p>
          </p:txBody>
        </p:sp>
        <p:sp>
          <p:nvSpPr>
            <p:cNvPr id="197002" name="Rectangle 394"/>
            <p:cNvSpPr>
              <a:spLocks noChangeArrowheads="1"/>
            </p:cNvSpPr>
            <p:nvPr/>
          </p:nvSpPr>
          <p:spPr bwMode="auto">
            <a:xfrm>
              <a:off x="4913" y="1894"/>
              <a:ext cx="50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64</a:t>
              </a:r>
              <a:endParaRPr lang="en-US" altLang="en-US"/>
            </a:p>
          </p:txBody>
        </p:sp>
        <p:sp>
          <p:nvSpPr>
            <p:cNvPr id="197003" name="Rectangle 395"/>
            <p:cNvSpPr>
              <a:spLocks noChangeArrowheads="1"/>
            </p:cNvSpPr>
            <p:nvPr/>
          </p:nvSpPr>
          <p:spPr bwMode="auto">
            <a:xfrm>
              <a:off x="4897" y="2198"/>
              <a:ext cx="580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altLang="en-US" sz="1500" dirty="0">
                  <a:solidFill>
                    <a:srgbClr val="000000"/>
                  </a:solidFill>
                  <a:latin typeface="Helvetica" pitchFamily="34" charset="0"/>
                </a:rPr>
                <a:t>143 (-113)</a:t>
              </a:r>
              <a:endParaRPr lang="en-US" altLang="en-US" dirty="0"/>
            </a:p>
          </p:txBody>
        </p:sp>
        <p:sp>
          <p:nvSpPr>
            <p:cNvPr id="197004" name="Rectangle 396"/>
            <p:cNvSpPr>
              <a:spLocks noChangeArrowheads="1"/>
            </p:cNvSpPr>
            <p:nvPr/>
          </p:nvSpPr>
          <p:spPr bwMode="auto">
            <a:xfrm>
              <a:off x="3062" y="2464"/>
              <a:ext cx="185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altLang="en-US" sz="1600">
                  <a:solidFill>
                    <a:srgbClr val="000000"/>
                  </a:solidFill>
                  <a:latin typeface="Helvetica" pitchFamily="34" charset="0"/>
                </a:rPr>
                <a:t>Carry = 0    Overflow = 1</a:t>
              </a:r>
              <a:endParaRPr lang="en-US" altLang="en-US" sz="1600"/>
            </a:p>
          </p:txBody>
        </p:sp>
        <p:sp>
          <p:nvSpPr>
            <p:cNvPr id="197005" name="Rectangle 397"/>
            <p:cNvSpPr>
              <a:spLocks noChangeArrowheads="1"/>
            </p:cNvSpPr>
            <p:nvPr/>
          </p:nvSpPr>
          <p:spPr bwMode="auto">
            <a:xfrm>
              <a:off x="4315" y="1434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 altLang="en-US" b="1"/>
            </a:p>
          </p:txBody>
        </p:sp>
        <p:sp>
          <p:nvSpPr>
            <p:cNvPr id="197006" name="Rectangle 398"/>
            <p:cNvSpPr>
              <a:spLocks noChangeArrowheads="1"/>
            </p:cNvSpPr>
            <p:nvPr/>
          </p:nvSpPr>
          <p:spPr bwMode="auto">
            <a:xfrm>
              <a:off x="4535" y="1434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 altLang="en-US" b="1"/>
            </a:p>
          </p:txBody>
        </p:sp>
        <p:sp>
          <p:nvSpPr>
            <p:cNvPr id="197007" name="Rectangle 399"/>
            <p:cNvSpPr>
              <a:spLocks noChangeArrowheads="1"/>
            </p:cNvSpPr>
            <p:nvPr/>
          </p:nvSpPr>
          <p:spPr bwMode="auto">
            <a:xfrm>
              <a:off x="3880" y="1434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 altLang="en-US" b="1"/>
            </a:p>
          </p:txBody>
        </p:sp>
        <p:sp>
          <p:nvSpPr>
            <p:cNvPr id="197008" name="Rectangle 400"/>
            <p:cNvSpPr>
              <a:spLocks noChangeArrowheads="1"/>
            </p:cNvSpPr>
            <p:nvPr/>
          </p:nvSpPr>
          <p:spPr bwMode="auto">
            <a:xfrm>
              <a:off x="3662" y="1434"/>
              <a:ext cx="0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 altLang="en-US" sz="1200" b="1"/>
            </a:p>
          </p:txBody>
        </p:sp>
        <p:sp>
          <p:nvSpPr>
            <p:cNvPr id="197009" name="Rectangle 401"/>
            <p:cNvSpPr>
              <a:spLocks noChangeArrowheads="1"/>
            </p:cNvSpPr>
            <p:nvPr/>
          </p:nvSpPr>
          <p:spPr bwMode="auto">
            <a:xfrm>
              <a:off x="3444" y="1434"/>
              <a:ext cx="0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 altLang="en-US" sz="1200" b="1"/>
            </a:p>
          </p:txBody>
        </p:sp>
        <p:sp>
          <p:nvSpPr>
            <p:cNvPr id="197010" name="Rectangle 402"/>
            <p:cNvSpPr>
              <a:spLocks noChangeArrowheads="1"/>
            </p:cNvSpPr>
            <p:nvPr/>
          </p:nvSpPr>
          <p:spPr bwMode="auto">
            <a:xfrm>
              <a:off x="3226" y="1434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/>
                <a:t>1</a:t>
              </a:r>
            </a:p>
          </p:txBody>
        </p:sp>
        <p:sp>
          <p:nvSpPr>
            <p:cNvPr id="197011" name="Rectangle 403"/>
            <p:cNvSpPr>
              <a:spLocks noChangeArrowheads="1"/>
            </p:cNvSpPr>
            <p:nvPr/>
          </p:nvSpPr>
          <p:spPr bwMode="auto">
            <a:xfrm>
              <a:off x="3026" y="1434"/>
              <a:ext cx="0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 altLang="en-US" sz="1200" b="1"/>
            </a:p>
          </p:txBody>
        </p:sp>
      </p:grpSp>
      <p:grpSp>
        <p:nvGrpSpPr>
          <p:cNvPr id="196884" name="Group 276"/>
          <p:cNvGrpSpPr>
            <a:grpSpLocks/>
          </p:cNvGrpSpPr>
          <p:nvPr/>
        </p:nvGrpSpPr>
        <p:grpSpPr bwMode="auto">
          <a:xfrm>
            <a:off x="5014912" y="4408873"/>
            <a:ext cx="4368271" cy="2016125"/>
            <a:chOff x="2953" y="1398"/>
            <a:chExt cx="2540" cy="1270"/>
          </a:xfrm>
        </p:grpSpPr>
        <p:sp>
          <p:nvSpPr>
            <p:cNvPr id="196885" name="AutoShape 277"/>
            <p:cNvSpPr>
              <a:spLocks noChangeAspect="1" noChangeArrowheads="1" noTextEdit="1"/>
            </p:cNvSpPr>
            <p:nvPr/>
          </p:nvSpPr>
          <p:spPr bwMode="auto">
            <a:xfrm>
              <a:off x="2953" y="1398"/>
              <a:ext cx="2540" cy="127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886" name="Rectangle 278"/>
            <p:cNvSpPr>
              <a:spLocks noChangeArrowheads="1"/>
            </p:cNvSpPr>
            <p:nvPr/>
          </p:nvSpPr>
          <p:spPr bwMode="auto">
            <a:xfrm>
              <a:off x="3152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887" name="Rectangle 279"/>
            <p:cNvSpPr>
              <a:spLocks noChangeArrowheads="1"/>
            </p:cNvSpPr>
            <p:nvPr/>
          </p:nvSpPr>
          <p:spPr bwMode="auto">
            <a:xfrm>
              <a:off x="3227" y="1894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6888" name="Rectangle 280"/>
            <p:cNvSpPr>
              <a:spLocks noChangeArrowheads="1"/>
            </p:cNvSpPr>
            <p:nvPr/>
          </p:nvSpPr>
          <p:spPr bwMode="auto">
            <a:xfrm>
              <a:off x="3369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889" name="Rectangle 281"/>
            <p:cNvSpPr>
              <a:spLocks noChangeArrowheads="1"/>
            </p:cNvSpPr>
            <p:nvPr/>
          </p:nvSpPr>
          <p:spPr bwMode="auto">
            <a:xfrm>
              <a:off x="3444" y="1894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6890" name="Rectangle 282"/>
            <p:cNvSpPr>
              <a:spLocks noChangeArrowheads="1"/>
            </p:cNvSpPr>
            <p:nvPr/>
          </p:nvSpPr>
          <p:spPr bwMode="auto">
            <a:xfrm>
              <a:off x="3586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891" name="Rectangle 283"/>
            <p:cNvSpPr>
              <a:spLocks noChangeArrowheads="1"/>
            </p:cNvSpPr>
            <p:nvPr/>
          </p:nvSpPr>
          <p:spPr bwMode="auto">
            <a:xfrm>
              <a:off x="3661" y="1894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6892" name="Rectangle 284"/>
            <p:cNvSpPr>
              <a:spLocks noChangeArrowheads="1"/>
            </p:cNvSpPr>
            <p:nvPr/>
          </p:nvSpPr>
          <p:spPr bwMode="auto">
            <a:xfrm>
              <a:off x="3803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893" name="Rectangle 285"/>
            <p:cNvSpPr>
              <a:spLocks noChangeArrowheads="1"/>
            </p:cNvSpPr>
            <p:nvPr/>
          </p:nvSpPr>
          <p:spPr bwMode="auto">
            <a:xfrm>
              <a:off x="3878" y="1894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6894" name="Rectangle 286"/>
            <p:cNvSpPr>
              <a:spLocks noChangeArrowheads="1"/>
            </p:cNvSpPr>
            <p:nvPr/>
          </p:nvSpPr>
          <p:spPr bwMode="auto">
            <a:xfrm>
              <a:off x="4020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895" name="Rectangle 287"/>
            <p:cNvSpPr>
              <a:spLocks noChangeArrowheads="1"/>
            </p:cNvSpPr>
            <p:nvPr/>
          </p:nvSpPr>
          <p:spPr bwMode="auto">
            <a:xfrm>
              <a:off x="4095" y="1894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6896" name="Rectangle 288"/>
            <p:cNvSpPr>
              <a:spLocks noChangeArrowheads="1"/>
            </p:cNvSpPr>
            <p:nvPr/>
          </p:nvSpPr>
          <p:spPr bwMode="auto">
            <a:xfrm>
              <a:off x="4237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897" name="Rectangle 289"/>
            <p:cNvSpPr>
              <a:spLocks noChangeArrowheads="1"/>
            </p:cNvSpPr>
            <p:nvPr/>
          </p:nvSpPr>
          <p:spPr bwMode="auto">
            <a:xfrm>
              <a:off x="4312" y="1894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6898" name="Rectangle 290"/>
            <p:cNvSpPr>
              <a:spLocks noChangeArrowheads="1"/>
            </p:cNvSpPr>
            <p:nvPr/>
          </p:nvSpPr>
          <p:spPr bwMode="auto">
            <a:xfrm>
              <a:off x="4454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899" name="Rectangle 291"/>
            <p:cNvSpPr>
              <a:spLocks noChangeArrowheads="1"/>
            </p:cNvSpPr>
            <p:nvPr/>
          </p:nvSpPr>
          <p:spPr bwMode="auto">
            <a:xfrm>
              <a:off x="4529" y="1894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6900" name="Rectangle 292"/>
            <p:cNvSpPr>
              <a:spLocks noChangeArrowheads="1"/>
            </p:cNvSpPr>
            <p:nvPr/>
          </p:nvSpPr>
          <p:spPr bwMode="auto">
            <a:xfrm>
              <a:off x="4671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901" name="Rectangle 293"/>
            <p:cNvSpPr>
              <a:spLocks noChangeArrowheads="1"/>
            </p:cNvSpPr>
            <p:nvPr/>
          </p:nvSpPr>
          <p:spPr bwMode="auto">
            <a:xfrm>
              <a:off x="4746" y="1894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6902" name="Rectangle 294"/>
            <p:cNvSpPr>
              <a:spLocks noChangeArrowheads="1"/>
            </p:cNvSpPr>
            <p:nvPr/>
          </p:nvSpPr>
          <p:spPr bwMode="auto">
            <a:xfrm>
              <a:off x="3152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903" name="Rectangle 295"/>
            <p:cNvSpPr>
              <a:spLocks noChangeArrowheads="1"/>
            </p:cNvSpPr>
            <p:nvPr/>
          </p:nvSpPr>
          <p:spPr bwMode="auto">
            <a:xfrm>
              <a:off x="3227" y="161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6904" name="Rectangle 296"/>
            <p:cNvSpPr>
              <a:spLocks noChangeArrowheads="1"/>
            </p:cNvSpPr>
            <p:nvPr/>
          </p:nvSpPr>
          <p:spPr bwMode="auto">
            <a:xfrm>
              <a:off x="3369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905" name="Rectangle 297"/>
            <p:cNvSpPr>
              <a:spLocks noChangeArrowheads="1"/>
            </p:cNvSpPr>
            <p:nvPr/>
          </p:nvSpPr>
          <p:spPr bwMode="auto">
            <a:xfrm>
              <a:off x="3444" y="161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6906" name="Rectangle 298"/>
            <p:cNvSpPr>
              <a:spLocks noChangeArrowheads="1"/>
            </p:cNvSpPr>
            <p:nvPr/>
          </p:nvSpPr>
          <p:spPr bwMode="auto">
            <a:xfrm>
              <a:off x="3586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907" name="Rectangle 299"/>
            <p:cNvSpPr>
              <a:spLocks noChangeArrowheads="1"/>
            </p:cNvSpPr>
            <p:nvPr/>
          </p:nvSpPr>
          <p:spPr bwMode="auto">
            <a:xfrm>
              <a:off x="3661" y="161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6908" name="Rectangle 300"/>
            <p:cNvSpPr>
              <a:spLocks noChangeArrowheads="1"/>
            </p:cNvSpPr>
            <p:nvPr/>
          </p:nvSpPr>
          <p:spPr bwMode="auto">
            <a:xfrm>
              <a:off x="3803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909" name="Rectangle 301"/>
            <p:cNvSpPr>
              <a:spLocks noChangeArrowheads="1"/>
            </p:cNvSpPr>
            <p:nvPr/>
          </p:nvSpPr>
          <p:spPr bwMode="auto">
            <a:xfrm>
              <a:off x="3878" y="161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6910" name="Rectangle 302"/>
            <p:cNvSpPr>
              <a:spLocks noChangeArrowheads="1"/>
            </p:cNvSpPr>
            <p:nvPr/>
          </p:nvSpPr>
          <p:spPr bwMode="auto">
            <a:xfrm>
              <a:off x="4020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911" name="Rectangle 303"/>
            <p:cNvSpPr>
              <a:spLocks noChangeArrowheads="1"/>
            </p:cNvSpPr>
            <p:nvPr/>
          </p:nvSpPr>
          <p:spPr bwMode="auto">
            <a:xfrm>
              <a:off x="4095" y="161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6912" name="Rectangle 304"/>
            <p:cNvSpPr>
              <a:spLocks noChangeArrowheads="1"/>
            </p:cNvSpPr>
            <p:nvPr/>
          </p:nvSpPr>
          <p:spPr bwMode="auto">
            <a:xfrm>
              <a:off x="4237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913" name="Rectangle 305"/>
            <p:cNvSpPr>
              <a:spLocks noChangeArrowheads="1"/>
            </p:cNvSpPr>
            <p:nvPr/>
          </p:nvSpPr>
          <p:spPr bwMode="auto">
            <a:xfrm>
              <a:off x="4312" y="161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6914" name="Rectangle 306"/>
            <p:cNvSpPr>
              <a:spLocks noChangeArrowheads="1"/>
            </p:cNvSpPr>
            <p:nvPr/>
          </p:nvSpPr>
          <p:spPr bwMode="auto">
            <a:xfrm>
              <a:off x="4454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915" name="Rectangle 307"/>
            <p:cNvSpPr>
              <a:spLocks noChangeArrowheads="1"/>
            </p:cNvSpPr>
            <p:nvPr/>
          </p:nvSpPr>
          <p:spPr bwMode="auto">
            <a:xfrm>
              <a:off x="4529" y="161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6916" name="Rectangle 308"/>
            <p:cNvSpPr>
              <a:spLocks noChangeArrowheads="1"/>
            </p:cNvSpPr>
            <p:nvPr/>
          </p:nvSpPr>
          <p:spPr bwMode="auto">
            <a:xfrm>
              <a:off x="4671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917" name="Rectangle 309"/>
            <p:cNvSpPr>
              <a:spLocks noChangeArrowheads="1"/>
            </p:cNvSpPr>
            <p:nvPr/>
          </p:nvSpPr>
          <p:spPr bwMode="auto">
            <a:xfrm>
              <a:off x="4746" y="161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6918" name="Line 310"/>
            <p:cNvSpPr>
              <a:spLocks noChangeShapeType="1"/>
            </p:cNvSpPr>
            <p:nvPr/>
          </p:nvSpPr>
          <p:spPr bwMode="auto">
            <a:xfrm>
              <a:off x="3098" y="2123"/>
              <a:ext cx="2322" cy="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919" name="Rectangle 311"/>
            <p:cNvSpPr>
              <a:spLocks noChangeArrowheads="1"/>
            </p:cNvSpPr>
            <p:nvPr/>
          </p:nvSpPr>
          <p:spPr bwMode="auto">
            <a:xfrm>
              <a:off x="3014" y="1733"/>
              <a:ext cx="7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Helvetica" pitchFamily="34" charset="0"/>
                </a:rPr>
                <a:t>+</a:t>
              </a:r>
              <a:endParaRPr lang="en-US" altLang="en-US"/>
            </a:p>
          </p:txBody>
        </p:sp>
        <p:sp>
          <p:nvSpPr>
            <p:cNvPr id="196920" name="Rectangle 312"/>
            <p:cNvSpPr>
              <a:spLocks noChangeArrowheads="1"/>
            </p:cNvSpPr>
            <p:nvPr/>
          </p:nvSpPr>
          <p:spPr bwMode="auto">
            <a:xfrm>
              <a:off x="3152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921" name="Rectangle 313"/>
            <p:cNvSpPr>
              <a:spLocks noChangeArrowheads="1"/>
            </p:cNvSpPr>
            <p:nvPr/>
          </p:nvSpPr>
          <p:spPr bwMode="auto">
            <a:xfrm>
              <a:off x="3227" y="219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6922" name="Rectangle 314"/>
            <p:cNvSpPr>
              <a:spLocks noChangeArrowheads="1"/>
            </p:cNvSpPr>
            <p:nvPr/>
          </p:nvSpPr>
          <p:spPr bwMode="auto">
            <a:xfrm>
              <a:off x="3369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923" name="Rectangle 315"/>
            <p:cNvSpPr>
              <a:spLocks noChangeArrowheads="1"/>
            </p:cNvSpPr>
            <p:nvPr/>
          </p:nvSpPr>
          <p:spPr bwMode="auto">
            <a:xfrm>
              <a:off x="3444" y="219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6924" name="Rectangle 316"/>
            <p:cNvSpPr>
              <a:spLocks noChangeArrowheads="1"/>
            </p:cNvSpPr>
            <p:nvPr/>
          </p:nvSpPr>
          <p:spPr bwMode="auto">
            <a:xfrm>
              <a:off x="3586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925" name="Rectangle 317"/>
            <p:cNvSpPr>
              <a:spLocks noChangeArrowheads="1"/>
            </p:cNvSpPr>
            <p:nvPr/>
          </p:nvSpPr>
          <p:spPr bwMode="auto">
            <a:xfrm>
              <a:off x="3661" y="219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6926" name="Rectangle 318"/>
            <p:cNvSpPr>
              <a:spLocks noChangeArrowheads="1"/>
            </p:cNvSpPr>
            <p:nvPr/>
          </p:nvSpPr>
          <p:spPr bwMode="auto">
            <a:xfrm>
              <a:off x="3803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927" name="Rectangle 319"/>
            <p:cNvSpPr>
              <a:spLocks noChangeArrowheads="1"/>
            </p:cNvSpPr>
            <p:nvPr/>
          </p:nvSpPr>
          <p:spPr bwMode="auto">
            <a:xfrm>
              <a:off x="3878" y="219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6928" name="Rectangle 320"/>
            <p:cNvSpPr>
              <a:spLocks noChangeArrowheads="1"/>
            </p:cNvSpPr>
            <p:nvPr/>
          </p:nvSpPr>
          <p:spPr bwMode="auto">
            <a:xfrm>
              <a:off x="4020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929" name="Rectangle 321"/>
            <p:cNvSpPr>
              <a:spLocks noChangeArrowheads="1"/>
            </p:cNvSpPr>
            <p:nvPr/>
          </p:nvSpPr>
          <p:spPr bwMode="auto">
            <a:xfrm>
              <a:off x="4095" y="219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6930" name="Rectangle 322"/>
            <p:cNvSpPr>
              <a:spLocks noChangeArrowheads="1"/>
            </p:cNvSpPr>
            <p:nvPr/>
          </p:nvSpPr>
          <p:spPr bwMode="auto">
            <a:xfrm>
              <a:off x="4237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931" name="Rectangle 323"/>
            <p:cNvSpPr>
              <a:spLocks noChangeArrowheads="1"/>
            </p:cNvSpPr>
            <p:nvPr/>
          </p:nvSpPr>
          <p:spPr bwMode="auto">
            <a:xfrm>
              <a:off x="4312" y="219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6932" name="Rectangle 324"/>
            <p:cNvSpPr>
              <a:spLocks noChangeArrowheads="1"/>
            </p:cNvSpPr>
            <p:nvPr/>
          </p:nvSpPr>
          <p:spPr bwMode="auto">
            <a:xfrm>
              <a:off x="4454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933" name="Rectangle 325"/>
            <p:cNvSpPr>
              <a:spLocks noChangeArrowheads="1"/>
            </p:cNvSpPr>
            <p:nvPr/>
          </p:nvSpPr>
          <p:spPr bwMode="auto">
            <a:xfrm>
              <a:off x="4529" y="219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6934" name="Rectangle 326"/>
            <p:cNvSpPr>
              <a:spLocks noChangeArrowheads="1"/>
            </p:cNvSpPr>
            <p:nvPr/>
          </p:nvSpPr>
          <p:spPr bwMode="auto">
            <a:xfrm>
              <a:off x="4671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935" name="Rectangle 327"/>
            <p:cNvSpPr>
              <a:spLocks noChangeArrowheads="1"/>
            </p:cNvSpPr>
            <p:nvPr/>
          </p:nvSpPr>
          <p:spPr bwMode="auto">
            <a:xfrm>
              <a:off x="4746" y="219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6936" name="Rectangle 328"/>
            <p:cNvSpPr>
              <a:spLocks noChangeArrowheads="1"/>
            </p:cNvSpPr>
            <p:nvPr/>
          </p:nvSpPr>
          <p:spPr bwMode="auto">
            <a:xfrm>
              <a:off x="4095" y="1434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 altLang="en-US" b="1"/>
            </a:p>
          </p:txBody>
        </p:sp>
        <p:sp>
          <p:nvSpPr>
            <p:cNvPr id="196937" name="Rectangle 329"/>
            <p:cNvSpPr>
              <a:spLocks noChangeArrowheads="1"/>
            </p:cNvSpPr>
            <p:nvPr/>
          </p:nvSpPr>
          <p:spPr bwMode="auto">
            <a:xfrm>
              <a:off x="4913" y="1616"/>
              <a:ext cx="50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218 (-38)</a:t>
              </a:r>
              <a:endParaRPr lang="en-US" altLang="en-US"/>
            </a:p>
          </p:txBody>
        </p:sp>
        <p:sp>
          <p:nvSpPr>
            <p:cNvPr id="196938" name="Rectangle 330"/>
            <p:cNvSpPr>
              <a:spLocks noChangeArrowheads="1"/>
            </p:cNvSpPr>
            <p:nvPr/>
          </p:nvSpPr>
          <p:spPr bwMode="auto">
            <a:xfrm>
              <a:off x="4913" y="1894"/>
              <a:ext cx="50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157 (-99)</a:t>
              </a:r>
              <a:endParaRPr lang="en-US" altLang="en-US"/>
            </a:p>
          </p:txBody>
        </p:sp>
        <p:sp>
          <p:nvSpPr>
            <p:cNvPr id="196939" name="Rectangle 331"/>
            <p:cNvSpPr>
              <a:spLocks noChangeArrowheads="1"/>
            </p:cNvSpPr>
            <p:nvPr/>
          </p:nvSpPr>
          <p:spPr bwMode="auto">
            <a:xfrm>
              <a:off x="4913" y="2198"/>
              <a:ext cx="50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119</a:t>
              </a:r>
              <a:endParaRPr lang="en-US" altLang="en-US"/>
            </a:p>
          </p:txBody>
        </p:sp>
        <p:sp>
          <p:nvSpPr>
            <p:cNvPr id="196940" name="Rectangle 332"/>
            <p:cNvSpPr>
              <a:spLocks noChangeArrowheads="1"/>
            </p:cNvSpPr>
            <p:nvPr/>
          </p:nvSpPr>
          <p:spPr bwMode="auto">
            <a:xfrm>
              <a:off x="3062" y="2464"/>
              <a:ext cx="185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altLang="en-US" sz="1600">
                  <a:solidFill>
                    <a:srgbClr val="000000"/>
                  </a:solidFill>
                  <a:latin typeface="Helvetica" pitchFamily="34" charset="0"/>
                </a:rPr>
                <a:t>Carry = 1    Overflow = 1</a:t>
              </a:r>
              <a:endParaRPr lang="en-US" altLang="en-US" sz="1600"/>
            </a:p>
          </p:txBody>
        </p:sp>
        <p:sp>
          <p:nvSpPr>
            <p:cNvPr id="196941" name="Rectangle 333"/>
            <p:cNvSpPr>
              <a:spLocks noChangeArrowheads="1"/>
            </p:cNvSpPr>
            <p:nvPr/>
          </p:nvSpPr>
          <p:spPr bwMode="auto">
            <a:xfrm>
              <a:off x="4315" y="1434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 altLang="en-US" b="1"/>
            </a:p>
          </p:txBody>
        </p:sp>
        <p:sp>
          <p:nvSpPr>
            <p:cNvPr id="196942" name="Rectangle 334"/>
            <p:cNvSpPr>
              <a:spLocks noChangeArrowheads="1"/>
            </p:cNvSpPr>
            <p:nvPr/>
          </p:nvSpPr>
          <p:spPr bwMode="auto">
            <a:xfrm>
              <a:off x="4535" y="1434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 altLang="en-US" b="1"/>
            </a:p>
          </p:txBody>
        </p:sp>
        <p:sp>
          <p:nvSpPr>
            <p:cNvPr id="196943" name="Rectangle 335"/>
            <p:cNvSpPr>
              <a:spLocks noChangeArrowheads="1"/>
            </p:cNvSpPr>
            <p:nvPr/>
          </p:nvSpPr>
          <p:spPr bwMode="auto">
            <a:xfrm>
              <a:off x="3880" y="1434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 b="1"/>
            </a:p>
          </p:txBody>
        </p:sp>
        <p:sp>
          <p:nvSpPr>
            <p:cNvPr id="196944" name="Rectangle 336"/>
            <p:cNvSpPr>
              <a:spLocks noChangeArrowheads="1"/>
            </p:cNvSpPr>
            <p:nvPr/>
          </p:nvSpPr>
          <p:spPr bwMode="auto">
            <a:xfrm>
              <a:off x="3662" y="1434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/>
                <a:t>1</a:t>
              </a:r>
            </a:p>
          </p:txBody>
        </p:sp>
        <p:sp>
          <p:nvSpPr>
            <p:cNvPr id="196945" name="Rectangle 337"/>
            <p:cNvSpPr>
              <a:spLocks noChangeArrowheads="1"/>
            </p:cNvSpPr>
            <p:nvPr/>
          </p:nvSpPr>
          <p:spPr bwMode="auto">
            <a:xfrm>
              <a:off x="3444" y="1434"/>
              <a:ext cx="0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 altLang="en-US" sz="1200" b="1"/>
            </a:p>
          </p:txBody>
        </p:sp>
        <p:sp>
          <p:nvSpPr>
            <p:cNvPr id="196946" name="Rectangle 338"/>
            <p:cNvSpPr>
              <a:spLocks noChangeArrowheads="1"/>
            </p:cNvSpPr>
            <p:nvPr/>
          </p:nvSpPr>
          <p:spPr bwMode="auto">
            <a:xfrm>
              <a:off x="3226" y="1434"/>
              <a:ext cx="0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 altLang="en-US" sz="1200" b="1"/>
            </a:p>
          </p:txBody>
        </p:sp>
        <p:sp>
          <p:nvSpPr>
            <p:cNvPr id="196947" name="Rectangle 339"/>
            <p:cNvSpPr>
              <a:spLocks noChangeArrowheads="1"/>
            </p:cNvSpPr>
            <p:nvPr/>
          </p:nvSpPr>
          <p:spPr bwMode="auto">
            <a:xfrm>
              <a:off x="3026" y="1434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/>
                <a:t>1</a:t>
              </a:r>
            </a:p>
          </p:txBody>
        </p:sp>
      </p:grp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Carry and Overflow Examples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970323"/>
            <a:ext cx="8915400" cy="1133115"/>
          </a:xfrm>
          <a:noFill/>
          <a:ln/>
        </p:spPr>
        <p:txBody>
          <a:bodyPr lIns="0" rIns="0"/>
          <a:lstStyle/>
          <a:p>
            <a:pPr>
              <a:lnSpc>
                <a:spcPct val="120000"/>
              </a:lnSpc>
            </a:pPr>
            <a:r>
              <a:rPr lang="en-US" altLang="en-US" dirty="0"/>
              <a:t>We can have carry without overflow and vice-versa</a:t>
            </a:r>
          </a:p>
          <a:p>
            <a:pPr>
              <a:lnSpc>
                <a:spcPct val="120000"/>
              </a:lnSpc>
            </a:pPr>
            <a:r>
              <a:rPr lang="en-US" altLang="en-US" dirty="0"/>
              <a:t>Four cases are possible (Examples on 8-bit numbers)</a:t>
            </a:r>
          </a:p>
        </p:txBody>
      </p:sp>
      <p:grpSp>
        <p:nvGrpSpPr>
          <p:cNvPr id="196819" name="Group 211"/>
          <p:cNvGrpSpPr>
            <a:grpSpLocks/>
          </p:cNvGrpSpPr>
          <p:nvPr/>
        </p:nvGrpSpPr>
        <p:grpSpPr bwMode="auto">
          <a:xfrm>
            <a:off x="5014912" y="2276861"/>
            <a:ext cx="4368271" cy="2016125"/>
            <a:chOff x="2953" y="1398"/>
            <a:chExt cx="2540" cy="1270"/>
          </a:xfrm>
        </p:grpSpPr>
        <p:sp>
          <p:nvSpPr>
            <p:cNvPr id="196755" name="AutoShape 147"/>
            <p:cNvSpPr>
              <a:spLocks noChangeAspect="1" noChangeArrowheads="1" noTextEdit="1"/>
            </p:cNvSpPr>
            <p:nvPr/>
          </p:nvSpPr>
          <p:spPr bwMode="auto">
            <a:xfrm>
              <a:off x="2953" y="1398"/>
              <a:ext cx="2540" cy="127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756" name="Rectangle 148"/>
            <p:cNvSpPr>
              <a:spLocks noChangeArrowheads="1"/>
            </p:cNvSpPr>
            <p:nvPr/>
          </p:nvSpPr>
          <p:spPr bwMode="auto">
            <a:xfrm>
              <a:off x="3152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757" name="Rectangle 149"/>
            <p:cNvSpPr>
              <a:spLocks noChangeArrowheads="1"/>
            </p:cNvSpPr>
            <p:nvPr/>
          </p:nvSpPr>
          <p:spPr bwMode="auto">
            <a:xfrm>
              <a:off x="3227" y="1894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6758" name="Rectangle 150"/>
            <p:cNvSpPr>
              <a:spLocks noChangeArrowheads="1"/>
            </p:cNvSpPr>
            <p:nvPr/>
          </p:nvSpPr>
          <p:spPr bwMode="auto">
            <a:xfrm>
              <a:off x="3369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759" name="Rectangle 151"/>
            <p:cNvSpPr>
              <a:spLocks noChangeArrowheads="1"/>
            </p:cNvSpPr>
            <p:nvPr/>
          </p:nvSpPr>
          <p:spPr bwMode="auto">
            <a:xfrm>
              <a:off x="3444" y="1894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6760" name="Rectangle 152"/>
            <p:cNvSpPr>
              <a:spLocks noChangeArrowheads="1"/>
            </p:cNvSpPr>
            <p:nvPr/>
          </p:nvSpPr>
          <p:spPr bwMode="auto">
            <a:xfrm>
              <a:off x="3586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761" name="Rectangle 153"/>
            <p:cNvSpPr>
              <a:spLocks noChangeArrowheads="1"/>
            </p:cNvSpPr>
            <p:nvPr/>
          </p:nvSpPr>
          <p:spPr bwMode="auto">
            <a:xfrm>
              <a:off x="3661" y="1894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6762" name="Rectangle 154"/>
            <p:cNvSpPr>
              <a:spLocks noChangeArrowheads="1"/>
            </p:cNvSpPr>
            <p:nvPr/>
          </p:nvSpPr>
          <p:spPr bwMode="auto">
            <a:xfrm>
              <a:off x="3803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763" name="Rectangle 155"/>
            <p:cNvSpPr>
              <a:spLocks noChangeArrowheads="1"/>
            </p:cNvSpPr>
            <p:nvPr/>
          </p:nvSpPr>
          <p:spPr bwMode="auto">
            <a:xfrm>
              <a:off x="3878" y="1894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6764" name="Rectangle 156"/>
            <p:cNvSpPr>
              <a:spLocks noChangeArrowheads="1"/>
            </p:cNvSpPr>
            <p:nvPr/>
          </p:nvSpPr>
          <p:spPr bwMode="auto">
            <a:xfrm>
              <a:off x="4020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765" name="Rectangle 157"/>
            <p:cNvSpPr>
              <a:spLocks noChangeArrowheads="1"/>
            </p:cNvSpPr>
            <p:nvPr/>
          </p:nvSpPr>
          <p:spPr bwMode="auto">
            <a:xfrm>
              <a:off x="4095" y="1894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6766" name="Rectangle 158"/>
            <p:cNvSpPr>
              <a:spLocks noChangeArrowheads="1"/>
            </p:cNvSpPr>
            <p:nvPr/>
          </p:nvSpPr>
          <p:spPr bwMode="auto">
            <a:xfrm>
              <a:off x="4237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767" name="Rectangle 159"/>
            <p:cNvSpPr>
              <a:spLocks noChangeArrowheads="1"/>
            </p:cNvSpPr>
            <p:nvPr/>
          </p:nvSpPr>
          <p:spPr bwMode="auto">
            <a:xfrm>
              <a:off x="4312" y="1894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6768" name="Rectangle 160"/>
            <p:cNvSpPr>
              <a:spLocks noChangeArrowheads="1"/>
            </p:cNvSpPr>
            <p:nvPr/>
          </p:nvSpPr>
          <p:spPr bwMode="auto">
            <a:xfrm>
              <a:off x="4454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769" name="Rectangle 161"/>
            <p:cNvSpPr>
              <a:spLocks noChangeArrowheads="1"/>
            </p:cNvSpPr>
            <p:nvPr/>
          </p:nvSpPr>
          <p:spPr bwMode="auto">
            <a:xfrm>
              <a:off x="4529" y="1894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6770" name="Rectangle 162"/>
            <p:cNvSpPr>
              <a:spLocks noChangeArrowheads="1"/>
            </p:cNvSpPr>
            <p:nvPr/>
          </p:nvSpPr>
          <p:spPr bwMode="auto">
            <a:xfrm>
              <a:off x="4671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771" name="Rectangle 163"/>
            <p:cNvSpPr>
              <a:spLocks noChangeArrowheads="1"/>
            </p:cNvSpPr>
            <p:nvPr/>
          </p:nvSpPr>
          <p:spPr bwMode="auto">
            <a:xfrm>
              <a:off x="4746" y="1894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6772" name="Rectangle 164"/>
            <p:cNvSpPr>
              <a:spLocks noChangeArrowheads="1"/>
            </p:cNvSpPr>
            <p:nvPr/>
          </p:nvSpPr>
          <p:spPr bwMode="auto">
            <a:xfrm>
              <a:off x="3152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773" name="Rectangle 165"/>
            <p:cNvSpPr>
              <a:spLocks noChangeArrowheads="1"/>
            </p:cNvSpPr>
            <p:nvPr/>
          </p:nvSpPr>
          <p:spPr bwMode="auto">
            <a:xfrm>
              <a:off x="3227" y="161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6774" name="Rectangle 166"/>
            <p:cNvSpPr>
              <a:spLocks noChangeArrowheads="1"/>
            </p:cNvSpPr>
            <p:nvPr/>
          </p:nvSpPr>
          <p:spPr bwMode="auto">
            <a:xfrm>
              <a:off x="3369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775" name="Rectangle 167"/>
            <p:cNvSpPr>
              <a:spLocks noChangeArrowheads="1"/>
            </p:cNvSpPr>
            <p:nvPr/>
          </p:nvSpPr>
          <p:spPr bwMode="auto">
            <a:xfrm>
              <a:off x="3444" y="161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6776" name="Rectangle 168"/>
            <p:cNvSpPr>
              <a:spLocks noChangeArrowheads="1"/>
            </p:cNvSpPr>
            <p:nvPr/>
          </p:nvSpPr>
          <p:spPr bwMode="auto">
            <a:xfrm>
              <a:off x="3586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777" name="Rectangle 169"/>
            <p:cNvSpPr>
              <a:spLocks noChangeArrowheads="1"/>
            </p:cNvSpPr>
            <p:nvPr/>
          </p:nvSpPr>
          <p:spPr bwMode="auto">
            <a:xfrm>
              <a:off x="3661" y="161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6778" name="Rectangle 170"/>
            <p:cNvSpPr>
              <a:spLocks noChangeArrowheads="1"/>
            </p:cNvSpPr>
            <p:nvPr/>
          </p:nvSpPr>
          <p:spPr bwMode="auto">
            <a:xfrm>
              <a:off x="3803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779" name="Rectangle 171"/>
            <p:cNvSpPr>
              <a:spLocks noChangeArrowheads="1"/>
            </p:cNvSpPr>
            <p:nvPr/>
          </p:nvSpPr>
          <p:spPr bwMode="auto">
            <a:xfrm>
              <a:off x="3878" y="161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6780" name="Rectangle 172"/>
            <p:cNvSpPr>
              <a:spLocks noChangeArrowheads="1"/>
            </p:cNvSpPr>
            <p:nvPr/>
          </p:nvSpPr>
          <p:spPr bwMode="auto">
            <a:xfrm>
              <a:off x="4020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781" name="Rectangle 173"/>
            <p:cNvSpPr>
              <a:spLocks noChangeArrowheads="1"/>
            </p:cNvSpPr>
            <p:nvPr/>
          </p:nvSpPr>
          <p:spPr bwMode="auto">
            <a:xfrm>
              <a:off x="4095" y="161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6782" name="Rectangle 174"/>
            <p:cNvSpPr>
              <a:spLocks noChangeArrowheads="1"/>
            </p:cNvSpPr>
            <p:nvPr/>
          </p:nvSpPr>
          <p:spPr bwMode="auto">
            <a:xfrm>
              <a:off x="4237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783" name="Rectangle 175"/>
            <p:cNvSpPr>
              <a:spLocks noChangeArrowheads="1"/>
            </p:cNvSpPr>
            <p:nvPr/>
          </p:nvSpPr>
          <p:spPr bwMode="auto">
            <a:xfrm>
              <a:off x="4312" y="161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6784" name="Rectangle 176"/>
            <p:cNvSpPr>
              <a:spLocks noChangeArrowheads="1"/>
            </p:cNvSpPr>
            <p:nvPr/>
          </p:nvSpPr>
          <p:spPr bwMode="auto">
            <a:xfrm>
              <a:off x="4454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785" name="Rectangle 177"/>
            <p:cNvSpPr>
              <a:spLocks noChangeArrowheads="1"/>
            </p:cNvSpPr>
            <p:nvPr/>
          </p:nvSpPr>
          <p:spPr bwMode="auto">
            <a:xfrm>
              <a:off x="4529" y="161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6786" name="Rectangle 178"/>
            <p:cNvSpPr>
              <a:spLocks noChangeArrowheads="1"/>
            </p:cNvSpPr>
            <p:nvPr/>
          </p:nvSpPr>
          <p:spPr bwMode="auto">
            <a:xfrm>
              <a:off x="4671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787" name="Rectangle 179"/>
            <p:cNvSpPr>
              <a:spLocks noChangeArrowheads="1"/>
            </p:cNvSpPr>
            <p:nvPr/>
          </p:nvSpPr>
          <p:spPr bwMode="auto">
            <a:xfrm>
              <a:off x="4746" y="161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6788" name="Line 180"/>
            <p:cNvSpPr>
              <a:spLocks noChangeShapeType="1"/>
            </p:cNvSpPr>
            <p:nvPr/>
          </p:nvSpPr>
          <p:spPr bwMode="auto">
            <a:xfrm>
              <a:off x="3098" y="2123"/>
              <a:ext cx="2322" cy="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789" name="Rectangle 181"/>
            <p:cNvSpPr>
              <a:spLocks noChangeArrowheads="1"/>
            </p:cNvSpPr>
            <p:nvPr/>
          </p:nvSpPr>
          <p:spPr bwMode="auto">
            <a:xfrm>
              <a:off x="3014" y="1733"/>
              <a:ext cx="7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Helvetica" pitchFamily="34" charset="0"/>
                </a:rPr>
                <a:t>+</a:t>
              </a:r>
              <a:endParaRPr lang="en-US" altLang="en-US"/>
            </a:p>
          </p:txBody>
        </p:sp>
        <p:sp>
          <p:nvSpPr>
            <p:cNvPr id="196790" name="Rectangle 182"/>
            <p:cNvSpPr>
              <a:spLocks noChangeArrowheads="1"/>
            </p:cNvSpPr>
            <p:nvPr/>
          </p:nvSpPr>
          <p:spPr bwMode="auto">
            <a:xfrm>
              <a:off x="3152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791" name="Rectangle 183"/>
            <p:cNvSpPr>
              <a:spLocks noChangeArrowheads="1"/>
            </p:cNvSpPr>
            <p:nvPr/>
          </p:nvSpPr>
          <p:spPr bwMode="auto">
            <a:xfrm>
              <a:off x="3227" y="219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6792" name="Rectangle 184"/>
            <p:cNvSpPr>
              <a:spLocks noChangeArrowheads="1"/>
            </p:cNvSpPr>
            <p:nvPr/>
          </p:nvSpPr>
          <p:spPr bwMode="auto">
            <a:xfrm>
              <a:off x="3369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793" name="Rectangle 185"/>
            <p:cNvSpPr>
              <a:spLocks noChangeArrowheads="1"/>
            </p:cNvSpPr>
            <p:nvPr/>
          </p:nvSpPr>
          <p:spPr bwMode="auto">
            <a:xfrm>
              <a:off x="3444" y="219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6794" name="Rectangle 186"/>
            <p:cNvSpPr>
              <a:spLocks noChangeArrowheads="1"/>
            </p:cNvSpPr>
            <p:nvPr/>
          </p:nvSpPr>
          <p:spPr bwMode="auto">
            <a:xfrm>
              <a:off x="3586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795" name="Rectangle 187"/>
            <p:cNvSpPr>
              <a:spLocks noChangeArrowheads="1"/>
            </p:cNvSpPr>
            <p:nvPr/>
          </p:nvSpPr>
          <p:spPr bwMode="auto">
            <a:xfrm>
              <a:off x="3661" y="219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6796" name="Rectangle 188"/>
            <p:cNvSpPr>
              <a:spLocks noChangeArrowheads="1"/>
            </p:cNvSpPr>
            <p:nvPr/>
          </p:nvSpPr>
          <p:spPr bwMode="auto">
            <a:xfrm>
              <a:off x="3803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797" name="Rectangle 189"/>
            <p:cNvSpPr>
              <a:spLocks noChangeArrowheads="1"/>
            </p:cNvSpPr>
            <p:nvPr/>
          </p:nvSpPr>
          <p:spPr bwMode="auto">
            <a:xfrm>
              <a:off x="3878" y="219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6798" name="Rectangle 190"/>
            <p:cNvSpPr>
              <a:spLocks noChangeArrowheads="1"/>
            </p:cNvSpPr>
            <p:nvPr/>
          </p:nvSpPr>
          <p:spPr bwMode="auto">
            <a:xfrm>
              <a:off x="4020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799" name="Rectangle 191"/>
            <p:cNvSpPr>
              <a:spLocks noChangeArrowheads="1"/>
            </p:cNvSpPr>
            <p:nvPr/>
          </p:nvSpPr>
          <p:spPr bwMode="auto">
            <a:xfrm>
              <a:off x="4095" y="219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6800" name="Rectangle 192"/>
            <p:cNvSpPr>
              <a:spLocks noChangeArrowheads="1"/>
            </p:cNvSpPr>
            <p:nvPr/>
          </p:nvSpPr>
          <p:spPr bwMode="auto">
            <a:xfrm>
              <a:off x="4237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801" name="Rectangle 193"/>
            <p:cNvSpPr>
              <a:spLocks noChangeArrowheads="1"/>
            </p:cNvSpPr>
            <p:nvPr/>
          </p:nvSpPr>
          <p:spPr bwMode="auto">
            <a:xfrm>
              <a:off x="4312" y="219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6802" name="Rectangle 194"/>
            <p:cNvSpPr>
              <a:spLocks noChangeArrowheads="1"/>
            </p:cNvSpPr>
            <p:nvPr/>
          </p:nvSpPr>
          <p:spPr bwMode="auto">
            <a:xfrm>
              <a:off x="4454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803" name="Rectangle 195"/>
            <p:cNvSpPr>
              <a:spLocks noChangeArrowheads="1"/>
            </p:cNvSpPr>
            <p:nvPr/>
          </p:nvSpPr>
          <p:spPr bwMode="auto">
            <a:xfrm>
              <a:off x="4529" y="219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6804" name="Rectangle 196"/>
            <p:cNvSpPr>
              <a:spLocks noChangeArrowheads="1"/>
            </p:cNvSpPr>
            <p:nvPr/>
          </p:nvSpPr>
          <p:spPr bwMode="auto">
            <a:xfrm>
              <a:off x="4671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805" name="Rectangle 197"/>
            <p:cNvSpPr>
              <a:spLocks noChangeArrowheads="1"/>
            </p:cNvSpPr>
            <p:nvPr/>
          </p:nvSpPr>
          <p:spPr bwMode="auto">
            <a:xfrm>
              <a:off x="4746" y="219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6806" name="Rectangle 198"/>
            <p:cNvSpPr>
              <a:spLocks noChangeArrowheads="1"/>
            </p:cNvSpPr>
            <p:nvPr/>
          </p:nvSpPr>
          <p:spPr bwMode="auto">
            <a:xfrm>
              <a:off x="4095" y="1434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 altLang="en-US" b="1"/>
            </a:p>
          </p:txBody>
        </p:sp>
        <p:sp>
          <p:nvSpPr>
            <p:cNvPr id="196807" name="Rectangle 199"/>
            <p:cNvSpPr>
              <a:spLocks noChangeArrowheads="1"/>
            </p:cNvSpPr>
            <p:nvPr/>
          </p:nvSpPr>
          <p:spPr bwMode="auto">
            <a:xfrm>
              <a:off x="4913" y="1616"/>
              <a:ext cx="50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15</a:t>
              </a:r>
              <a:endParaRPr lang="en-US" altLang="en-US"/>
            </a:p>
          </p:txBody>
        </p:sp>
        <p:sp>
          <p:nvSpPr>
            <p:cNvPr id="196808" name="Rectangle 200"/>
            <p:cNvSpPr>
              <a:spLocks noChangeArrowheads="1"/>
            </p:cNvSpPr>
            <p:nvPr/>
          </p:nvSpPr>
          <p:spPr bwMode="auto">
            <a:xfrm>
              <a:off x="4913" y="1894"/>
              <a:ext cx="50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248 (-8)</a:t>
              </a:r>
              <a:endParaRPr lang="en-US" altLang="en-US"/>
            </a:p>
          </p:txBody>
        </p:sp>
        <p:sp>
          <p:nvSpPr>
            <p:cNvPr id="196809" name="Rectangle 201"/>
            <p:cNvSpPr>
              <a:spLocks noChangeArrowheads="1"/>
            </p:cNvSpPr>
            <p:nvPr/>
          </p:nvSpPr>
          <p:spPr bwMode="auto">
            <a:xfrm>
              <a:off x="4913" y="2198"/>
              <a:ext cx="50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7</a:t>
              </a:r>
              <a:endParaRPr lang="en-US" altLang="en-US"/>
            </a:p>
          </p:txBody>
        </p:sp>
        <p:sp>
          <p:nvSpPr>
            <p:cNvPr id="196810" name="Rectangle 202"/>
            <p:cNvSpPr>
              <a:spLocks noChangeArrowheads="1"/>
            </p:cNvSpPr>
            <p:nvPr/>
          </p:nvSpPr>
          <p:spPr bwMode="auto">
            <a:xfrm>
              <a:off x="3062" y="2464"/>
              <a:ext cx="185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altLang="en-US" sz="1600">
                  <a:solidFill>
                    <a:srgbClr val="000000"/>
                  </a:solidFill>
                  <a:latin typeface="Helvetica" pitchFamily="34" charset="0"/>
                </a:rPr>
                <a:t>Carry = 1    Overflow = 0</a:t>
              </a:r>
              <a:endParaRPr lang="en-US" altLang="en-US" sz="1600"/>
            </a:p>
          </p:txBody>
        </p:sp>
        <p:sp>
          <p:nvSpPr>
            <p:cNvPr id="196811" name="Rectangle 203"/>
            <p:cNvSpPr>
              <a:spLocks noChangeArrowheads="1"/>
            </p:cNvSpPr>
            <p:nvPr/>
          </p:nvSpPr>
          <p:spPr bwMode="auto">
            <a:xfrm>
              <a:off x="4315" y="1434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 altLang="en-US" b="1"/>
            </a:p>
          </p:txBody>
        </p:sp>
        <p:sp>
          <p:nvSpPr>
            <p:cNvPr id="196812" name="Rectangle 204"/>
            <p:cNvSpPr>
              <a:spLocks noChangeArrowheads="1"/>
            </p:cNvSpPr>
            <p:nvPr/>
          </p:nvSpPr>
          <p:spPr bwMode="auto">
            <a:xfrm>
              <a:off x="4535" y="1434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 altLang="en-US" b="1"/>
            </a:p>
          </p:txBody>
        </p:sp>
        <p:sp>
          <p:nvSpPr>
            <p:cNvPr id="196813" name="Rectangle 205"/>
            <p:cNvSpPr>
              <a:spLocks noChangeArrowheads="1"/>
            </p:cNvSpPr>
            <p:nvPr/>
          </p:nvSpPr>
          <p:spPr bwMode="auto">
            <a:xfrm>
              <a:off x="3880" y="1434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 b="1"/>
            </a:p>
          </p:txBody>
        </p:sp>
        <p:sp>
          <p:nvSpPr>
            <p:cNvPr id="196814" name="Rectangle 206"/>
            <p:cNvSpPr>
              <a:spLocks noChangeArrowheads="1"/>
            </p:cNvSpPr>
            <p:nvPr/>
          </p:nvSpPr>
          <p:spPr bwMode="auto">
            <a:xfrm>
              <a:off x="3662" y="1434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/>
                <a:t>1</a:t>
              </a:r>
            </a:p>
          </p:txBody>
        </p:sp>
        <p:sp>
          <p:nvSpPr>
            <p:cNvPr id="196815" name="Rectangle 207"/>
            <p:cNvSpPr>
              <a:spLocks noChangeArrowheads="1"/>
            </p:cNvSpPr>
            <p:nvPr/>
          </p:nvSpPr>
          <p:spPr bwMode="auto">
            <a:xfrm>
              <a:off x="3444" y="1434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/>
                <a:t>1</a:t>
              </a:r>
            </a:p>
          </p:txBody>
        </p:sp>
        <p:sp>
          <p:nvSpPr>
            <p:cNvPr id="196816" name="Rectangle 208"/>
            <p:cNvSpPr>
              <a:spLocks noChangeArrowheads="1"/>
            </p:cNvSpPr>
            <p:nvPr/>
          </p:nvSpPr>
          <p:spPr bwMode="auto">
            <a:xfrm>
              <a:off x="3226" y="1434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/>
                <a:t>1</a:t>
              </a:r>
            </a:p>
          </p:txBody>
        </p:sp>
        <p:sp>
          <p:nvSpPr>
            <p:cNvPr id="196817" name="Rectangle 209"/>
            <p:cNvSpPr>
              <a:spLocks noChangeArrowheads="1"/>
            </p:cNvSpPr>
            <p:nvPr/>
          </p:nvSpPr>
          <p:spPr bwMode="auto">
            <a:xfrm>
              <a:off x="3026" y="1434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/>
                <a:t>1</a:t>
              </a:r>
            </a:p>
          </p:txBody>
        </p:sp>
      </p:grpSp>
      <p:grpSp>
        <p:nvGrpSpPr>
          <p:cNvPr id="197012" name="Group 404"/>
          <p:cNvGrpSpPr>
            <a:grpSpLocks/>
          </p:cNvGrpSpPr>
          <p:nvPr/>
        </p:nvGrpSpPr>
        <p:grpSpPr bwMode="auto">
          <a:xfrm>
            <a:off x="522817" y="2276861"/>
            <a:ext cx="4368271" cy="2016125"/>
            <a:chOff x="2953" y="1398"/>
            <a:chExt cx="2540" cy="1270"/>
          </a:xfrm>
        </p:grpSpPr>
        <p:sp>
          <p:nvSpPr>
            <p:cNvPr id="197013" name="AutoShape 405"/>
            <p:cNvSpPr>
              <a:spLocks noChangeAspect="1" noChangeArrowheads="1" noTextEdit="1"/>
            </p:cNvSpPr>
            <p:nvPr/>
          </p:nvSpPr>
          <p:spPr bwMode="auto">
            <a:xfrm>
              <a:off x="2953" y="1398"/>
              <a:ext cx="2540" cy="127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014" name="Rectangle 406"/>
            <p:cNvSpPr>
              <a:spLocks noChangeArrowheads="1"/>
            </p:cNvSpPr>
            <p:nvPr/>
          </p:nvSpPr>
          <p:spPr bwMode="auto">
            <a:xfrm>
              <a:off x="3152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7015" name="Rectangle 407"/>
            <p:cNvSpPr>
              <a:spLocks noChangeArrowheads="1"/>
            </p:cNvSpPr>
            <p:nvPr/>
          </p:nvSpPr>
          <p:spPr bwMode="auto">
            <a:xfrm>
              <a:off x="3227" y="1894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7016" name="Rectangle 408"/>
            <p:cNvSpPr>
              <a:spLocks noChangeArrowheads="1"/>
            </p:cNvSpPr>
            <p:nvPr/>
          </p:nvSpPr>
          <p:spPr bwMode="auto">
            <a:xfrm>
              <a:off x="3369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7017" name="Rectangle 409"/>
            <p:cNvSpPr>
              <a:spLocks noChangeArrowheads="1"/>
            </p:cNvSpPr>
            <p:nvPr/>
          </p:nvSpPr>
          <p:spPr bwMode="auto">
            <a:xfrm>
              <a:off x="3444" y="1894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7018" name="Rectangle 410"/>
            <p:cNvSpPr>
              <a:spLocks noChangeArrowheads="1"/>
            </p:cNvSpPr>
            <p:nvPr/>
          </p:nvSpPr>
          <p:spPr bwMode="auto">
            <a:xfrm>
              <a:off x="3586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7019" name="Rectangle 411"/>
            <p:cNvSpPr>
              <a:spLocks noChangeArrowheads="1"/>
            </p:cNvSpPr>
            <p:nvPr/>
          </p:nvSpPr>
          <p:spPr bwMode="auto">
            <a:xfrm>
              <a:off x="3661" y="1894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7020" name="Rectangle 412"/>
            <p:cNvSpPr>
              <a:spLocks noChangeArrowheads="1"/>
            </p:cNvSpPr>
            <p:nvPr/>
          </p:nvSpPr>
          <p:spPr bwMode="auto">
            <a:xfrm>
              <a:off x="3803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7021" name="Rectangle 413"/>
            <p:cNvSpPr>
              <a:spLocks noChangeArrowheads="1"/>
            </p:cNvSpPr>
            <p:nvPr/>
          </p:nvSpPr>
          <p:spPr bwMode="auto">
            <a:xfrm>
              <a:off x="3878" y="1894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7022" name="Rectangle 414"/>
            <p:cNvSpPr>
              <a:spLocks noChangeArrowheads="1"/>
            </p:cNvSpPr>
            <p:nvPr/>
          </p:nvSpPr>
          <p:spPr bwMode="auto">
            <a:xfrm>
              <a:off x="4020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7023" name="Rectangle 415"/>
            <p:cNvSpPr>
              <a:spLocks noChangeArrowheads="1"/>
            </p:cNvSpPr>
            <p:nvPr/>
          </p:nvSpPr>
          <p:spPr bwMode="auto">
            <a:xfrm>
              <a:off x="4095" y="1894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7024" name="Rectangle 416"/>
            <p:cNvSpPr>
              <a:spLocks noChangeArrowheads="1"/>
            </p:cNvSpPr>
            <p:nvPr/>
          </p:nvSpPr>
          <p:spPr bwMode="auto">
            <a:xfrm>
              <a:off x="4237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7025" name="Rectangle 417"/>
            <p:cNvSpPr>
              <a:spLocks noChangeArrowheads="1"/>
            </p:cNvSpPr>
            <p:nvPr/>
          </p:nvSpPr>
          <p:spPr bwMode="auto">
            <a:xfrm>
              <a:off x="4312" y="1894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7026" name="Rectangle 418"/>
            <p:cNvSpPr>
              <a:spLocks noChangeArrowheads="1"/>
            </p:cNvSpPr>
            <p:nvPr/>
          </p:nvSpPr>
          <p:spPr bwMode="auto">
            <a:xfrm>
              <a:off x="4454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7027" name="Rectangle 419"/>
            <p:cNvSpPr>
              <a:spLocks noChangeArrowheads="1"/>
            </p:cNvSpPr>
            <p:nvPr/>
          </p:nvSpPr>
          <p:spPr bwMode="auto">
            <a:xfrm>
              <a:off x="4529" y="1894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7028" name="Rectangle 420"/>
            <p:cNvSpPr>
              <a:spLocks noChangeArrowheads="1"/>
            </p:cNvSpPr>
            <p:nvPr/>
          </p:nvSpPr>
          <p:spPr bwMode="auto">
            <a:xfrm>
              <a:off x="4671" y="1856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7029" name="Rectangle 421"/>
            <p:cNvSpPr>
              <a:spLocks noChangeArrowheads="1"/>
            </p:cNvSpPr>
            <p:nvPr/>
          </p:nvSpPr>
          <p:spPr bwMode="auto">
            <a:xfrm>
              <a:off x="4746" y="1894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7030" name="Rectangle 422"/>
            <p:cNvSpPr>
              <a:spLocks noChangeArrowheads="1"/>
            </p:cNvSpPr>
            <p:nvPr/>
          </p:nvSpPr>
          <p:spPr bwMode="auto">
            <a:xfrm>
              <a:off x="3152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7031" name="Rectangle 423"/>
            <p:cNvSpPr>
              <a:spLocks noChangeArrowheads="1"/>
            </p:cNvSpPr>
            <p:nvPr/>
          </p:nvSpPr>
          <p:spPr bwMode="auto">
            <a:xfrm>
              <a:off x="3227" y="161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7032" name="Rectangle 424"/>
            <p:cNvSpPr>
              <a:spLocks noChangeArrowheads="1"/>
            </p:cNvSpPr>
            <p:nvPr/>
          </p:nvSpPr>
          <p:spPr bwMode="auto">
            <a:xfrm>
              <a:off x="3369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7033" name="Rectangle 425"/>
            <p:cNvSpPr>
              <a:spLocks noChangeArrowheads="1"/>
            </p:cNvSpPr>
            <p:nvPr/>
          </p:nvSpPr>
          <p:spPr bwMode="auto">
            <a:xfrm>
              <a:off x="3444" y="161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7034" name="Rectangle 426"/>
            <p:cNvSpPr>
              <a:spLocks noChangeArrowheads="1"/>
            </p:cNvSpPr>
            <p:nvPr/>
          </p:nvSpPr>
          <p:spPr bwMode="auto">
            <a:xfrm>
              <a:off x="3586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7035" name="Rectangle 427"/>
            <p:cNvSpPr>
              <a:spLocks noChangeArrowheads="1"/>
            </p:cNvSpPr>
            <p:nvPr/>
          </p:nvSpPr>
          <p:spPr bwMode="auto">
            <a:xfrm>
              <a:off x="3661" y="161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7036" name="Rectangle 428"/>
            <p:cNvSpPr>
              <a:spLocks noChangeArrowheads="1"/>
            </p:cNvSpPr>
            <p:nvPr/>
          </p:nvSpPr>
          <p:spPr bwMode="auto">
            <a:xfrm>
              <a:off x="3803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7037" name="Rectangle 429"/>
            <p:cNvSpPr>
              <a:spLocks noChangeArrowheads="1"/>
            </p:cNvSpPr>
            <p:nvPr/>
          </p:nvSpPr>
          <p:spPr bwMode="auto">
            <a:xfrm>
              <a:off x="3878" y="161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7038" name="Rectangle 430"/>
            <p:cNvSpPr>
              <a:spLocks noChangeArrowheads="1"/>
            </p:cNvSpPr>
            <p:nvPr/>
          </p:nvSpPr>
          <p:spPr bwMode="auto">
            <a:xfrm>
              <a:off x="4020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7039" name="Rectangle 431"/>
            <p:cNvSpPr>
              <a:spLocks noChangeArrowheads="1"/>
            </p:cNvSpPr>
            <p:nvPr/>
          </p:nvSpPr>
          <p:spPr bwMode="auto">
            <a:xfrm>
              <a:off x="4095" y="161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7040" name="Rectangle 432"/>
            <p:cNvSpPr>
              <a:spLocks noChangeArrowheads="1"/>
            </p:cNvSpPr>
            <p:nvPr/>
          </p:nvSpPr>
          <p:spPr bwMode="auto">
            <a:xfrm>
              <a:off x="4237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7041" name="Rectangle 433"/>
            <p:cNvSpPr>
              <a:spLocks noChangeArrowheads="1"/>
            </p:cNvSpPr>
            <p:nvPr/>
          </p:nvSpPr>
          <p:spPr bwMode="auto">
            <a:xfrm>
              <a:off x="4312" y="161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7042" name="Rectangle 434"/>
            <p:cNvSpPr>
              <a:spLocks noChangeArrowheads="1"/>
            </p:cNvSpPr>
            <p:nvPr/>
          </p:nvSpPr>
          <p:spPr bwMode="auto">
            <a:xfrm>
              <a:off x="4454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7043" name="Rectangle 435"/>
            <p:cNvSpPr>
              <a:spLocks noChangeArrowheads="1"/>
            </p:cNvSpPr>
            <p:nvPr/>
          </p:nvSpPr>
          <p:spPr bwMode="auto">
            <a:xfrm>
              <a:off x="4529" y="161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7044" name="Rectangle 436"/>
            <p:cNvSpPr>
              <a:spLocks noChangeArrowheads="1"/>
            </p:cNvSpPr>
            <p:nvPr/>
          </p:nvSpPr>
          <p:spPr bwMode="auto">
            <a:xfrm>
              <a:off x="4671" y="1580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7045" name="Rectangle 437"/>
            <p:cNvSpPr>
              <a:spLocks noChangeArrowheads="1"/>
            </p:cNvSpPr>
            <p:nvPr/>
          </p:nvSpPr>
          <p:spPr bwMode="auto">
            <a:xfrm>
              <a:off x="4746" y="161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7046" name="Line 438"/>
            <p:cNvSpPr>
              <a:spLocks noChangeShapeType="1"/>
            </p:cNvSpPr>
            <p:nvPr/>
          </p:nvSpPr>
          <p:spPr bwMode="auto">
            <a:xfrm>
              <a:off x="3098" y="2123"/>
              <a:ext cx="2364" cy="0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047" name="Rectangle 439"/>
            <p:cNvSpPr>
              <a:spLocks noChangeArrowheads="1"/>
            </p:cNvSpPr>
            <p:nvPr/>
          </p:nvSpPr>
          <p:spPr bwMode="auto">
            <a:xfrm>
              <a:off x="3014" y="1733"/>
              <a:ext cx="7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>
                  <a:solidFill>
                    <a:srgbClr val="000000"/>
                  </a:solidFill>
                  <a:latin typeface="Helvetica" pitchFamily="34" charset="0"/>
                </a:rPr>
                <a:t>+</a:t>
              </a:r>
              <a:endParaRPr lang="en-US" altLang="en-US"/>
            </a:p>
          </p:txBody>
        </p:sp>
        <p:sp>
          <p:nvSpPr>
            <p:cNvPr id="197048" name="Rectangle 440"/>
            <p:cNvSpPr>
              <a:spLocks noChangeArrowheads="1"/>
            </p:cNvSpPr>
            <p:nvPr/>
          </p:nvSpPr>
          <p:spPr bwMode="auto">
            <a:xfrm>
              <a:off x="3152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7049" name="Rectangle 441"/>
            <p:cNvSpPr>
              <a:spLocks noChangeArrowheads="1"/>
            </p:cNvSpPr>
            <p:nvPr/>
          </p:nvSpPr>
          <p:spPr bwMode="auto">
            <a:xfrm>
              <a:off x="3227" y="219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7050" name="Rectangle 442"/>
            <p:cNvSpPr>
              <a:spLocks noChangeArrowheads="1"/>
            </p:cNvSpPr>
            <p:nvPr/>
          </p:nvSpPr>
          <p:spPr bwMode="auto">
            <a:xfrm>
              <a:off x="3369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7051" name="Rectangle 443"/>
            <p:cNvSpPr>
              <a:spLocks noChangeArrowheads="1"/>
            </p:cNvSpPr>
            <p:nvPr/>
          </p:nvSpPr>
          <p:spPr bwMode="auto">
            <a:xfrm>
              <a:off x="3444" y="219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7052" name="Rectangle 444"/>
            <p:cNvSpPr>
              <a:spLocks noChangeArrowheads="1"/>
            </p:cNvSpPr>
            <p:nvPr/>
          </p:nvSpPr>
          <p:spPr bwMode="auto">
            <a:xfrm>
              <a:off x="3586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7053" name="Rectangle 445"/>
            <p:cNvSpPr>
              <a:spLocks noChangeArrowheads="1"/>
            </p:cNvSpPr>
            <p:nvPr/>
          </p:nvSpPr>
          <p:spPr bwMode="auto">
            <a:xfrm>
              <a:off x="3661" y="219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7054" name="Rectangle 446"/>
            <p:cNvSpPr>
              <a:spLocks noChangeArrowheads="1"/>
            </p:cNvSpPr>
            <p:nvPr/>
          </p:nvSpPr>
          <p:spPr bwMode="auto">
            <a:xfrm>
              <a:off x="3803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7055" name="Rectangle 447"/>
            <p:cNvSpPr>
              <a:spLocks noChangeArrowheads="1"/>
            </p:cNvSpPr>
            <p:nvPr/>
          </p:nvSpPr>
          <p:spPr bwMode="auto">
            <a:xfrm>
              <a:off x="3878" y="219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7056" name="Rectangle 448"/>
            <p:cNvSpPr>
              <a:spLocks noChangeArrowheads="1"/>
            </p:cNvSpPr>
            <p:nvPr/>
          </p:nvSpPr>
          <p:spPr bwMode="auto">
            <a:xfrm>
              <a:off x="4020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7057" name="Rectangle 449"/>
            <p:cNvSpPr>
              <a:spLocks noChangeArrowheads="1"/>
            </p:cNvSpPr>
            <p:nvPr/>
          </p:nvSpPr>
          <p:spPr bwMode="auto">
            <a:xfrm>
              <a:off x="4095" y="219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97058" name="Rectangle 450"/>
            <p:cNvSpPr>
              <a:spLocks noChangeArrowheads="1"/>
            </p:cNvSpPr>
            <p:nvPr/>
          </p:nvSpPr>
          <p:spPr bwMode="auto">
            <a:xfrm>
              <a:off x="4237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7059" name="Rectangle 451"/>
            <p:cNvSpPr>
              <a:spLocks noChangeArrowheads="1"/>
            </p:cNvSpPr>
            <p:nvPr/>
          </p:nvSpPr>
          <p:spPr bwMode="auto">
            <a:xfrm>
              <a:off x="4312" y="219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7060" name="Rectangle 452"/>
            <p:cNvSpPr>
              <a:spLocks noChangeArrowheads="1"/>
            </p:cNvSpPr>
            <p:nvPr/>
          </p:nvSpPr>
          <p:spPr bwMode="auto">
            <a:xfrm>
              <a:off x="4454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7061" name="Rectangle 453"/>
            <p:cNvSpPr>
              <a:spLocks noChangeArrowheads="1"/>
            </p:cNvSpPr>
            <p:nvPr/>
          </p:nvSpPr>
          <p:spPr bwMode="auto">
            <a:xfrm>
              <a:off x="4529" y="219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7062" name="Rectangle 454"/>
            <p:cNvSpPr>
              <a:spLocks noChangeArrowheads="1"/>
            </p:cNvSpPr>
            <p:nvPr/>
          </p:nvSpPr>
          <p:spPr bwMode="auto">
            <a:xfrm>
              <a:off x="4671" y="2160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7063" name="Rectangle 455"/>
            <p:cNvSpPr>
              <a:spLocks noChangeArrowheads="1"/>
            </p:cNvSpPr>
            <p:nvPr/>
          </p:nvSpPr>
          <p:spPr bwMode="auto">
            <a:xfrm>
              <a:off x="4746" y="2198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97064" name="Rectangle 456"/>
            <p:cNvSpPr>
              <a:spLocks noChangeArrowheads="1"/>
            </p:cNvSpPr>
            <p:nvPr/>
          </p:nvSpPr>
          <p:spPr bwMode="auto">
            <a:xfrm>
              <a:off x="4095" y="1434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 altLang="en-US" b="1"/>
            </a:p>
          </p:txBody>
        </p:sp>
        <p:sp>
          <p:nvSpPr>
            <p:cNvPr id="197065" name="Rectangle 457"/>
            <p:cNvSpPr>
              <a:spLocks noChangeArrowheads="1"/>
            </p:cNvSpPr>
            <p:nvPr/>
          </p:nvSpPr>
          <p:spPr bwMode="auto">
            <a:xfrm>
              <a:off x="4913" y="1616"/>
              <a:ext cx="50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15</a:t>
              </a:r>
              <a:endParaRPr lang="en-US" altLang="en-US"/>
            </a:p>
          </p:txBody>
        </p:sp>
        <p:sp>
          <p:nvSpPr>
            <p:cNvPr id="197066" name="Rectangle 458"/>
            <p:cNvSpPr>
              <a:spLocks noChangeArrowheads="1"/>
            </p:cNvSpPr>
            <p:nvPr/>
          </p:nvSpPr>
          <p:spPr bwMode="auto">
            <a:xfrm>
              <a:off x="4913" y="1894"/>
              <a:ext cx="50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8</a:t>
              </a:r>
              <a:endParaRPr lang="en-US" altLang="en-US"/>
            </a:p>
          </p:txBody>
        </p:sp>
        <p:sp>
          <p:nvSpPr>
            <p:cNvPr id="197067" name="Rectangle 459"/>
            <p:cNvSpPr>
              <a:spLocks noChangeArrowheads="1"/>
            </p:cNvSpPr>
            <p:nvPr/>
          </p:nvSpPr>
          <p:spPr bwMode="auto">
            <a:xfrm>
              <a:off x="4913" y="2198"/>
              <a:ext cx="50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23</a:t>
              </a:r>
              <a:endParaRPr lang="en-US" altLang="en-US"/>
            </a:p>
          </p:txBody>
        </p:sp>
        <p:sp>
          <p:nvSpPr>
            <p:cNvPr id="197068" name="Rectangle 460"/>
            <p:cNvSpPr>
              <a:spLocks noChangeArrowheads="1"/>
            </p:cNvSpPr>
            <p:nvPr/>
          </p:nvSpPr>
          <p:spPr bwMode="auto">
            <a:xfrm>
              <a:off x="3062" y="2464"/>
              <a:ext cx="185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altLang="en-US" sz="1600">
                  <a:solidFill>
                    <a:srgbClr val="000000"/>
                  </a:solidFill>
                  <a:latin typeface="Helvetica" pitchFamily="34" charset="0"/>
                </a:rPr>
                <a:t>Carry = 0    Overflow = 0</a:t>
              </a:r>
              <a:endParaRPr lang="en-US" altLang="en-US" sz="1600"/>
            </a:p>
          </p:txBody>
        </p:sp>
        <p:sp>
          <p:nvSpPr>
            <p:cNvPr id="197069" name="Rectangle 461"/>
            <p:cNvSpPr>
              <a:spLocks noChangeArrowheads="1"/>
            </p:cNvSpPr>
            <p:nvPr/>
          </p:nvSpPr>
          <p:spPr bwMode="auto">
            <a:xfrm>
              <a:off x="4315" y="1434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 altLang="en-US" b="1"/>
            </a:p>
          </p:txBody>
        </p:sp>
        <p:sp>
          <p:nvSpPr>
            <p:cNvPr id="197070" name="Rectangle 462"/>
            <p:cNvSpPr>
              <a:spLocks noChangeArrowheads="1"/>
            </p:cNvSpPr>
            <p:nvPr/>
          </p:nvSpPr>
          <p:spPr bwMode="auto">
            <a:xfrm>
              <a:off x="4535" y="1434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 altLang="en-US" b="1"/>
            </a:p>
          </p:txBody>
        </p:sp>
        <p:sp>
          <p:nvSpPr>
            <p:cNvPr id="197071" name="Rectangle 463"/>
            <p:cNvSpPr>
              <a:spLocks noChangeArrowheads="1"/>
            </p:cNvSpPr>
            <p:nvPr/>
          </p:nvSpPr>
          <p:spPr bwMode="auto">
            <a:xfrm>
              <a:off x="3880" y="1434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 b="1"/>
            </a:p>
          </p:txBody>
        </p:sp>
        <p:sp>
          <p:nvSpPr>
            <p:cNvPr id="197072" name="Rectangle 464"/>
            <p:cNvSpPr>
              <a:spLocks noChangeArrowheads="1"/>
            </p:cNvSpPr>
            <p:nvPr/>
          </p:nvSpPr>
          <p:spPr bwMode="auto">
            <a:xfrm>
              <a:off x="3662" y="1434"/>
              <a:ext cx="0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 altLang="en-US" sz="1200" b="1"/>
            </a:p>
          </p:txBody>
        </p:sp>
        <p:sp>
          <p:nvSpPr>
            <p:cNvPr id="197073" name="Rectangle 465"/>
            <p:cNvSpPr>
              <a:spLocks noChangeArrowheads="1"/>
            </p:cNvSpPr>
            <p:nvPr/>
          </p:nvSpPr>
          <p:spPr bwMode="auto">
            <a:xfrm>
              <a:off x="3444" y="1434"/>
              <a:ext cx="0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 altLang="en-US" sz="1200" b="1"/>
            </a:p>
          </p:txBody>
        </p:sp>
        <p:sp>
          <p:nvSpPr>
            <p:cNvPr id="197074" name="Rectangle 466"/>
            <p:cNvSpPr>
              <a:spLocks noChangeArrowheads="1"/>
            </p:cNvSpPr>
            <p:nvPr/>
          </p:nvSpPr>
          <p:spPr bwMode="auto">
            <a:xfrm>
              <a:off x="3226" y="1434"/>
              <a:ext cx="0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 altLang="en-US" sz="1200" b="1"/>
            </a:p>
          </p:txBody>
        </p:sp>
        <p:sp>
          <p:nvSpPr>
            <p:cNvPr id="197075" name="Rectangle 467"/>
            <p:cNvSpPr>
              <a:spLocks noChangeArrowheads="1"/>
            </p:cNvSpPr>
            <p:nvPr/>
          </p:nvSpPr>
          <p:spPr bwMode="auto">
            <a:xfrm>
              <a:off x="3026" y="1434"/>
              <a:ext cx="0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endParaRPr lang="en-US" altLang="en-US" sz="1200" b="1"/>
            </a:p>
          </p:txBody>
        </p:sp>
      </p:grpSp>
    </p:spTree>
    <p:extLst>
      <p:ext uri="{BB962C8B-B14F-4D97-AF65-F5344CB8AC3E}">
        <p14:creationId xmlns:p14="http://schemas.microsoft.com/office/powerpoint/2010/main" val="913597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7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6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6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6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Carry versus Overflow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836685"/>
            <a:ext cx="8915400" cy="5703093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en-US" dirty="0"/>
              <a:t>Carry is important when …</a:t>
            </a:r>
          </a:p>
          <a:p>
            <a:pPr lvl="1">
              <a:spcBef>
                <a:spcPts val="1200"/>
              </a:spcBef>
            </a:pPr>
            <a:r>
              <a:rPr lang="en-US" altLang="en-US" dirty="0"/>
              <a:t>Adding </a:t>
            </a:r>
            <a:r>
              <a:rPr lang="en-US" altLang="en-US" b="1" dirty="0">
                <a:solidFill>
                  <a:srgbClr val="FF0000"/>
                </a:solidFill>
              </a:rPr>
              <a:t>unsigned integers</a:t>
            </a:r>
          </a:p>
          <a:p>
            <a:pPr lvl="1">
              <a:spcBef>
                <a:spcPts val="1200"/>
              </a:spcBef>
            </a:pPr>
            <a:r>
              <a:rPr lang="en-US" altLang="en-US" dirty="0"/>
              <a:t>Indicates that the </a:t>
            </a:r>
            <a:r>
              <a:rPr lang="en-US" altLang="en-US" b="1" dirty="0">
                <a:solidFill>
                  <a:srgbClr val="FF0000"/>
                </a:solidFill>
              </a:rPr>
              <a:t>unsigned sum</a:t>
            </a:r>
            <a:r>
              <a:rPr lang="en-US" altLang="en-US" b="1" dirty="0"/>
              <a:t> </a:t>
            </a:r>
            <a:r>
              <a:rPr lang="en-US" altLang="en-US" dirty="0"/>
              <a:t>is out of range</a:t>
            </a:r>
          </a:p>
          <a:p>
            <a:pPr lvl="1">
              <a:spcBef>
                <a:spcPts val="1200"/>
              </a:spcBef>
            </a:pPr>
            <a:r>
              <a:rPr lang="en-US" altLang="en-US" dirty="0"/>
              <a:t>Sum &gt; maximum unsigned </a:t>
            </a:r>
            <a:r>
              <a:rPr lang="en-US" altLang="en-US" i="1" dirty="0"/>
              <a:t>n</a:t>
            </a:r>
            <a:r>
              <a:rPr lang="en-US" altLang="en-US" dirty="0"/>
              <a:t>-bit value</a:t>
            </a:r>
          </a:p>
          <a:p>
            <a:pPr>
              <a:spcBef>
                <a:spcPts val="1200"/>
              </a:spcBef>
            </a:pPr>
            <a:r>
              <a:rPr lang="en-US" altLang="en-US" dirty="0"/>
              <a:t>Overflow is important when …</a:t>
            </a:r>
          </a:p>
          <a:p>
            <a:pPr lvl="1">
              <a:spcBef>
                <a:spcPts val="1200"/>
              </a:spcBef>
            </a:pPr>
            <a:r>
              <a:rPr lang="en-US" altLang="en-US" dirty="0"/>
              <a:t>Adding or subtracting </a:t>
            </a:r>
            <a:r>
              <a:rPr lang="en-US" altLang="en-US" b="1" dirty="0">
                <a:solidFill>
                  <a:srgbClr val="FF0000"/>
                </a:solidFill>
              </a:rPr>
              <a:t>signed integers</a:t>
            </a:r>
          </a:p>
          <a:p>
            <a:pPr lvl="1">
              <a:spcBef>
                <a:spcPts val="1200"/>
              </a:spcBef>
            </a:pPr>
            <a:r>
              <a:rPr lang="en-US" altLang="en-US" dirty="0"/>
              <a:t>Indicates that the </a:t>
            </a:r>
            <a:r>
              <a:rPr lang="en-US" altLang="en-US" b="1" dirty="0">
                <a:solidFill>
                  <a:srgbClr val="FF0000"/>
                </a:solidFill>
              </a:rPr>
              <a:t>signed sum</a:t>
            </a:r>
            <a:r>
              <a:rPr lang="en-US" altLang="en-US" b="1" dirty="0"/>
              <a:t> </a:t>
            </a:r>
            <a:r>
              <a:rPr lang="en-US" altLang="en-US" dirty="0"/>
              <a:t>is out of range</a:t>
            </a:r>
          </a:p>
          <a:p>
            <a:pPr>
              <a:spcBef>
                <a:spcPts val="1200"/>
              </a:spcBef>
            </a:pPr>
            <a:r>
              <a:rPr lang="en-US" altLang="en-US" dirty="0"/>
              <a:t>Overflow occurs when …</a:t>
            </a:r>
          </a:p>
          <a:p>
            <a:pPr lvl="1">
              <a:spcBef>
                <a:spcPts val="1200"/>
              </a:spcBef>
            </a:pPr>
            <a:r>
              <a:rPr lang="en-US" altLang="en-US" dirty="0"/>
              <a:t>Adding two positive numbers and the sum is negative</a:t>
            </a:r>
          </a:p>
          <a:p>
            <a:pPr lvl="1">
              <a:spcBef>
                <a:spcPts val="1200"/>
              </a:spcBef>
            </a:pPr>
            <a:r>
              <a:rPr lang="en-US" altLang="en-US" dirty="0"/>
              <a:t>Adding two negative numbers and the sum is positive</a:t>
            </a:r>
          </a:p>
          <a:p>
            <a:pPr>
              <a:spcBef>
                <a:spcPts val="1200"/>
              </a:spcBef>
            </a:pPr>
            <a:r>
              <a:rPr lang="en-US" altLang="en-US" dirty="0"/>
              <a:t>Simplest way to detect Overflow: </a:t>
            </a:r>
            <a:r>
              <a:rPr lang="en-US" altLang="en-US" b="1" i="1" dirty="0"/>
              <a:t>V</a:t>
            </a:r>
            <a:r>
              <a:rPr lang="en-US" altLang="en-US" b="1" dirty="0"/>
              <a:t> = </a:t>
            </a:r>
            <a:r>
              <a:rPr lang="en-US" altLang="en-US" b="1" i="1" dirty="0"/>
              <a:t>C</a:t>
            </a:r>
            <a:r>
              <a:rPr lang="en-US" altLang="en-US" b="1" i="1" baseline="-25000" dirty="0"/>
              <a:t>n</a:t>
            </a:r>
            <a:r>
              <a:rPr lang="en-US" altLang="en-US" b="1" baseline="-25000" dirty="0"/>
              <a:t>–1</a:t>
            </a:r>
            <a:r>
              <a:rPr lang="en-US" altLang="en-US" b="1" dirty="0"/>
              <a:t> </a:t>
            </a:r>
            <a:r>
              <a:rPr lang="en-US" altLang="en-US" b="1" dirty="0">
                <a:sym typeface="Symbol"/>
              </a:rPr>
              <a:t></a:t>
            </a:r>
            <a:r>
              <a:rPr lang="en-US" altLang="en-US" b="1" dirty="0"/>
              <a:t> </a:t>
            </a:r>
            <a:r>
              <a:rPr lang="en-US" altLang="en-US" b="1" i="1" dirty="0"/>
              <a:t>C</a:t>
            </a:r>
            <a:r>
              <a:rPr lang="en-US" altLang="en-US" b="1" baseline="-25000" dirty="0"/>
              <a:t>n</a:t>
            </a:r>
            <a:endParaRPr lang="en-US" altLang="en-US" dirty="0"/>
          </a:p>
          <a:p>
            <a:pPr lvl="1">
              <a:spcBef>
                <a:spcPts val="1200"/>
              </a:spcBef>
            </a:pPr>
            <a:r>
              <a:rPr lang="en-US" altLang="en-US" b="1" i="1" dirty="0"/>
              <a:t>C</a:t>
            </a:r>
            <a:r>
              <a:rPr lang="en-US" altLang="en-US" b="1" i="1" baseline="-25000" dirty="0"/>
              <a:t>n</a:t>
            </a:r>
            <a:r>
              <a:rPr lang="en-US" altLang="en-US" b="1" baseline="-25000" dirty="0"/>
              <a:t>-1</a:t>
            </a:r>
            <a:r>
              <a:rPr lang="en-US" altLang="en-US" dirty="0"/>
              <a:t> and </a:t>
            </a:r>
            <a:r>
              <a:rPr lang="en-US" altLang="en-US" b="1" i="1" dirty="0"/>
              <a:t>C</a:t>
            </a:r>
            <a:r>
              <a:rPr lang="en-US" altLang="en-US" b="1" i="1" baseline="-25000" dirty="0"/>
              <a:t>n</a:t>
            </a:r>
            <a:r>
              <a:rPr lang="en-US" altLang="en-US" dirty="0"/>
              <a:t> are the carry-in and carry-out of the most-significant bit</a:t>
            </a:r>
          </a:p>
        </p:txBody>
      </p:sp>
    </p:spTree>
    <p:extLst>
      <p:ext uri="{BB962C8B-B14F-4D97-AF65-F5344CB8AC3E}">
        <p14:creationId xmlns:p14="http://schemas.microsoft.com/office/powerpoint/2010/main" val="3004230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Bits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009505"/>
            <a:ext cx="8915400" cy="3514027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ts val="1500"/>
              </a:spcBef>
            </a:pPr>
            <a:r>
              <a:rPr lang="en-US" dirty="0"/>
              <a:t>1 + 1 = 2, but 2 should be represented as (10)</a:t>
            </a:r>
            <a:r>
              <a:rPr lang="en-US" baseline="-25000" dirty="0"/>
              <a:t>2</a:t>
            </a:r>
            <a:r>
              <a:rPr lang="en-US" dirty="0"/>
              <a:t> in binary</a:t>
            </a:r>
          </a:p>
          <a:p>
            <a:pPr>
              <a:lnSpc>
                <a:spcPct val="110000"/>
              </a:lnSpc>
              <a:spcBef>
                <a:spcPts val="1500"/>
              </a:spcBef>
            </a:pPr>
            <a:r>
              <a:rPr lang="en-US" dirty="0"/>
              <a:t>Adding two bits: the sum bit is S and the carry bit is C</a:t>
            </a:r>
          </a:p>
          <a:p>
            <a:pPr>
              <a:lnSpc>
                <a:spcPct val="110000"/>
              </a:lnSpc>
              <a:spcBef>
                <a:spcPts val="1500"/>
              </a:spcBef>
            </a:pPr>
            <a:endParaRPr lang="en-US" dirty="0"/>
          </a:p>
          <a:p>
            <a:pPr>
              <a:lnSpc>
                <a:spcPct val="110000"/>
              </a:lnSpc>
              <a:spcBef>
                <a:spcPts val="1500"/>
              </a:spcBef>
            </a:pPr>
            <a:endParaRPr lang="en-US" dirty="0"/>
          </a:p>
          <a:p>
            <a:pPr>
              <a:lnSpc>
                <a:spcPct val="110000"/>
              </a:lnSpc>
              <a:spcBef>
                <a:spcPts val="1500"/>
              </a:spcBef>
            </a:pPr>
            <a:endParaRPr lang="en-US" dirty="0"/>
          </a:p>
          <a:p>
            <a:pPr>
              <a:lnSpc>
                <a:spcPct val="110000"/>
              </a:lnSpc>
              <a:spcBef>
                <a:spcPts val="1500"/>
              </a:spcBef>
            </a:pPr>
            <a:r>
              <a:rPr lang="en-US" dirty="0"/>
              <a:t>Adding three bits: the sum bit is S and the carry bit is C</a:t>
            </a:r>
          </a:p>
          <a:p>
            <a:endParaRPr lang="en-US" dirty="0"/>
          </a:p>
        </p:txBody>
      </p: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2019844" y="2325014"/>
            <a:ext cx="749829" cy="1219200"/>
            <a:chOff x="1936" y="1543"/>
            <a:chExt cx="436" cy="768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1936" y="1543"/>
              <a:ext cx="436" cy="7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altLang="en-US" sz="2000" b="1" dirty="0"/>
                <a:t>X</a:t>
              </a:r>
            </a:p>
            <a:p>
              <a:pPr algn="r">
                <a:spcBef>
                  <a:spcPct val="20000"/>
                </a:spcBef>
              </a:pPr>
              <a:r>
                <a:rPr lang="en-US" altLang="en-US" sz="2000" b="1" dirty="0"/>
                <a:t>+ Y</a:t>
              </a:r>
            </a:p>
            <a:p>
              <a:pPr algn="r">
                <a:spcBef>
                  <a:spcPct val="50000"/>
                </a:spcBef>
              </a:pPr>
              <a:r>
                <a:rPr lang="en-US" altLang="en-US" sz="2000" b="1" dirty="0"/>
                <a:t>C S</a:t>
              </a:r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>
              <a:off x="2082" y="2015"/>
              <a:ext cx="23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36"/>
          <p:cNvGrpSpPr>
            <a:grpSpLocks/>
          </p:cNvGrpSpPr>
          <p:nvPr/>
        </p:nvGrpSpPr>
        <p:grpSpPr bwMode="auto">
          <a:xfrm>
            <a:off x="3393958" y="2325014"/>
            <a:ext cx="624284" cy="1219200"/>
            <a:chOff x="2735" y="1543"/>
            <a:chExt cx="363" cy="768"/>
          </a:xfrm>
        </p:grpSpPr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2735" y="1543"/>
              <a:ext cx="363" cy="7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altLang="en-US" sz="2000" b="1"/>
                <a:t>0</a:t>
              </a:r>
            </a:p>
            <a:p>
              <a:pPr algn="r">
                <a:spcBef>
                  <a:spcPct val="20000"/>
                </a:spcBef>
              </a:pPr>
              <a:r>
                <a:rPr lang="en-US" altLang="en-US" sz="2000" b="1"/>
                <a:t>+ 0</a:t>
              </a:r>
            </a:p>
            <a:p>
              <a:pPr algn="r">
                <a:spcBef>
                  <a:spcPct val="50000"/>
                </a:spcBef>
              </a:pPr>
              <a:r>
                <a:rPr lang="en-US" altLang="en-US" sz="2000" b="1"/>
                <a:t>0 0</a:t>
              </a:r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>
              <a:off x="2807" y="2016"/>
              <a:ext cx="25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37"/>
          <p:cNvGrpSpPr>
            <a:grpSpLocks/>
          </p:cNvGrpSpPr>
          <p:nvPr/>
        </p:nvGrpSpPr>
        <p:grpSpPr bwMode="auto">
          <a:xfrm>
            <a:off x="4704439" y="2325014"/>
            <a:ext cx="624284" cy="1219200"/>
            <a:chOff x="3497" y="1543"/>
            <a:chExt cx="363" cy="768"/>
          </a:xfrm>
        </p:grpSpPr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3497" y="1543"/>
              <a:ext cx="363" cy="7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20000"/>
                </a:spcBef>
              </a:pPr>
              <a:r>
                <a:rPr lang="en-US" altLang="en-US" sz="2000" b="1"/>
                <a:t>0</a:t>
              </a:r>
            </a:p>
            <a:p>
              <a:pPr algn="r">
                <a:spcBef>
                  <a:spcPct val="20000"/>
                </a:spcBef>
              </a:pPr>
              <a:r>
                <a:rPr lang="en-US" altLang="en-US" sz="2000" b="1"/>
                <a:t>+ 1</a:t>
              </a:r>
            </a:p>
            <a:p>
              <a:pPr algn="r">
                <a:spcBef>
                  <a:spcPct val="50000"/>
                </a:spcBef>
              </a:pPr>
              <a:r>
                <a:rPr lang="en-US" altLang="en-US" sz="2000" b="1"/>
                <a:t>0 1</a:t>
              </a: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3569" y="2015"/>
              <a:ext cx="25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38"/>
          <p:cNvGrpSpPr>
            <a:grpSpLocks/>
          </p:cNvGrpSpPr>
          <p:nvPr/>
        </p:nvGrpSpPr>
        <p:grpSpPr bwMode="auto">
          <a:xfrm>
            <a:off x="6014920" y="2325014"/>
            <a:ext cx="624284" cy="1219200"/>
            <a:chOff x="4259" y="1543"/>
            <a:chExt cx="363" cy="768"/>
          </a:xfrm>
        </p:grpSpPr>
        <p:sp>
          <p:nvSpPr>
            <p:cNvPr id="14" name="Text Box 14"/>
            <p:cNvSpPr txBox="1">
              <a:spLocks noChangeArrowheads="1"/>
            </p:cNvSpPr>
            <p:nvPr/>
          </p:nvSpPr>
          <p:spPr bwMode="auto">
            <a:xfrm>
              <a:off x="4259" y="1543"/>
              <a:ext cx="363" cy="7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altLang="en-US" sz="2000" b="1"/>
                <a:t>1</a:t>
              </a:r>
            </a:p>
            <a:p>
              <a:pPr algn="r">
                <a:spcBef>
                  <a:spcPct val="20000"/>
                </a:spcBef>
              </a:pPr>
              <a:r>
                <a:rPr lang="en-US" altLang="en-US" sz="2000" b="1"/>
                <a:t>+ 0</a:t>
              </a:r>
            </a:p>
            <a:p>
              <a:pPr algn="r">
                <a:spcBef>
                  <a:spcPct val="50000"/>
                </a:spcBef>
              </a:pPr>
              <a:r>
                <a:rPr lang="en-US" altLang="en-US" sz="2000" b="1"/>
                <a:t>0 1</a:t>
              </a:r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>
              <a:off x="4331" y="2015"/>
              <a:ext cx="25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" name="Group 39"/>
          <p:cNvGrpSpPr>
            <a:grpSpLocks/>
          </p:cNvGrpSpPr>
          <p:nvPr/>
        </p:nvGrpSpPr>
        <p:grpSpPr bwMode="auto">
          <a:xfrm>
            <a:off x="7325401" y="2325014"/>
            <a:ext cx="624284" cy="1219200"/>
            <a:chOff x="5021" y="1543"/>
            <a:chExt cx="363" cy="768"/>
          </a:xfrm>
        </p:grpSpPr>
        <p:sp>
          <p:nvSpPr>
            <p:cNvPr id="17" name="Text Box 17"/>
            <p:cNvSpPr txBox="1">
              <a:spLocks noChangeArrowheads="1"/>
            </p:cNvSpPr>
            <p:nvPr/>
          </p:nvSpPr>
          <p:spPr bwMode="auto">
            <a:xfrm>
              <a:off x="5021" y="1543"/>
              <a:ext cx="363" cy="7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altLang="en-US" sz="2000" b="1"/>
                <a:t>1</a:t>
              </a:r>
            </a:p>
            <a:p>
              <a:pPr algn="r">
                <a:spcBef>
                  <a:spcPct val="20000"/>
                </a:spcBef>
              </a:pPr>
              <a:r>
                <a:rPr lang="en-US" altLang="en-US" sz="2000" b="1"/>
                <a:t>+ 1</a:t>
              </a:r>
            </a:p>
            <a:p>
              <a:pPr algn="r">
                <a:spcBef>
                  <a:spcPct val="50000"/>
                </a:spcBef>
              </a:pPr>
              <a:r>
                <a:rPr lang="en-US" altLang="en-US" sz="2000" b="1"/>
                <a:t>1 0</a:t>
              </a:r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>
              <a:off x="5093" y="2015"/>
              <a:ext cx="25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" name="Group 20"/>
          <p:cNvGrpSpPr>
            <a:grpSpLocks/>
          </p:cNvGrpSpPr>
          <p:nvPr/>
        </p:nvGrpSpPr>
        <p:grpSpPr bwMode="auto">
          <a:xfrm>
            <a:off x="5452053" y="4709681"/>
            <a:ext cx="624284" cy="1600200"/>
            <a:chOff x="2191" y="1471"/>
            <a:chExt cx="363" cy="1008"/>
          </a:xfrm>
        </p:grpSpPr>
        <p:sp>
          <p:nvSpPr>
            <p:cNvPr id="20" name="Text Box 21"/>
            <p:cNvSpPr txBox="1">
              <a:spLocks noChangeArrowheads="1"/>
            </p:cNvSpPr>
            <p:nvPr/>
          </p:nvSpPr>
          <p:spPr bwMode="auto">
            <a:xfrm>
              <a:off x="2191" y="1471"/>
              <a:ext cx="363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altLang="en-US" sz="2000" b="1"/>
                <a:t>1</a:t>
              </a:r>
            </a:p>
            <a:p>
              <a:pPr algn="r">
                <a:spcBef>
                  <a:spcPct val="20000"/>
                </a:spcBef>
              </a:pPr>
              <a:r>
                <a:rPr lang="en-US" altLang="en-US" sz="2000" b="1"/>
                <a:t>0</a:t>
              </a:r>
            </a:p>
            <a:p>
              <a:pPr algn="r">
                <a:spcBef>
                  <a:spcPct val="20000"/>
                </a:spcBef>
              </a:pPr>
              <a:r>
                <a:rPr lang="en-US" altLang="en-US" sz="2000" b="1"/>
                <a:t>+ 0</a:t>
              </a:r>
            </a:p>
            <a:p>
              <a:pPr algn="r">
                <a:spcBef>
                  <a:spcPct val="50000"/>
                </a:spcBef>
              </a:pPr>
              <a:r>
                <a:rPr lang="en-US" altLang="en-US" sz="2000" b="1"/>
                <a:t>0 1</a:t>
              </a:r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>
              <a:off x="2263" y="2196"/>
              <a:ext cx="25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" name="Group 23"/>
          <p:cNvGrpSpPr>
            <a:grpSpLocks/>
          </p:cNvGrpSpPr>
          <p:nvPr/>
        </p:nvGrpSpPr>
        <p:grpSpPr bwMode="auto">
          <a:xfrm>
            <a:off x="6512982" y="4709681"/>
            <a:ext cx="624284" cy="1600200"/>
            <a:chOff x="2191" y="1471"/>
            <a:chExt cx="363" cy="1008"/>
          </a:xfrm>
        </p:grpSpPr>
        <p:sp>
          <p:nvSpPr>
            <p:cNvPr id="23" name="Text Box 24"/>
            <p:cNvSpPr txBox="1">
              <a:spLocks noChangeArrowheads="1"/>
            </p:cNvSpPr>
            <p:nvPr/>
          </p:nvSpPr>
          <p:spPr bwMode="auto">
            <a:xfrm>
              <a:off x="2191" y="1471"/>
              <a:ext cx="363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altLang="en-US" sz="2000" b="1"/>
                <a:t>1</a:t>
              </a:r>
            </a:p>
            <a:p>
              <a:pPr algn="r">
                <a:spcBef>
                  <a:spcPct val="20000"/>
                </a:spcBef>
              </a:pPr>
              <a:r>
                <a:rPr lang="en-US" altLang="en-US" sz="2000" b="1"/>
                <a:t>0</a:t>
              </a:r>
            </a:p>
            <a:p>
              <a:pPr algn="r">
                <a:spcBef>
                  <a:spcPct val="20000"/>
                </a:spcBef>
              </a:pPr>
              <a:r>
                <a:rPr lang="en-US" altLang="en-US" sz="2000" b="1"/>
                <a:t>+ 1</a:t>
              </a:r>
            </a:p>
            <a:p>
              <a:pPr algn="r">
                <a:spcBef>
                  <a:spcPct val="50000"/>
                </a:spcBef>
              </a:pPr>
              <a:r>
                <a:rPr lang="en-US" altLang="en-US" sz="2000" b="1"/>
                <a:t>1 0</a:t>
              </a:r>
            </a:p>
          </p:txBody>
        </p:sp>
        <p:sp>
          <p:nvSpPr>
            <p:cNvPr id="24" name="Line 25"/>
            <p:cNvSpPr>
              <a:spLocks noChangeShapeType="1"/>
            </p:cNvSpPr>
            <p:nvPr/>
          </p:nvSpPr>
          <p:spPr bwMode="auto">
            <a:xfrm>
              <a:off x="2263" y="2196"/>
              <a:ext cx="25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" name="Group 26"/>
          <p:cNvGrpSpPr>
            <a:grpSpLocks/>
          </p:cNvGrpSpPr>
          <p:nvPr/>
        </p:nvGrpSpPr>
        <p:grpSpPr bwMode="auto">
          <a:xfrm>
            <a:off x="7511503" y="4709681"/>
            <a:ext cx="624284" cy="1600200"/>
            <a:chOff x="2191" y="1471"/>
            <a:chExt cx="363" cy="1008"/>
          </a:xfrm>
        </p:grpSpPr>
        <p:sp>
          <p:nvSpPr>
            <p:cNvPr id="26" name="Text Box 27"/>
            <p:cNvSpPr txBox="1">
              <a:spLocks noChangeArrowheads="1"/>
            </p:cNvSpPr>
            <p:nvPr/>
          </p:nvSpPr>
          <p:spPr bwMode="auto">
            <a:xfrm>
              <a:off x="2191" y="1471"/>
              <a:ext cx="363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altLang="en-US" sz="2000" b="1"/>
                <a:t>1</a:t>
              </a:r>
            </a:p>
            <a:p>
              <a:pPr algn="r">
                <a:spcBef>
                  <a:spcPct val="20000"/>
                </a:spcBef>
              </a:pPr>
              <a:r>
                <a:rPr lang="en-US" altLang="en-US" sz="2000" b="1"/>
                <a:t>1</a:t>
              </a:r>
            </a:p>
            <a:p>
              <a:pPr algn="r">
                <a:spcBef>
                  <a:spcPct val="20000"/>
                </a:spcBef>
              </a:pPr>
              <a:r>
                <a:rPr lang="en-US" altLang="en-US" sz="2000" b="1"/>
                <a:t>+ 0</a:t>
              </a:r>
            </a:p>
            <a:p>
              <a:pPr algn="r">
                <a:spcBef>
                  <a:spcPct val="50000"/>
                </a:spcBef>
              </a:pPr>
              <a:r>
                <a:rPr lang="en-US" altLang="en-US" sz="2000" b="1"/>
                <a:t>1 0</a:t>
              </a:r>
            </a:p>
          </p:txBody>
        </p:sp>
        <p:sp>
          <p:nvSpPr>
            <p:cNvPr id="27" name="Line 28"/>
            <p:cNvSpPr>
              <a:spLocks noChangeShapeType="1"/>
            </p:cNvSpPr>
            <p:nvPr/>
          </p:nvSpPr>
          <p:spPr bwMode="auto">
            <a:xfrm>
              <a:off x="2263" y="2196"/>
              <a:ext cx="25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8" name="Group 29"/>
          <p:cNvGrpSpPr>
            <a:grpSpLocks/>
          </p:cNvGrpSpPr>
          <p:nvPr/>
        </p:nvGrpSpPr>
        <p:grpSpPr bwMode="auto">
          <a:xfrm>
            <a:off x="8510024" y="4709681"/>
            <a:ext cx="624284" cy="1600200"/>
            <a:chOff x="2191" y="1471"/>
            <a:chExt cx="363" cy="1008"/>
          </a:xfrm>
        </p:grpSpPr>
        <p:sp>
          <p:nvSpPr>
            <p:cNvPr id="29" name="Text Box 30"/>
            <p:cNvSpPr txBox="1">
              <a:spLocks noChangeArrowheads="1"/>
            </p:cNvSpPr>
            <p:nvPr/>
          </p:nvSpPr>
          <p:spPr bwMode="auto">
            <a:xfrm>
              <a:off x="2191" y="1471"/>
              <a:ext cx="363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altLang="en-US" sz="2000" b="1"/>
                <a:t>1</a:t>
              </a:r>
            </a:p>
            <a:p>
              <a:pPr algn="r">
                <a:spcBef>
                  <a:spcPct val="20000"/>
                </a:spcBef>
              </a:pPr>
              <a:r>
                <a:rPr lang="en-US" altLang="en-US" sz="2000" b="1"/>
                <a:t>1</a:t>
              </a:r>
            </a:p>
            <a:p>
              <a:pPr algn="r">
                <a:spcBef>
                  <a:spcPct val="20000"/>
                </a:spcBef>
              </a:pPr>
              <a:r>
                <a:rPr lang="en-US" altLang="en-US" sz="2000" b="1"/>
                <a:t>+ 1</a:t>
              </a:r>
            </a:p>
            <a:p>
              <a:pPr algn="r">
                <a:spcBef>
                  <a:spcPct val="50000"/>
                </a:spcBef>
              </a:pPr>
              <a:r>
                <a:rPr lang="en-US" altLang="en-US" sz="2000" b="1"/>
                <a:t>1 1</a:t>
              </a:r>
            </a:p>
          </p:txBody>
        </p:sp>
        <p:sp>
          <p:nvSpPr>
            <p:cNvPr id="30" name="Line 31"/>
            <p:cNvSpPr>
              <a:spLocks noChangeShapeType="1"/>
            </p:cNvSpPr>
            <p:nvPr/>
          </p:nvSpPr>
          <p:spPr bwMode="auto">
            <a:xfrm>
              <a:off x="2263" y="2196"/>
              <a:ext cx="25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" name="Group 20"/>
          <p:cNvGrpSpPr>
            <a:grpSpLocks/>
          </p:cNvGrpSpPr>
          <p:nvPr/>
        </p:nvGrpSpPr>
        <p:grpSpPr bwMode="auto">
          <a:xfrm>
            <a:off x="1021322" y="4709150"/>
            <a:ext cx="624284" cy="1600200"/>
            <a:chOff x="2191" y="1471"/>
            <a:chExt cx="363" cy="1008"/>
          </a:xfrm>
        </p:grpSpPr>
        <p:sp>
          <p:nvSpPr>
            <p:cNvPr id="32" name="Text Box 21"/>
            <p:cNvSpPr txBox="1">
              <a:spLocks noChangeArrowheads="1"/>
            </p:cNvSpPr>
            <p:nvPr/>
          </p:nvSpPr>
          <p:spPr bwMode="auto">
            <a:xfrm>
              <a:off x="2191" y="1471"/>
              <a:ext cx="363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altLang="en-US" sz="2000" b="1" dirty="0"/>
                <a:t>0</a:t>
              </a:r>
            </a:p>
            <a:p>
              <a:pPr algn="r">
                <a:spcBef>
                  <a:spcPct val="20000"/>
                </a:spcBef>
              </a:pPr>
              <a:r>
                <a:rPr lang="en-US" altLang="en-US" sz="2000" b="1" dirty="0"/>
                <a:t>0</a:t>
              </a:r>
            </a:p>
            <a:p>
              <a:pPr algn="r">
                <a:spcBef>
                  <a:spcPct val="20000"/>
                </a:spcBef>
              </a:pPr>
              <a:r>
                <a:rPr lang="en-US" altLang="en-US" sz="2000" b="1" dirty="0"/>
                <a:t>+ 0</a:t>
              </a:r>
            </a:p>
            <a:p>
              <a:pPr algn="r">
                <a:spcBef>
                  <a:spcPct val="50000"/>
                </a:spcBef>
              </a:pPr>
              <a:r>
                <a:rPr lang="en-US" altLang="en-US" sz="2000" b="1" dirty="0"/>
                <a:t>0 0</a:t>
              </a:r>
            </a:p>
          </p:txBody>
        </p:sp>
        <p:sp>
          <p:nvSpPr>
            <p:cNvPr id="33" name="Line 22"/>
            <p:cNvSpPr>
              <a:spLocks noChangeShapeType="1"/>
            </p:cNvSpPr>
            <p:nvPr/>
          </p:nvSpPr>
          <p:spPr bwMode="auto">
            <a:xfrm>
              <a:off x="2263" y="2196"/>
              <a:ext cx="25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" name="Group 23"/>
          <p:cNvGrpSpPr>
            <a:grpSpLocks/>
          </p:cNvGrpSpPr>
          <p:nvPr/>
        </p:nvGrpSpPr>
        <p:grpSpPr bwMode="auto">
          <a:xfrm>
            <a:off x="2082043" y="4709150"/>
            <a:ext cx="624284" cy="1600200"/>
            <a:chOff x="2191" y="1471"/>
            <a:chExt cx="363" cy="1008"/>
          </a:xfrm>
        </p:grpSpPr>
        <p:sp>
          <p:nvSpPr>
            <p:cNvPr id="35" name="Text Box 24"/>
            <p:cNvSpPr txBox="1">
              <a:spLocks noChangeArrowheads="1"/>
            </p:cNvSpPr>
            <p:nvPr/>
          </p:nvSpPr>
          <p:spPr bwMode="auto">
            <a:xfrm>
              <a:off x="2191" y="1471"/>
              <a:ext cx="363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altLang="en-US" sz="2000" b="1" dirty="0"/>
                <a:t>0</a:t>
              </a:r>
            </a:p>
            <a:p>
              <a:pPr algn="r">
                <a:spcBef>
                  <a:spcPct val="20000"/>
                </a:spcBef>
              </a:pPr>
              <a:r>
                <a:rPr lang="en-US" altLang="en-US" sz="2000" b="1" dirty="0"/>
                <a:t>0</a:t>
              </a:r>
            </a:p>
            <a:p>
              <a:pPr algn="r">
                <a:spcBef>
                  <a:spcPct val="20000"/>
                </a:spcBef>
              </a:pPr>
              <a:r>
                <a:rPr lang="en-US" altLang="en-US" sz="2000" b="1" dirty="0"/>
                <a:t>+ 1</a:t>
              </a:r>
            </a:p>
            <a:p>
              <a:pPr algn="r">
                <a:spcBef>
                  <a:spcPct val="50000"/>
                </a:spcBef>
              </a:pPr>
              <a:r>
                <a:rPr lang="en-US" altLang="en-US" sz="2000" b="1" dirty="0"/>
                <a:t>0 1</a:t>
              </a:r>
            </a:p>
          </p:txBody>
        </p:sp>
        <p:sp>
          <p:nvSpPr>
            <p:cNvPr id="36" name="Line 25"/>
            <p:cNvSpPr>
              <a:spLocks noChangeShapeType="1"/>
            </p:cNvSpPr>
            <p:nvPr/>
          </p:nvSpPr>
          <p:spPr bwMode="auto">
            <a:xfrm>
              <a:off x="2263" y="2196"/>
              <a:ext cx="25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7" name="Group 26"/>
          <p:cNvGrpSpPr>
            <a:grpSpLocks/>
          </p:cNvGrpSpPr>
          <p:nvPr/>
        </p:nvGrpSpPr>
        <p:grpSpPr bwMode="auto">
          <a:xfrm>
            <a:off x="3205380" y="4709150"/>
            <a:ext cx="624284" cy="1600200"/>
            <a:chOff x="2191" y="1471"/>
            <a:chExt cx="363" cy="1008"/>
          </a:xfrm>
        </p:grpSpPr>
        <p:sp>
          <p:nvSpPr>
            <p:cNvPr id="38" name="Text Box 27"/>
            <p:cNvSpPr txBox="1">
              <a:spLocks noChangeArrowheads="1"/>
            </p:cNvSpPr>
            <p:nvPr/>
          </p:nvSpPr>
          <p:spPr bwMode="auto">
            <a:xfrm>
              <a:off x="2191" y="1471"/>
              <a:ext cx="363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altLang="en-US" sz="2000" b="1" dirty="0"/>
                <a:t>0</a:t>
              </a:r>
            </a:p>
            <a:p>
              <a:pPr algn="r">
                <a:spcBef>
                  <a:spcPct val="20000"/>
                </a:spcBef>
              </a:pPr>
              <a:r>
                <a:rPr lang="en-US" altLang="en-US" sz="2000" b="1" dirty="0"/>
                <a:t>1</a:t>
              </a:r>
            </a:p>
            <a:p>
              <a:pPr algn="r">
                <a:spcBef>
                  <a:spcPct val="20000"/>
                </a:spcBef>
              </a:pPr>
              <a:r>
                <a:rPr lang="en-US" altLang="en-US" sz="2000" b="1" dirty="0"/>
                <a:t>+ 0</a:t>
              </a:r>
            </a:p>
            <a:p>
              <a:pPr algn="r">
                <a:spcBef>
                  <a:spcPct val="50000"/>
                </a:spcBef>
              </a:pPr>
              <a:r>
                <a:rPr lang="en-US" altLang="en-US" sz="2000" b="1" dirty="0"/>
                <a:t>0 1</a:t>
              </a:r>
            </a:p>
          </p:txBody>
        </p:sp>
        <p:sp>
          <p:nvSpPr>
            <p:cNvPr id="39" name="Line 28"/>
            <p:cNvSpPr>
              <a:spLocks noChangeShapeType="1"/>
            </p:cNvSpPr>
            <p:nvPr/>
          </p:nvSpPr>
          <p:spPr bwMode="auto">
            <a:xfrm>
              <a:off x="2263" y="2196"/>
              <a:ext cx="25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" name="Group 29"/>
          <p:cNvGrpSpPr>
            <a:grpSpLocks/>
          </p:cNvGrpSpPr>
          <p:nvPr/>
        </p:nvGrpSpPr>
        <p:grpSpPr bwMode="auto">
          <a:xfrm>
            <a:off x="4328924" y="4709150"/>
            <a:ext cx="624284" cy="1600200"/>
            <a:chOff x="2191" y="1471"/>
            <a:chExt cx="363" cy="1008"/>
          </a:xfrm>
        </p:grpSpPr>
        <p:sp>
          <p:nvSpPr>
            <p:cNvPr id="41" name="Text Box 30"/>
            <p:cNvSpPr txBox="1">
              <a:spLocks noChangeArrowheads="1"/>
            </p:cNvSpPr>
            <p:nvPr/>
          </p:nvSpPr>
          <p:spPr bwMode="auto">
            <a:xfrm>
              <a:off x="2191" y="1471"/>
              <a:ext cx="363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altLang="en-US" sz="2000" b="1" dirty="0"/>
                <a:t>0</a:t>
              </a:r>
            </a:p>
            <a:p>
              <a:pPr algn="r">
                <a:spcBef>
                  <a:spcPct val="20000"/>
                </a:spcBef>
              </a:pPr>
              <a:r>
                <a:rPr lang="en-US" altLang="en-US" sz="2000" b="1" dirty="0"/>
                <a:t>1</a:t>
              </a:r>
            </a:p>
            <a:p>
              <a:pPr algn="r">
                <a:spcBef>
                  <a:spcPct val="20000"/>
                </a:spcBef>
              </a:pPr>
              <a:r>
                <a:rPr lang="en-US" altLang="en-US" sz="2000" b="1" dirty="0"/>
                <a:t>+ 1</a:t>
              </a:r>
            </a:p>
            <a:p>
              <a:pPr algn="r">
                <a:spcBef>
                  <a:spcPct val="50000"/>
                </a:spcBef>
              </a:pPr>
              <a:r>
                <a:rPr lang="en-US" altLang="en-US" sz="2000" b="1" dirty="0"/>
                <a:t>1 0</a:t>
              </a:r>
            </a:p>
          </p:txBody>
        </p:sp>
        <p:sp>
          <p:nvSpPr>
            <p:cNvPr id="42" name="Line 31"/>
            <p:cNvSpPr>
              <a:spLocks noChangeShapeType="1"/>
            </p:cNvSpPr>
            <p:nvPr/>
          </p:nvSpPr>
          <p:spPr bwMode="auto">
            <a:xfrm>
              <a:off x="2263" y="2196"/>
              <a:ext cx="25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4093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Converting Subtraction into Addition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1877" y="816807"/>
            <a:ext cx="9030614" cy="5760700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ts val="1000"/>
              </a:spcBef>
              <a:tabLst>
                <a:tab pos="895350" algn="l"/>
                <a:tab pos="4124325" algn="l"/>
              </a:tabLst>
            </a:pPr>
            <a:r>
              <a:rPr lang="en-US" altLang="en-US" dirty="0"/>
              <a:t>When computing </a:t>
            </a:r>
            <a:r>
              <a:rPr lang="en-US" altLang="en-US" b="1" dirty="0"/>
              <a:t>A – B</a:t>
            </a:r>
            <a:r>
              <a:rPr lang="en-US" altLang="en-US" dirty="0"/>
              <a:t>, convert </a:t>
            </a:r>
            <a:r>
              <a:rPr lang="en-US" altLang="en-US" b="1" dirty="0"/>
              <a:t>B</a:t>
            </a:r>
            <a:r>
              <a:rPr lang="en-US" altLang="en-US" dirty="0"/>
              <a:t> to its 2's complement</a:t>
            </a:r>
          </a:p>
          <a:p>
            <a:pPr marL="357188" indent="0">
              <a:lnSpc>
                <a:spcPct val="110000"/>
              </a:lnSpc>
              <a:spcBef>
                <a:spcPts val="1000"/>
              </a:spcBef>
              <a:buNone/>
              <a:tabLst>
                <a:tab pos="895350" algn="l"/>
                <a:tab pos="4124325" algn="l"/>
              </a:tabLst>
            </a:pPr>
            <a:r>
              <a:rPr lang="en-US" altLang="en-US" b="1" dirty="0"/>
              <a:t>A – B = A + </a:t>
            </a:r>
            <a:r>
              <a:rPr lang="en-US" altLang="en-US" b="1" dirty="0">
                <a:solidFill>
                  <a:srgbClr val="FF0000"/>
                </a:solidFill>
              </a:rPr>
              <a:t>(2’s complement of B)</a:t>
            </a:r>
          </a:p>
          <a:p>
            <a:pPr>
              <a:lnSpc>
                <a:spcPct val="110000"/>
              </a:lnSpc>
              <a:spcBef>
                <a:spcPts val="1000"/>
              </a:spcBef>
              <a:tabLst>
                <a:tab pos="895350" algn="l"/>
                <a:tab pos="4124325" algn="l"/>
              </a:tabLst>
            </a:pPr>
            <a:r>
              <a:rPr lang="en-US" altLang="en-US" b="1" dirty="0">
                <a:solidFill>
                  <a:srgbClr val="FF0000"/>
                </a:solidFill>
              </a:rPr>
              <a:t>Same adder</a:t>
            </a:r>
            <a:r>
              <a:rPr lang="en-US" altLang="en-US" dirty="0"/>
              <a:t> is used for </a:t>
            </a:r>
            <a:r>
              <a:rPr lang="en-US" altLang="en-US" b="1" dirty="0">
                <a:solidFill>
                  <a:srgbClr val="FF0000"/>
                </a:solidFill>
              </a:rPr>
              <a:t>both addition and subtraction</a:t>
            </a:r>
          </a:p>
          <a:p>
            <a:pPr marL="357188" indent="0">
              <a:lnSpc>
                <a:spcPct val="110000"/>
              </a:lnSpc>
              <a:spcBef>
                <a:spcPts val="1000"/>
              </a:spcBef>
              <a:buNone/>
              <a:tabLst>
                <a:tab pos="895350" algn="l"/>
                <a:tab pos="4124325" algn="l"/>
              </a:tabLst>
            </a:pPr>
            <a:r>
              <a:rPr lang="en-US" altLang="en-US" dirty="0"/>
              <a:t>This is the biggest advantage of 2's complement</a:t>
            </a:r>
          </a:p>
          <a:p>
            <a:pPr>
              <a:lnSpc>
                <a:spcPct val="110000"/>
              </a:lnSpc>
              <a:spcBef>
                <a:spcPts val="1000"/>
              </a:spcBef>
              <a:tabLst>
                <a:tab pos="895350" algn="l"/>
                <a:tab pos="4124325" algn="l"/>
              </a:tabLst>
            </a:pPr>
            <a:endParaRPr lang="en-US" altLang="en-US" dirty="0"/>
          </a:p>
          <a:p>
            <a:pPr>
              <a:lnSpc>
                <a:spcPct val="110000"/>
              </a:lnSpc>
              <a:spcBef>
                <a:spcPts val="1000"/>
              </a:spcBef>
              <a:tabLst>
                <a:tab pos="895350" algn="l"/>
                <a:tab pos="4124325" algn="l"/>
              </a:tabLst>
            </a:pPr>
            <a:endParaRPr lang="en-US" altLang="en-US" dirty="0"/>
          </a:p>
          <a:p>
            <a:pPr>
              <a:lnSpc>
                <a:spcPct val="110000"/>
              </a:lnSpc>
              <a:spcBef>
                <a:spcPts val="1000"/>
              </a:spcBef>
              <a:tabLst>
                <a:tab pos="895350" algn="l"/>
                <a:tab pos="4124325" algn="l"/>
              </a:tabLst>
            </a:pPr>
            <a:endParaRPr lang="en-US" altLang="en-US" dirty="0"/>
          </a:p>
          <a:p>
            <a:pPr>
              <a:lnSpc>
                <a:spcPct val="110000"/>
              </a:lnSpc>
              <a:spcBef>
                <a:spcPts val="1000"/>
              </a:spcBef>
              <a:tabLst>
                <a:tab pos="895350" algn="l"/>
                <a:tab pos="4124325" algn="l"/>
              </a:tabLst>
            </a:pPr>
            <a:endParaRPr lang="en-US" altLang="en-US" dirty="0"/>
          </a:p>
          <a:p>
            <a:pPr>
              <a:lnSpc>
                <a:spcPct val="110000"/>
              </a:lnSpc>
              <a:spcBef>
                <a:spcPts val="1000"/>
              </a:spcBef>
              <a:tabLst>
                <a:tab pos="895350" algn="l"/>
                <a:tab pos="4124325" algn="l"/>
              </a:tabLst>
            </a:pPr>
            <a:r>
              <a:rPr lang="en-US" altLang="en-US" dirty="0"/>
              <a:t>Final carry is </a:t>
            </a:r>
            <a:r>
              <a:rPr lang="en-US" altLang="en-US" b="1" dirty="0">
                <a:solidFill>
                  <a:srgbClr val="FF0000"/>
                </a:solidFill>
              </a:rPr>
              <a:t>ignored</a:t>
            </a:r>
            <a:r>
              <a:rPr lang="en-US" altLang="en-US" dirty="0"/>
              <a:t>, because</a:t>
            </a:r>
          </a:p>
          <a:p>
            <a:pPr marL="357188" indent="0">
              <a:lnSpc>
                <a:spcPct val="110000"/>
              </a:lnSpc>
              <a:spcBef>
                <a:spcPts val="1000"/>
              </a:spcBef>
              <a:buNone/>
              <a:tabLst>
                <a:tab pos="895350" algn="l"/>
                <a:tab pos="4124325" algn="l"/>
              </a:tabLst>
            </a:pPr>
            <a:r>
              <a:rPr lang="en-US" altLang="en-US" dirty="0"/>
              <a:t>A + (2's complement of B) = A + (2</a:t>
            </a:r>
            <a:r>
              <a:rPr lang="en-US" altLang="en-US" i="1" baseline="30000" dirty="0"/>
              <a:t>n</a:t>
            </a:r>
            <a:r>
              <a:rPr lang="en-US" altLang="en-US" dirty="0"/>
              <a:t> – B) = (A – B) + 2</a:t>
            </a:r>
            <a:r>
              <a:rPr lang="en-US" altLang="en-US" i="1" baseline="30000" dirty="0"/>
              <a:t>n</a:t>
            </a:r>
          </a:p>
          <a:p>
            <a:pPr marL="357188" indent="0">
              <a:lnSpc>
                <a:spcPct val="110000"/>
              </a:lnSpc>
              <a:spcBef>
                <a:spcPts val="1000"/>
              </a:spcBef>
              <a:buNone/>
              <a:tabLst>
                <a:tab pos="895350" algn="l"/>
                <a:tab pos="4124325" algn="l"/>
              </a:tabLst>
            </a:pPr>
            <a:r>
              <a:rPr lang="en-US" altLang="en-US" dirty="0"/>
              <a:t>Final carry = 2</a:t>
            </a:r>
            <a:r>
              <a:rPr lang="en-US" altLang="en-US" i="1" baseline="30000" dirty="0"/>
              <a:t>n</a:t>
            </a:r>
            <a:r>
              <a:rPr lang="en-US" altLang="en-US" dirty="0"/>
              <a:t>, for </a:t>
            </a:r>
            <a:r>
              <a:rPr lang="en-US" altLang="en-US" i="1" dirty="0"/>
              <a:t>n</a:t>
            </a:r>
            <a:r>
              <a:rPr lang="en-US" altLang="en-US" dirty="0"/>
              <a:t>-bit numbers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733834" y="3092450"/>
            <a:ext cx="8712512" cy="1719118"/>
            <a:chOff x="632475" y="2919629"/>
            <a:chExt cx="8712512" cy="1719118"/>
          </a:xfrm>
        </p:grpSpPr>
        <p:grpSp>
          <p:nvGrpSpPr>
            <p:cNvPr id="21" name="Group 20"/>
            <p:cNvGrpSpPr/>
            <p:nvPr/>
          </p:nvGrpSpPr>
          <p:grpSpPr>
            <a:xfrm>
              <a:off x="632475" y="2919629"/>
              <a:ext cx="8712512" cy="1719118"/>
              <a:chOff x="632475" y="2919629"/>
              <a:chExt cx="8712512" cy="1719118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1164793" y="3199379"/>
                <a:ext cx="8180194" cy="14393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0000"/>
                  </a:lnSpc>
                  <a:buFont typeface="Wingdings" pitchFamily="2" charset="2"/>
                  <a:buNone/>
                  <a:tabLst>
                    <a:tab pos="357188" algn="l"/>
                    <a:tab pos="3227388" algn="l"/>
                    <a:tab pos="3584575" algn="l"/>
                    <a:tab pos="5738813" algn="l"/>
                  </a:tabLst>
                </a:pPr>
                <a:r>
                  <a:rPr lang="en-US" altLang="en-US" sz="2400" dirty="0">
                    <a:latin typeface="Calibri" panose="020F0502020204030204" pitchFamily="34" charset="0"/>
                    <a:cs typeface="Consolas" panose="020B0609020204030204" pitchFamily="49" charset="0"/>
                  </a:rPr>
                  <a:t>	</a:t>
                </a:r>
                <a:r>
                  <a:rPr lang="en-US" altLang="en-US" sz="2400" b="1" dirty="0">
                    <a:latin typeface="Calibri" panose="020F0502020204030204" pitchFamily="34" charset="0"/>
                    <a:cs typeface="Consolas" panose="020B0609020204030204" pitchFamily="49" charset="0"/>
                  </a:rPr>
                  <a:t>0 1 0 0 1 1 0 1	  	0 1 0 0 1 1 0 1</a:t>
                </a:r>
              </a:p>
              <a:p>
                <a:pPr>
                  <a:lnSpc>
                    <a:spcPct val="110000"/>
                  </a:lnSpc>
                  <a:buFont typeface="Wingdings" pitchFamily="2" charset="2"/>
                  <a:buNone/>
                  <a:tabLst>
                    <a:tab pos="357188" algn="l"/>
                    <a:tab pos="3227388" algn="l"/>
                    <a:tab pos="3584575" algn="l"/>
                    <a:tab pos="5738813" algn="l"/>
                  </a:tabLst>
                </a:pPr>
                <a:r>
                  <a:rPr lang="en-US" altLang="en-US" sz="2400" b="1" dirty="0">
                    <a:solidFill>
                      <a:srgbClr val="FF0000"/>
                    </a:solidFill>
                    <a:latin typeface="Calibri" panose="020F0502020204030204" pitchFamily="34" charset="0"/>
                    <a:cs typeface="Consolas" panose="020B0609020204030204" pitchFamily="49" charset="0"/>
                  </a:rPr>
                  <a:t>–</a:t>
                </a:r>
                <a:r>
                  <a:rPr lang="en-US" altLang="en-US" sz="2400" b="1" dirty="0">
                    <a:latin typeface="Calibri" panose="020F0502020204030204" pitchFamily="34" charset="0"/>
                    <a:cs typeface="Consolas" panose="020B0609020204030204" pitchFamily="49" charset="0"/>
                  </a:rPr>
                  <a:t>	0 0 1 1 1 0 1 0	</a:t>
                </a:r>
                <a:r>
                  <a:rPr lang="en-US" altLang="en-US" sz="2400" b="1" dirty="0">
                    <a:solidFill>
                      <a:srgbClr val="FF0000"/>
                    </a:solidFill>
                    <a:latin typeface="Calibri" panose="020F0502020204030204" pitchFamily="34" charset="0"/>
                    <a:cs typeface="Consolas" panose="020B0609020204030204" pitchFamily="49" charset="0"/>
                  </a:rPr>
                  <a:t>+	1 1 0 0 0 1 1 0</a:t>
                </a:r>
                <a:r>
                  <a:rPr lang="en-US" altLang="en-US" sz="2400" b="1" dirty="0">
                    <a:latin typeface="Calibri" panose="020F0502020204030204" pitchFamily="34" charset="0"/>
                    <a:cs typeface="Consolas" panose="020B0609020204030204" pitchFamily="49" charset="0"/>
                  </a:rPr>
                  <a:t>	</a:t>
                </a:r>
                <a:r>
                  <a:rPr lang="en-US" altLang="en-US" sz="2400" dirty="0">
                    <a:latin typeface="Calibri" panose="020F0502020204030204" pitchFamily="34" charset="0"/>
                  </a:rPr>
                  <a:t>(2's complement)</a:t>
                </a:r>
              </a:p>
              <a:p>
                <a:pPr>
                  <a:lnSpc>
                    <a:spcPct val="110000"/>
                  </a:lnSpc>
                  <a:spcBef>
                    <a:spcPts val="1000"/>
                  </a:spcBef>
                  <a:buFont typeface="Wingdings" pitchFamily="2" charset="2"/>
                  <a:buNone/>
                  <a:tabLst>
                    <a:tab pos="357188" algn="l"/>
                    <a:tab pos="3227388" algn="l"/>
                    <a:tab pos="3584575" algn="l"/>
                    <a:tab pos="5738813" algn="l"/>
                  </a:tabLst>
                </a:pPr>
                <a:r>
                  <a:rPr lang="en-US" altLang="en-US" sz="2400" dirty="0">
                    <a:latin typeface="Calibri" panose="020F0502020204030204" pitchFamily="34" charset="0"/>
                  </a:rPr>
                  <a:t>	</a:t>
                </a:r>
                <a:r>
                  <a:rPr lang="en-US" altLang="en-US" sz="2400" b="1" dirty="0">
                    <a:latin typeface="Calibri" panose="020F0502020204030204" pitchFamily="34" charset="0"/>
                    <a:cs typeface="Consolas" panose="020B0609020204030204" pitchFamily="49" charset="0"/>
                  </a:rPr>
                  <a:t>0 0 0 1 0 0 1 1	  	0 0 0 1 0 0 1 1	</a:t>
                </a:r>
                <a:r>
                  <a:rPr lang="en-US" altLang="en-US" sz="2400" dirty="0">
                    <a:latin typeface="Calibri" panose="020F0502020204030204" pitchFamily="34" charset="0"/>
                  </a:rPr>
                  <a:t>(same result)</a:t>
                </a:r>
              </a:p>
            </p:txBody>
          </p:sp>
          <p:sp>
            <p:nvSpPr>
              <p:cNvPr id="24" name="Line 5"/>
              <p:cNvSpPr>
                <a:spLocks noChangeShapeType="1"/>
              </p:cNvSpPr>
              <p:nvPr/>
            </p:nvSpPr>
            <p:spPr bwMode="auto">
              <a:xfrm>
                <a:off x="1611794" y="4106973"/>
                <a:ext cx="167060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tIns="137160" bIns="137160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5" name="Line 5"/>
              <p:cNvSpPr>
                <a:spLocks noChangeShapeType="1"/>
              </p:cNvSpPr>
              <p:nvPr/>
            </p:nvSpPr>
            <p:spPr bwMode="auto">
              <a:xfrm>
                <a:off x="4837785" y="4106973"/>
                <a:ext cx="1728211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tIns="137160" bIns="137160"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26" name="Group 25"/>
              <p:cNvGrpSpPr/>
              <p:nvPr/>
            </p:nvGrpSpPr>
            <p:grpSpPr>
              <a:xfrm>
                <a:off x="632475" y="2919629"/>
                <a:ext cx="5299534" cy="336550"/>
                <a:chOff x="676227" y="2382424"/>
                <a:chExt cx="5299534" cy="336550"/>
              </a:xfrm>
            </p:grpSpPr>
            <p:sp>
              <p:nvSpPr>
                <p:cNvPr id="27" name="Rectangle 11"/>
                <p:cNvSpPr>
                  <a:spLocks noChangeArrowheads="1"/>
                </p:cNvSpPr>
                <p:nvPr/>
              </p:nvSpPr>
              <p:spPr bwMode="auto">
                <a:xfrm>
                  <a:off x="676227" y="2382424"/>
                  <a:ext cx="935567" cy="3365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altLang="en-US" sz="1600" b="1" dirty="0">
                      <a:latin typeface="Calibri" panose="020F0502020204030204" pitchFamily="34" charset="0"/>
                    </a:rPr>
                    <a:t>borrow:</a:t>
                  </a:r>
                </a:p>
              </p:txBody>
            </p:sp>
            <p:sp>
              <p:nvSpPr>
                <p:cNvPr id="28" name="Rectangle 12"/>
                <p:cNvSpPr>
                  <a:spLocks noChangeArrowheads="1"/>
                </p:cNvSpPr>
                <p:nvPr/>
              </p:nvSpPr>
              <p:spPr bwMode="auto">
                <a:xfrm>
                  <a:off x="3960117" y="2382424"/>
                  <a:ext cx="811742" cy="3365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US" altLang="en-US" sz="1600" b="1" dirty="0">
                      <a:latin typeface="Calibri" panose="020F0502020204030204" pitchFamily="34" charset="0"/>
                    </a:rPr>
                    <a:t>carry:</a:t>
                  </a:r>
                </a:p>
              </p:txBody>
            </p:sp>
            <p:sp>
              <p:nvSpPr>
                <p:cNvPr id="29" name="Rectangle 13"/>
                <p:cNvSpPr>
                  <a:spLocks noChangeArrowheads="1"/>
                </p:cNvSpPr>
                <p:nvPr/>
              </p:nvSpPr>
              <p:spPr bwMode="auto">
                <a:xfrm>
                  <a:off x="2689263" y="2382424"/>
                  <a:ext cx="247650" cy="3365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rIns="0"/>
                <a:lstStyle/>
                <a:p>
                  <a:pPr algn="ctr"/>
                  <a:r>
                    <a:rPr lang="en-US" altLang="en-US" sz="1600" dirty="0">
                      <a:latin typeface="Calibri" panose="020F0502020204030204" pitchFamily="34" charset="0"/>
                    </a:rPr>
                    <a:t>-1</a:t>
                  </a:r>
                </a:p>
              </p:txBody>
            </p:sp>
            <p:sp>
              <p:nvSpPr>
                <p:cNvPr id="30" name="Rectangle 14"/>
                <p:cNvSpPr>
                  <a:spLocks noChangeArrowheads="1"/>
                </p:cNvSpPr>
                <p:nvPr/>
              </p:nvSpPr>
              <p:spPr bwMode="auto">
                <a:xfrm>
                  <a:off x="2033562" y="2382424"/>
                  <a:ext cx="247650" cy="3365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rIns="0"/>
                <a:lstStyle/>
                <a:p>
                  <a:pPr algn="ctr"/>
                  <a:r>
                    <a:rPr lang="en-US" altLang="en-US" sz="1600" dirty="0">
                      <a:latin typeface="Calibri" panose="020F0502020204030204" pitchFamily="34" charset="0"/>
                    </a:rPr>
                    <a:t>-1</a:t>
                  </a:r>
                </a:p>
              </p:txBody>
            </p:sp>
            <p:sp>
              <p:nvSpPr>
                <p:cNvPr id="31" name="Rectangle 15"/>
                <p:cNvSpPr>
                  <a:spLocks noChangeArrowheads="1"/>
                </p:cNvSpPr>
                <p:nvPr/>
              </p:nvSpPr>
              <p:spPr bwMode="auto">
                <a:xfrm>
                  <a:off x="1797867" y="2382424"/>
                  <a:ext cx="249369" cy="3365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rIns="0"/>
                <a:lstStyle/>
                <a:p>
                  <a:pPr algn="ctr"/>
                  <a:r>
                    <a:rPr lang="en-US" altLang="en-US" sz="1600" dirty="0">
                      <a:latin typeface="Calibri" panose="020F0502020204030204" pitchFamily="34" charset="0"/>
                    </a:rPr>
                    <a:t>-1</a:t>
                  </a:r>
                </a:p>
              </p:txBody>
            </p:sp>
            <p:sp>
              <p:nvSpPr>
                <p:cNvPr id="32" name="Rectangle 16"/>
                <p:cNvSpPr>
                  <a:spLocks noChangeArrowheads="1"/>
                </p:cNvSpPr>
                <p:nvPr/>
              </p:nvSpPr>
              <p:spPr bwMode="auto">
                <a:xfrm>
                  <a:off x="5728111" y="2382424"/>
                  <a:ext cx="247650" cy="3365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rIns="0"/>
                <a:lstStyle/>
                <a:p>
                  <a:pPr algn="ctr"/>
                  <a:r>
                    <a:rPr lang="en-US" altLang="en-US" sz="1600">
                      <a:latin typeface="Calibri" panose="020F0502020204030204" pitchFamily="34" charset="0"/>
                    </a:rPr>
                    <a:t>1</a:t>
                  </a:r>
                </a:p>
              </p:txBody>
            </p:sp>
            <p:sp>
              <p:nvSpPr>
                <p:cNvPr id="33" name="Rectangle 17"/>
                <p:cNvSpPr>
                  <a:spLocks noChangeArrowheads="1"/>
                </p:cNvSpPr>
                <p:nvPr/>
              </p:nvSpPr>
              <p:spPr bwMode="auto">
                <a:xfrm>
                  <a:off x="5529070" y="2382424"/>
                  <a:ext cx="187458" cy="3365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rIns="0"/>
                <a:lstStyle/>
                <a:p>
                  <a:pPr algn="ctr"/>
                  <a:r>
                    <a:rPr lang="en-US" altLang="en-US" sz="1600" dirty="0">
                      <a:latin typeface="Calibri" panose="020F0502020204030204" pitchFamily="34" charset="0"/>
                    </a:rPr>
                    <a:t>1</a:t>
                  </a:r>
                </a:p>
              </p:txBody>
            </p:sp>
            <p:sp>
              <p:nvSpPr>
                <p:cNvPr id="34" name="Rectangle 18"/>
                <p:cNvSpPr>
                  <a:spLocks noChangeArrowheads="1"/>
                </p:cNvSpPr>
                <p:nvPr/>
              </p:nvSpPr>
              <p:spPr bwMode="auto">
                <a:xfrm>
                  <a:off x="4867504" y="2382424"/>
                  <a:ext cx="187458" cy="3365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rIns="0"/>
                <a:lstStyle/>
                <a:p>
                  <a:pPr algn="ctr"/>
                  <a:r>
                    <a:rPr lang="en-US" altLang="en-US" sz="1600" dirty="0">
                      <a:latin typeface="Calibri" panose="020F0502020204030204" pitchFamily="34" charset="0"/>
                    </a:rPr>
                    <a:t>1</a:t>
                  </a:r>
                </a:p>
              </p:txBody>
            </p:sp>
            <p:sp>
              <p:nvSpPr>
                <p:cNvPr id="35" name="Rectangle 19"/>
                <p:cNvSpPr>
                  <a:spLocks noChangeArrowheads="1"/>
                </p:cNvSpPr>
                <p:nvPr/>
              </p:nvSpPr>
              <p:spPr bwMode="auto">
                <a:xfrm>
                  <a:off x="4631387" y="2382424"/>
                  <a:ext cx="187457" cy="3365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rIns="0"/>
                <a:lstStyle/>
                <a:p>
                  <a:pPr algn="ctr"/>
                  <a:r>
                    <a:rPr lang="en-US" altLang="en-US" sz="1600" b="1" dirty="0">
                      <a:latin typeface="Calibri" panose="020F0502020204030204" pitchFamily="34" charset="0"/>
                    </a:rPr>
                    <a:t>1</a:t>
                  </a:r>
                </a:p>
              </p:txBody>
            </p:sp>
          </p:grpSp>
        </p:grpSp>
        <p:sp>
          <p:nvSpPr>
            <p:cNvPr id="22" name="AutoShape 10"/>
            <p:cNvSpPr>
              <a:spLocks noChangeArrowheads="1"/>
            </p:cNvSpPr>
            <p:nvPr/>
          </p:nvSpPr>
          <p:spPr bwMode="auto">
            <a:xfrm>
              <a:off x="3743253" y="3602518"/>
              <a:ext cx="436827" cy="287338"/>
            </a:xfrm>
            <a:prstGeom prst="rightArrow">
              <a:avLst>
                <a:gd name="adj1" fmla="val 50278"/>
                <a:gd name="adj2" fmla="val 6464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52798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Binary Addition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124721"/>
            <a:ext cx="8915400" cy="1958205"/>
          </a:xfrm>
        </p:spPr>
        <p:txBody>
          <a:bodyPr/>
          <a:lstStyle/>
          <a:p>
            <a:pPr>
              <a:lnSpc>
                <a:spcPct val="130000"/>
              </a:lnSpc>
              <a:spcBef>
                <a:spcPts val="2000"/>
              </a:spcBef>
            </a:pPr>
            <a:r>
              <a:rPr lang="en-US" altLang="en-US" dirty="0"/>
              <a:t>Start with the least significant bit (rightmost bit)</a:t>
            </a:r>
          </a:p>
          <a:p>
            <a:pPr>
              <a:lnSpc>
                <a:spcPct val="130000"/>
              </a:lnSpc>
              <a:spcBef>
                <a:spcPts val="2000"/>
              </a:spcBef>
            </a:pPr>
            <a:r>
              <a:rPr lang="en-US" altLang="en-US" dirty="0"/>
              <a:t>Add each pair of bits</a:t>
            </a:r>
          </a:p>
          <a:p>
            <a:pPr>
              <a:lnSpc>
                <a:spcPct val="130000"/>
              </a:lnSpc>
              <a:spcBef>
                <a:spcPts val="2000"/>
              </a:spcBef>
            </a:pPr>
            <a:r>
              <a:rPr lang="en-US" altLang="en-US" dirty="0"/>
              <a:t>Include the carry in the addition, if present</a:t>
            </a:r>
          </a:p>
        </p:txBody>
      </p:sp>
      <p:sp>
        <p:nvSpPr>
          <p:cNvPr id="125957" name="AutoShape 5"/>
          <p:cNvSpPr>
            <a:spLocks noChangeAspect="1" noChangeArrowheads="1" noTextEdit="1"/>
          </p:cNvSpPr>
          <p:nvPr/>
        </p:nvSpPr>
        <p:spPr bwMode="auto">
          <a:xfrm>
            <a:off x="2456697" y="3449782"/>
            <a:ext cx="5035550" cy="23987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26028" name="Group 76"/>
          <p:cNvGrpSpPr>
            <a:grpSpLocks/>
          </p:cNvGrpSpPr>
          <p:nvPr/>
        </p:nvGrpSpPr>
        <p:grpSpPr bwMode="auto">
          <a:xfrm>
            <a:off x="3050026" y="3832369"/>
            <a:ext cx="3546210" cy="1036638"/>
            <a:chOff x="1785" y="2342"/>
            <a:chExt cx="2062" cy="653"/>
          </a:xfrm>
        </p:grpSpPr>
        <p:sp>
          <p:nvSpPr>
            <p:cNvPr id="125959" name="Rectangle 7"/>
            <p:cNvSpPr>
              <a:spLocks noChangeArrowheads="1"/>
            </p:cNvSpPr>
            <p:nvPr/>
          </p:nvSpPr>
          <p:spPr bwMode="auto">
            <a:xfrm>
              <a:off x="2111" y="2668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60" name="Rectangle 8"/>
            <p:cNvSpPr>
              <a:spLocks noChangeArrowheads="1"/>
            </p:cNvSpPr>
            <p:nvPr/>
          </p:nvSpPr>
          <p:spPr bwMode="auto">
            <a:xfrm>
              <a:off x="2186" y="2706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25961" name="Rectangle 9"/>
            <p:cNvSpPr>
              <a:spLocks noChangeArrowheads="1"/>
            </p:cNvSpPr>
            <p:nvPr/>
          </p:nvSpPr>
          <p:spPr bwMode="auto">
            <a:xfrm>
              <a:off x="2328" y="2668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62" name="Rectangle 10"/>
            <p:cNvSpPr>
              <a:spLocks noChangeArrowheads="1"/>
            </p:cNvSpPr>
            <p:nvPr/>
          </p:nvSpPr>
          <p:spPr bwMode="auto">
            <a:xfrm>
              <a:off x="2403" y="2706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25963" name="Rectangle 11"/>
            <p:cNvSpPr>
              <a:spLocks noChangeArrowheads="1"/>
            </p:cNvSpPr>
            <p:nvPr/>
          </p:nvSpPr>
          <p:spPr bwMode="auto">
            <a:xfrm>
              <a:off x="2545" y="2668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64" name="Rectangle 12"/>
            <p:cNvSpPr>
              <a:spLocks noChangeArrowheads="1"/>
            </p:cNvSpPr>
            <p:nvPr/>
          </p:nvSpPr>
          <p:spPr bwMode="auto">
            <a:xfrm>
              <a:off x="2620" y="2706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25965" name="Rectangle 13"/>
            <p:cNvSpPr>
              <a:spLocks noChangeArrowheads="1"/>
            </p:cNvSpPr>
            <p:nvPr/>
          </p:nvSpPr>
          <p:spPr bwMode="auto">
            <a:xfrm>
              <a:off x="2762" y="2668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66" name="Rectangle 14"/>
            <p:cNvSpPr>
              <a:spLocks noChangeArrowheads="1"/>
            </p:cNvSpPr>
            <p:nvPr/>
          </p:nvSpPr>
          <p:spPr bwMode="auto">
            <a:xfrm>
              <a:off x="2837" y="2706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25967" name="Rectangle 15"/>
            <p:cNvSpPr>
              <a:spLocks noChangeArrowheads="1"/>
            </p:cNvSpPr>
            <p:nvPr/>
          </p:nvSpPr>
          <p:spPr bwMode="auto">
            <a:xfrm>
              <a:off x="2979" y="2668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68" name="Rectangle 16"/>
            <p:cNvSpPr>
              <a:spLocks noChangeArrowheads="1"/>
            </p:cNvSpPr>
            <p:nvPr/>
          </p:nvSpPr>
          <p:spPr bwMode="auto">
            <a:xfrm>
              <a:off x="3054" y="2706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25969" name="Rectangle 17"/>
            <p:cNvSpPr>
              <a:spLocks noChangeArrowheads="1"/>
            </p:cNvSpPr>
            <p:nvPr/>
          </p:nvSpPr>
          <p:spPr bwMode="auto">
            <a:xfrm>
              <a:off x="3196" y="2668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70" name="Rectangle 18"/>
            <p:cNvSpPr>
              <a:spLocks noChangeArrowheads="1"/>
            </p:cNvSpPr>
            <p:nvPr/>
          </p:nvSpPr>
          <p:spPr bwMode="auto">
            <a:xfrm>
              <a:off x="3271" y="2706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25971" name="Rectangle 19"/>
            <p:cNvSpPr>
              <a:spLocks noChangeArrowheads="1"/>
            </p:cNvSpPr>
            <p:nvPr/>
          </p:nvSpPr>
          <p:spPr bwMode="auto">
            <a:xfrm>
              <a:off x="3413" y="2668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72" name="Rectangle 20"/>
            <p:cNvSpPr>
              <a:spLocks noChangeArrowheads="1"/>
            </p:cNvSpPr>
            <p:nvPr/>
          </p:nvSpPr>
          <p:spPr bwMode="auto">
            <a:xfrm>
              <a:off x="3488" y="2706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25973" name="Rectangle 21"/>
            <p:cNvSpPr>
              <a:spLocks noChangeArrowheads="1"/>
            </p:cNvSpPr>
            <p:nvPr/>
          </p:nvSpPr>
          <p:spPr bwMode="auto">
            <a:xfrm>
              <a:off x="3630" y="2668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74" name="Rectangle 22"/>
            <p:cNvSpPr>
              <a:spLocks noChangeArrowheads="1"/>
            </p:cNvSpPr>
            <p:nvPr/>
          </p:nvSpPr>
          <p:spPr bwMode="auto">
            <a:xfrm>
              <a:off x="3705" y="2706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25975" name="Rectangle 23"/>
            <p:cNvSpPr>
              <a:spLocks noChangeArrowheads="1"/>
            </p:cNvSpPr>
            <p:nvPr/>
          </p:nvSpPr>
          <p:spPr bwMode="auto">
            <a:xfrm>
              <a:off x="2111" y="2342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76" name="Rectangle 24"/>
            <p:cNvSpPr>
              <a:spLocks noChangeArrowheads="1"/>
            </p:cNvSpPr>
            <p:nvPr/>
          </p:nvSpPr>
          <p:spPr bwMode="auto">
            <a:xfrm>
              <a:off x="2186" y="2380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25977" name="Rectangle 25"/>
            <p:cNvSpPr>
              <a:spLocks noChangeArrowheads="1"/>
            </p:cNvSpPr>
            <p:nvPr/>
          </p:nvSpPr>
          <p:spPr bwMode="auto">
            <a:xfrm>
              <a:off x="2328" y="2342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78" name="Rectangle 26"/>
            <p:cNvSpPr>
              <a:spLocks noChangeArrowheads="1"/>
            </p:cNvSpPr>
            <p:nvPr/>
          </p:nvSpPr>
          <p:spPr bwMode="auto">
            <a:xfrm>
              <a:off x="2403" y="2380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25979" name="Rectangle 27"/>
            <p:cNvSpPr>
              <a:spLocks noChangeArrowheads="1"/>
            </p:cNvSpPr>
            <p:nvPr/>
          </p:nvSpPr>
          <p:spPr bwMode="auto">
            <a:xfrm>
              <a:off x="2545" y="2342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80" name="Rectangle 28"/>
            <p:cNvSpPr>
              <a:spLocks noChangeArrowheads="1"/>
            </p:cNvSpPr>
            <p:nvPr/>
          </p:nvSpPr>
          <p:spPr bwMode="auto">
            <a:xfrm>
              <a:off x="2620" y="2380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25981" name="Rectangle 29"/>
            <p:cNvSpPr>
              <a:spLocks noChangeArrowheads="1"/>
            </p:cNvSpPr>
            <p:nvPr/>
          </p:nvSpPr>
          <p:spPr bwMode="auto">
            <a:xfrm>
              <a:off x="2762" y="2342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82" name="Rectangle 30"/>
            <p:cNvSpPr>
              <a:spLocks noChangeArrowheads="1"/>
            </p:cNvSpPr>
            <p:nvPr/>
          </p:nvSpPr>
          <p:spPr bwMode="auto">
            <a:xfrm>
              <a:off x="2837" y="2380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25983" name="Rectangle 31"/>
            <p:cNvSpPr>
              <a:spLocks noChangeArrowheads="1"/>
            </p:cNvSpPr>
            <p:nvPr/>
          </p:nvSpPr>
          <p:spPr bwMode="auto">
            <a:xfrm>
              <a:off x="2979" y="2342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84" name="Rectangle 32"/>
            <p:cNvSpPr>
              <a:spLocks noChangeArrowheads="1"/>
            </p:cNvSpPr>
            <p:nvPr/>
          </p:nvSpPr>
          <p:spPr bwMode="auto">
            <a:xfrm>
              <a:off x="3054" y="2380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25985" name="Rectangle 33"/>
            <p:cNvSpPr>
              <a:spLocks noChangeArrowheads="1"/>
            </p:cNvSpPr>
            <p:nvPr/>
          </p:nvSpPr>
          <p:spPr bwMode="auto">
            <a:xfrm>
              <a:off x="3196" y="2342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86" name="Rectangle 34"/>
            <p:cNvSpPr>
              <a:spLocks noChangeArrowheads="1"/>
            </p:cNvSpPr>
            <p:nvPr/>
          </p:nvSpPr>
          <p:spPr bwMode="auto">
            <a:xfrm>
              <a:off x="3271" y="2380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25987" name="Rectangle 35"/>
            <p:cNvSpPr>
              <a:spLocks noChangeArrowheads="1"/>
            </p:cNvSpPr>
            <p:nvPr/>
          </p:nvSpPr>
          <p:spPr bwMode="auto">
            <a:xfrm>
              <a:off x="3413" y="2342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88" name="Rectangle 36"/>
            <p:cNvSpPr>
              <a:spLocks noChangeArrowheads="1"/>
            </p:cNvSpPr>
            <p:nvPr/>
          </p:nvSpPr>
          <p:spPr bwMode="auto">
            <a:xfrm>
              <a:off x="3488" y="2380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125989" name="Rectangle 37"/>
            <p:cNvSpPr>
              <a:spLocks noChangeArrowheads="1"/>
            </p:cNvSpPr>
            <p:nvPr/>
          </p:nvSpPr>
          <p:spPr bwMode="auto">
            <a:xfrm>
              <a:off x="3630" y="2342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90" name="Rectangle 38"/>
            <p:cNvSpPr>
              <a:spLocks noChangeArrowheads="1"/>
            </p:cNvSpPr>
            <p:nvPr/>
          </p:nvSpPr>
          <p:spPr bwMode="auto">
            <a:xfrm>
              <a:off x="3705" y="2380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125991" name="Line 39"/>
            <p:cNvSpPr>
              <a:spLocks noChangeShapeType="1"/>
            </p:cNvSpPr>
            <p:nvPr/>
          </p:nvSpPr>
          <p:spPr bwMode="auto">
            <a:xfrm>
              <a:off x="1785" y="2994"/>
              <a:ext cx="2062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5992" name="Rectangle 40"/>
            <p:cNvSpPr>
              <a:spLocks noChangeArrowheads="1"/>
            </p:cNvSpPr>
            <p:nvPr/>
          </p:nvSpPr>
          <p:spPr bwMode="auto">
            <a:xfrm>
              <a:off x="1879" y="2685"/>
              <a:ext cx="7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b="1">
                  <a:solidFill>
                    <a:srgbClr val="000000"/>
                  </a:solidFill>
                  <a:latin typeface="Helvetica" pitchFamily="34" charset="0"/>
                </a:rPr>
                <a:t>+</a:t>
              </a:r>
              <a:endParaRPr lang="en-US" altLang="en-US"/>
            </a:p>
          </p:txBody>
        </p:sp>
      </p:grpSp>
      <p:sp>
        <p:nvSpPr>
          <p:cNvPr id="126010" name="Rectangle 58"/>
          <p:cNvSpPr>
            <a:spLocks noChangeArrowheads="1"/>
          </p:cNvSpPr>
          <p:nvPr/>
        </p:nvSpPr>
        <p:spPr bwMode="auto">
          <a:xfrm>
            <a:off x="6929875" y="3875232"/>
            <a:ext cx="41036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>
                <a:solidFill>
                  <a:srgbClr val="000000"/>
                </a:solidFill>
              </a:rPr>
              <a:t>(54)</a:t>
            </a:r>
            <a:endParaRPr lang="en-US" altLang="en-US"/>
          </a:p>
        </p:txBody>
      </p:sp>
      <p:sp>
        <p:nvSpPr>
          <p:cNvPr id="126011" name="Rectangle 59"/>
          <p:cNvSpPr>
            <a:spLocks noChangeArrowheads="1"/>
          </p:cNvSpPr>
          <p:nvPr/>
        </p:nvSpPr>
        <p:spPr bwMode="auto">
          <a:xfrm>
            <a:off x="6936754" y="4392758"/>
            <a:ext cx="41036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>
                <a:solidFill>
                  <a:srgbClr val="000000"/>
                </a:solidFill>
              </a:rPr>
              <a:t>(29)</a:t>
            </a:r>
            <a:endParaRPr lang="en-US" altLang="en-US"/>
          </a:p>
        </p:txBody>
      </p:sp>
      <p:sp>
        <p:nvSpPr>
          <p:cNvPr id="126012" name="Rectangle 60"/>
          <p:cNvSpPr>
            <a:spLocks noChangeArrowheads="1"/>
          </p:cNvSpPr>
          <p:nvPr/>
        </p:nvSpPr>
        <p:spPr bwMode="auto">
          <a:xfrm>
            <a:off x="6929875" y="5084908"/>
            <a:ext cx="41036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>
                <a:solidFill>
                  <a:srgbClr val="000000"/>
                </a:solidFill>
              </a:rPr>
              <a:t>(83)</a:t>
            </a:r>
            <a:endParaRPr lang="en-US" altLang="en-US"/>
          </a:p>
        </p:txBody>
      </p:sp>
      <p:grpSp>
        <p:nvGrpSpPr>
          <p:cNvPr id="126031" name="Group 79"/>
          <p:cNvGrpSpPr>
            <a:grpSpLocks/>
          </p:cNvGrpSpPr>
          <p:nvPr/>
        </p:nvGrpSpPr>
        <p:grpSpPr bwMode="auto">
          <a:xfrm>
            <a:off x="3060344" y="3591078"/>
            <a:ext cx="2268405" cy="193676"/>
            <a:chOff x="1791" y="2190"/>
            <a:chExt cx="1319" cy="122"/>
          </a:xfrm>
        </p:grpSpPr>
        <p:sp>
          <p:nvSpPr>
            <p:cNvPr id="126009" name="Rectangle 57"/>
            <p:cNvSpPr>
              <a:spLocks noChangeArrowheads="1"/>
            </p:cNvSpPr>
            <p:nvPr/>
          </p:nvSpPr>
          <p:spPr bwMode="auto">
            <a:xfrm>
              <a:off x="3061" y="2196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 b="1"/>
            </a:p>
          </p:txBody>
        </p:sp>
        <p:sp>
          <p:nvSpPr>
            <p:cNvPr id="126013" name="Rectangle 61"/>
            <p:cNvSpPr>
              <a:spLocks noChangeArrowheads="1"/>
            </p:cNvSpPr>
            <p:nvPr/>
          </p:nvSpPr>
          <p:spPr bwMode="auto">
            <a:xfrm>
              <a:off x="1791" y="2190"/>
              <a:ext cx="291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  <a:latin typeface="Helvetica" pitchFamily="34" charset="0"/>
                </a:rPr>
                <a:t>carry</a:t>
              </a:r>
              <a:endParaRPr lang="en-US" altLang="en-US" b="1"/>
            </a:p>
          </p:txBody>
        </p:sp>
      </p:grpSp>
      <p:grpSp>
        <p:nvGrpSpPr>
          <p:cNvPr id="126030" name="Group 78"/>
          <p:cNvGrpSpPr>
            <a:grpSpLocks/>
          </p:cNvGrpSpPr>
          <p:nvPr/>
        </p:nvGrpSpPr>
        <p:grpSpPr bwMode="auto">
          <a:xfrm>
            <a:off x="2633836" y="5040454"/>
            <a:ext cx="3962400" cy="695324"/>
            <a:chOff x="1543" y="3103"/>
            <a:chExt cx="2304" cy="438"/>
          </a:xfrm>
        </p:grpSpPr>
        <p:sp>
          <p:nvSpPr>
            <p:cNvPr id="125993" name="Rectangle 41"/>
            <p:cNvSpPr>
              <a:spLocks noChangeArrowheads="1"/>
            </p:cNvSpPr>
            <p:nvPr/>
          </p:nvSpPr>
          <p:spPr bwMode="auto">
            <a:xfrm>
              <a:off x="2111" y="3103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95" name="Rectangle 43"/>
            <p:cNvSpPr>
              <a:spLocks noChangeArrowheads="1"/>
            </p:cNvSpPr>
            <p:nvPr/>
          </p:nvSpPr>
          <p:spPr bwMode="auto">
            <a:xfrm>
              <a:off x="2328" y="3103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97" name="Rectangle 45"/>
            <p:cNvSpPr>
              <a:spLocks noChangeArrowheads="1"/>
            </p:cNvSpPr>
            <p:nvPr/>
          </p:nvSpPr>
          <p:spPr bwMode="auto">
            <a:xfrm>
              <a:off x="2545" y="3103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5999" name="Rectangle 47"/>
            <p:cNvSpPr>
              <a:spLocks noChangeArrowheads="1"/>
            </p:cNvSpPr>
            <p:nvPr/>
          </p:nvSpPr>
          <p:spPr bwMode="auto">
            <a:xfrm>
              <a:off x="2762" y="3103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6001" name="Rectangle 49"/>
            <p:cNvSpPr>
              <a:spLocks noChangeArrowheads="1"/>
            </p:cNvSpPr>
            <p:nvPr/>
          </p:nvSpPr>
          <p:spPr bwMode="auto">
            <a:xfrm>
              <a:off x="2979" y="3103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6003" name="Rectangle 51"/>
            <p:cNvSpPr>
              <a:spLocks noChangeArrowheads="1"/>
            </p:cNvSpPr>
            <p:nvPr/>
          </p:nvSpPr>
          <p:spPr bwMode="auto">
            <a:xfrm>
              <a:off x="3196" y="3103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6005" name="Rectangle 53"/>
            <p:cNvSpPr>
              <a:spLocks noChangeArrowheads="1"/>
            </p:cNvSpPr>
            <p:nvPr/>
          </p:nvSpPr>
          <p:spPr bwMode="auto">
            <a:xfrm>
              <a:off x="3413" y="3103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6007" name="Rectangle 55"/>
            <p:cNvSpPr>
              <a:spLocks noChangeArrowheads="1"/>
            </p:cNvSpPr>
            <p:nvPr/>
          </p:nvSpPr>
          <p:spPr bwMode="auto">
            <a:xfrm>
              <a:off x="3630" y="3103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6014" name="Rectangle 62"/>
            <p:cNvSpPr>
              <a:spLocks noChangeArrowheads="1"/>
            </p:cNvSpPr>
            <p:nvPr/>
          </p:nvSpPr>
          <p:spPr bwMode="auto">
            <a:xfrm>
              <a:off x="3718" y="3425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 b="1"/>
            </a:p>
          </p:txBody>
        </p:sp>
        <p:sp>
          <p:nvSpPr>
            <p:cNvPr id="126015" name="Rectangle 63"/>
            <p:cNvSpPr>
              <a:spLocks noChangeArrowheads="1"/>
            </p:cNvSpPr>
            <p:nvPr/>
          </p:nvSpPr>
          <p:spPr bwMode="auto">
            <a:xfrm>
              <a:off x="3501" y="3425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 b="1"/>
            </a:p>
          </p:txBody>
        </p:sp>
        <p:sp>
          <p:nvSpPr>
            <p:cNvPr id="126016" name="Rectangle 64"/>
            <p:cNvSpPr>
              <a:spLocks noChangeArrowheads="1"/>
            </p:cNvSpPr>
            <p:nvPr/>
          </p:nvSpPr>
          <p:spPr bwMode="auto">
            <a:xfrm>
              <a:off x="3284" y="3425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  <a:latin typeface="Helvetica" pitchFamily="34" charset="0"/>
                </a:rPr>
                <a:t>2</a:t>
              </a:r>
              <a:endParaRPr lang="en-US" altLang="en-US" b="1"/>
            </a:p>
          </p:txBody>
        </p:sp>
        <p:sp>
          <p:nvSpPr>
            <p:cNvPr id="126017" name="Rectangle 65"/>
            <p:cNvSpPr>
              <a:spLocks noChangeArrowheads="1"/>
            </p:cNvSpPr>
            <p:nvPr/>
          </p:nvSpPr>
          <p:spPr bwMode="auto">
            <a:xfrm>
              <a:off x="3067" y="3425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  <a:latin typeface="Helvetica" pitchFamily="34" charset="0"/>
                </a:rPr>
                <a:t>3</a:t>
              </a:r>
              <a:endParaRPr lang="en-US" altLang="en-US" b="1"/>
            </a:p>
          </p:txBody>
        </p:sp>
        <p:sp>
          <p:nvSpPr>
            <p:cNvPr id="126018" name="Rectangle 66"/>
            <p:cNvSpPr>
              <a:spLocks noChangeArrowheads="1"/>
            </p:cNvSpPr>
            <p:nvPr/>
          </p:nvSpPr>
          <p:spPr bwMode="auto">
            <a:xfrm>
              <a:off x="2837" y="3425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  <a:latin typeface="Helvetica" pitchFamily="34" charset="0"/>
                </a:rPr>
                <a:t>4</a:t>
              </a:r>
              <a:endParaRPr lang="en-US" altLang="en-US" b="1"/>
            </a:p>
          </p:txBody>
        </p:sp>
        <p:sp>
          <p:nvSpPr>
            <p:cNvPr id="126019" name="Rectangle 67"/>
            <p:cNvSpPr>
              <a:spLocks noChangeArrowheads="1"/>
            </p:cNvSpPr>
            <p:nvPr/>
          </p:nvSpPr>
          <p:spPr bwMode="auto">
            <a:xfrm>
              <a:off x="1543" y="3425"/>
              <a:ext cx="51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  <a:latin typeface="Helvetica" pitchFamily="34" charset="0"/>
                </a:rPr>
                <a:t>bit position:</a:t>
              </a:r>
              <a:endParaRPr lang="en-US" altLang="en-US" b="1"/>
            </a:p>
          </p:txBody>
        </p:sp>
        <p:sp>
          <p:nvSpPr>
            <p:cNvPr id="126020" name="Rectangle 68"/>
            <p:cNvSpPr>
              <a:spLocks noChangeArrowheads="1"/>
            </p:cNvSpPr>
            <p:nvPr/>
          </p:nvSpPr>
          <p:spPr bwMode="auto">
            <a:xfrm>
              <a:off x="2620" y="3425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  <a:latin typeface="Helvetica" pitchFamily="34" charset="0"/>
                </a:rPr>
                <a:t>5</a:t>
              </a:r>
              <a:endParaRPr lang="en-US" altLang="en-US" b="1"/>
            </a:p>
          </p:txBody>
        </p:sp>
        <p:sp>
          <p:nvSpPr>
            <p:cNvPr id="126021" name="Rectangle 69"/>
            <p:cNvSpPr>
              <a:spLocks noChangeArrowheads="1"/>
            </p:cNvSpPr>
            <p:nvPr/>
          </p:nvSpPr>
          <p:spPr bwMode="auto">
            <a:xfrm>
              <a:off x="2403" y="3425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  <a:latin typeface="Helvetica" pitchFamily="34" charset="0"/>
                </a:rPr>
                <a:t>6</a:t>
              </a:r>
              <a:endParaRPr lang="en-US" altLang="en-US" b="1"/>
            </a:p>
          </p:txBody>
        </p:sp>
        <p:sp>
          <p:nvSpPr>
            <p:cNvPr id="126022" name="Rectangle 70"/>
            <p:cNvSpPr>
              <a:spLocks noChangeArrowheads="1"/>
            </p:cNvSpPr>
            <p:nvPr/>
          </p:nvSpPr>
          <p:spPr bwMode="auto">
            <a:xfrm>
              <a:off x="2186" y="3425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  <a:latin typeface="Helvetica" pitchFamily="34" charset="0"/>
                </a:rPr>
                <a:t>7</a:t>
              </a:r>
              <a:endParaRPr lang="en-US" altLang="en-US" b="1"/>
            </a:p>
          </p:txBody>
        </p:sp>
      </p:grpSp>
      <p:sp>
        <p:nvSpPr>
          <p:cNvPr id="126024" name="Rectangle 72"/>
          <p:cNvSpPr>
            <a:spLocks noChangeArrowheads="1"/>
          </p:cNvSpPr>
          <p:nvPr/>
        </p:nvSpPr>
        <p:spPr bwMode="auto">
          <a:xfrm>
            <a:off x="4496369" y="3591070"/>
            <a:ext cx="849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 b="1">
                <a:solidFill>
                  <a:srgbClr val="000000"/>
                </a:solidFill>
                <a:latin typeface="Helvetica" pitchFamily="34" charset="0"/>
              </a:rPr>
              <a:t>1</a:t>
            </a:r>
            <a:endParaRPr lang="en-US" altLang="en-US" b="1"/>
          </a:p>
        </p:txBody>
      </p:sp>
      <p:sp>
        <p:nvSpPr>
          <p:cNvPr id="126025" name="Rectangle 73"/>
          <p:cNvSpPr>
            <a:spLocks noChangeArrowheads="1"/>
          </p:cNvSpPr>
          <p:nvPr/>
        </p:nvSpPr>
        <p:spPr bwMode="auto">
          <a:xfrm>
            <a:off x="4121455" y="3591070"/>
            <a:ext cx="849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 b="1">
                <a:solidFill>
                  <a:srgbClr val="000000"/>
                </a:solidFill>
                <a:latin typeface="Helvetica" pitchFamily="34" charset="0"/>
              </a:rPr>
              <a:t>1</a:t>
            </a:r>
            <a:endParaRPr lang="en-US" altLang="en-US" b="1"/>
          </a:p>
        </p:txBody>
      </p:sp>
      <p:sp>
        <p:nvSpPr>
          <p:cNvPr id="126026" name="Rectangle 74"/>
          <p:cNvSpPr>
            <a:spLocks noChangeArrowheads="1"/>
          </p:cNvSpPr>
          <p:nvPr/>
        </p:nvSpPr>
        <p:spPr bwMode="auto">
          <a:xfrm>
            <a:off x="4871284" y="3600595"/>
            <a:ext cx="849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 b="1">
                <a:solidFill>
                  <a:srgbClr val="000000"/>
                </a:solidFill>
                <a:latin typeface="Helvetica" pitchFamily="34" charset="0"/>
              </a:rPr>
              <a:t>1</a:t>
            </a:r>
            <a:endParaRPr lang="en-US" altLang="en-US" b="1"/>
          </a:p>
        </p:txBody>
      </p:sp>
      <p:sp>
        <p:nvSpPr>
          <p:cNvPr id="125994" name="Rectangle 42"/>
          <p:cNvSpPr>
            <a:spLocks noChangeArrowheads="1"/>
          </p:cNvSpPr>
          <p:nvPr/>
        </p:nvSpPr>
        <p:spPr bwMode="auto">
          <a:xfrm>
            <a:off x="3739662" y="5100782"/>
            <a:ext cx="10740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500">
                <a:solidFill>
                  <a:srgbClr val="000000"/>
                </a:solidFill>
                <a:latin typeface="Helvetica" pitchFamily="34" charset="0"/>
              </a:rPr>
              <a:t>0</a:t>
            </a:r>
            <a:endParaRPr lang="en-US" altLang="en-US"/>
          </a:p>
        </p:txBody>
      </p:sp>
      <p:sp>
        <p:nvSpPr>
          <p:cNvPr id="125996" name="Rectangle 44"/>
          <p:cNvSpPr>
            <a:spLocks noChangeArrowheads="1"/>
          </p:cNvSpPr>
          <p:nvPr/>
        </p:nvSpPr>
        <p:spPr bwMode="auto">
          <a:xfrm>
            <a:off x="4112856" y="5100782"/>
            <a:ext cx="10740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500">
                <a:solidFill>
                  <a:srgbClr val="000000"/>
                </a:solidFill>
                <a:latin typeface="Helvetica" pitchFamily="34" charset="0"/>
              </a:rPr>
              <a:t>1</a:t>
            </a:r>
            <a:endParaRPr lang="en-US" altLang="en-US"/>
          </a:p>
        </p:txBody>
      </p:sp>
      <p:sp>
        <p:nvSpPr>
          <p:cNvPr id="125998" name="Rectangle 46"/>
          <p:cNvSpPr>
            <a:spLocks noChangeArrowheads="1"/>
          </p:cNvSpPr>
          <p:nvPr/>
        </p:nvSpPr>
        <p:spPr bwMode="auto">
          <a:xfrm>
            <a:off x="4486051" y="5100782"/>
            <a:ext cx="10740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500">
                <a:solidFill>
                  <a:srgbClr val="000000"/>
                </a:solidFill>
                <a:latin typeface="Helvetica" pitchFamily="34" charset="0"/>
              </a:rPr>
              <a:t>0</a:t>
            </a:r>
            <a:endParaRPr lang="en-US" altLang="en-US"/>
          </a:p>
        </p:txBody>
      </p:sp>
      <p:sp>
        <p:nvSpPr>
          <p:cNvPr id="126000" name="Rectangle 48"/>
          <p:cNvSpPr>
            <a:spLocks noChangeArrowheads="1"/>
          </p:cNvSpPr>
          <p:nvPr/>
        </p:nvSpPr>
        <p:spPr bwMode="auto">
          <a:xfrm>
            <a:off x="4859246" y="5100782"/>
            <a:ext cx="10740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500">
                <a:solidFill>
                  <a:srgbClr val="000000"/>
                </a:solidFill>
                <a:latin typeface="Helvetica" pitchFamily="34" charset="0"/>
              </a:rPr>
              <a:t>1</a:t>
            </a:r>
            <a:endParaRPr lang="en-US" altLang="en-US"/>
          </a:p>
        </p:txBody>
      </p:sp>
      <p:sp>
        <p:nvSpPr>
          <p:cNvPr id="126002" name="Rectangle 50"/>
          <p:cNvSpPr>
            <a:spLocks noChangeArrowheads="1"/>
          </p:cNvSpPr>
          <p:nvPr/>
        </p:nvSpPr>
        <p:spPr bwMode="auto">
          <a:xfrm>
            <a:off x="5232441" y="5100782"/>
            <a:ext cx="10740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500">
                <a:solidFill>
                  <a:srgbClr val="000000"/>
                </a:solidFill>
                <a:latin typeface="Helvetica" pitchFamily="34" charset="0"/>
              </a:rPr>
              <a:t>0</a:t>
            </a:r>
            <a:endParaRPr lang="en-US" altLang="en-US"/>
          </a:p>
        </p:txBody>
      </p:sp>
      <p:sp>
        <p:nvSpPr>
          <p:cNvPr id="126004" name="Rectangle 52"/>
          <p:cNvSpPr>
            <a:spLocks noChangeArrowheads="1"/>
          </p:cNvSpPr>
          <p:nvPr/>
        </p:nvSpPr>
        <p:spPr bwMode="auto">
          <a:xfrm>
            <a:off x="5605636" y="5100782"/>
            <a:ext cx="10740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500">
                <a:solidFill>
                  <a:srgbClr val="000000"/>
                </a:solidFill>
                <a:latin typeface="Helvetica" pitchFamily="34" charset="0"/>
              </a:rPr>
              <a:t>0</a:t>
            </a:r>
            <a:endParaRPr lang="en-US" altLang="en-US"/>
          </a:p>
        </p:txBody>
      </p:sp>
      <p:sp>
        <p:nvSpPr>
          <p:cNvPr id="126006" name="Rectangle 54"/>
          <p:cNvSpPr>
            <a:spLocks noChangeArrowheads="1"/>
          </p:cNvSpPr>
          <p:nvPr/>
        </p:nvSpPr>
        <p:spPr bwMode="auto">
          <a:xfrm>
            <a:off x="5978830" y="5100782"/>
            <a:ext cx="10740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500">
                <a:solidFill>
                  <a:srgbClr val="000000"/>
                </a:solidFill>
                <a:latin typeface="Helvetica" pitchFamily="34" charset="0"/>
              </a:rPr>
              <a:t>1</a:t>
            </a:r>
            <a:endParaRPr lang="en-US" altLang="en-US"/>
          </a:p>
        </p:txBody>
      </p:sp>
      <p:sp>
        <p:nvSpPr>
          <p:cNvPr id="126008" name="Rectangle 56"/>
          <p:cNvSpPr>
            <a:spLocks noChangeArrowheads="1"/>
          </p:cNvSpPr>
          <p:nvPr/>
        </p:nvSpPr>
        <p:spPr bwMode="auto">
          <a:xfrm>
            <a:off x="6352025" y="5100782"/>
            <a:ext cx="10740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500">
                <a:solidFill>
                  <a:srgbClr val="000000"/>
                </a:solidFill>
                <a:latin typeface="Helvetica" pitchFamily="34" charset="0"/>
              </a:rPr>
              <a:t>1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6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6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6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6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6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26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26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26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26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26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25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26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25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25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26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010" grpId="0"/>
      <p:bldP spid="126011" grpId="0"/>
      <p:bldP spid="126012" grpId="0"/>
      <p:bldP spid="126024" grpId="0"/>
      <p:bldP spid="126025" grpId="0"/>
      <p:bldP spid="126026" grpId="0"/>
      <p:bldP spid="125994" grpId="0"/>
      <p:bldP spid="125996" grpId="0"/>
      <p:bldP spid="125998" grpId="0"/>
      <p:bldP spid="126000" grpId="0"/>
      <p:bldP spid="126002" grpId="0"/>
      <p:bldP spid="126004" grpId="0"/>
      <p:bldP spid="126006" grpId="0"/>
      <p:bldP spid="12600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Subtracting Bits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9654" y="993030"/>
            <a:ext cx="8915400" cy="3789603"/>
          </a:xfrm>
        </p:spPr>
        <p:txBody>
          <a:bodyPr/>
          <a:lstStyle/>
          <a:p>
            <a:pPr>
              <a:lnSpc>
                <a:spcPct val="130000"/>
              </a:lnSpc>
              <a:spcBef>
                <a:spcPts val="2000"/>
              </a:spcBef>
            </a:pPr>
            <a:r>
              <a:rPr lang="en-US" altLang="en-US" dirty="0">
                <a:cs typeface="Times New Roman" pitchFamily="18" charset="0"/>
              </a:rPr>
              <a:t>Subtracting 2 bits (X – Y): we get the difference (D) and the </a:t>
            </a:r>
            <a:r>
              <a:rPr lang="en-US" altLang="en-US" b="1" dirty="0">
                <a:solidFill>
                  <a:srgbClr val="FF0000"/>
                </a:solidFill>
                <a:cs typeface="Times New Roman" pitchFamily="18" charset="0"/>
              </a:rPr>
              <a:t>borrow-out</a:t>
            </a:r>
            <a:r>
              <a:rPr lang="en-US" altLang="en-US" dirty="0">
                <a:cs typeface="Times New Roman" pitchFamily="18" charset="0"/>
              </a:rPr>
              <a:t> (B) shown as 0 or -1</a:t>
            </a:r>
            <a:endParaRPr lang="en-US" altLang="en-US" dirty="0"/>
          </a:p>
          <a:p>
            <a:pPr>
              <a:lnSpc>
                <a:spcPct val="130000"/>
              </a:lnSpc>
              <a:spcBef>
                <a:spcPts val="2000"/>
              </a:spcBef>
              <a:buFont typeface="Wingdings" pitchFamily="2" charset="2"/>
              <a:buNone/>
            </a:pPr>
            <a:endParaRPr lang="en-US" altLang="en-US" dirty="0"/>
          </a:p>
          <a:p>
            <a:pPr>
              <a:lnSpc>
                <a:spcPct val="130000"/>
              </a:lnSpc>
              <a:spcBef>
                <a:spcPts val="2000"/>
              </a:spcBef>
              <a:buFont typeface="Wingdings" pitchFamily="2" charset="2"/>
              <a:buNone/>
            </a:pPr>
            <a:r>
              <a:rPr lang="en-US" altLang="en-US" dirty="0"/>
              <a:t>	</a:t>
            </a:r>
          </a:p>
          <a:p>
            <a:pPr>
              <a:lnSpc>
                <a:spcPct val="130000"/>
              </a:lnSpc>
              <a:spcBef>
                <a:spcPts val="2000"/>
              </a:spcBef>
            </a:pPr>
            <a:r>
              <a:rPr lang="en-US" altLang="en-US" dirty="0">
                <a:cs typeface="Times New Roman" pitchFamily="18" charset="0"/>
              </a:rPr>
              <a:t>Subtracting two bits (X – Y) with a </a:t>
            </a:r>
            <a:r>
              <a:rPr lang="en-US" altLang="en-US" b="1" dirty="0">
                <a:solidFill>
                  <a:srgbClr val="FF0000"/>
                </a:solidFill>
                <a:cs typeface="Times New Roman" pitchFamily="18" charset="0"/>
              </a:rPr>
              <a:t>borrow-in = -1</a:t>
            </a:r>
            <a:r>
              <a:rPr lang="en-US" altLang="en-US" dirty="0">
                <a:cs typeface="Times New Roman" pitchFamily="18" charset="0"/>
              </a:rPr>
              <a:t>: we get the difference (D) and the </a:t>
            </a:r>
            <a:r>
              <a:rPr lang="en-US" altLang="en-US" b="1" dirty="0">
                <a:solidFill>
                  <a:srgbClr val="FF0000"/>
                </a:solidFill>
                <a:cs typeface="Times New Roman" pitchFamily="18" charset="0"/>
              </a:rPr>
              <a:t>borrow-out</a:t>
            </a:r>
            <a:r>
              <a:rPr lang="en-US" altLang="en-US" dirty="0">
                <a:cs typeface="Times New Roman" pitchFamily="18" charset="0"/>
              </a:rPr>
              <a:t> (B)</a:t>
            </a:r>
            <a:endParaRPr lang="en-US" altLang="en-US" dirty="0"/>
          </a:p>
        </p:txBody>
      </p:sp>
      <p:grpSp>
        <p:nvGrpSpPr>
          <p:cNvPr id="272419" name="Group 35"/>
          <p:cNvGrpSpPr>
            <a:grpSpLocks/>
          </p:cNvGrpSpPr>
          <p:nvPr/>
        </p:nvGrpSpPr>
        <p:grpSpPr bwMode="auto">
          <a:xfrm>
            <a:off x="2207066" y="2219253"/>
            <a:ext cx="749829" cy="1219200"/>
            <a:chOff x="2081" y="1543"/>
            <a:chExt cx="436" cy="768"/>
          </a:xfrm>
        </p:grpSpPr>
        <p:sp>
          <p:nvSpPr>
            <p:cNvPr id="272389" name="Text Box 5"/>
            <p:cNvSpPr txBox="1">
              <a:spLocks noChangeArrowheads="1"/>
            </p:cNvSpPr>
            <p:nvPr/>
          </p:nvSpPr>
          <p:spPr bwMode="auto">
            <a:xfrm>
              <a:off x="2081" y="1543"/>
              <a:ext cx="436" cy="7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altLang="en-US" sz="2000" b="1"/>
                <a:t>X</a:t>
              </a:r>
            </a:p>
            <a:p>
              <a:pPr algn="r">
                <a:spcBef>
                  <a:spcPct val="20000"/>
                </a:spcBef>
              </a:pPr>
              <a:r>
                <a:rPr lang="en-US" altLang="en-US" sz="2000" b="1"/>
                <a:t>– Y</a:t>
              </a:r>
            </a:p>
            <a:p>
              <a:pPr algn="r">
                <a:spcBef>
                  <a:spcPct val="50000"/>
                </a:spcBef>
              </a:pPr>
              <a:r>
                <a:rPr lang="en-US" altLang="en-US" sz="2000" b="1"/>
                <a:t>B D</a:t>
              </a:r>
            </a:p>
          </p:txBody>
        </p:sp>
        <p:sp>
          <p:nvSpPr>
            <p:cNvPr id="272390" name="Line 6"/>
            <p:cNvSpPr>
              <a:spLocks noChangeShapeType="1"/>
            </p:cNvSpPr>
            <p:nvPr/>
          </p:nvSpPr>
          <p:spPr bwMode="auto">
            <a:xfrm>
              <a:off x="2167" y="2051"/>
              <a:ext cx="30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2420" name="Group 36"/>
          <p:cNvGrpSpPr>
            <a:grpSpLocks/>
          </p:cNvGrpSpPr>
          <p:nvPr/>
        </p:nvGrpSpPr>
        <p:grpSpPr bwMode="auto">
          <a:xfrm>
            <a:off x="3455974" y="2219253"/>
            <a:ext cx="686196" cy="1219200"/>
            <a:chOff x="2699" y="1543"/>
            <a:chExt cx="399" cy="768"/>
          </a:xfrm>
        </p:grpSpPr>
        <p:sp>
          <p:nvSpPr>
            <p:cNvPr id="272392" name="Text Box 8"/>
            <p:cNvSpPr txBox="1">
              <a:spLocks noChangeArrowheads="1"/>
            </p:cNvSpPr>
            <p:nvPr/>
          </p:nvSpPr>
          <p:spPr bwMode="auto">
            <a:xfrm>
              <a:off x="2699" y="1543"/>
              <a:ext cx="399" cy="7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altLang="en-US" sz="2000" b="1"/>
                <a:t>0</a:t>
              </a:r>
            </a:p>
            <a:p>
              <a:pPr algn="r">
                <a:spcBef>
                  <a:spcPct val="20000"/>
                </a:spcBef>
              </a:pPr>
              <a:r>
                <a:rPr lang="en-US" altLang="en-US" b="1"/>
                <a:t>–</a:t>
              </a:r>
              <a:r>
                <a:rPr lang="en-US" altLang="en-US" sz="2000" b="1"/>
                <a:t> 0</a:t>
              </a:r>
            </a:p>
            <a:p>
              <a:pPr algn="r">
                <a:spcBef>
                  <a:spcPct val="50000"/>
                </a:spcBef>
              </a:pPr>
              <a:r>
                <a:rPr lang="en-US" altLang="en-US" sz="2000" b="1"/>
                <a:t>0 0</a:t>
              </a:r>
            </a:p>
          </p:txBody>
        </p:sp>
        <p:sp>
          <p:nvSpPr>
            <p:cNvPr id="272393" name="Line 9"/>
            <p:cNvSpPr>
              <a:spLocks noChangeShapeType="1"/>
            </p:cNvSpPr>
            <p:nvPr/>
          </p:nvSpPr>
          <p:spPr bwMode="auto">
            <a:xfrm>
              <a:off x="2778" y="2051"/>
              <a:ext cx="27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2421" name="Group 37"/>
          <p:cNvGrpSpPr>
            <a:grpSpLocks/>
          </p:cNvGrpSpPr>
          <p:nvPr/>
        </p:nvGrpSpPr>
        <p:grpSpPr bwMode="auto">
          <a:xfrm>
            <a:off x="4766456" y="2219253"/>
            <a:ext cx="686196" cy="1219200"/>
            <a:chOff x="3461" y="1543"/>
            <a:chExt cx="399" cy="768"/>
          </a:xfrm>
        </p:grpSpPr>
        <p:sp>
          <p:nvSpPr>
            <p:cNvPr id="272395" name="Text Box 11"/>
            <p:cNvSpPr txBox="1">
              <a:spLocks noChangeArrowheads="1"/>
            </p:cNvSpPr>
            <p:nvPr/>
          </p:nvSpPr>
          <p:spPr bwMode="auto">
            <a:xfrm>
              <a:off x="3461" y="1543"/>
              <a:ext cx="399" cy="7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altLang="en-US" sz="2000" b="1"/>
                <a:t>0</a:t>
              </a:r>
            </a:p>
            <a:p>
              <a:pPr algn="r">
                <a:spcBef>
                  <a:spcPct val="20000"/>
                </a:spcBef>
              </a:pPr>
              <a:r>
                <a:rPr lang="en-US" altLang="en-US" b="1"/>
                <a:t>–</a:t>
              </a:r>
              <a:r>
                <a:rPr lang="en-US" altLang="en-US" sz="2000" b="1"/>
                <a:t> 1</a:t>
              </a:r>
            </a:p>
            <a:p>
              <a:pPr algn="r">
                <a:spcBef>
                  <a:spcPct val="50000"/>
                </a:spcBef>
              </a:pPr>
              <a:r>
                <a:rPr lang="en-US" altLang="en-US" sz="2000" b="1"/>
                <a:t>-1 1</a:t>
              </a:r>
            </a:p>
          </p:txBody>
        </p:sp>
        <p:sp>
          <p:nvSpPr>
            <p:cNvPr id="272396" name="Line 12"/>
            <p:cNvSpPr>
              <a:spLocks noChangeShapeType="1"/>
            </p:cNvSpPr>
            <p:nvPr/>
          </p:nvSpPr>
          <p:spPr bwMode="auto">
            <a:xfrm>
              <a:off x="3540" y="2051"/>
              <a:ext cx="27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2422" name="Group 38"/>
          <p:cNvGrpSpPr>
            <a:grpSpLocks/>
          </p:cNvGrpSpPr>
          <p:nvPr/>
        </p:nvGrpSpPr>
        <p:grpSpPr bwMode="auto">
          <a:xfrm>
            <a:off x="6076937" y="2219253"/>
            <a:ext cx="686196" cy="1219200"/>
            <a:chOff x="4223" y="1543"/>
            <a:chExt cx="399" cy="768"/>
          </a:xfrm>
        </p:grpSpPr>
        <p:sp>
          <p:nvSpPr>
            <p:cNvPr id="272398" name="Text Box 14"/>
            <p:cNvSpPr txBox="1">
              <a:spLocks noChangeArrowheads="1"/>
            </p:cNvSpPr>
            <p:nvPr/>
          </p:nvSpPr>
          <p:spPr bwMode="auto">
            <a:xfrm>
              <a:off x="4223" y="1543"/>
              <a:ext cx="399" cy="7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altLang="en-US" sz="2000" b="1"/>
                <a:t>1</a:t>
              </a:r>
            </a:p>
            <a:p>
              <a:pPr algn="r">
                <a:spcBef>
                  <a:spcPct val="20000"/>
                </a:spcBef>
              </a:pPr>
              <a:r>
                <a:rPr lang="en-US" altLang="en-US" b="1"/>
                <a:t>–</a:t>
              </a:r>
              <a:r>
                <a:rPr lang="en-US" altLang="en-US" sz="2000" b="1"/>
                <a:t> 0</a:t>
              </a:r>
            </a:p>
            <a:p>
              <a:pPr algn="r">
                <a:spcBef>
                  <a:spcPct val="50000"/>
                </a:spcBef>
              </a:pPr>
              <a:r>
                <a:rPr lang="en-US" altLang="en-US" sz="2000" b="1"/>
                <a:t>0 1</a:t>
              </a:r>
            </a:p>
          </p:txBody>
        </p:sp>
        <p:sp>
          <p:nvSpPr>
            <p:cNvPr id="272399" name="Line 15"/>
            <p:cNvSpPr>
              <a:spLocks noChangeShapeType="1"/>
            </p:cNvSpPr>
            <p:nvPr/>
          </p:nvSpPr>
          <p:spPr bwMode="auto">
            <a:xfrm>
              <a:off x="4302" y="2051"/>
              <a:ext cx="27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2423" name="Group 39"/>
          <p:cNvGrpSpPr>
            <a:grpSpLocks/>
          </p:cNvGrpSpPr>
          <p:nvPr/>
        </p:nvGrpSpPr>
        <p:grpSpPr bwMode="auto">
          <a:xfrm>
            <a:off x="7387418" y="2219253"/>
            <a:ext cx="686196" cy="1219200"/>
            <a:chOff x="4985" y="1543"/>
            <a:chExt cx="399" cy="768"/>
          </a:xfrm>
        </p:grpSpPr>
        <p:sp>
          <p:nvSpPr>
            <p:cNvPr id="272401" name="Text Box 17"/>
            <p:cNvSpPr txBox="1">
              <a:spLocks noChangeArrowheads="1"/>
            </p:cNvSpPr>
            <p:nvPr/>
          </p:nvSpPr>
          <p:spPr bwMode="auto">
            <a:xfrm>
              <a:off x="4985" y="1543"/>
              <a:ext cx="399" cy="7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altLang="en-US" sz="2000" b="1"/>
                <a:t>1</a:t>
              </a:r>
            </a:p>
            <a:p>
              <a:pPr algn="r">
                <a:spcBef>
                  <a:spcPct val="20000"/>
                </a:spcBef>
              </a:pPr>
              <a:r>
                <a:rPr lang="en-US" altLang="en-US" b="1"/>
                <a:t>–</a:t>
              </a:r>
              <a:r>
                <a:rPr lang="en-US" altLang="en-US" sz="2000" b="1"/>
                <a:t> 1</a:t>
              </a:r>
            </a:p>
            <a:p>
              <a:pPr algn="r">
                <a:spcBef>
                  <a:spcPct val="50000"/>
                </a:spcBef>
              </a:pPr>
              <a:r>
                <a:rPr lang="en-US" altLang="en-US" sz="2000" b="1"/>
                <a:t>0 0</a:t>
              </a:r>
            </a:p>
          </p:txBody>
        </p:sp>
        <p:sp>
          <p:nvSpPr>
            <p:cNvPr id="272402" name="Line 18"/>
            <p:cNvSpPr>
              <a:spLocks noChangeShapeType="1"/>
            </p:cNvSpPr>
            <p:nvPr/>
          </p:nvSpPr>
          <p:spPr bwMode="auto">
            <a:xfrm>
              <a:off x="5064" y="2051"/>
              <a:ext cx="27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2403" name="Group 19"/>
          <p:cNvGrpSpPr>
            <a:grpSpLocks/>
          </p:cNvGrpSpPr>
          <p:nvPr/>
        </p:nvGrpSpPr>
        <p:grpSpPr bwMode="auto">
          <a:xfrm>
            <a:off x="3393332" y="4840240"/>
            <a:ext cx="686196" cy="1600200"/>
            <a:chOff x="2191" y="1471"/>
            <a:chExt cx="363" cy="1008"/>
          </a:xfrm>
        </p:grpSpPr>
        <p:sp>
          <p:nvSpPr>
            <p:cNvPr id="272404" name="Text Box 20"/>
            <p:cNvSpPr txBox="1">
              <a:spLocks noChangeArrowheads="1"/>
            </p:cNvSpPr>
            <p:nvPr/>
          </p:nvSpPr>
          <p:spPr bwMode="auto">
            <a:xfrm>
              <a:off x="2191" y="1471"/>
              <a:ext cx="363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altLang="en-US" sz="2000" b="1"/>
                <a:t>-1</a:t>
              </a:r>
            </a:p>
            <a:p>
              <a:pPr algn="r">
                <a:spcBef>
                  <a:spcPct val="20000"/>
                </a:spcBef>
              </a:pPr>
              <a:r>
                <a:rPr lang="en-US" altLang="en-US" sz="2000" b="1"/>
                <a:t>0</a:t>
              </a:r>
            </a:p>
            <a:p>
              <a:pPr algn="r">
                <a:spcBef>
                  <a:spcPct val="20000"/>
                </a:spcBef>
              </a:pPr>
              <a:r>
                <a:rPr lang="en-US" altLang="en-US" b="1"/>
                <a:t>–</a:t>
              </a:r>
              <a:r>
                <a:rPr lang="en-US" altLang="en-US" sz="2000" b="1"/>
                <a:t> 0</a:t>
              </a:r>
            </a:p>
            <a:p>
              <a:pPr algn="r">
                <a:spcBef>
                  <a:spcPct val="50000"/>
                </a:spcBef>
              </a:pPr>
              <a:r>
                <a:rPr lang="en-US" altLang="en-US" sz="2000" b="1"/>
                <a:t>-1 1</a:t>
              </a:r>
            </a:p>
          </p:txBody>
        </p:sp>
        <p:sp>
          <p:nvSpPr>
            <p:cNvPr id="272405" name="Line 21"/>
            <p:cNvSpPr>
              <a:spLocks noChangeShapeType="1"/>
            </p:cNvSpPr>
            <p:nvPr/>
          </p:nvSpPr>
          <p:spPr bwMode="auto">
            <a:xfrm>
              <a:off x="2263" y="2196"/>
              <a:ext cx="25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2406" name="Group 22"/>
          <p:cNvGrpSpPr>
            <a:grpSpLocks/>
          </p:cNvGrpSpPr>
          <p:nvPr/>
        </p:nvGrpSpPr>
        <p:grpSpPr bwMode="auto">
          <a:xfrm>
            <a:off x="4703813" y="4840240"/>
            <a:ext cx="686196" cy="1600200"/>
            <a:chOff x="2191" y="1471"/>
            <a:chExt cx="363" cy="1008"/>
          </a:xfrm>
        </p:grpSpPr>
        <p:sp>
          <p:nvSpPr>
            <p:cNvPr id="272407" name="Text Box 23"/>
            <p:cNvSpPr txBox="1">
              <a:spLocks noChangeArrowheads="1"/>
            </p:cNvSpPr>
            <p:nvPr/>
          </p:nvSpPr>
          <p:spPr bwMode="auto">
            <a:xfrm>
              <a:off x="2191" y="1471"/>
              <a:ext cx="363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altLang="en-US" sz="2000" b="1"/>
                <a:t>-1</a:t>
              </a:r>
            </a:p>
            <a:p>
              <a:pPr algn="r">
                <a:spcBef>
                  <a:spcPct val="20000"/>
                </a:spcBef>
              </a:pPr>
              <a:r>
                <a:rPr lang="en-US" altLang="en-US" sz="2000" b="1"/>
                <a:t>0</a:t>
              </a:r>
            </a:p>
            <a:p>
              <a:pPr algn="r">
                <a:spcBef>
                  <a:spcPct val="20000"/>
                </a:spcBef>
              </a:pPr>
              <a:r>
                <a:rPr lang="en-US" altLang="en-US" b="1"/>
                <a:t>–</a:t>
              </a:r>
              <a:r>
                <a:rPr lang="en-US" altLang="en-US" sz="2000" b="1"/>
                <a:t> 1</a:t>
              </a:r>
            </a:p>
            <a:p>
              <a:pPr algn="r">
                <a:spcBef>
                  <a:spcPct val="50000"/>
                </a:spcBef>
              </a:pPr>
              <a:r>
                <a:rPr lang="en-US" altLang="en-US" sz="2000" b="1"/>
                <a:t>-1 0</a:t>
              </a:r>
            </a:p>
          </p:txBody>
        </p:sp>
        <p:sp>
          <p:nvSpPr>
            <p:cNvPr id="272408" name="Line 24"/>
            <p:cNvSpPr>
              <a:spLocks noChangeShapeType="1"/>
            </p:cNvSpPr>
            <p:nvPr/>
          </p:nvSpPr>
          <p:spPr bwMode="auto">
            <a:xfrm>
              <a:off x="2263" y="2196"/>
              <a:ext cx="25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2409" name="Group 25"/>
          <p:cNvGrpSpPr>
            <a:grpSpLocks/>
          </p:cNvGrpSpPr>
          <p:nvPr/>
        </p:nvGrpSpPr>
        <p:grpSpPr bwMode="auto">
          <a:xfrm>
            <a:off x="6014294" y="4840240"/>
            <a:ext cx="686196" cy="1600200"/>
            <a:chOff x="2191" y="1471"/>
            <a:chExt cx="363" cy="1008"/>
          </a:xfrm>
        </p:grpSpPr>
        <p:sp>
          <p:nvSpPr>
            <p:cNvPr id="272410" name="Text Box 26"/>
            <p:cNvSpPr txBox="1">
              <a:spLocks noChangeArrowheads="1"/>
            </p:cNvSpPr>
            <p:nvPr/>
          </p:nvSpPr>
          <p:spPr bwMode="auto">
            <a:xfrm>
              <a:off x="2191" y="1471"/>
              <a:ext cx="363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altLang="en-US" sz="2000" b="1" dirty="0"/>
                <a:t>-1</a:t>
              </a:r>
            </a:p>
            <a:p>
              <a:pPr algn="r">
                <a:spcBef>
                  <a:spcPct val="20000"/>
                </a:spcBef>
              </a:pPr>
              <a:r>
                <a:rPr lang="en-US" altLang="en-US" sz="2000" b="1" dirty="0"/>
                <a:t>1</a:t>
              </a:r>
            </a:p>
            <a:p>
              <a:pPr algn="r">
                <a:spcBef>
                  <a:spcPct val="20000"/>
                </a:spcBef>
              </a:pPr>
              <a:r>
                <a:rPr lang="en-US" altLang="en-US" b="1" dirty="0"/>
                <a:t>–</a:t>
              </a:r>
              <a:r>
                <a:rPr lang="en-US" altLang="en-US" sz="2000" b="1" dirty="0"/>
                <a:t> 0</a:t>
              </a:r>
            </a:p>
            <a:p>
              <a:pPr algn="r">
                <a:spcBef>
                  <a:spcPct val="50000"/>
                </a:spcBef>
              </a:pPr>
              <a:r>
                <a:rPr lang="en-US" altLang="en-US" sz="2000" b="1" dirty="0"/>
                <a:t>0 0</a:t>
              </a:r>
            </a:p>
          </p:txBody>
        </p:sp>
        <p:sp>
          <p:nvSpPr>
            <p:cNvPr id="272411" name="Line 27"/>
            <p:cNvSpPr>
              <a:spLocks noChangeShapeType="1"/>
            </p:cNvSpPr>
            <p:nvPr/>
          </p:nvSpPr>
          <p:spPr bwMode="auto">
            <a:xfrm>
              <a:off x="2263" y="2196"/>
              <a:ext cx="25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2412" name="Group 28"/>
          <p:cNvGrpSpPr>
            <a:grpSpLocks/>
          </p:cNvGrpSpPr>
          <p:nvPr/>
        </p:nvGrpSpPr>
        <p:grpSpPr bwMode="auto">
          <a:xfrm>
            <a:off x="7324775" y="4840240"/>
            <a:ext cx="686196" cy="1600200"/>
            <a:chOff x="2191" y="1471"/>
            <a:chExt cx="363" cy="1008"/>
          </a:xfrm>
        </p:grpSpPr>
        <p:sp>
          <p:nvSpPr>
            <p:cNvPr id="272413" name="Text Box 29"/>
            <p:cNvSpPr txBox="1">
              <a:spLocks noChangeArrowheads="1"/>
            </p:cNvSpPr>
            <p:nvPr/>
          </p:nvSpPr>
          <p:spPr bwMode="auto">
            <a:xfrm>
              <a:off x="2191" y="1471"/>
              <a:ext cx="363" cy="10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altLang="en-US" sz="2000" b="1" dirty="0"/>
                <a:t>-1</a:t>
              </a:r>
            </a:p>
            <a:p>
              <a:pPr algn="r">
                <a:spcBef>
                  <a:spcPct val="20000"/>
                </a:spcBef>
              </a:pPr>
              <a:r>
                <a:rPr lang="en-US" altLang="en-US" sz="2000" b="1" dirty="0"/>
                <a:t>1</a:t>
              </a:r>
            </a:p>
            <a:p>
              <a:pPr algn="r">
                <a:spcBef>
                  <a:spcPct val="20000"/>
                </a:spcBef>
              </a:pPr>
              <a:r>
                <a:rPr lang="en-US" altLang="en-US" b="1" dirty="0"/>
                <a:t>–</a:t>
              </a:r>
              <a:r>
                <a:rPr lang="en-US" altLang="en-US" sz="2000" b="1" dirty="0"/>
                <a:t> 1</a:t>
              </a:r>
            </a:p>
            <a:p>
              <a:pPr algn="r">
                <a:spcBef>
                  <a:spcPct val="50000"/>
                </a:spcBef>
              </a:pPr>
              <a:r>
                <a:rPr lang="en-US" altLang="en-US" sz="2000" b="1" dirty="0"/>
                <a:t>-1 1</a:t>
              </a:r>
            </a:p>
          </p:txBody>
        </p:sp>
        <p:sp>
          <p:nvSpPr>
            <p:cNvPr id="272414" name="Line 30"/>
            <p:cNvSpPr>
              <a:spLocks noChangeShapeType="1"/>
            </p:cNvSpPr>
            <p:nvPr/>
          </p:nvSpPr>
          <p:spPr bwMode="auto">
            <a:xfrm>
              <a:off x="2263" y="2196"/>
              <a:ext cx="25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103070" y="4840240"/>
            <a:ext cx="1791183" cy="1600200"/>
            <a:chOff x="1018218" y="4840239"/>
            <a:chExt cx="1653400" cy="1600200"/>
          </a:xfrm>
        </p:grpSpPr>
        <p:grpSp>
          <p:nvGrpSpPr>
            <p:cNvPr id="272415" name="Group 31"/>
            <p:cNvGrpSpPr>
              <a:grpSpLocks/>
            </p:cNvGrpSpPr>
            <p:nvPr/>
          </p:nvGrpSpPr>
          <p:grpSpPr bwMode="auto">
            <a:xfrm>
              <a:off x="1979468" y="4840239"/>
              <a:ext cx="692150" cy="1600200"/>
              <a:chOff x="2191" y="1471"/>
              <a:chExt cx="363" cy="1008"/>
            </a:xfrm>
          </p:grpSpPr>
          <p:sp>
            <p:nvSpPr>
              <p:cNvPr id="272416" name="Text Box 32"/>
              <p:cNvSpPr txBox="1">
                <a:spLocks noChangeArrowheads="1"/>
              </p:cNvSpPr>
              <p:nvPr/>
            </p:nvSpPr>
            <p:spPr bwMode="auto">
              <a:xfrm>
                <a:off x="2191" y="1471"/>
                <a:ext cx="363" cy="10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altLang="en-US" sz="2000" b="1" dirty="0"/>
                  <a:t>-1</a:t>
                </a:r>
              </a:p>
              <a:p>
                <a:pPr algn="r">
                  <a:spcBef>
                    <a:spcPct val="20000"/>
                  </a:spcBef>
                </a:pPr>
                <a:r>
                  <a:rPr lang="en-US" altLang="en-US" sz="2000" b="1" dirty="0"/>
                  <a:t>X</a:t>
                </a:r>
              </a:p>
              <a:p>
                <a:pPr algn="r">
                  <a:spcBef>
                    <a:spcPct val="20000"/>
                  </a:spcBef>
                </a:pPr>
                <a:r>
                  <a:rPr lang="en-US" altLang="en-US" sz="2000" b="1" dirty="0"/>
                  <a:t>– Y</a:t>
                </a:r>
              </a:p>
              <a:p>
                <a:pPr algn="r">
                  <a:spcBef>
                    <a:spcPct val="50000"/>
                  </a:spcBef>
                </a:pPr>
                <a:r>
                  <a:rPr lang="en-US" altLang="en-US" sz="2000" b="1" dirty="0"/>
                  <a:t>B D</a:t>
                </a:r>
              </a:p>
            </p:txBody>
          </p:sp>
          <p:sp>
            <p:nvSpPr>
              <p:cNvPr id="272417" name="Line 33"/>
              <p:cNvSpPr>
                <a:spLocks noChangeShapeType="1"/>
              </p:cNvSpPr>
              <p:nvPr/>
            </p:nvSpPr>
            <p:spPr bwMode="auto">
              <a:xfrm>
                <a:off x="2263" y="2196"/>
                <a:ext cx="25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" name="TextBox 1"/>
            <p:cNvSpPr txBox="1"/>
            <p:nvPr/>
          </p:nvSpPr>
          <p:spPr>
            <a:xfrm>
              <a:off x="1018218" y="4840510"/>
              <a:ext cx="11574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borrow-in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2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2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2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72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72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72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72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72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72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Binary Subtraction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00151"/>
            <a:ext cx="8915400" cy="1882775"/>
          </a:xfrm>
        </p:spPr>
        <p:txBody>
          <a:bodyPr/>
          <a:lstStyle/>
          <a:p>
            <a:pPr>
              <a:spcBef>
                <a:spcPct val="60000"/>
              </a:spcBef>
            </a:pPr>
            <a:r>
              <a:rPr lang="en-US" altLang="en-US"/>
              <a:t>Start with the least significant bit (rightmost bit)</a:t>
            </a:r>
          </a:p>
          <a:p>
            <a:pPr>
              <a:spcBef>
                <a:spcPct val="60000"/>
              </a:spcBef>
            </a:pPr>
            <a:r>
              <a:rPr lang="en-US" altLang="en-US"/>
              <a:t>Subtract each pair of bits</a:t>
            </a:r>
          </a:p>
          <a:p>
            <a:pPr>
              <a:spcBef>
                <a:spcPct val="60000"/>
              </a:spcBef>
            </a:pPr>
            <a:r>
              <a:rPr lang="en-US" altLang="en-US"/>
              <a:t>Include the borrow in the subtraction, if present</a:t>
            </a:r>
          </a:p>
        </p:txBody>
      </p:sp>
      <p:sp>
        <p:nvSpPr>
          <p:cNvPr id="273412" name="AutoShape 4"/>
          <p:cNvSpPr>
            <a:spLocks noChangeAspect="1" noChangeArrowheads="1" noTextEdit="1"/>
          </p:cNvSpPr>
          <p:nvPr/>
        </p:nvSpPr>
        <p:spPr bwMode="auto">
          <a:xfrm>
            <a:off x="2456697" y="3486607"/>
            <a:ext cx="5035550" cy="23987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73413" name="Group 5"/>
          <p:cNvGrpSpPr>
            <a:grpSpLocks/>
          </p:cNvGrpSpPr>
          <p:nvPr/>
        </p:nvGrpSpPr>
        <p:grpSpPr bwMode="auto">
          <a:xfrm>
            <a:off x="3050026" y="3869194"/>
            <a:ext cx="3546210" cy="1036638"/>
            <a:chOff x="1785" y="2342"/>
            <a:chExt cx="2062" cy="653"/>
          </a:xfrm>
        </p:grpSpPr>
        <p:sp>
          <p:nvSpPr>
            <p:cNvPr id="273414" name="Rectangle 6"/>
            <p:cNvSpPr>
              <a:spLocks noChangeArrowheads="1"/>
            </p:cNvSpPr>
            <p:nvPr/>
          </p:nvSpPr>
          <p:spPr bwMode="auto">
            <a:xfrm>
              <a:off x="2111" y="2668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3415" name="Rectangle 7"/>
            <p:cNvSpPr>
              <a:spLocks noChangeArrowheads="1"/>
            </p:cNvSpPr>
            <p:nvPr/>
          </p:nvSpPr>
          <p:spPr bwMode="auto">
            <a:xfrm>
              <a:off x="2186" y="2706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273416" name="Rectangle 8"/>
            <p:cNvSpPr>
              <a:spLocks noChangeArrowheads="1"/>
            </p:cNvSpPr>
            <p:nvPr/>
          </p:nvSpPr>
          <p:spPr bwMode="auto">
            <a:xfrm>
              <a:off x="2328" y="2668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3417" name="Rectangle 9"/>
            <p:cNvSpPr>
              <a:spLocks noChangeArrowheads="1"/>
            </p:cNvSpPr>
            <p:nvPr/>
          </p:nvSpPr>
          <p:spPr bwMode="auto">
            <a:xfrm>
              <a:off x="2403" y="2706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273418" name="Rectangle 10"/>
            <p:cNvSpPr>
              <a:spLocks noChangeArrowheads="1"/>
            </p:cNvSpPr>
            <p:nvPr/>
          </p:nvSpPr>
          <p:spPr bwMode="auto">
            <a:xfrm>
              <a:off x="2545" y="2668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3419" name="Rectangle 11"/>
            <p:cNvSpPr>
              <a:spLocks noChangeArrowheads="1"/>
            </p:cNvSpPr>
            <p:nvPr/>
          </p:nvSpPr>
          <p:spPr bwMode="auto">
            <a:xfrm>
              <a:off x="2620" y="2706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273420" name="Rectangle 12"/>
            <p:cNvSpPr>
              <a:spLocks noChangeArrowheads="1"/>
            </p:cNvSpPr>
            <p:nvPr/>
          </p:nvSpPr>
          <p:spPr bwMode="auto">
            <a:xfrm>
              <a:off x="2762" y="2668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3421" name="Rectangle 13"/>
            <p:cNvSpPr>
              <a:spLocks noChangeArrowheads="1"/>
            </p:cNvSpPr>
            <p:nvPr/>
          </p:nvSpPr>
          <p:spPr bwMode="auto">
            <a:xfrm>
              <a:off x="2837" y="2706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273422" name="Rectangle 14"/>
            <p:cNvSpPr>
              <a:spLocks noChangeArrowheads="1"/>
            </p:cNvSpPr>
            <p:nvPr/>
          </p:nvSpPr>
          <p:spPr bwMode="auto">
            <a:xfrm>
              <a:off x="2979" y="2668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3423" name="Rectangle 15"/>
            <p:cNvSpPr>
              <a:spLocks noChangeArrowheads="1"/>
            </p:cNvSpPr>
            <p:nvPr/>
          </p:nvSpPr>
          <p:spPr bwMode="auto">
            <a:xfrm>
              <a:off x="3054" y="2706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273424" name="Rectangle 16"/>
            <p:cNvSpPr>
              <a:spLocks noChangeArrowheads="1"/>
            </p:cNvSpPr>
            <p:nvPr/>
          </p:nvSpPr>
          <p:spPr bwMode="auto">
            <a:xfrm>
              <a:off x="3196" y="2668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3425" name="Rectangle 17"/>
            <p:cNvSpPr>
              <a:spLocks noChangeArrowheads="1"/>
            </p:cNvSpPr>
            <p:nvPr/>
          </p:nvSpPr>
          <p:spPr bwMode="auto">
            <a:xfrm>
              <a:off x="3271" y="2706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273426" name="Rectangle 18"/>
            <p:cNvSpPr>
              <a:spLocks noChangeArrowheads="1"/>
            </p:cNvSpPr>
            <p:nvPr/>
          </p:nvSpPr>
          <p:spPr bwMode="auto">
            <a:xfrm>
              <a:off x="3413" y="2668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3427" name="Rectangle 19"/>
            <p:cNvSpPr>
              <a:spLocks noChangeArrowheads="1"/>
            </p:cNvSpPr>
            <p:nvPr/>
          </p:nvSpPr>
          <p:spPr bwMode="auto">
            <a:xfrm>
              <a:off x="3488" y="2706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273428" name="Rectangle 20"/>
            <p:cNvSpPr>
              <a:spLocks noChangeArrowheads="1"/>
            </p:cNvSpPr>
            <p:nvPr/>
          </p:nvSpPr>
          <p:spPr bwMode="auto">
            <a:xfrm>
              <a:off x="3630" y="2668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3429" name="Rectangle 21"/>
            <p:cNvSpPr>
              <a:spLocks noChangeArrowheads="1"/>
            </p:cNvSpPr>
            <p:nvPr/>
          </p:nvSpPr>
          <p:spPr bwMode="auto">
            <a:xfrm>
              <a:off x="3705" y="2706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273430" name="Rectangle 22"/>
            <p:cNvSpPr>
              <a:spLocks noChangeArrowheads="1"/>
            </p:cNvSpPr>
            <p:nvPr/>
          </p:nvSpPr>
          <p:spPr bwMode="auto">
            <a:xfrm>
              <a:off x="2111" y="2342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3431" name="Rectangle 23"/>
            <p:cNvSpPr>
              <a:spLocks noChangeArrowheads="1"/>
            </p:cNvSpPr>
            <p:nvPr/>
          </p:nvSpPr>
          <p:spPr bwMode="auto">
            <a:xfrm>
              <a:off x="2186" y="2380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273432" name="Rectangle 24"/>
            <p:cNvSpPr>
              <a:spLocks noChangeArrowheads="1"/>
            </p:cNvSpPr>
            <p:nvPr/>
          </p:nvSpPr>
          <p:spPr bwMode="auto">
            <a:xfrm>
              <a:off x="2328" y="2342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3433" name="Rectangle 25"/>
            <p:cNvSpPr>
              <a:spLocks noChangeArrowheads="1"/>
            </p:cNvSpPr>
            <p:nvPr/>
          </p:nvSpPr>
          <p:spPr bwMode="auto">
            <a:xfrm>
              <a:off x="2403" y="2380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273434" name="Rectangle 26"/>
            <p:cNvSpPr>
              <a:spLocks noChangeArrowheads="1"/>
            </p:cNvSpPr>
            <p:nvPr/>
          </p:nvSpPr>
          <p:spPr bwMode="auto">
            <a:xfrm>
              <a:off x="2545" y="2342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3435" name="Rectangle 27"/>
            <p:cNvSpPr>
              <a:spLocks noChangeArrowheads="1"/>
            </p:cNvSpPr>
            <p:nvPr/>
          </p:nvSpPr>
          <p:spPr bwMode="auto">
            <a:xfrm>
              <a:off x="2620" y="2380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273436" name="Rectangle 28"/>
            <p:cNvSpPr>
              <a:spLocks noChangeArrowheads="1"/>
            </p:cNvSpPr>
            <p:nvPr/>
          </p:nvSpPr>
          <p:spPr bwMode="auto">
            <a:xfrm>
              <a:off x="2762" y="2342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3437" name="Rectangle 29"/>
            <p:cNvSpPr>
              <a:spLocks noChangeArrowheads="1"/>
            </p:cNvSpPr>
            <p:nvPr/>
          </p:nvSpPr>
          <p:spPr bwMode="auto">
            <a:xfrm>
              <a:off x="2837" y="2380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273438" name="Rectangle 30"/>
            <p:cNvSpPr>
              <a:spLocks noChangeArrowheads="1"/>
            </p:cNvSpPr>
            <p:nvPr/>
          </p:nvSpPr>
          <p:spPr bwMode="auto">
            <a:xfrm>
              <a:off x="2979" y="2342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3439" name="Rectangle 31"/>
            <p:cNvSpPr>
              <a:spLocks noChangeArrowheads="1"/>
            </p:cNvSpPr>
            <p:nvPr/>
          </p:nvSpPr>
          <p:spPr bwMode="auto">
            <a:xfrm>
              <a:off x="3054" y="2380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273440" name="Rectangle 32"/>
            <p:cNvSpPr>
              <a:spLocks noChangeArrowheads="1"/>
            </p:cNvSpPr>
            <p:nvPr/>
          </p:nvSpPr>
          <p:spPr bwMode="auto">
            <a:xfrm>
              <a:off x="3196" y="2342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3441" name="Rectangle 33"/>
            <p:cNvSpPr>
              <a:spLocks noChangeArrowheads="1"/>
            </p:cNvSpPr>
            <p:nvPr/>
          </p:nvSpPr>
          <p:spPr bwMode="auto">
            <a:xfrm>
              <a:off x="3271" y="2380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273442" name="Rectangle 34"/>
            <p:cNvSpPr>
              <a:spLocks noChangeArrowheads="1"/>
            </p:cNvSpPr>
            <p:nvPr/>
          </p:nvSpPr>
          <p:spPr bwMode="auto">
            <a:xfrm>
              <a:off x="3413" y="2342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3443" name="Rectangle 35"/>
            <p:cNvSpPr>
              <a:spLocks noChangeArrowheads="1"/>
            </p:cNvSpPr>
            <p:nvPr/>
          </p:nvSpPr>
          <p:spPr bwMode="auto">
            <a:xfrm>
              <a:off x="3488" y="2380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/>
            </a:p>
          </p:txBody>
        </p:sp>
        <p:sp>
          <p:nvSpPr>
            <p:cNvPr id="273444" name="Rectangle 36"/>
            <p:cNvSpPr>
              <a:spLocks noChangeArrowheads="1"/>
            </p:cNvSpPr>
            <p:nvPr/>
          </p:nvSpPr>
          <p:spPr bwMode="auto">
            <a:xfrm>
              <a:off x="3630" y="2342"/>
              <a:ext cx="217" cy="217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3445" name="Rectangle 37"/>
            <p:cNvSpPr>
              <a:spLocks noChangeArrowheads="1"/>
            </p:cNvSpPr>
            <p:nvPr/>
          </p:nvSpPr>
          <p:spPr bwMode="auto">
            <a:xfrm>
              <a:off x="3705" y="2380"/>
              <a:ext cx="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500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/>
            </a:p>
          </p:txBody>
        </p:sp>
        <p:sp>
          <p:nvSpPr>
            <p:cNvPr id="273446" name="Line 38"/>
            <p:cNvSpPr>
              <a:spLocks noChangeShapeType="1"/>
            </p:cNvSpPr>
            <p:nvPr/>
          </p:nvSpPr>
          <p:spPr bwMode="auto">
            <a:xfrm>
              <a:off x="1785" y="2994"/>
              <a:ext cx="2062" cy="1"/>
            </a:xfrm>
            <a:prstGeom prst="line">
              <a:avLst/>
            </a:prstGeom>
            <a:noFill/>
            <a:ln w="1428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3447" name="Rectangle 39"/>
            <p:cNvSpPr>
              <a:spLocks noChangeArrowheads="1"/>
            </p:cNvSpPr>
            <p:nvPr/>
          </p:nvSpPr>
          <p:spPr bwMode="auto">
            <a:xfrm>
              <a:off x="1879" y="2685"/>
              <a:ext cx="7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b="1"/>
                <a:t>–</a:t>
              </a:r>
            </a:p>
          </p:txBody>
        </p:sp>
      </p:grpSp>
      <p:sp>
        <p:nvSpPr>
          <p:cNvPr id="273448" name="Rectangle 40"/>
          <p:cNvSpPr>
            <a:spLocks noChangeArrowheads="1"/>
          </p:cNvSpPr>
          <p:nvPr/>
        </p:nvSpPr>
        <p:spPr bwMode="auto">
          <a:xfrm>
            <a:off x="6929875" y="3912058"/>
            <a:ext cx="41036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>
                <a:solidFill>
                  <a:srgbClr val="000000"/>
                </a:solidFill>
              </a:rPr>
              <a:t>(54)</a:t>
            </a:r>
            <a:endParaRPr lang="en-US" altLang="en-US"/>
          </a:p>
        </p:txBody>
      </p:sp>
      <p:sp>
        <p:nvSpPr>
          <p:cNvPr id="273449" name="Rectangle 41"/>
          <p:cNvSpPr>
            <a:spLocks noChangeArrowheads="1"/>
          </p:cNvSpPr>
          <p:nvPr/>
        </p:nvSpPr>
        <p:spPr bwMode="auto">
          <a:xfrm>
            <a:off x="6936754" y="4429583"/>
            <a:ext cx="41036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>
                <a:solidFill>
                  <a:srgbClr val="000000"/>
                </a:solidFill>
              </a:rPr>
              <a:t>(29)</a:t>
            </a:r>
            <a:endParaRPr lang="en-US" altLang="en-US"/>
          </a:p>
        </p:txBody>
      </p:sp>
      <p:sp>
        <p:nvSpPr>
          <p:cNvPr id="273450" name="Rectangle 42"/>
          <p:cNvSpPr>
            <a:spLocks noChangeArrowheads="1"/>
          </p:cNvSpPr>
          <p:nvPr/>
        </p:nvSpPr>
        <p:spPr bwMode="auto">
          <a:xfrm>
            <a:off x="6929875" y="5121733"/>
            <a:ext cx="41036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>
                <a:solidFill>
                  <a:srgbClr val="000000"/>
                </a:solidFill>
              </a:rPr>
              <a:t>(25)</a:t>
            </a:r>
            <a:endParaRPr lang="en-US" altLang="en-US"/>
          </a:p>
        </p:txBody>
      </p:sp>
      <p:grpSp>
        <p:nvGrpSpPr>
          <p:cNvPr id="273454" name="Group 46"/>
          <p:cNvGrpSpPr>
            <a:grpSpLocks/>
          </p:cNvGrpSpPr>
          <p:nvPr/>
        </p:nvGrpSpPr>
        <p:grpSpPr bwMode="auto">
          <a:xfrm>
            <a:off x="2633836" y="5077279"/>
            <a:ext cx="3962400" cy="695324"/>
            <a:chOff x="1543" y="3103"/>
            <a:chExt cx="2304" cy="438"/>
          </a:xfrm>
        </p:grpSpPr>
        <p:sp>
          <p:nvSpPr>
            <p:cNvPr id="273455" name="Rectangle 47"/>
            <p:cNvSpPr>
              <a:spLocks noChangeArrowheads="1"/>
            </p:cNvSpPr>
            <p:nvPr/>
          </p:nvSpPr>
          <p:spPr bwMode="auto">
            <a:xfrm>
              <a:off x="2111" y="3103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3456" name="Rectangle 48"/>
            <p:cNvSpPr>
              <a:spLocks noChangeArrowheads="1"/>
            </p:cNvSpPr>
            <p:nvPr/>
          </p:nvSpPr>
          <p:spPr bwMode="auto">
            <a:xfrm>
              <a:off x="2328" y="3103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3457" name="Rectangle 49"/>
            <p:cNvSpPr>
              <a:spLocks noChangeArrowheads="1"/>
            </p:cNvSpPr>
            <p:nvPr/>
          </p:nvSpPr>
          <p:spPr bwMode="auto">
            <a:xfrm>
              <a:off x="2545" y="3103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3458" name="Rectangle 50"/>
            <p:cNvSpPr>
              <a:spLocks noChangeArrowheads="1"/>
            </p:cNvSpPr>
            <p:nvPr/>
          </p:nvSpPr>
          <p:spPr bwMode="auto">
            <a:xfrm>
              <a:off x="2762" y="3103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3459" name="Rectangle 51"/>
            <p:cNvSpPr>
              <a:spLocks noChangeArrowheads="1"/>
            </p:cNvSpPr>
            <p:nvPr/>
          </p:nvSpPr>
          <p:spPr bwMode="auto">
            <a:xfrm>
              <a:off x="2979" y="3103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3460" name="Rectangle 52"/>
            <p:cNvSpPr>
              <a:spLocks noChangeArrowheads="1"/>
            </p:cNvSpPr>
            <p:nvPr/>
          </p:nvSpPr>
          <p:spPr bwMode="auto">
            <a:xfrm>
              <a:off x="3196" y="3103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3461" name="Rectangle 53"/>
            <p:cNvSpPr>
              <a:spLocks noChangeArrowheads="1"/>
            </p:cNvSpPr>
            <p:nvPr/>
          </p:nvSpPr>
          <p:spPr bwMode="auto">
            <a:xfrm>
              <a:off x="3413" y="3103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3462" name="Rectangle 54"/>
            <p:cNvSpPr>
              <a:spLocks noChangeArrowheads="1"/>
            </p:cNvSpPr>
            <p:nvPr/>
          </p:nvSpPr>
          <p:spPr bwMode="auto">
            <a:xfrm>
              <a:off x="3630" y="3103"/>
              <a:ext cx="217" cy="218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3463" name="Rectangle 55"/>
            <p:cNvSpPr>
              <a:spLocks noChangeArrowheads="1"/>
            </p:cNvSpPr>
            <p:nvPr/>
          </p:nvSpPr>
          <p:spPr bwMode="auto">
            <a:xfrm>
              <a:off x="3718" y="3425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  <a:endParaRPr lang="en-US" altLang="en-US" b="1"/>
            </a:p>
          </p:txBody>
        </p:sp>
        <p:sp>
          <p:nvSpPr>
            <p:cNvPr id="273464" name="Rectangle 56"/>
            <p:cNvSpPr>
              <a:spLocks noChangeArrowheads="1"/>
            </p:cNvSpPr>
            <p:nvPr/>
          </p:nvSpPr>
          <p:spPr bwMode="auto">
            <a:xfrm>
              <a:off x="3501" y="3425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  <a:latin typeface="Helvetica" pitchFamily="34" charset="0"/>
                </a:rPr>
                <a:t>1</a:t>
              </a:r>
              <a:endParaRPr lang="en-US" altLang="en-US" b="1"/>
            </a:p>
          </p:txBody>
        </p:sp>
        <p:sp>
          <p:nvSpPr>
            <p:cNvPr id="273465" name="Rectangle 57"/>
            <p:cNvSpPr>
              <a:spLocks noChangeArrowheads="1"/>
            </p:cNvSpPr>
            <p:nvPr/>
          </p:nvSpPr>
          <p:spPr bwMode="auto">
            <a:xfrm>
              <a:off x="3284" y="3425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  <a:latin typeface="Helvetica" pitchFamily="34" charset="0"/>
                </a:rPr>
                <a:t>2</a:t>
              </a:r>
              <a:endParaRPr lang="en-US" altLang="en-US" b="1"/>
            </a:p>
          </p:txBody>
        </p:sp>
        <p:sp>
          <p:nvSpPr>
            <p:cNvPr id="273466" name="Rectangle 58"/>
            <p:cNvSpPr>
              <a:spLocks noChangeArrowheads="1"/>
            </p:cNvSpPr>
            <p:nvPr/>
          </p:nvSpPr>
          <p:spPr bwMode="auto">
            <a:xfrm>
              <a:off x="3067" y="3425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  <a:latin typeface="Helvetica" pitchFamily="34" charset="0"/>
                </a:rPr>
                <a:t>3</a:t>
              </a:r>
              <a:endParaRPr lang="en-US" altLang="en-US" b="1"/>
            </a:p>
          </p:txBody>
        </p:sp>
        <p:sp>
          <p:nvSpPr>
            <p:cNvPr id="273467" name="Rectangle 59"/>
            <p:cNvSpPr>
              <a:spLocks noChangeArrowheads="1"/>
            </p:cNvSpPr>
            <p:nvPr/>
          </p:nvSpPr>
          <p:spPr bwMode="auto">
            <a:xfrm>
              <a:off x="2837" y="3425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  <a:latin typeface="Helvetica" pitchFamily="34" charset="0"/>
                </a:rPr>
                <a:t>4</a:t>
              </a:r>
              <a:endParaRPr lang="en-US" altLang="en-US" b="1"/>
            </a:p>
          </p:txBody>
        </p:sp>
        <p:sp>
          <p:nvSpPr>
            <p:cNvPr id="273468" name="Rectangle 60"/>
            <p:cNvSpPr>
              <a:spLocks noChangeArrowheads="1"/>
            </p:cNvSpPr>
            <p:nvPr/>
          </p:nvSpPr>
          <p:spPr bwMode="auto">
            <a:xfrm>
              <a:off x="1543" y="3425"/>
              <a:ext cx="51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  <a:latin typeface="Helvetica" pitchFamily="34" charset="0"/>
                </a:rPr>
                <a:t>bit position:</a:t>
              </a:r>
              <a:endParaRPr lang="en-US" altLang="en-US" b="1"/>
            </a:p>
          </p:txBody>
        </p:sp>
        <p:sp>
          <p:nvSpPr>
            <p:cNvPr id="273469" name="Rectangle 61"/>
            <p:cNvSpPr>
              <a:spLocks noChangeArrowheads="1"/>
            </p:cNvSpPr>
            <p:nvPr/>
          </p:nvSpPr>
          <p:spPr bwMode="auto">
            <a:xfrm>
              <a:off x="2620" y="3425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  <a:latin typeface="Helvetica" pitchFamily="34" charset="0"/>
                </a:rPr>
                <a:t>5</a:t>
              </a:r>
              <a:endParaRPr lang="en-US" altLang="en-US" b="1"/>
            </a:p>
          </p:txBody>
        </p:sp>
        <p:sp>
          <p:nvSpPr>
            <p:cNvPr id="273470" name="Rectangle 62"/>
            <p:cNvSpPr>
              <a:spLocks noChangeArrowheads="1"/>
            </p:cNvSpPr>
            <p:nvPr/>
          </p:nvSpPr>
          <p:spPr bwMode="auto">
            <a:xfrm>
              <a:off x="2403" y="3425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  <a:latin typeface="Helvetica" pitchFamily="34" charset="0"/>
                </a:rPr>
                <a:t>6</a:t>
              </a:r>
              <a:endParaRPr lang="en-US" altLang="en-US" b="1"/>
            </a:p>
          </p:txBody>
        </p:sp>
        <p:sp>
          <p:nvSpPr>
            <p:cNvPr id="273471" name="Rectangle 63"/>
            <p:cNvSpPr>
              <a:spLocks noChangeArrowheads="1"/>
            </p:cNvSpPr>
            <p:nvPr/>
          </p:nvSpPr>
          <p:spPr bwMode="auto">
            <a:xfrm>
              <a:off x="2186" y="3425"/>
              <a:ext cx="4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  <a:latin typeface="Helvetica" pitchFamily="34" charset="0"/>
                </a:rPr>
                <a:t>7</a:t>
              </a:r>
              <a:endParaRPr lang="en-US" altLang="en-US" b="1"/>
            </a:p>
          </p:txBody>
        </p:sp>
      </p:grpSp>
      <p:sp>
        <p:nvSpPr>
          <p:cNvPr id="273472" name="Rectangle 64"/>
          <p:cNvSpPr>
            <a:spLocks noChangeArrowheads="1"/>
          </p:cNvSpPr>
          <p:nvPr/>
        </p:nvSpPr>
        <p:spPr bwMode="auto">
          <a:xfrm>
            <a:off x="4455095" y="3637420"/>
            <a:ext cx="13625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 b="1">
                <a:solidFill>
                  <a:srgbClr val="000000"/>
                </a:solidFill>
                <a:latin typeface="Helvetica" pitchFamily="34" charset="0"/>
              </a:rPr>
              <a:t>-1</a:t>
            </a:r>
            <a:endParaRPr lang="en-US" altLang="en-US" b="1"/>
          </a:p>
        </p:txBody>
      </p:sp>
      <p:sp>
        <p:nvSpPr>
          <p:cNvPr id="273474" name="Rectangle 66"/>
          <p:cNvSpPr>
            <a:spLocks noChangeArrowheads="1"/>
          </p:cNvSpPr>
          <p:nvPr/>
        </p:nvSpPr>
        <p:spPr bwMode="auto">
          <a:xfrm>
            <a:off x="4828290" y="3637420"/>
            <a:ext cx="13625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200" b="1">
                <a:solidFill>
                  <a:srgbClr val="000000"/>
                </a:solidFill>
                <a:latin typeface="Helvetica" pitchFamily="34" charset="0"/>
              </a:rPr>
              <a:t>-1</a:t>
            </a:r>
            <a:endParaRPr lang="en-US" altLang="en-US" b="1"/>
          </a:p>
        </p:txBody>
      </p:sp>
      <p:sp>
        <p:nvSpPr>
          <p:cNvPr id="273475" name="Rectangle 67"/>
          <p:cNvSpPr>
            <a:spLocks noChangeArrowheads="1"/>
          </p:cNvSpPr>
          <p:nvPr/>
        </p:nvSpPr>
        <p:spPr bwMode="auto">
          <a:xfrm>
            <a:off x="3739662" y="5137607"/>
            <a:ext cx="10740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500">
                <a:solidFill>
                  <a:srgbClr val="000000"/>
                </a:solidFill>
                <a:latin typeface="Helvetica" pitchFamily="34" charset="0"/>
              </a:rPr>
              <a:t>0</a:t>
            </a:r>
            <a:endParaRPr lang="en-US" altLang="en-US"/>
          </a:p>
        </p:txBody>
      </p:sp>
      <p:sp>
        <p:nvSpPr>
          <p:cNvPr id="273476" name="Rectangle 68"/>
          <p:cNvSpPr>
            <a:spLocks noChangeArrowheads="1"/>
          </p:cNvSpPr>
          <p:nvPr/>
        </p:nvSpPr>
        <p:spPr bwMode="auto">
          <a:xfrm>
            <a:off x="4112856" y="5137607"/>
            <a:ext cx="10740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500">
                <a:solidFill>
                  <a:srgbClr val="000000"/>
                </a:solidFill>
                <a:latin typeface="Helvetica" pitchFamily="34" charset="0"/>
              </a:rPr>
              <a:t>0</a:t>
            </a:r>
            <a:endParaRPr lang="en-US" altLang="en-US"/>
          </a:p>
        </p:txBody>
      </p:sp>
      <p:sp>
        <p:nvSpPr>
          <p:cNvPr id="273477" name="Rectangle 69"/>
          <p:cNvSpPr>
            <a:spLocks noChangeArrowheads="1"/>
          </p:cNvSpPr>
          <p:nvPr/>
        </p:nvSpPr>
        <p:spPr bwMode="auto">
          <a:xfrm>
            <a:off x="4486051" y="5137607"/>
            <a:ext cx="10740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500">
                <a:solidFill>
                  <a:srgbClr val="000000"/>
                </a:solidFill>
                <a:latin typeface="Helvetica" pitchFamily="34" charset="0"/>
              </a:rPr>
              <a:t>0</a:t>
            </a:r>
            <a:endParaRPr lang="en-US" altLang="en-US"/>
          </a:p>
        </p:txBody>
      </p:sp>
      <p:sp>
        <p:nvSpPr>
          <p:cNvPr id="273478" name="Rectangle 70"/>
          <p:cNvSpPr>
            <a:spLocks noChangeArrowheads="1"/>
          </p:cNvSpPr>
          <p:nvPr/>
        </p:nvSpPr>
        <p:spPr bwMode="auto">
          <a:xfrm>
            <a:off x="4859246" y="5137607"/>
            <a:ext cx="10740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500">
                <a:solidFill>
                  <a:srgbClr val="000000"/>
                </a:solidFill>
                <a:latin typeface="Helvetica" pitchFamily="34" charset="0"/>
              </a:rPr>
              <a:t>1</a:t>
            </a:r>
            <a:endParaRPr lang="en-US" altLang="en-US"/>
          </a:p>
        </p:txBody>
      </p:sp>
      <p:sp>
        <p:nvSpPr>
          <p:cNvPr id="273479" name="Rectangle 71"/>
          <p:cNvSpPr>
            <a:spLocks noChangeArrowheads="1"/>
          </p:cNvSpPr>
          <p:nvPr/>
        </p:nvSpPr>
        <p:spPr bwMode="auto">
          <a:xfrm>
            <a:off x="5232441" y="5137607"/>
            <a:ext cx="10740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500">
                <a:solidFill>
                  <a:srgbClr val="000000"/>
                </a:solidFill>
                <a:latin typeface="Helvetica" pitchFamily="34" charset="0"/>
              </a:rPr>
              <a:t>1</a:t>
            </a:r>
            <a:endParaRPr lang="en-US" altLang="en-US"/>
          </a:p>
        </p:txBody>
      </p:sp>
      <p:sp>
        <p:nvSpPr>
          <p:cNvPr id="273480" name="Rectangle 72"/>
          <p:cNvSpPr>
            <a:spLocks noChangeArrowheads="1"/>
          </p:cNvSpPr>
          <p:nvPr/>
        </p:nvSpPr>
        <p:spPr bwMode="auto">
          <a:xfrm>
            <a:off x="5605636" y="5137607"/>
            <a:ext cx="10740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500">
                <a:solidFill>
                  <a:srgbClr val="000000"/>
                </a:solidFill>
                <a:latin typeface="Helvetica" pitchFamily="34" charset="0"/>
              </a:rPr>
              <a:t>0</a:t>
            </a:r>
            <a:endParaRPr lang="en-US" altLang="en-US"/>
          </a:p>
        </p:txBody>
      </p:sp>
      <p:sp>
        <p:nvSpPr>
          <p:cNvPr id="273481" name="Rectangle 73"/>
          <p:cNvSpPr>
            <a:spLocks noChangeArrowheads="1"/>
          </p:cNvSpPr>
          <p:nvPr/>
        </p:nvSpPr>
        <p:spPr bwMode="auto">
          <a:xfrm>
            <a:off x="5978830" y="5137607"/>
            <a:ext cx="10740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500">
                <a:solidFill>
                  <a:srgbClr val="000000"/>
                </a:solidFill>
                <a:latin typeface="Helvetica" pitchFamily="34" charset="0"/>
              </a:rPr>
              <a:t>0</a:t>
            </a:r>
            <a:endParaRPr lang="en-US" altLang="en-US"/>
          </a:p>
        </p:txBody>
      </p:sp>
      <p:sp>
        <p:nvSpPr>
          <p:cNvPr id="273482" name="Rectangle 74"/>
          <p:cNvSpPr>
            <a:spLocks noChangeArrowheads="1"/>
          </p:cNvSpPr>
          <p:nvPr/>
        </p:nvSpPr>
        <p:spPr bwMode="auto">
          <a:xfrm>
            <a:off x="6352025" y="5137607"/>
            <a:ext cx="10740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1500">
                <a:solidFill>
                  <a:srgbClr val="000000"/>
                </a:solidFill>
                <a:latin typeface="Helvetica" pitchFamily="34" charset="0"/>
              </a:rPr>
              <a:t>1</a:t>
            </a:r>
            <a:endParaRPr lang="en-US" altLang="en-US"/>
          </a:p>
        </p:txBody>
      </p:sp>
      <p:grpSp>
        <p:nvGrpSpPr>
          <p:cNvPr id="273484" name="Group 76"/>
          <p:cNvGrpSpPr>
            <a:grpSpLocks/>
          </p:cNvGrpSpPr>
          <p:nvPr/>
        </p:nvGrpSpPr>
        <p:grpSpPr bwMode="auto">
          <a:xfrm>
            <a:off x="2895244" y="3627903"/>
            <a:ext cx="3193652" cy="193676"/>
            <a:chOff x="1937" y="2190"/>
            <a:chExt cx="1857" cy="122"/>
          </a:xfrm>
        </p:grpSpPr>
        <p:sp>
          <p:nvSpPr>
            <p:cNvPr id="273453" name="Rectangle 45"/>
            <p:cNvSpPr>
              <a:spLocks noChangeArrowheads="1"/>
            </p:cNvSpPr>
            <p:nvPr/>
          </p:nvSpPr>
          <p:spPr bwMode="auto">
            <a:xfrm>
              <a:off x="1937" y="2190"/>
              <a:ext cx="387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  <a:latin typeface="Helvetica" pitchFamily="34" charset="0"/>
                </a:rPr>
                <a:t>borrow</a:t>
              </a:r>
              <a:endParaRPr lang="en-US" altLang="en-US" b="1"/>
            </a:p>
          </p:txBody>
        </p:sp>
        <p:sp>
          <p:nvSpPr>
            <p:cNvPr id="273483" name="Rectangle 75"/>
            <p:cNvSpPr>
              <a:spLocks noChangeArrowheads="1"/>
            </p:cNvSpPr>
            <p:nvPr/>
          </p:nvSpPr>
          <p:spPr bwMode="auto">
            <a:xfrm>
              <a:off x="3715" y="2196"/>
              <a:ext cx="7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1200" b="1">
                  <a:solidFill>
                    <a:srgbClr val="000000"/>
                  </a:solidFill>
                  <a:latin typeface="Helvetica" pitchFamily="34" charset="0"/>
                </a:rPr>
                <a:t>-1</a:t>
              </a:r>
              <a:endParaRPr lang="en-US" altLang="en-US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3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3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3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73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73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73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73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73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73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73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73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73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73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73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48" grpId="0"/>
      <p:bldP spid="273449" grpId="0"/>
      <p:bldP spid="273450" grpId="0"/>
      <p:bldP spid="273472" grpId="0"/>
      <p:bldP spid="273474" grpId="0"/>
      <p:bldP spid="273475" grpId="0"/>
      <p:bldP spid="273476" grpId="0"/>
      <p:bldP spid="273477" grpId="0"/>
      <p:bldP spid="273478" grpId="0"/>
      <p:bldP spid="273479" grpId="0"/>
      <p:bldP spid="273480" grpId="0"/>
      <p:bldP spid="273481" grpId="0"/>
      <p:bldP spid="27348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Hexadecimal Addition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816" y="1009506"/>
            <a:ext cx="8924000" cy="3054350"/>
          </a:xfrm>
        </p:spPr>
        <p:txBody>
          <a:bodyPr/>
          <a:lstStyle/>
          <a:p>
            <a:pPr>
              <a:spcBef>
                <a:spcPct val="60000"/>
              </a:spcBef>
            </a:pPr>
            <a:r>
              <a:rPr lang="en-US" altLang="en-US" dirty="0"/>
              <a:t>Start with the least significant hexadecimal digits</a:t>
            </a:r>
          </a:p>
          <a:p>
            <a:pPr>
              <a:spcBef>
                <a:spcPct val="60000"/>
              </a:spcBef>
            </a:pPr>
            <a:r>
              <a:rPr lang="en-US" altLang="en-US" dirty="0"/>
              <a:t>Let Sum = summation of two hex digits</a:t>
            </a:r>
          </a:p>
          <a:p>
            <a:pPr>
              <a:spcBef>
                <a:spcPct val="60000"/>
              </a:spcBef>
            </a:pPr>
            <a:r>
              <a:rPr lang="en-US" altLang="en-US" dirty="0"/>
              <a:t>If Sum is greater than or equal to 16</a:t>
            </a:r>
          </a:p>
          <a:p>
            <a:pPr lvl="1">
              <a:spcBef>
                <a:spcPct val="60000"/>
              </a:spcBef>
            </a:pPr>
            <a:r>
              <a:rPr lang="en-US" altLang="en-US" dirty="0"/>
              <a:t>Sum = Sum – 16 and Carry = 1</a:t>
            </a:r>
          </a:p>
          <a:p>
            <a:pPr>
              <a:spcBef>
                <a:spcPct val="60000"/>
              </a:spcBef>
            </a:pPr>
            <a:r>
              <a:rPr lang="en-US" altLang="en-US" dirty="0"/>
              <a:t>Example:</a:t>
            </a:r>
          </a:p>
        </p:txBody>
      </p:sp>
      <p:sp>
        <p:nvSpPr>
          <p:cNvPr id="133153" name="Text Box 33"/>
          <p:cNvSpPr txBox="1">
            <a:spLocks noChangeArrowheads="1"/>
          </p:cNvSpPr>
          <p:nvPr/>
        </p:nvSpPr>
        <p:spPr bwMode="auto">
          <a:xfrm>
            <a:off x="1957124" y="5641976"/>
            <a:ext cx="436827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/>
          <a:p>
            <a:pPr>
              <a:spcBef>
                <a:spcPct val="20000"/>
              </a:spcBef>
            </a:pPr>
            <a:r>
              <a:rPr lang="en-US" altLang="en-US" sz="3200" b="1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133154" name="Text Box 34"/>
          <p:cNvSpPr txBox="1">
            <a:spLocks noChangeArrowheads="1"/>
          </p:cNvSpPr>
          <p:nvPr/>
        </p:nvSpPr>
        <p:spPr bwMode="auto">
          <a:xfrm>
            <a:off x="2393951" y="5641976"/>
            <a:ext cx="436827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/>
          <a:p>
            <a:pPr>
              <a:spcBef>
                <a:spcPct val="20000"/>
              </a:spcBef>
            </a:pPr>
            <a:r>
              <a:rPr lang="en-US" altLang="en-US" sz="3200" b="1">
                <a:latin typeface="Courier New" pitchFamily="49" charset="0"/>
                <a:cs typeface="Courier New" pitchFamily="49" charset="0"/>
              </a:rPr>
              <a:t>F</a:t>
            </a:r>
          </a:p>
        </p:txBody>
      </p:sp>
      <p:sp>
        <p:nvSpPr>
          <p:cNvPr id="133155" name="Text Box 35"/>
          <p:cNvSpPr txBox="1">
            <a:spLocks noChangeArrowheads="1"/>
          </p:cNvSpPr>
          <p:nvPr/>
        </p:nvSpPr>
        <p:spPr bwMode="auto">
          <a:xfrm>
            <a:off x="2830778" y="5641976"/>
            <a:ext cx="436827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/>
          <a:p>
            <a:pPr>
              <a:spcBef>
                <a:spcPct val="20000"/>
              </a:spcBef>
            </a:pPr>
            <a:r>
              <a:rPr lang="en-US" altLang="en-US" sz="3200" b="1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33156" name="Text Box 36"/>
          <p:cNvSpPr txBox="1">
            <a:spLocks noChangeArrowheads="1"/>
          </p:cNvSpPr>
          <p:nvPr/>
        </p:nvSpPr>
        <p:spPr bwMode="auto">
          <a:xfrm>
            <a:off x="3267605" y="5641976"/>
            <a:ext cx="436827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/>
          <a:p>
            <a:pPr>
              <a:spcBef>
                <a:spcPct val="20000"/>
              </a:spcBef>
            </a:pPr>
            <a:r>
              <a:rPr lang="en-US" altLang="en-US" sz="3200" b="1">
                <a:latin typeface="Courier New" pitchFamily="49" charset="0"/>
                <a:cs typeface="Courier New" pitchFamily="49" charset="0"/>
              </a:rPr>
              <a:t>D</a:t>
            </a:r>
          </a:p>
        </p:txBody>
      </p:sp>
      <p:sp>
        <p:nvSpPr>
          <p:cNvPr id="133159" name="Text Box 39"/>
          <p:cNvSpPr txBox="1">
            <a:spLocks noChangeArrowheads="1"/>
          </p:cNvSpPr>
          <p:nvPr/>
        </p:nvSpPr>
        <p:spPr bwMode="auto">
          <a:xfrm>
            <a:off x="4578086" y="5641976"/>
            <a:ext cx="436827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/>
          <a:p>
            <a:pPr>
              <a:spcBef>
                <a:spcPct val="20000"/>
              </a:spcBef>
            </a:pPr>
            <a:r>
              <a:rPr lang="en-US" altLang="en-US" sz="3200" b="1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grpSp>
        <p:nvGrpSpPr>
          <p:cNvPr id="133169" name="Group 49"/>
          <p:cNvGrpSpPr>
            <a:grpSpLocks/>
          </p:cNvGrpSpPr>
          <p:nvPr/>
        </p:nvGrpSpPr>
        <p:grpSpPr bwMode="auto">
          <a:xfrm>
            <a:off x="3766344" y="4086226"/>
            <a:ext cx="811742" cy="2016125"/>
            <a:chOff x="2190" y="2524"/>
            <a:chExt cx="472" cy="1270"/>
          </a:xfrm>
        </p:grpSpPr>
        <p:sp>
          <p:nvSpPr>
            <p:cNvPr id="133158" name="Text Box 38"/>
            <p:cNvSpPr txBox="1">
              <a:spLocks noChangeArrowheads="1"/>
            </p:cNvSpPr>
            <p:nvPr/>
          </p:nvSpPr>
          <p:spPr bwMode="auto">
            <a:xfrm>
              <a:off x="2408" y="3504"/>
              <a:ext cx="254" cy="2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20000"/>
                </a:spcBef>
              </a:pPr>
              <a:r>
                <a:rPr lang="en-US" altLang="en-US" sz="3200" b="1">
                  <a:latin typeface="Courier New" pitchFamily="49" charset="0"/>
                  <a:cs typeface="Courier New" pitchFamily="49" charset="0"/>
                </a:rPr>
                <a:t>0</a:t>
              </a:r>
            </a:p>
          </p:txBody>
        </p:sp>
        <p:sp>
          <p:nvSpPr>
            <p:cNvPr id="133161" name="Text Box 41"/>
            <p:cNvSpPr txBox="1">
              <a:spLocks noChangeArrowheads="1"/>
            </p:cNvSpPr>
            <p:nvPr/>
          </p:nvSpPr>
          <p:spPr bwMode="auto">
            <a:xfrm>
              <a:off x="2190" y="2524"/>
              <a:ext cx="18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latin typeface="Courier New" pitchFamily="49" charset="0"/>
                  <a:cs typeface="Courier New" pitchFamily="49" charset="0"/>
                </a:rPr>
                <a:t>1</a:t>
              </a:r>
            </a:p>
          </p:txBody>
        </p:sp>
      </p:grpSp>
      <p:grpSp>
        <p:nvGrpSpPr>
          <p:cNvPr id="133170" name="Group 50"/>
          <p:cNvGrpSpPr>
            <a:grpSpLocks/>
          </p:cNvGrpSpPr>
          <p:nvPr/>
        </p:nvGrpSpPr>
        <p:grpSpPr bwMode="auto">
          <a:xfrm>
            <a:off x="3329517" y="4086226"/>
            <a:ext cx="811742" cy="2016125"/>
            <a:chOff x="1936" y="2524"/>
            <a:chExt cx="472" cy="1270"/>
          </a:xfrm>
        </p:grpSpPr>
        <p:sp>
          <p:nvSpPr>
            <p:cNvPr id="133157" name="Text Box 37"/>
            <p:cNvSpPr txBox="1">
              <a:spLocks noChangeArrowheads="1"/>
            </p:cNvSpPr>
            <p:nvPr/>
          </p:nvSpPr>
          <p:spPr bwMode="auto">
            <a:xfrm>
              <a:off x="2154" y="3504"/>
              <a:ext cx="254" cy="2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20000"/>
                </a:spcBef>
              </a:pPr>
              <a:r>
                <a:rPr lang="en-US" altLang="en-US" sz="3200" b="1">
                  <a:latin typeface="Courier New" pitchFamily="49" charset="0"/>
                  <a:cs typeface="Courier New" pitchFamily="49" charset="0"/>
                </a:rPr>
                <a:t>1</a:t>
              </a:r>
            </a:p>
          </p:txBody>
        </p:sp>
        <p:sp>
          <p:nvSpPr>
            <p:cNvPr id="133162" name="Text Box 42"/>
            <p:cNvSpPr txBox="1">
              <a:spLocks noChangeArrowheads="1"/>
            </p:cNvSpPr>
            <p:nvPr/>
          </p:nvSpPr>
          <p:spPr bwMode="auto">
            <a:xfrm>
              <a:off x="1936" y="2524"/>
              <a:ext cx="18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latin typeface="Courier New" pitchFamily="49" charset="0"/>
                  <a:cs typeface="Courier New" pitchFamily="49" charset="0"/>
                </a:rPr>
                <a:t>1</a:t>
              </a:r>
            </a:p>
          </p:txBody>
        </p:sp>
      </p:grpSp>
      <p:grpSp>
        <p:nvGrpSpPr>
          <p:cNvPr id="133164" name="Group 44"/>
          <p:cNvGrpSpPr>
            <a:grpSpLocks/>
          </p:cNvGrpSpPr>
          <p:nvPr/>
        </p:nvGrpSpPr>
        <p:grpSpPr bwMode="auto">
          <a:xfrm>
            <a:off x="1396471" y="4432300"/>
            <a:ext cx="4055269" cy="1093788"/>
            <a:chOff x="2227" y="2051"/>
            <a:chExt cx="2358" cy="689"/>
          </a:xfrm>
        </p:grpSpPr>
        <p:sp>
          <p:nvSpPr>
            <p:cNvPr id="133125" name="Line 5"/>
            <p:cNvSpPr>
              <a:spLocks noChangeShapeType="1"/>
            </p:cNvSpPr>
            <p:nvPr/>
          </p:nvSpPr>
          <p:spPr bwMode="auto">
            <a:xfrm flipV="1">
              <a:off x="2553" y="2740"/>
              <a:ext cx="20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137160" bIns="137160">
              <a:spAutoFit/>
            </a:bodyPr>
            <a:lstStyle/>
            <a:p>
              <a:endParaRPr lang="en-US"/>
            </a:p>
          </p:txBody>
        </p:sp>
        <p:grpSp>
          <p:nvGrpSpPr>
            <p:cNvPr id="133142" name="Group 22"/>
            <p:cNvGrpSpPr>
              <a:grpSpLocks/>
            </p:cNvGrpSpPr>
            <p:nvPr/>
          </p:nvGrpSpPr>
          <p:grpSpPr bwMode="auto">
            <a:xfrm>
              <a:off x="2553" y="2051"/>
              <a:ext cx="2032" cy="290"/>
              <a:chOff x="3424" y="1870"/>
              <a:chExt cx="2032" cy="290"/>
            </a:xfrm>
          </p:grpSpPr>
          <p:sp>
            <p:nvSpPr>
              <p:cNvPr id="133134" name="Text Box 14"/>
              <p:cNvSpPr txBox="1">
                <a:spLocks noChangeArrowheads="1"/>
              </p:cNvSpPr>
              <p:nvPr/>
            </p:nvSpPr>
            <p:spPr bwMode="auto">
              <a:xfrm>
                <a:off x="3424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9</a:t>
                </a:r>
              </a:p>
            </p:txBody>
          </p:sp>
          <p:sp>
            <p:nvSpPr>
              <p:cNvPr id="133135" name="Text Box 15"/>
              <p:cNvSpPr txBox="1">
                <a:spLocks noChangeArrowheads="1"/>
              </p:cNvSpPr>
              <p:nvPr/>
            </p:nvSpPr>
            <p:spPr bwMode="auto">
              <a:xfrm>
                <a:off x="3678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C</a:t>
                </a:r>
              </a:p>
            </p:txBody>
          </p:sp>
          <p:sp>
            <p:nvSpPr>
              <p:cNvPr id="133136" name="Text Box 16"/>
              <p:cNvSpPr txBox="1">
                <a:spLocks noChangeArrowheads="1"/>
              </p:cNvSpPr>
              <p:nvPr/>
            </p:nvSpPr>
            <p:spPr bwMode="auto">
              <a:xfrm>
                <a:off x="3932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3</a:t>
                </a:r>
              </a:p>
            </p:txBody>
          </p:sp>
          <p:sp>
            <p:nvSpPr>
              <p:cNvPr id="133137" name="Text Box 17"/>
              <p:cNvSpPr txBox="1">
                <a:spLocks noChangeArrowheads="1"/>
              </p:cNvSpPr>
              <p:nvPr/>
            </p:nvSpPr>
            <p:spPr bwMode="auto">
              <a:xfrm>
                <a:off x="4186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7</a:t>
                </a:r>
              </a:p>
            </p:txBody>
          </p:sp>
          <p:sp>
            <p:nvSpPr>
              <p:cNvPr id="133138" name="Text Box 18"/>
              <p:cNvSpPr txBox="1">
                <a:spLocks noChangeArrowheads="1"/>
              </p:cNvSpPr>
              <p:nvPr/>
            </p:nvSpPr>
            <p:spPr bwMode="auto">
              <a:xfrm>
                <a:off x="4440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2</a:t>
                </a:r>
              </a:p>
            </p:txBody>
          </p:sp>
          <p:sp>
            <p:nvSpPr>
              <p:cNvPr id="133139" name="Text Box 19"/>
              <p:cNvSpPr txBox="1">
                <a:spLocks noChangeArrowheads="1"/>
              </p:cNvSpPr>
              <p:nvPr/>
            </p:nvSpPr>
            <p:spPr bwMode="auto">
              <a:xfrm>
                <a:off x="4694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8</a:t>
                </a:r>
              </a:p>
            </p:txBody>
          </p:sp>
          <p:sp>
            <p:nvSpPr>
              <p:cNvPr id="133140" name="Text Box 20"/>
              <p:cNvSpPr txBox="1">
                <a:spLocks noChangeArrowheads="1"/>
              </p:cNvSpPr>
              <p:nvPr/>
            </p:nvSpPr>
            <p:spPr bwMode="auto">
              <a:xfrm>
                <a:off x="4948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6</a:t>
                </a:r>
              </a:p>
            </p:txBody>
          </p:sp>
          <p:sp>
            <p:nvSpPr>
              <p:cNvPr id="133141" name="Text Box 21"/>
              <p:cNvSpPr txBox="1">
                <a:spLocks noChangeArrowheads="1"/>
              </p:cNvSpPr>
              <p:nvPr/>
            </p:nvSpPr>
            <p:spPr bwMode="auto">
              <a:xfrm>
                <a:off x="5202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5</a:t>
                </a:r>
              </a:p>
            </p:txBody>
          </p:sp>
        </p:grpSp>
        <p:grpSp>
          <p:nvGrpSpPr>
            <p:cNvPr id="133143" name="Group 23"/>
            <p:cNvGrpSpPr>
              <a:grpSpLocks/>
            </p:cNvGrpSpPr>
            <p:nvPr/>
          </p:nvGrpSpPr>
          <p:grpSpPr bwMode="auto">
            <a:xfrm>
              <a:off x="2553" y="2377"/>
              <a:ext cx="2032" cy="290"/>
              <a:chOff x="3424" y="1870"/>
              <a:chExt cx="2032" cy="290"/>
            </a:xfrm>
          </p:grpSpPr>
          <p:sp>
            <p:nvSpPr>
              <p:cNvPr id="133144" name="Text Box 24"/>
              <p:cNvSpPr txBox="1">
                <a:spLocks noChangeArrowheads="1"/>
              </p:cNvSpPr>
              <p:nvPr/>
            </p:nvSpPr>
            <p:spPr bwMode="auto">
              <a:xfrm>
                <a:off x="3424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1</a:t>
                </a:r>
              </a:p>
            </p:txBody>
          </p:sp>
          <p:sp>
            <p:nvSpPr>
              <p:cNvPr id="133145" name="Text Box 25"/>
              <p:cNvSpPr txBox="1">
                <a:spLocks noChangeArrowheads="1"/>
              </p:cNvSpPr>
              <p:nvPr/>
            </p:nvSpPr>
            <p:spPr bwMode="auto">
              <a:xfrm>
                <a:off x="3678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3</a:t>
                </a:r>
              </a:p>
            </p:txBody>
          </p:sp>
          <p:sp>
            <p:nvSpPr>
              <p:cNvPr id="133146" name="Text Box 26"/>
              <p:cNvSpPr txBox="1">
                <a:spLocks noChangeArrowheads="1"/>
              </p:cNvSpPr>
              <p:nvPr/>
            </p:nvSpPr>
            <p:spPr bwMode="auto">
              <a:xfrm>
                <a:off x="3932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9</a:t>
                </a:r>
              </a:p>
            </p:txBody>
          </p:sp>
          <p:sp>
            <p:nvSpPr>
              <p:cNvPr id="133147" name="Text Box 27"/>
              <p:cNvSpPr txBox="1">
                <a:spLocks noChangeArrowheads="1"/>
              </p:cNvSpPr>
              <p:nvPr/>
            </p:nvSpPr>
            <p:spPr bwMode="auto">
              <a:xfrm>
                <a:off x="4186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5</a:t>
                </a:r>
              </a:p>
            </p:txBody>
          </p:sp>
          <p:sp>
            <p:nvSpPr>
              <p:cNvPr id="133148" name="Text Box 28"/>
              <p:cNvSpPr txBox="1">
                <a:spLocks noChangeArrowheads="1"/>
              </p:cNvSpPr>
              <p:nvPr/>
            </p:nvSpPr>
            <p:spPr bwMode="auto">
              <a:xfrm>
                <a:off x="4440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E</a:t>
                </a:r>
              </a:p>
            </p:txBody>
          </p:sp>
          <p:sp>
            <p:nvSpPr>
              <p:cNvPr id="133149" name="Text Box 29"/>
              <p:cNvSpPr txBox="1">
                <a:spLocks noChangeArrowheads="1"/>
              </p:cNvSpPr>
              <p:nvPr/>
            </p:nvSpPr>
            <p:spPr bwMode="auto">
              <a:xfrm>
                <a:off x="4694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8</a:t>
                </a:r>
              </a:p>
            </p:txBody>
          </p:sp>
          <p:sp>
            <p:nvSpPr>
              <p:cNvPr id="133150" name="Text Box 30"/>
              <p:cNvSpPr txBox="1">
                <a:spLocks noChangeArrowheads="1"/>
              </p:cNvSpPr>
              <p:nvPr/>
            </p:nvSpPr>
            <p:spPr bwMode="auto">
              <a:xfrm>
                <a:off x="4948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4</a:t>
                </a:r>
              </a:p>
            </p:txBody>
          </p:sp>
          <p:sp>
            <p:nvSpPr>
              <p:cNvPr id="133151" name="Text Box 31"/>
              <p:cNvSpPr txBox="1">
                <a:spLocks noChangeArrowheads="1"/>
              </p:cNvSpPr>
              <p:nvPr/>
            </p:nvSpPr>
            <p:spPr bwMode="auto">
              <a:xfrm>
                <a:off x="5202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B</a:t>
                </a:r>
              </a:p>
            </p:txBody>
          </p:sp>
        </p:grpSp>
        <p:sp>
          <p:nvSpPr>
            <p:cNvPr id="133163" name="Text Box 43"/>
            <p:cNvSpPr txBox="1">
              <a:spLocks noChangeArrowheads="1"/>
            </p:cNvSpPr>
            <p:nvPr/>
          </p:nvSpPr>
          <p:spPr bwMode="auto">
            <a:xfrm>
              <a:off x="2227" y="2233"/>
              <a:ext cx="254" cy="2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20000"/>
                </a:spcBef>
              </a:pPr>
              <a:r>
                <a:rPr lang="en-US" altLang="en-US" sz="3200" b="1">
                  <a:latin typeface="Courier New" pitchFamily="49" charset="0"/>
                  <a:cs typeface="Courier New" pitchFamily="49" charset="0"/>
                </a:rPr>
                <a:t>+</a:t>
              </a:r>
            </a:p>
          </p:txBody>
        </p:sp>
      </p:grpSp>
      <p:sp>
        <p:nvSpPr>
          <p:cNvPr id="133129" name="Text Box 9"/>
          <p:cNvSpPr txBox="1">
            <a:spLocks noChangeArrowheads="1"/>
          </p:cNvSpPr>
          <p:nvPr/>
        </p:nvSpPr>
        <p:spPr bwMode="auto">
          <a:xfrm>
            <a:off x="6137938" y="4602163"/>
            <a:ext cx="2872052" cy="1592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/>
          <a:p>
            <a:pPr>
              <a:spcBef>
                <a:spcPct val="10000"/>
              </a:spcBef>
            </a:pPr>
            <a:r>
              <a:rPr lang="en-US" altLang="en-US" sz="2000"/>
              <a:t>5 + B = 5 + 11 = 16</a:t>
            </a:r>
          </a:p>
          <a:p>
            <a:pPr>
              <a:spcBef>
                <a:spcPct val="10000"/>
              </a:spcBef>
            </a:pPr>
            <a:r>
              <a:rPr lang="en-US" altLang="en-US" sz="2000"/>
              <a:t>Since Sum ≥ 16</a:t>
            </a:r>
          </a:p>
          <a:p>
            <a:pPr>
              <a:spcBef>
                <a:spcPct val="10000"/>
              </a:spcBef>
            </a:pPr>
            <a:r>
              <a:rPr lang="en-US" altLang="en-US" sz="2000"/>
              <a:t>Sum = 16 – 16 = 0</a:t>
            </a:r>
          </a:p>
          <a:p>
            <a:pPr>
              <a:spcBef>
                <a:spcPct val="10000"/>
              </a:spcBef>
            </a:pPr>
            <a:r>
              <a:rPr lang="en-US" altLang="en-US" sz="2000"/>
              <a:t>Carry = 1</a:t>
            </a:r>
          </a:p>
        </p:txBody>
      </p:sp>
      <p:grpSp>
        <p:nvGrpSpPr>
          <p:cNvPr id="133171" name="Group 51"/>
          <p:cNvGrpSpPr>
            <a:grpSpLocks/>
          </p:cNvGrpSpPr>
          <p:nvPr/>
        </p:nvGrpSpPr>
        <p:grpSpPr bwMode="auto">
          <a:xfrm>
            <a:off x="959644" y="4084638"/>
            <a:ext cx="5178293" cy="2017712"/>
            <a:chOff x="558" y="2523"/>
            <a:chExt cx="3011" cy="1271"/>
          </a:xfrm>
        </p:grpSpPr>
        <p:sp>
          <p:nvSpPr>
            <p:cNvPr id="133160" name="Text Box 40"/>
            <p:cNvSpPr txBox="1">
              <a:spLocks noChangeArrowheads="1"/>
            </p:cNvSpPr>
            <p:nvPr/>
          </p:nvSpPr>
          <p:spPr bwMode="auto">
            <a:xfrm>
              <a:off x="2916" y="3504"/>
              <a:ext cx="254" cy="2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20000"/>
                </a:spcBef>
              </a:pPr>
              <a:r>
                <a:rPr lang="en-US" altLang="en-US" sz="3200" b="1">
                  <a:latin typeface="Courier New" pitchFamily="49" charset="0"/>
                  <a:cs typeface="Courier New" pitchFamily="49" charset="0"/>
                </a:rPr>
                <a:t>0</a:t>
              </a:r>
            </a:p>
          </p:txBody>
        </p:sp>
        <p:grpSp>
          <p:nvGrpSpPr>
            <p:cNvPr id="133168" name="Group 48"/>
            <p:cNvGrpSpPr>
              <a:grpSpLocks/>
            </p:cNvGrpSpPr>
            <p:nvPr/>
          </p:nvGrpSpPr>
          <p:grpSpPr bwMode="auto">
            <a:xfrm>
              <a:off x="558" y="2523"/>
              <a:ext cx="2323" cy="184"/>
              <a:chOff x="558" y="2523"/>
              <a:chExt cx="2323" cy="184"/>
            </a:xfrm>
          </p:grpSpPr>
          <p:sp>
            <p:nvSpPr>
              <p:cNvPr id="133127" name="Text Box 7"/>
              <p:cNvSpPr txBox="1">
                <a:spLocks noChangeArrowheads="1"/>
              </p:cNvSpPr>
              <p:nvPr/>
            </p:nvSpPr>
            <p:spPr bwMode="auto">
              <a:xfrm>
                <a:off x="2699" y="2524"/>
                <a:ext cx="18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2000" b="1">
                    <a:latin typeface="Courier New" pitchFamily="49" charset="0"/>
                    <a:cs typeface="Courier New" pitchFamily="49" charset="0"/>
                  </a:rPr>
                  <a:t>1</a:t>
                </a:r>
              </a:p>
            </p:txBody>
          </p:sp>
          <p:sp>
            <p:nvSpPr>
              <p:cNvPr id="133165" name="Text Box 45"/>
              <p:cNvSpPr txBox="1">
                <a:spLocks noChangeArrowheads="1"/>
              </p:cNvSpPr>
              <p:nvPr/>
            </p:nvSpPr>
            <p:spPr bwMode="auto">
              <a:xfrm>
                <a:off x="558" y="2523"/>
                <a:ext cx="654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>
                  <a:spcBef>
                    <a:spcPct val="50000"/>
                  </a:spcBef>
                </a:pPr>
                <a:r>
                  <a:rPr lang="en-US" altLang="en-US" sz="2000" b="1">
                    <a:latin typeface="Courier New" pitchFamily="49" charset="0"/>
                    <a:cs typeface="Courier New" pitchFamily="49" charset="0"/>
                  </a:rPr>
                  <a:t>carry</a:t>
                </a:r>
              </a:p>
            </p:txBody>
          </p:sp>
        </p:grpSp>
        <p:sp>
          <p:nvSpPr>
            <p:cNvPr id="133166" name="Line 46"/>
            <p:cNvSpPr>
              <a:spLocks noChangeShapeType="1"/>
            </p:cNvSpPr>
            <p:nvPr/>
          </p:nvSpPr>
          <p:spPr bwMode="auto">
            <a:xfrm flipH="1">
              <a:off x="3170" y="3503"/>
              <a:ext cx="399" cy="1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3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3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3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3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3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3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3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3" grpId="0"/>
      <p:bldP spid="133154" grpId="0"/>
      <p:bldP spid="133155" grpId="0"/>
      <p:bldP spid="133156" grpId="0"/>
      <p:bldP spid="133159" grpId="0"/>
      <p:bldP spid="1331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Hexadecimal Subtraction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816" y="1008327"/>
            <a:ext cx="8924000" cy="3054350"/>
          </a:xfrm>
        </p:spPr>
        <p:txBody>
          <a:bodyPr/>
          <a:lstStyle/>
          <a:p>
            <a:pPr>
              <a:spcBef>
                <a:spcPts val="2000"/>
              </a:spcBef>
            </a:pPr>
            <a:r>
              <a:rPr lang="en-US" altLang="en-US" dirty="0"/>
              <a:t>Start with the least significant hexadecimal digits</a:t>
            </a:r>
          </a:p>
          <a:p>
            <a:pPr>
              <a:spcBef>
                <a:spcPts val="2000"/>
              </a:spcBef>
            </a:pPr>
            <a:r>
              <a:rPr lang="en-US" altLang="en-US" dirty="0"/>
              <a:t>Let Difference = subtraction of two hex digits</a:t>
            </a:r>
          </a:p>
          <a:p>
            <a:pPr>
              <a:spcBef>
                <a:spcPts val="2000"/>
              </a:spcBef>
            </a:pPr>
            <a:r>
              <a:rPr lang="en-US" altLang="en-US" dirty="0"/>
              <a:t>If Difference is negative</a:t>
            </a:r>
          </a:p>
          <a:p>
            <a:pPr lvl="1">
              <a:spcBef>
                <a:spcPts val="2000"/>
              </a:spcBef>
            </a:pPr>
            <a:r>
              <a:rPr lang="en-US" altLang="en-US" dirty="0"/>
              <a:t>Difference = 16 + Difference and Borrow = -1</a:t>
            </a:r>
          </a:p>
          <a:p>
            <a:pPr>
              <a:spcBef>
                <a:spcPts val="2000"/>
              </a:spcBef>
            </a:pPr>
            <a:r>
              <a:rPr lang="en-US" altLang="en-US" dirty="0"/>
              <a:t>Example:</a:t>
            </a:r>
          </a:p>
        </p:txBody>
      </p:sp>
      <p:sp>
        <p:nvSpPr>
          <p:cNvPr id="274436" name="Text Box 4"/>
          <p:cNvSpPr txBox="1">
            <a:spLocks noChangeArrowheads="1"/>
          </p:cNvSpPr>
          <p:nvPr/>
        </p:nvSpPr>
        <p:spPr bwMode="auto">
          <a:xfrm>
            <a:off x="1957124" y="5641976"/>
            <a:ext cx="436827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/>
          <a:p>
            <a:pPr>
              <a:spcBef>
                <a:spcPct val="20000"/>
              </a:spcBef>
            </a:pPr>
            <a:r>
              <a:rPr lang="en-US" altLang="en-US" sz="3200" b="1">
                <a:latin typeface="Courier New" pitchFamily="49" charset="0"/>
                <a:cs typeface="Courier New" pitchFamily="49" charset="0"/>
              </a:rPr>
              <a:t>8</a:t>
            </a:r>
          </a:p>
        </p:txBody>
      </p:sp>
      <p:sp>
        <p:nvSpPr>
          <p:cNvPr id="274437" name="Text Box 5"/>
          <p:cNvSpPr txBox="1">
            <a:spLocks noChangeArrowheads="1"/>
          </p:cNvSpPr>
          <p:nvPr/>
        </p:nvSpPr>
        <p:spPr bwMode="auto">
          <a:xfrm>
            <a:off x="2393951" y="5641976"/>
            <a:ext cx="436827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/>
          <a:p>
            <a:pPr>
              <a:spcBef>
                <a:spcPct val="20000"/>
              </a:spcBef>
            </a:pPr>
            <a:r>
              <a:rPr lang="en-US" altLang="en-US" sz="3200" b="1">
                <a:latin typeface="Courier New" pitchFamily="49" charset="0"/>
                <a:cs typeface="Courier New" pitchFamily="49" charset="0"/>
              </a:rPr>
              <a:t>8</a:t>
            </a:r>
          </a:p>
        </p:txBody>
      </p:sp>
      <p:sp>
        <p:nvSpPr>
          <p:cNvPr id="274439" name="Text Box 7"/>
          <p:cNvSpPr txBox="1">
            <a:spLocks noChangeArrowheads="1"/>
          </p:cNvSpPr>
          <p:nvPr/>
        </p:nvSpPr>
        <p:spPr bwMode="auto">
          <a:xfrm>
            <a:off x="3267605" y="5641976"/>
            <a:ext cx="436827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/>
          <a:p>
            <a:pPr>
              <a:spcBef>
                <a:spcPct val="20000"/>
              </a:spcBef>
            </a:pPr>
            <a:r>
              <a:rPr lang="en-US" altLang="en-US" sz="3200" b="1"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274440" name="Text Box 8"/>
          <p:cNvSpPr txBox="1">
            <a:spLocks noChangeArrowheads="1"/>
          </p:cNvSpPr>
          <p:nvPr/>
        </p:nvSpPr>
        <p:spPr bwMode="auto">
          <a:xfrm>
            <a:off x="4578086" y="5641976"/>
            <a:ext cx="436827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/>
          <a:p>
            <a:pPr>
              <a:spcBef>
                <a:spcPct val="20000"/>
              </a:spcBef>
            </a:pPr>
            <a:r>
              <a:rPr lang="en-US" altLang="en-US" sz="3200" b="1"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274442" name="Text Box 10"/>
          <p:cNvSpPr txBox="1">
            <a:spLocks noChangeArrowheads="1"/>
          </p:cNvSpPr>
          <p:nvPr/>
        </p:nvSpPr>
        <p:spPr bwMode="auto">
          <a:xfrm>
            <a:off x="4141259" y="5641976"/>
            <a:ext cx="436827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/>
          <a:p>
            <a:pPr>
              <a:spcBef>
                <a:spcPct val="20000"/>
              </a:spcBef>
            </a:pPr>
            <a:r>
              <a:rPr lang="en-US" altLang="en-US" sz="3200" b="1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grpSp>
        <p:nvGrpSpPr>
          <p:cNvPr id="274444" name="Group 12"/>
          <p:cNvGrpSpPr>
            <a:grpSpLocks/>
          </p:cNvGrpSpPr>
          <p:nvPr/>
        </p:nvGrpSpPr>
        <p:grpSpPr bwMode="auto">
          <a:xfrm>
            <a:off x="3329517" y="4086226"/>
            <a:ext cx="811742" cy="2016125"/>
            <a:chOff x="1936" y="2524"/>
            <a:chExt cx="472" cy="1270"/>
          </a:xfrm>
        </p:grpSpPr>
        <p:sp>
          <p:nvSpPr>
            <p:cNvPr id="274445" name="Text Box 13"/>
            <p:cNvSpPr txBox="1">
              <a:spLocks noChangeArrowheads="1"/>
            </p:cNvSpPr>
            <p:nvPr/>
          </p:nvSpPr>
          <p:spPr bwMode="auto">
            <a:xfrm>
              <a:off x="2154" y="3504"/>
              <a:ext cx="254" cy="2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20000"/>
                </a:spcBef>
              </a:pPr>
              <a:r>
                <a:rPr lang="en-US" altLang="en-US" sz="3200" b="1">
                  <a:latin typeface="Courier New" pitchFamily="49" charset="0"/>
                  <a:cs typeface="Courier New" pitchFamily="49" charset="0"/>
                </a:rPr>
                <a:t>4</a:t>
              </a:r>
            </a:p>
          </p:txBody>
        </p:sp>
        <p:sp>
          <p:nvSpPr>
            <p:cNvPr id="274446" name="Text Box 14"/>
            <p:cNvSpPr txBox="1">
              <a:spLocks noChangeArrowheads="1"/>
            </p:cNvSpPr>
            <p:nvPr/>
          </p:nvSpPr>
          <p:spPr bwMode="auto">
            <a:xfrm>
              <a:off x="1936" y="2524"/>
              <a:ext cx="18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altLang="en-US" b="1">
                  <a:latin typeface="Courier New" pitchFamily="49" charset="0"/>
                  <a:cs typeface="Courier New" pitchFamily="49" charset="0"/>
                </a:rPr>
                <a:t>-1</a:t>
              </a:r>
            </a:p>
          </p:txBody>
        </p:sp>
      </p:grpSp>
      <p:grpSp>
        <p:nvGrpSpPr>
          <p:cNvPr id="274447" name="Group 15"/>
          <p:cNvGrpSpPr>
            <a:grpSpLocks/>
          </p:cNvGrpSpPr>
          <p:nvPr/>
        </p:nvGrpSpPr>
        <p:grpSpPr bwMode="auto">
          <a:xfrm>
            <a:off x="1396471" y="4432300"/>
            <a:ext cx="4055269" cy="1093788"/>
            <a:chOff x="2227" y="2051"/>
            <a:chExt cx="2358" cy="689"/>
          </a:xfrm>
        </p:grpSpPr>
        <p:sp>
          <p:nvSpPr>
            <p:cNvPr id="274448" name="Line 16"/>
            <p:cNvSpPr>
              <a:spLocks noChangeShapeType="1"/>
            </p:cNvSpPr>
            <p:nvPr/>
          </p:nvSpPr>
          <p:spPr bwMode="auto">
            <a:xfrm flipV="1">
              <a:off x="2553" y="2740"/>
              <a:ext cx="203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tIns="137160" bIns="137160">
              <a:spAutoFit/>
            </a:bodyPr>
            <a:lstStyle/>
            <a:p>
              <a:endParaRPr lang="en-US"/>
            </a:p>
          </p:txBody>
        </p:sp>
        <p:grpSp>
          <p:nvGrpSpPr>
            <p:cNvPr id="274449" name="Group 17"/>
            <p:cNvGrpSpPr>
              <a:grpSpLocks/>
            </p:cNvGrpSpPr>
            <p:nvPr/>
          </p:nvGrpSpPr>
          <p:grpSpPr bwMode="auto">
            <a:xfrm>
              <a:off x="2553" y="2051"/>
              <a:ext cx="2032" cy="290"/>
              <a:chOff x="3424" y="1870"/>
              <a:chExt cx="2032" cy="290"/>
            </a:xfrm>
          </p:grpSpPr>
          <p:sp>
            <p:nvSpPr>
              <p:cNvPr id="274450" name="Text Box 18"/>
              <p:cNvSpPr txBox="1">
                <a:spLocks noChangeArrowheads="1"/>
              </p:cNvSpPr>
              <p:nvPr/>
            </p:nvSpPr>
            <p:spPr bwMode="auto">
              <a:xfrm>
                <a:off x="3424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9</a:t>
                </a:r>
              </a:p>
            </p:txBody>
          </p:sp>
          <p:sp>
            <p:nvSpPr>
              <p:cNvPr id="274451" name="Text Box 19"/>
              <p:cNvSpPr txBox="1">
                <a:spLocks noChangeArrowheads="1"/>
              </p:cNvSpPr>
              <p:nvPr/>
            </p:nvSpPr>
            <p:spPr bwMode="auto">
              <a:xfrm>
                <a:off x="3678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C</a:t>
                </a:r>
              </a:p>
            </p:txBody>
          </p:sp>
          <p:sp>
            <p:nvSpPr>
              <p:cNvPr id="274452" name="Text Box 20"/>
              <p:cNvSpPr txBox="1">
                <a:spLocks noChangeArrowheads="1"/>
              </p:cNvSpPr>
              <p:nvPr/>
            </p:nvSpPr>
            <p:spPr bwMode="auto">
              <a:xfrm>
                <a:off x="3932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3</a:t>
                </a:r>
              </a:p>
            </p:txBody>
          </p:sp>
          <p:sp>
            <p:nvSpPr>
              <p:cNvPr id="274453" name="Text Box 21"/>
              <p:cNvSpPr txBox="1">
                <a:spLocks noChangeArrowheads="1"/>
              </p:cNvSpPr>
              <p:nvPr/>
            </p:nvSpPr>
            <p:spPr bwMode="auto">
              <a:xfrm>
                <a:off x="4186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7</a:t>
                </a:r>
              </a:p>
            </p:txBody>
          </p:sp>
          <p:sp>
            <p:nvSpPr>
              <p:cNvPr id="274454" name="Text Box 22"/>
              <p:cNvSpPr txBox="1">
                <a:spLocks noChangeArrowheads="1"/>
              </p:cNvSpPr>
              <p:nvPr/>
            </p:nvSpPr>
            <p:spPr bwMode="auto">
              <a:xfrm>
                <a:off x="4440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2</a:t>
                </a:r>
              </a:p>
            </p:txBody>
          </p:sp>
          <p:sp>
            <p:nvSpPr>
              <p:cNvPr id="274455" name="Text Box 23"/>
              <p:cNvSpPr txBox="1">
                <a:spLocks noChangeArrowheads="1"/>
              </p:cNvSpPr>
              <p:nvPr/>
            </p:nvSpPr>
            <p:spPr bwMode="auto">
              <a:xfrm>
                <a:off x="4694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8</a:t>
                </a:r>
              </a:p>
            </p:txBody>
          </p:sp>
          <p:sp>
            <p:nvSpPr>
              <p:cNvPr id="274456" name="Text Box 24"/>
              <p:cNvSpPr txBox="1">
                <a:spLocks noChangeArrowheads="1"/>
              </p:cNvSpPr>
              <p:nvPr/>
            </p:nvSpPr>
            <p:spPr bwMode="auto">
              <a:xfrm>
                <a:off x="4948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6</a:t>
                </a:r>
              </a:p>
            </p:txBody>
          </p:sp>
          <p:sp>
            <p:nvSpPr>
              <p:cNvPr id="274457" name="Text Box 25"/>
              <p:cNvSpPr txBox="1">
                <a:spLocks noChangeArrowheads="1"/>
              </p:cNvSpPr>
              <p:nvPr/>
            </p:nvSpPr>
            <p:spPr bwMode="auto">
              <a:xfrm>
                <a:off x="5202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5</a:t>
                </a:r>
              </a:p>
            </p:txBody>
          </p:sp>
        </p:grpSp>
        <p:grpSp>
          <p:nvGrpSpPr>
            <p:cNvPr id="274458" name="Group 26"/>
            <p:cNvGrpSpPr>
              <a:grpSpLocks/>
            </p:cNvGrpSpPr>
            <p:nvPr/>
          </p:nvGrpSpPr>
          <p:grpSpPr bwMode="auto">
            <a:xfrm>
              <a:off x="2553" y="2377"/>
              <a:ext cx="2032" cy="290"/>
              <a:chOff x="3424" y="1870"/>
              <a:chExt cx="2032" cy="290"/>
            </a:xfrm>
          </p:grpSpPr>
          <p:sp>
            <p:nvSpPr>
              <p:cNvPr id="274459" name="Text Box 27"/>
              <p:cNvSpPr txBox="1">
                <a:spLocks noChangeArrowheads="1"/>
              </p:cNvSpPr>
              <p:nvPr/>
            </p:nvSpPr>
            <p:spPr bwMode="auto">
              <a:xfrm>
                <a:off x="3424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1</a:t>
                </a:r>
              </a:p>
            </p:txBody>
          </p:sp>
          <p:sp>
            <p:nvSpPr>
              <p:cNvPr id="274460" name="Text Box 28"/>
              <p:cNvSpPr txBox="1">
                <a:spLocks noChangeArrowheads="1"/>
              </p:cNvSpPr>
              <p:nvPr/>
            </p:nvSpPr>
            <p:spPr bwMode="auto">
              <a:xfrm>
                <a:off x="3678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3</a:t>
                </a:r>
              </a:p>
            </p:txBody>
          </p:sp>
          <p:sp>
            <p:nvSpPr>
              <p:cNvPr id="274461" name="Text Box 29"/>
              <p:cNvSpPr txBox="1">
                <a:spLocks noChangeArrowheads="1"/>
              </p:cNvSpPr>
              <p:nvPr/>
            </p:nvSpPr>
            <p:spPr bwMode="auto">
              <a:xfrm>
                <a:off x="3932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9</a:t>
                </a:r>
              </a:p>
            </p:txBody>
          </p:sp>
          <p:sp>
            <p:nvSpPr>
              <p:cNvPr id="274462" name="Text Box 30"/>
              <p:cNvSpPr txBox="1">
                <a:spLocks noChangeArrowheads="1"/>
              </p:cNvSpPr>
              <p:nvPr/>
            </p:nvSpPr>
            <p:spPr bwMode="auto">
              <a:xfrm>
                <a:off x="4186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5</a:t>
                </a:r>
              </a:p>
            </p:txBody>
          </p:sp>
          <p:sp>
            <p:nvSpPr>
              <p:cNvPr id="274463" name="Text Box 31"/>
              <p:cNvSpPr txBox="1">
                <a:spLocks noChangeArrowheads="1"/>
              </p:cNvSpPr>
              <p:nvPr/>
            </p:nvSpPr>
            <p:spPr bwMode="auto">
              <a:xfrm>
                <a:off x="4440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E</a:t>
                </a:r>
              </a:p>
            </p:txBody>
          </p:sp>
          <p:sp>
            <p:nvSpPr>
              <p:cNvPr id="274464" name="Text Box 32"/>
              <p:cNvSpPr txBox="1">
                <a:spLocks noChangeArrowheads="1"/>
              </p:cNvSpPr>
              <p:nvPr/>
            </p:nvSpPr>
            <p:spPr bwMode="auto">
              <a:xfrm>
                <a:off x="4694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8</a:t>
                </a:r>
              </a:p>
            </p:txBody>
          </p:sp>
          <p:sp>
            <p:nvSpPr>
              <p:cNvPr id="274465" name="Text Box 33"/>
              <p:cNvSpPr txBox="1">
                <a:spLocks noChangeArrowheads="1"/>
              </p:cNvSpPr>
              <p:nvPr/>
            </p:nvSpPr>
            <p:spPr bwMode="auto">
              <a:xfrm>
                <a:off x="4948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4</a:t>
                </a:r>
              </a:p>
            </p:txBody>
          </p:sp>
          <p:sp>
            <p:nvSpPr>
              <p:cNvPr id="274466" name="Text Box 34"/>
              <p:cNvSpPr txBox="1">
                <a:spLocks noChangeArrowheads="1"/>
              </p:cNvSpPr>
              <p:nvPr/>
            </p:nvSpPr>
            <p:spPr bwMode="auto">
              <a:xfrm>
                <a:off x="5202" y="1870"/>
                <a:ext cx="254" cy="2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 anchorCtr="1"/>
              <a:lstStyle/>
              <a:p>
                <a:pPr>
                  <a:spcBef>
                    <a:spcPct val="20000"/>
                  </a:spcBef>
                </a:pPr>
                <a:r>
                  <a:rPr lang="en-US" altLang="en-US" sz="3200" b="1">
                    <a:latin typeface="Courier New" pitchFamily="49" charset="0"/>
                    <a:cs typeface="Courier New" pitchFamily="49" charset="0"/>
                  </a:rPr>
                  <a:t>B</a:t>
                </a:r>
              </a:p>
            </p:txBody>
          </p:sp>
        </p:grpSp>
        <p:sp>
          <p:nvSpPr>
            <p:cNvPr id="274467" name="Text Box 35"/>
            <p:cNvSpPr txBox="1">
              <a:spLocks noChangeArrowheads="1"/>
            </p:cNvSpPr>
            <p:nvPr/>
          </p:nvSpPr>
          <p:spPr bwMode="auto">
            <a:xfrm>
              <a:off x="2227" y="2233"/>
              <a:ext cx="254" cy="2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20000"/>
                </a:spcBef>
              </a:pPr>
              <a:r>
                <a:rPr lang="en-US" altLang="en-US" sz="3200" b="1">
                  <a:latin typeface="Courier New" pitchFamily="49" charset="0"/>
                  <a:cs typeface="Courier New" pitchFamily="49" charset="0"/>
                </a:rPr>
                <a:t>-</a:t>
              </a:r>
            </a:p>
          </p:txBody>
        </p:sp>
      </p:grpSp>
      <p:sp>
        <p:nvSpPr>
          <p:cNvPr id="274468" name="Text Box 36"/>
          <p:cNvSpPr txBox="1">
            <a:spLocks noChangeArrowheads="1"/>
          </p:cNvSpPr>
          <p:nvPr/>
        </p:nvSpPr>
        <p:spPr bwMode="auto">
          <a:xfrm>
            <a:off x="5888567" y="4860926"/>
            <a:ext cx="3183335" cy="11604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 bIns="137160">
            <a:spAutoFit/>
          </a:bodyPr>
          <a:lstStyle/>
          <a:p>
            <a:pPr>
              <a:spcBef>
                <a:spcPct val="10000"/>
              </a:spcBef>
            </a:pPr>
            <a:r>
              <a:rPr lang="en-US" altLang="en-US"/>
              <a:t>Since 5 &lt; B, Difference &lt; 0</a:t>
            </a:r>
          </a:p>
          <a:p>
            <a:pPr>
              <a:spcBef>
                <a:spcPct val="10000"/>
              </a:spcBef>
            </a:pPr>
            <a:r>
              <a:rPr lang="en-US" altLang="en-US"/>
              <a:t>Difference = 16+5–11 = 10</a:t>
            </a:r>
          </a:p>
          <a:p>
            <a:pPr>
              <a:spcBef>
                <a:spcPct val="10000"/>
              </a:spcBef>
            </a:pPr>
            <a:r>
              <a:rPr lang="en-US" altLang="en-US"/>
              <a:t>Borrow = -1</a:t>
            </a:r>
          </a:p>
        </p:txBody>
      </p:sp>
      <p:grpSp>
        <p:nvGrpSpPr>
          <p:cNvPr id="274477" name="Group 45"/>
          <p:cNvGrpSpPr>
            <a:grpSpLocks/>
          </p:cNvGrpSpPr>
          <p:nvPr/>
        </p:nvGrpSpPr>
        <p:grpSpPr bwMode="auto">
          <a:xfrm>
            <a:off x="956204" y="4084638"/>
            <a:ext cx="4932363" cy="2017712"/>
            <a:chOff x="556" y="2573"/>
            <a:chExt cx="2868" cy="1271"/>
          </a:xfrm>
        </p:grpSpPr>
        <p:sp>
          <p:nvSpPr>
            <p:cNvPr id="274470" name="Text Box 38"/>
            <p:cNvSpPr txBox="1">
              <a:spLocks noChangeArrowheads="1"/>
            </p:cNvSpPr>
            <p:nvPr/>
          </p:nvSpPr>
          <p:spPr bwMode="auto">
            <a:xfrm>
              <a:off x="2916" y="3554"/>
              <a:ext cx="254" cy="2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20000"/>
                </a:spcBef>
              </a:pPr>
              <a:r>
                <a:rPr lang="en-US" altLang="en-US" sz="3200" b="1">
                  <a:latin typeface="Courier New" pitchFamily="49" charset="0"/>
                  <a:cs typeface="Courier New" pitchFamily="49" charset="0"/>
                </a:rPr>
                <a:t>A</a:t>
              </a:r>
            </a:p>
          </p:txBody>
        </p:sp>
        <p:sp>
          <p:nvSpPr>
            <p:cNvPr id="274472" name="Text Box 40"/>
            <p:cNvSpPr txBox="1">
              <a:spLocks noChangeArrowheads="1"/>
            </p:cNvSpPr>
            <p:nvPr/>
          </p:nvSpPr>
          <p:spPr bwMode="auto">
            <a:xfrm>
              <a:off x="2699" y="2574"/>
              <a:ext cx="18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altLang="en-US" b="1">
                  <a:latin typeface="Courier New" pitchFamily="49" charset="0"/>
                  <a:cs typeface="Courier New" pitchFamily="49" charset="0"/>
                </a:rPr>
                <a:t>-1</a:t>
              </a:r>
            </a:p>
          </p:txBody>
        </p:sp>
        <p:sp>
          <p:nvSpPr>
            <p:cNvPr id="274473" name="Text Box 41"/>
            <p:cNvSpPr txBox="1">
              <a:spLocks noChangeArrowheads="1"/>
            </p:cNvSpPr>
            <p:nvPr/>
          </p:nvSpPr>
          <p:spPr bwMode="auto">
            <a:xfrm>
              <a:off x="556" y="2573"/>
              <a:ext cx="655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50000"/>
                </a:spcBef>
              </a:pPr>
              <a:r>
                <a:rPr lang="en-US" altLang="en-US" sz="2000" b="1">
                  <a:latin typeface="Courier New" pitchFamily="49" charset="0"/>
                  <a:cs typeface="Courier New" pitchFamily="49" charset="0"/>
                </a:rPr>
                <a:t>borrow</a:t>
              </a:r>
            </a:p>
          </p:txBody>
        </p:sp>
        <p:sp>
          <p:nvSpPr>
            <p:cNvPr id="274474" name="Line 42"/>
            <p:cNvSpPr>
              <a:spLocks noChangeShapeType="1"/>
            </p:cNvSpPr>
            <p:nvPr/>
          </p:nvSpPr>
          <p:spPr bwMode="auto">
            <a:xfrm flipH="1">
              <a:off x="3170" y="3466"/>
              <a:ext cx="254" cy="1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4480" name="Group 48"/>
          <p:cNvGrpSpPr>
            <a:grpSpLocks/>
          </p:cNvGrpSpPr>
          <p:nvPr/>
        </p:nvGrpSpPr>
        <p:grpSpPr bwMode="auto">
          <a:xfrm>
            <a:off x="2479940" y="4098925"/>
            <a:ext cx="787665" cy="2003424"/>
            <a:chOff x="1442" y="2582"/>
            <a:chExt cx="458" cy="1262"/>
          </a:xfrm>
        </p:grpSpPr>
        <p:sp>
          <p:nvSpPr>
            <p:cNvPr id="274438" name="Text Box 6"/>
            <p:cNvSpPr txBox="1">
              <a:spLocks noChangeArrowheads="1"/>
            </p:cNvSpPr>
            <p:nvPr/>
          </p:nvSpPr>
          <p:spPr bwMode="auto">
            <a:xfrm>
              <a:off x="1646" y="3554"/>
              <a:ext cx="254" cy="2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/>
            <a:p>
              <a:pPr>
                <a:spcBef>
                  <a:spcPct val="20000"/>
                </a:spcBef>
              </a:pPr>
              <a:r>
                <a:rPr lang="en-US" altLang="en-US" sz="3200" b="1">
                  <a:latin typeface="Courier New" pitchFamily="49" charset="0"/>
                  <a:cs typeface="Courier New" pitchFamily="49" charset="0"/>
                </a:rPr>
                <a:t>A</a:t>
              </a:r>
            </a:p>
          </p:txBody>
        </p:sp>
        <p:sp>
          <p:nvSpPr>
            <p:cNvPr id="274479" name="Rectangle 47"/>
            <p:cNvSpPr>
              <a:spLocks noChangeArrowheads="1"/>
            </p:cNvSpPr>
            <p:nvPr/>
          </p:nvSpPr>
          <p:spPr bwMode="auto">
            <a:xfrm>
              <a:off x="1442" y="2582"/>
              <a:ext cx="160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 anchorCtr="1">
              <a:spAutoFit/>
            </a:bodyPr>
            <a:lstStyle/>
            <a:p>
              <a:r>
                <a:rPr lang="en-US" altLang="en-US" b="1">
                  <a:latin typeface="Courier New" pitchFamily="49" charset="0"/>
                  <a:cs typeface="Courier New" pitchFamily="49" charset="0"/>
                </a:rPr>
                <a:t>-1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4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4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4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74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74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74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74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74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74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36" grpId="0"/>
      <p:bldP spid="274437" grpId="0"/>
      <p:bldP spid="274439" grpId="0"/>
      <p:bldP spid="274440" grpId="0"/>
      <p:bldP spid="274442" grpId="0"/>
      <p:bldP spid="27446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. . 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FA54D9E-8287-45DD-BC74-FD26313589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50" y="1527969"/>
            <a:ext cx="9215917" cy="4205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7663" indent="-347663" algn="l" rtl="0" fontAlgn="base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8513" indent="-336550" algn="l" rtl="0" fontAlgn="base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4588" indent="-231775" algn="l" rtl="0" fontAlgn="base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cs typeface="+mn-cs"/>
              </a:defRPr>
            </a:lvl3pPr>
            <a:lvl4pPr marL="1481138" indent="-222250" algn="l" rtl="0" fontAlgn="base">
              <a:spcBef>
                <a:spcPct val="4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444500" indent="-444500">
              <a:spcBef>
                <a:spcPts val="6000"/>
              </a:spcBef>
            </a:pPr>
            <a:r>
              <a:rPr lang="en-US" altLang="en-US" sz="2800" kern="0" dirty="0"/>
              <a:t>Binary and Hexadecimal Addition and Subtraction</a:t>
            </a:r>
          </a:p>
          <a:p>
            <a:pPr marL="444500" indent="-444500">
              <a:spcBef>
                <a:spcPts val="6000"/>
              </a:spcBef>
            </a:pPr>
            <a:r>
              <a:rPr lang="en-US" altLang="en-US" sz="2800" kern="0" dirty="0">
                <a:solidFill>
                  <a:srgbClr val="FF0000"/>
                </a:solidFill>
              </a:rPr>
              <a:t>Binary Multiplication and Bit Shifting</a:t>
            </a:r>
          </a:p>
          <a:p>
            <a:pPr marL="444500" indent="-444500">
              <a:spcBef>
                <a:spcPts val="6000"/>
              </a:spcBef>
            </a:pPr>
            <a:r>
              <a:rPr lang="en-US" altLang="en-US" sz="2800" kern="0" dirty="0"/>
              <a:t>Signed Integers</a:t>
            </a:r>
          </a:p>
          <a:p>
            <a:pPr marL="444500" indent="-444500">
              <a:spcBef>
                <a:spcPts val="6000"/>
              </a:spcBef>
            </a:pPr>
            <a:r>
              <a:rPr lang="en-US" altLang="en-US" sz="2800" kern="0" dirty="0"/>
              <a:t>Range, Overflow, Converting Subtraction into Addition</a:t>
            </a:r>
          </a:p>
        </p:txBody>
      </p:sp>
    </p:spTree>
    <p:extLst>
      <p:ext uri="{BB962C8B-B14F-4D97-AF65-F5344CB8AC3E}">
        <p14:creationId xmlns:p14="http://schemas.microsoft.com/office/powerpoint/2010/main" val="154352021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17746</TotalTime>
  <Words>2899</Words>
  <Application>Microsoft Office PowerPoint</Application>
  <PresentationFormat>A4 Paper (210x297 mm)</PresentationFormat>
  <Paragraphs>930</Paragraphs>
  <Slides>30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  <vt:variant>
        <vt:lpstr>Custom Shows</vt:lpstr>
      </vt:variant>
      <vt:variant>
        <vt:i4>1</vt:i4>
      </vt:variant>
    </vt:vector>
  </HeadingPairs>
  <TitlesOfParts>
    <vt:vector size="40" baseType="lpstr">
      <vt:lpstr>Arial</vt:lpstr>
      <vt:lpstr>Calibri</vt:lpstr>
      <vt:lpstr>Comic Sans MS</vt:lpstr>
      <vt:lpstr>Consolas</vt:lpstr>
      <vt:lpstr>Courier New</vt:lpstr>
      <vt:lpstr>Helvetica</vt:lpstr>
      <vt:lpstr>Times New Roman</vt:lpstr>
      <vt:lpstr>Wingdings</vt:lpstr>
      <vt:lpstr>Default Design</vt:lpstr>
      <vt:lpstr>Binary Arithmetic</vt:lpstr>
      <vt:lpstr>Presentation Outline</vt:lpstr>
      <vt:lpstr>Adding Bits</vt:lpstr>
      <vt:lpstr>Binary Addition</vt:lpstr>
      <vt:lpstr>Subtracting Bits</vt:lpstr>
      <vt:lpstr>Binary Subtraction</vt:lpstr>
      <vt:lpstr>Hexadecimal Addition</vt:lpstr>
      <vt:lpstr>Hexadecimal Subtraction</vt:lpstr>
      <vt:lpstr>Next . . .</vt:lpstr>
      <vt:lpstr>Binary Multiplication</vt:lpstr>
      <vt:lpstr>Shifting the Bits to the Left</vt:lpstr>
      <vt:lpstr>Shifting the Bits to the Right</vt:lpstr>
      <vt:lpstr>Next . . .</vt:lpstr>
      <vt:lpstr>Signed Integers</vt:lpstr>
      <vt:lpstr>Sign-Magnitude Representation</vt:lpstr>
      <vt:lpstr>Properties of Sign-Magnitude</vt:lpstr>
      <vt:lpstr>Sign-Magnitude Addition / Subtraction</vt:lpstr>
      <vt:lpstr>1’s Complement Representation</vt:lpstr>
      <vt:lpstr>2’s Complement Representation</vt:lpstr>
      <vt:lpstr>Computing the 2's Complement</vt:lpstr>
      <vt:lpstr>Properties of the 2’s Complement</vt:lpstr>
      <vt:lpstr>2's Complement Signed Decimal Value</vt:lpstr>
      <vt:lpstr>Values of Different Representations</vt:lpstr>
      <vt:lpstr>Next . . .</vt:lpstr>
      <vt:lpstr>Range, Carry, Borrow, and Overflow</vt:lpstr>
      <vt:lpstr>Range of Unsigned Integers</vt:lpstr>
      <vt:lpstr>Range of Signed Integers</vt:lpstr>
      <vt:lpstr>Carry and Overflow Examples</vt:lpstr>
      <vt:lpstr>Carry versus Overflow</vt:lpstr>
      <vt:lpstr>Converting Subtraction into Addition</vt:lpstr>
      <vt:lpstr>Shl</vt:lpstr>
    </vt:vector>
  </TitlesOfParts>
  <Company>KFUPM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Arithmetic</dc:title>
  <dc:creator>Dr. Muhamed Mudawar</dc:creator>
  <cp:lastModifiedBy>Muhamed Fawzi Mudawar</cp:lastModifiedBy>
  <cp:revision>419</cp:revision>
  <cp:lastPrinted>2018-01-31T21:08:25Z</cp:lastPrinted>
  <dcterms:created xsi:type="dcterms:W3CDTF">2004-09-12T13:54:39Z</dcterms:created>
  <dcterms:modified xsi:type="dcterms:W3CDTF">2022-01-11T09:04:33Z</dcterms:modified>
</cp:coreProperties>
</file>