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4" r:id="rId2"/>
    <p:sldId id="515" r:id="rId3"/>
    <p:sldId id="370" r:id="rId4"/>
    <p:sldId id="285" r:id="rId5"/>
    <p:sldId id="355" r:id="rId6"/>
    <p:sldId id="356" r:id="rId7"/>
    <p:sldId id="292" r:id="rId8"/>
    <p:sldId id="357" r:id="rId9"/>
    <p:sldId id="516" r:id="rId10"/>
    <p:sldId id="358" r:id="rId11"/>
    <p:sldId id="371" r:id="rId12"/>
    <p:sldId id="372" r:id="rId13"/>
    <p:sldId id="511" r:id="rId14"/>
    <p:sldId id="451" r:id="rId15"/>
    <p:sldId id="452" r:id="rId16"/>
    <p:sldId id="453" r:id="rId17"/>
    <p:sldId id="484" r:id="rId18"/>
    <p:sldId id="454" r:id="rId19"/>
    <p:sldId id="455" r:id="rId20"/>
    <p:sldId id="456" r:id="rId21"/>
    <p:sldId id="458" r:id="rId22"/>
    <p:sldId id="457" r:id="rId23"/>
    <p:sldId id="486" r:id="rId24"/>
    <p:sldId id="514" r:id="rId25"/>
    <p:sldId id="464" r:id="rId26"/>
    <p:sldId id="298" r:id="rId27"/>
    <p:sldId id="517" r:id="rId28"/>
    <p:sldId id="463" r:id="rId29"/>
    <p:sldId id="462" r:id="rId30"/>
    <p:sldId id="461" r:id="rId31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AE5D"/>
    <a:srgbClr val="FFBA75"/>
    <a:srgbClr val="008000"/>
    <a:srgbClr val="FF0000"/>
    <a:srgbClr val="FFCCFF"/>
    <a:srgbClr val="FFFF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1" autoAdjust="0"/>
    <p:restoredTop sz="95818" autoAdjust="0"/>
  </p:normalViewPr>
  <p:slideViewPr>
    <p:cSldViewPr>
      <p:cViewPr varScale="1">
        <p:scale>
          <a:sx n="115" d="100"/>
          <a:sy n="115" d="100"/>
        </p:scale>
        <p:origin x="120" y="2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411CE-8E58-4F1D-A279-231E35DBCFD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276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0015-ABF7-45CF-B70F-162A62649CBA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3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1875" algn="ctr"/>
                <a:tab pos="9685338" algn="r"/>
              </a:tabLst>
            </a:pP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Binary Arithmetic	COE 233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and Computer Organization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Muhamed Mudawar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1875" algn="ctr"/>
                  <a:tab pos="9685338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Binary Arithmetic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233</a:t>
            </a:r>
            <a:endParaRPr lang="en-US" altLang="en-US" sz="2800" dirty="0"/>
          </a:p>
          <a:p>
            <a:r>
              <a:rPr lang="en-US" altLang="en-US" sz="2800" dirty="0"/>
              <a:t>Digital Logic and Computer Organization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244211" y="312739"/>
            <a:ext cx="222541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Binary Multiplication table is simple: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	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0×0=0,   0×1=0,   1×0=0,   1×1=1</a:t>
            </a:r>
          </a:p>
          <a:p>
            <a:pPr>
              <a:buFont typeface="Wingdings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>
                <a:solidFill>
                  <a:srgbClr val="FF0000"/>
                </a:solidFill>
              </a:rPr>
              <a:t>Multiplicand</a:t>
            </a: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1100</a:t>
            </a:r>
            <a:r>
              <a:rPr lang="en-US" altLang="en-US" b="1" baseline="-2500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= 12</a:t>
            </a:r>
            <a:endParaRPr lang="en-US" altLang="en-US" b="1" baseline="-250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>
                <a:solidFill>
                  <a:srgbClr val="FF0000"/>
                </a:solidFill>
              </a:rPr>
              <a:t>Multiplier</a:t>
            </a: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×</a:t>
            </a: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1101</a:t>
            </a:r>
            <a:r>
              <a:rPr lang="en-US" altLang="en-US" b="1" baseline="-2500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= 13</a:t>
            </a:r>
            <a:endParaRPr lang="en-US" altLang="en-US" b="1" baseline="-250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				    1100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				   0000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				  1100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				 1100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>
                <a:solidFill>
                  <a:srgbClr val="FF0000"/>
                </a:solidFill>
              </a:rPr>
              <a:t>Product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		10011100</a:t>
            </a:r>
            <a:r>
              <a:rPr lang="en-US" altLang="en-US" b="1" baseline="-2500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= 156</a:t>
            </a:r>
            <a:endParaRPr lang="en-US" altLang="en-US" b="1" baseline="-2500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/>
              <a:t>n</a:t>
            </a:r>
            <a:r>
              <a:rPr lang="en-US" altLang="en-US"/>
              <a:t>-bit multiplicand × </a:t>
            </a:r>
            <a:r>
              <a:rPr lang="en-US" altLang="en-US" i="1"/>
              <a:t>n</a:t>
            </a:r>
            <a:r>
              <a:rPr lang="en-US" altLang="en-US"/>
              <a:t>-bit multiplier = 2</a:t>
            </a:r>
            <a:r>
              <a:rPr lang="en-US" altLang="en-US" i="1"/>
              <a:t>n</a:t>
            </a:r>
            <a:r>
              <a:rPr lang="en-US" altLang="en-US"/>
              <a:t>-bit product</a:t>
            </a:r>
          </a:p>
          <a:p>
            <a:r>
              <a:rPr lang="en-US" altLang="en-US"/>
              <a:t>Accomplished via </a:t>
            </a:r>
            <a:r>
              <a:rPr lang="en-US" altLang="en-US">
                <a:solidFill>
                  <a:srgbClr val="FF0000"/>
                </a:solidFill>
              </a:rPr>
              <a:t>shifting</a:t>
            </a:r>
            <a:r>
              <a:rPr lang="en-US" altLang="en-US"/>
              <a:t> and </a:t>
            </a:r>
            <a:r>
              <a:rPr lang="en-US" altLang="en-US">
                <a:solidFill>
                  <a:srgbClr val="FF0000"/>
                </a:solidFill>
              </a:rPr>
              <a:t>addition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Multiplication</a:t>
            </a:r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5639198" y="3290888"/>
            <a:ext cx="3807619" cy="1130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 sz="2000"/>
              <a:t>Binary multiplication is easy</a:t>
            </a:r>
          </a:p>
          <a:p>
            <a:pPr eaLnBrk="0" hangingPunct="0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/>
              <a:t>0 × multiplicand = 0</a:t>
            </a:r>
          </a:p>
          <a:p>
            <a:pPr eaLnBrk="0" hangingPunct="0">
              <a:spcBef>
                <a:spcPct val="30000"/>
              </a:spcBef>
              <a:buSzPct val="100000"/>
              <a:buFont typeface="Wingdings" pitchFamily="2" charset="2"/>
              <a:buNone/>
            </a:pPr>
            <a:r>
              <a:rPr lang="en-US" altLang="en-US"/>
              <a:t>1 × multiplicand = multiplicand</a:t>
            </a:r>
          </a:p>
        </p:txBody>
      </p:sp>
      <p:sp>
        <p:nvSpPr>
          <p:cNvPr id="275462" name="Line 6"/>
          <p:cNvSpPr>
            <a:spLocks noChangeShapeType="1"/>
          </p:cNvSpPr>
          <p:nvPr/>
        </p:nvSpPr>
        <p:spPr bwMode="auto">
          <a:xfrm>
            <a:off x="3353594" y="3049588"/>
            <a:ext cx="2925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5463" name="Line 7"/>
          <p:cNvSpPr>
            <a:spLocks noChangeShapeType="1"/>
          </p:cNvSpPr>
          <p:nvPr/>
        </p:nvSpPr>
        <p:spPr bwMode="auto">
          <a:xfrm>
            <a:off x="3353594" y="4695825"/>
            <a:ext cx="30165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5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5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animBg="1"/>
      <p:bldP spid="2754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the Bits to the Left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1009505"/>
            <a:ext cx="9389941" cy="518464"/>
          </a:xfrm>
        </p:spPr>
        <p:txBody>
          <a:bodyPr/>
          <a:lstStyle/>
          <a:p>
            <a:r>
              <a:rPr lang="en-US" dirty="0"/>
              <a:t>What happens if the bits are shifted to the left by 1 bit position?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4440" y="3140964"/>
            <a:ext cx="9389941" cy="51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/>
              <a:t>What happens if the bits are shifted to the left by 2 bit positions?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300018" y="1643182"/>
            <a:ext cx="5035550" cy="1324962"/>
            <a:chOff x="6599862" y="3601821"/>
            <a:chExt cx="5035550" cy="1324962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6599862" y="3601821"/>
              <a:ext cx="5035550" cy="13249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7753843" y="3832367"/>
              <a:ext cx="2985558" cy="863600"/>
              <a:chOff x="2111" y="2342"/>
              <a:chExt cx="1736" cy="544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2111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2186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2328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2403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2545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2620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2762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2837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2979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Rectangle 16"/>
              <p:cNvSpPr>
                <a:spLocks noChangeArrowheads="1"/>
              </p:cNvSpPr>
              <p:nvPr/>
            </p:nvSpPr>
            <p:spPr bwMode="auto">
              <a:xfrm>
                <a:off x="3054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3196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3271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3413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3488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3630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3705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2111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2186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2328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>
                <a:off x="2403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2545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>
                <a:off x="2620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2762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2837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2979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3054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3196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3271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3413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>
                <a:off x="3488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3630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3705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</p:grpSp>
        <p:sp>
          <p:nvSpPr>
            <p:cNvPr id="44" name="Rectangle 58"/>
            <p:cNvSpPr>
              <a:spLocks noChangeArrowheads="1"/>
            </p:cNvSpPr>
            <p:nvPr/>
          </p:nvSpPr>
          <p:spPr bwMode="auto">
            <a:xfrm>
              <a:off x="10828914" y="3875232"/>
              <a:ext cx="3270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= 5</a:t>
              </a:r>
              <a:endParaRPr lang="en-US" altLang="en-US" dirty="0"/>
            </a:p>
          </p:txBody>
        </p:sp>
        <p:sp>
          <p:nvSpPr>
            <p:cNvPr id="79" name="Rectangle 58"/>
            <p:cNvSpPr>
              <a:spLocks noChangeArrowheads="1"/>
            </p:cNvSpPr>
            <p:nvPr/>
          </p:nvSpPr>
          <p:spPr bwMode="auto">
            <a:xfrm>
              <a:off x="7026852" y="3889856"/>
              <a:ext cx="679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Before</a:t>
              </a:r>
              <a:endParaRPr lang="en-US" altLang="en-US" dirty="0"/>
            </a:p>
          </p:txBody>
        </p:sp>
        <p:sp>
          <p:nvSpPr>
            <p:cNvPr id="80" name="Rectangle 58"/>
            <p:cNvSpPr>
              <a:spLocks noChangeArrowheads="1"/>
            </p:cNvSpPr>
            <p:nvPr/>
          </p:nvSpPr>
          <p:spPr bwMode="auto">
            <a:xfrm>
              <a:off x="7026852" y="4361748"/>
              <a:ext cx="4873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After</a:t>
              </a:r>
              <a:endParaRPr lang="en-US" altLang="en-US" dirty="0"/>
            </a:p>
          </p:txBody>
        </p:sp>
        <p:sp>
          <p:nvSpPr>
            <p:cNvPr id="81" name="Rectangle 58"/>
            <p:cNvSpPr>
              <a:spLocks noChangeArrowheads="1"/>
            </p:cNvSpPr>
            <p:nvPr/>
          </p:nvSpPr>
          <p:spPr bwMode="auto">
            <a:xfrm>
              <a:off x="10828914" y="4361748"/>
              <a:ext cx="5184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= 10</a:t>
              </a:r>
              <a:endParaRPr lang="en-US" alt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300018" y="3832248"/>
            <a:ext cx="5035550" cy="1324962"/>
            <a:chOff x="6599862" y="3601821"/>
            <a:chExt cx="5035550" cy="1324962"/>
          </a:xfrm>
        </p:grpSpPr>
        <p:sp>
          <p:nvSpPr>
            <p:cNvPr id="84" name="AutoShape 5"/>
            <p:cNvSpPr>
              <a:spLocks noChangeAspect="1" noChangeArrowheads="1" noTextEdit="1"/>
            </p:cNvSpPr>
            <p:nvPr/>
          </p:nvSpPr>
          <p:spPr bwMode="auto">
            <a:xfrm>
              <a:off x="6599862" y="3601821"/>
              <a:ext cx="5035550" cy="13249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5" name="Group 76"/>
            <p:cNvGrpSpPr>
              <a:grpSpLocks/>
            </p:cNvGrpSpPr>
            <p:nvPr/>
          </p:nvGrpSpPr>
          <p:grpSpPr bwMode="auto">
            <a:xfrm>
              <a:off x="7753843" y="3832367"/>
              <a:ext cx="2985558" cy="863600"/>
              <a:chOff x="2111" y="2342"/>
              <a:chExt cx="1736" cy="544"/>
            </a:xfrm>
          </p:grpSpPr>
          <p:sp>
            <p:nvSpPr>
              <p:cNvPr id="90" name="Rectangle 7"/>
              <p:cNvSpPr>
                <a:spLocks noChangeArrowheads="1"/>
              </p:cNvSpPr>
              <p:nvPr/>
            </p:nvSpPr>
            <p:spPr bwMode="auto">
              <a:xfrm>
                <a:off x="2111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Rectangle 8"/>
              <p:cNvSpPr>
                <a:spLocks noChangeArrowheads="1"/>
              </p:cNvSpPr>
              <p:nvPr/>
            </p:nvSpPr>
            <p:spPr bwMode="auto">
              <a:xfrm>
                <a:off x="2186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92" name="Rectangle 9"/>
              <p:cNvSpPr>
                <a:spLocks noChangeArrowheads="1"/>
              </p:cNvSpPr>
              <p:nvPr/>
            </p:nvSpPr>
            <p:spPr bwMode="auto">
              <a:xfrm>
                <a:off x="2328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10"/>
              <p:cNvSpPr>
                <a:spLocks noChangeArrowheads="1"/>
              </p:cNvSpPr>
              <p:nvPr/>
            </p:nvSpPr>
            <p:spPr bwMode="auto">
              <a:xfrm>
                <a:off x="2403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94" name="Rectangle 11"/>
              <p:cNvSpPr>
                <a:spLocks noChangeArrowheads="1"/>
              </p:cNvSpPr>
              <p:nvPr/>
            </p:nvSpPr>
            <p:spPr bwMode="auto">
              <a:xfrm>
                <a:off x="2545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Rectangle 12"/>
              <p:cNvSpPr>
                <a:spLocks noChangeArrowheads="1"/>
              </p:cNvSpPr>
              <p:nvPr/>
            </p:nvSpPr>
            <p:spPr bwMode="auto">
              <a:xfrm>
                <a:off x="2620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96" name="Rectangle 13"/>
              <p:cNvSpPr>
                <a:spLocks noChangeArrowheads="1"/>
              </p:cNvSpPr>
              <p:nvPr/>
            </p:nvSpPr>
            <p:spPr bwMode="auto">
              <a:xfrm>
                <a:off x="2762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Rectangle 14"/>
              <p:cNvSpPr>
                <a:spLocks noChangeArrowheads="1"/>
              </p:cNvSpPr>
              <p:nvPr/>
            </p:nvSpPr>
            <p:spPr bwMode="auto">
              <a:xfrm>
                <a:off x="2837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98" name="Rectangle 15"/>
              <p:cNvSpPr>
                <a:spLocks noChangeArrowheads="1"/>
              </p:cNvSpPr>
              <p:nvPr/>
            </p:nvSpPr>
            <p:spPr bwMode="auto">
              <a:xfrm>
                <a:off x="2979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Rectangle 16"/>
              <p:cNvSpPr>
                <a:spLocks noChangeArrowheads="1"/>
              </p:cNvSpPr>
              <p:nvPr/>
            </p:nvSpPr>
            <p:spPr bwMode="auto">
              <a:xfrm>
                <a:off x="3054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00" name="Rectangle 17"/>
              <p:cNvSpPr>
                <a:spLocks noChangeArrowheads="1"/>
              </p:cNvSpPr>
              <p:nvPr/>
            </p:nvSpPr>
            <p:spPr bwMode="auto">
              <a:xfrm>
                <a:off x="3196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ectangle 18"/>
              <p:cNvSpPr>
                <a:spLocks noChangeArrowheads="1"/>
              </p:cNvSpPr>
              <p:nvPr/>
            </p:nvSpPr>
            <p:spPr bwMode="auto">
              <a:xfrm>
                <a:off x="3271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02" name="Rectangle 19"/>
              <p:cNvSpPr>
                <a:spLocks noChangeArrowheads="1"/>
              </p:cNvSpPr>
              <p:nvPr/>
            </p:nvSpPr>
            <p:spPr bwMode="auto">
              <a:xfrm>
                <a:off x="3413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Rectangle 20"/>
              <p:cNvSpPr>
                <a:spLocks noChangeArrowheads="1"/>
              </p:cNvSpPr>
              <p:nvPr/>
            </p:nvSpPr>
            <p:spPr bwMode="auto">
              <a:xfrm>
                <a:off x="3488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04" name="Rectangle 21"/>
              <p:cNvSpPr>
                <a:spLocks noChangeArrowheads="1"/>
              </p:cNvSpPr>
              <p:nvPr/>
            </p:nvSpPr>
            <p:spPr bwMode="auto">
              <a:xfrm>
                <a:off x="3630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Rectangle 22"/>
              <p:cNvSpPr>
                <a:spLocks noChangeArrowheads="1"/>
              </p:cNvSpPr>
              <p:nvPr/>
            </p:nvSpPr>
            <p:spPr bwMode="auto">
              <a:xfrm>
                <a:off x="3705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06" name="Rectangle 23"/>
              <p:cNvSpPr>
                <a:spLocks noChangeArrowheads="1"/>
              </p:cNvSpPr>
              <p:nvPr/>
            </p:nvSpPr>
            <p:spPr bwMode="auto">
              <a:xfrm>
                <a:off x="2111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Rectangle 24"/>
              <p:cNvSpPr>
                <a:spLocks noChangeArrowheads="1"/>
              </p:cNvSpPr>
              <p:nvPr/>
            </p:nvSpPr>
            <p:spPr bwMode="auto">
              <a:xfrm>
                <a:off x="2186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08" name="Rectangle 25"/>
              <p:cNvSpPr>
                <a:spLocks noChangeArrowheads="1"/>
              </p:cNvSpPr>
              <p:nvPr/>
            </p:nvSpPr>
            <p:spPr bwMode="auto">
              <a:xfrm>
                <a:off x="2328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Rectangle 26"/>
              <p:cNvSpPr>
                <a:spLocks noChangeArrowheads="1"/>
              </p:cNvSpPr>
              <p:nvPr/>
            </p:nvSpPr>
            <p:spPr bwMode="auto">
              <a:xfrm>
                <a:off x="2403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10" name="Rectangle 27"/>
              <p:cNvSpPr>
                <a:spLocks noChangeArrowheads="1"/>
              </p:cNvSpPr>
              <p:nvPr/>
            </p:nvSpPr>
            <p:spPr bwMode="auto">
              <a:xfrm>
                <a:off x="2545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Rectangle 28"/>
              <p:cNvSpPr>
                <a:spLocks noChangeArrowheads="1"/>
              </p:cNvSpPr>
              <p:nvPr/>
            </p:nvSpPr>
            <p:spPr bwMode="auto">
              <a:xfrm>
                <a:off x="2620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12" name="Rectangle 29"/>
              <p:cNvSpPr>
                <a:spLocks noChangeArrowheads="1"/>
              </p:cNvSpPr>
              <p:nvPr/>
            </p:nvSpPr>
            <p:spPr bwMode="auto">
              <a:xfrm>
                <a:off x="2762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Rectangle 30"/>
              <p:cNvSpPr>
                <a:spLocks noChangeArrowheads="1"/>
              </p:cNvSpPr>
              <p:nvPr/>
            </p:nvSpPr>
            <p:spPr bwMode="auto">
              <a:xfrm>
                <a:off x="2837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14" name="Rectangle 31"/>
              <p:cNvSpPr>
                <a:spLocks noChangeArrowheads="1"/>
              </p:cNvSpPr>
              <p:nvPr/>
            </p:nvSpPr>
            <p:spPr bwMode="auto">
              <a:xfrm>
                <a:off x="2979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Rectangle 32"/>
              <p:cNvSpPr>
                <a:spLocks noChangeArrowheads="1"/>
              </p:cNvSpPr>
              <p:nvPr/>
            </p:nvSpPr>
            <p:spPr bwMode="auto">
              <a:xfrm>
                <a:off x="3054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16" name="Rectangle 33"/>
              <p:cNvSpPr>
                <a:spLocks noChangeArrowheads="1"/>
              </p:cNvSpPr>
              <p:nvPr/>
            </p:nvSpPr>
            <p:spPr bwMode="auto">
              <a:xfrm>
                <a:off x="3196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Rectangle 34"/>
              <p:cNvSpPr>
                <a:spLocks noChangeArrowheads="1"/>
              </p:cNvSpPr>
              <p:nvPr/>
            </p:nvSpPr>
            <p:spPr bwMode="auto">
              <a:xfrm>
                <a:off x="3271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118" name="Rectangle 35"/>
              <p:cNvSpPr>
                <a:spLocks noChangeArrowheads="1"/>
              </p:cNvSpPr>
              <p:nvPr/>
            </p:nvSpPr>
            <p:spPr bwMode="auto">
              <a:xfrm>
                <a:off x="3413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Rectangle 36"/>
              <p:cNvSpPr>
                <a:spLocks noChangeArrowheads="1"/>
              </p:cNvSpPr>
              <p:nvPr/>
            </p:nvSpPr>
            <p:spPr bwMode="auto">
              <a:xfrm>
                <a:off x="3488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20" name="Rectangle 37"/>
              <p:cNvSpPr>
                <a:spLocks noChangeArrowheads="1"/>
              </p:cNvSpPr>
              <p:nvPr/>
            </p:nvSpPr>
            <p:spPr bwMode="auto">
              <a:xfrm>
                <a:off x="3630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Rectangle 38"/>
              <p:cNvSpPr>
                <a:spLocks noChangeArrowheads="1"/>
              </p:cNvSpPr>
              <p:nvPr/>
            </p:nvSpPr>
            <p:spPr bwMode="auto">
              <a:xfrm>
                <a:off x="3705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</p:grpSp>
        <p:sp>
          <p:nvSpPr>
            <p:cNvPr id="86" name="Rectangle 58"/>
            <p:cNvSpPr>
              <a:spLocks noChangeArrowheads="1"/>
            </p:cNvSpPr>
            <p:nvPr/>
          </p:nvSpPr>
          <p:spPr bwMode="auto">
            <a:xfrm>
              <a:off x="10828914" y="3875232"/>
              <a:ext cx="3270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= 5</a:t>
              </a:r>
              <a:endParaRPr lang="en-US" altLang="en-US" dirty="0"/>
            </a:p>
          </p:txBody>
        </p:sp>
        <p:sp>
          <p:nvSpPr>
            <p:cNvPr id="87" name="Rectangle 58"/>
            <p:cNvSpPr>
              <a:spLocks noChangeArrowheads="1"/>
            </p:cNvSpPr>
            <p:nvPr/>
          </p:nvSpPr>
          <p:spPr bwMode="auto">
            <a:xfrm>
              <a:off x="7026852" y="3889856"/>
              <a:ext cx="679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Before</a:t>
              </a:r>
              <a:endParaRPr lang="en-US" altLang="en-US" dirty="0"/>
            </a:p>
          </p:txBody>
        </p:sp>
        <p:sp>
          <p:nvSpPr>
            <p:cNvPr id="88" name="Rectangle 58"/>
            <p:cNvSpPr>
              <a:spLocks noChangeArrowheads="1"/>
            </p:cNvSpPr>
            <p:nvPr/>
          </p:nvSpPr>
          <p:spPr bwMode="auto">
            <a:xfrm>
              <a:off x="7026852" y="4361748"/>
              <a:ext cx="4873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After</a:t>
              </a:r>
              <a:endParaRPr lang="en-US" altLang="en-US" dirty="0"/>
            </a:p>
          </p:txBody>
        </p:sp>
        <p:sp>
          <p:nvSpPr>
            <p:cNvPr id="89" name="Rectangle 58"/>
            <p:cNvSpPr>
              <a:spLocks noChangeArrowheads="1"/>
            </p:cNvSpPr>
            <p:nvPr/>
          </p:nvSpPr>
          <p:spPr bwMode="auto">
            <a:xfrm>
              <a:off x="10828914" y="4361748"/>
              <a:ext cx="5184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= 20</a:t>
              </a:r>
              <a:endParaRPr lang="en-US" altLang="en-US" dirty="0"/>
            </a:p>
          </p:txBody>
        </p:sp>
      </p:grpSp>
      <p:sp>
        <p:nvSpPr>
          <p:cNvPr id="122" name="Content Placeholder 2"/>
          <p:cNvSpPr txBox="1">
            <a:spLocks/>
          </p:cNvSpPr>
          <p:nvPr/>
        </p:nvSpPr>
        <p:spPr bwMode="auto">
          <a:xfrm>
            <a:off x="344440" y="5387637"/>
            <a:ext cx="9389941" cy="115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/>
              <a:t>Shifting the Bits to the Left by </a:t>
            </a:r>
            <a:r>
              <a:rPr lang="en-US" i="1" kern="0" dirty="0"/>
              <a:t>n</a:t>
            </a:r>
            <a:r>
              <a:rPr lang="en-US" kern="0" dirty="0"/>
              <a:t> bit positions is multiplication by 2</a:t>
            </a:r>
            <a:r>
              <a:rPr lang="en-US" i="1" kern="0" baseline="30000" dirty="0"/>
              <a:t>n</a:t>
            </a:r>
            <a:endParaRPr lang="en-US" i="1" kern="0" dirty="0"/>
          </a:p>
          <a:p>
            <a:r>
              <a:rPr lang="en-US" kern="0" dirty="0"/>
              <a:t>As long as we have sufficient space to store the bits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475473" y="1700790"/>
            <a:ext cx="2164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Multiplication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By 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475473" y="3889856"/>
            <a:ext cx="2164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Multiplication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By 4</a:t>
            </a:r>
          </a:p>
        </p:txBody>
      </p:sp>
    </p:spTree>
    <p:extLst>
      <p:ext uri="{BB962C8B-B14F-4D97-AF65-F5344CB8AC3E}">
        <p14:creationId xmlns:p14="http://schemas.microsoft.com/office/powerpoint/2010/main" val="15884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3" grpId="0"/>
      <p:bldP spid="1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the Bits to the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1009505"/>
            <a:ext cx="9389941" cy="518464"/>
          </a:xfrm>
        </p:spPr>
        <p:txBody>
          <a:bodyPr/>
          <a:lstStyle/>
          <a:p>
            <a:r>
              <a:rPr lang="en-US" dirty="0"/>
              <a:t>What happens if the bits are shifted to the right by 1 bit position?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4440" y="3140964"/>
            <a:ext cx="9389941" cy="51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/>
              <a:t>What happens if the bits are shifted to the right by 2 bit positions?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300017" y="1643182"/>
            <a:ext cx="5323585" cy="1324962"/>
            <a:chOff x="6599861" y="3601821"/>
            <a:chExt cx="5323585" cy="1324962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6599861" y="3601821"/>
              <a:ext cx="5323585" cy="13249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7753843" y="3832367"/>
              <a:ext cx="2985558" cy="863600"/>
              <a:chOff x="2111" y="2342"/>
              <a:chExt cx="1736" cy="544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2111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2186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2328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2403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2545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2620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2762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2837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2979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Rectangle 16"/>
              <p:cNvSpPr>
                <a:spLocks noChangeArrowheads="1"/>
              </p:cNvSpPr>
              <p:nvPr/>
            </p:nvSpPr>
            <p:spPr bwMode="auto">
              <a:xfrm>
                <a:off x="3054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3196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3271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3413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3488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3630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3705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2111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2186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2328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>
                <a:off x="2403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2545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>
                <a:off x="2620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2762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2837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2979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3054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3196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3271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3413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>
                <a:off x="3488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3630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3705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dirty="0">
                    <a:solidFill>
                      <a:srgbClr val="000099"/>
                    </a:solidFill>
                    <a:latin typeface="Helvetica" pitchFamily="34" charset="0"/>
                  </a:rPr>
                  <a:t>0</a:t>
                </a:r>
                <a:endParaRPr lang="en-US" altLang="en-US" b="1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44" name="Rectangle 58"/>
            <p:cNvSpPr>
              <a:spLocks noChangeArrowheads="1"/>
            </p:cNvSpPr>
            <p:nvPr/>
          </p:nvSpPr>
          <p:spPr bwMode="auto">
            <a:xfrm>
              <a:off x="10828914" y="3875232"/>
              <a:ext cx="4552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= 38</a:t>
              </a:r>
              <a:endParaRPr lang="en-US" altLang="en-US" dirty="0"/>
            </a:p>
          </p:txBody>
        </p:sp>
        <p:sp>
          <p:nvSpPr>
            <p:cNvPr id="79" name="Rectangle 58"/>
            <p:cNvSpPr>
              <a:spLocks noChangeArrowheads="1"/>
            </p:cNvSpPr>
            <p:nvPr/>
          </p:nvSpPr>
          <p:spPr bwMode="auto">
            <a:xfrm>
              <a:off x="7026852" y="3889856"/>
              <a:ext cx="679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Before</a:t>
              </a:r>
              <a:endParaRPr lang="en-US" altLang="en-US" dirty="0"/>
            </a:p>
          </p:txBody>
        </p:sp>
        <p:sp>
          <p:nvSpPr>
            <p:cNvPr id="80" name="Rectangle 58"/>
            <p:cNvSpPr>
              <a:spLocks noChangeArrowheads="1"/>
            </p:cNvSpPr>
            <p:nvPr/>
          </p:nvSpPr>
          <p:spPr bwMode="auto">
            <a:xfrm>
              <a:off x="7026852" y="4361748"/>
              <a:ext cx="4873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After</a:t>
              </a:r>
              <a:endParaRPr lang="en-US" altLang="en-US" dirty="0"/>
            </a:p>
          </p:txBody>
        </p:sp>
        <p:sp>
          <p:nvSpPr>
            <p:cNvPr id="81" name="Rectangle 58"/>
            <p:cNvSpPr>
              <a:spLocks noChangeArrowheads="1"/>
            </p:cNvSpPr>
            <p:nvPr/>
          </p:nvSpPr>
          <p:spPr bwMode="auto">
            <a:xfrm>
              <a:off x="10828913" y="4361748"/>
              <a:ext cx="97932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= 19, </a:t>
              </a:r>
              <a:r>
                <a:rPr lang="en-US" altLang="en-US" b="1" dirty="0">
                  <a:solidFill>
                    <a:srgbClr val="000099"/>
                  </a:solidFill>
                </a:rPr>
                <a:t>r=0</a:t>
              </a:r>
            </a:p>
          </p:txBody>
        </p:sp>
      </p:grpSp>
      <p:sp>
        <p:nvSpPr>
          <p:cNvPr id="122" name="Content Placeholder 2"/>
          <p:cNvSpPr txBox="1">
            <a:spLocks/>
          </p:cNvSpPr>
          <p:nvPr/>
        </p:nvSpPr>
        <p:spPr bwMode="auto">
          <a:xfrm>
            <a:off x="344440" y="5387637"/>
            <a:ext cx="9389941" cy="115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/>
              <a:t>Shifting the Bits to the Right by </a:t>
            </a:r>
            <a:r>
              <a:rPr lang="en-US" i="1" kern="0" dirty="0"/>
              <a:t>n</a:t>
            </a:r>
            <a:r>
              <a:rPr lang="en-US" kern="0" dirty="0"/>
              <a:t> bit positions is division by 2</a:t>
            </a:r>
            <a:r>
              <a:rPr lang="en-US" i="1" kern="0" baseline="30000" dirty="0"/>
              <a:t>n</a:t>
            </a:r>
            <a:endParaRPr lang="en-US" i="1" kern="0" dirty="0"/>
          </a:p>
          <a:p>
            <a:r>
              <a:rPr lang="en-US" kern="0" dirty="0"/>
              <a:t>The </a:t>
            </a:r>
            <a:r>
              <a:rPr lang="en-US" b="1" kern="0" dirty="0">
                <a:solidFill>
                  <a:srgbClr val="FF0000"/>
                </a:solidFill>
              </a:rPr>
              <a:t>remainder</a:t>
            </a:r>
            <a:r>
              <a:rPr lang="en-US" kern="0" dirty="0">
                <a:solidFill>
                  <a:srgbClr val="FF0000"/>
                </a:solidFill>
              </a:rPr>
              <a:t> </a:t>
            </a:r>
            <a:r>
              <a:rPr lang="en-US" b="1" kern="0" dirty="0">
                <a:solidFill>
                  <a:srgbClr val="FF0000"/>
                </a:solidFill>
              </a:rPr>
              <a:t>r</a:t>
            </a:r>
            <a:r>
              <a:rPr lang="en-US" kern="0" dirty="0">
                <a:solidFill>
                  <a:srgbClr val="FF0000"/>
                </a:solidFill>
              </a:rPr>
              <a:t> </a:t>
            </a:r>
            <a:r>
              <a:rPr lang="en-US" kern="0" dirty="0"/>
              <a:t>is the value of the bits that are </a:t>
            </a:r>
            <a:r>
              <a:rPr lang="en-US" b="1" kern="0" dirty="0">
                <a:solidFill>
                  <a:srgbClr val="FF0000"/>
                </a:solidFill>
              </a:rPr>
              <a:t>shifted out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867407" y="1700790"/>
            <a:ext cx="1380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Division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By 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67407" y="3889856"/>
            <a:ext cx="1380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Division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By 4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300018" y="3774642"/>
            <a:ext cx="5323585" cy="1324962"/>
            <a:chOff x="6599861" y="3601821"/>
            <a:chExt cx="5323585" cy="1324962"/>
          </a:xfrm>
        </p:grpSpPr>
        <p:sp>
          <p:nvSpPr>
            <p:cNvPr id="126" name="AutoShape 5"/>
            <p:cNvSpPr>
              <a:spLocks noChangeAspect="1" noChangeArrowheads="1" noTextEdit="1"/>
            </p:cNvSpPr>
            <p:nvPr/>
          </p:nvSpPr>
          <p:spPr bwMode="auto">
            <a:xfrm>
              <a:off x="6599861" y="3601821"/>
              <a:ext cx="5323585" cy="13249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7" name="Group 76"/>
            <p:cNvGrpSpPr>
              <a:grpSpLocks/>
            </p:cNvGrpSpPr>
            <p:nvPr/>
          </p:nvGrpSpPr>
          <p:grpSpPr bwMode="auto">
            <a:xfrm>
              <a:off x="7753843" y="3832367"/>
              <a:ext cx="2985558" cy="863600"/>
              <a:chOff x="2111" y="2342"/>
              <a:chExt cx="1736" cy="544"/>
            </a:xfrm>
          </p:grpSpPr>
          <p:sp>
            <p:nvSpPr>
              <p:cNvPr id="132" name="Rectangle 7"/>
              <p:cNvSpPr>
                <a:spLocks noChangeArrowheads="1"/>
              </p:cNvSpPr>
              <p:nvPr/>
            </p:nvSpPr>
            <p:spPr bwMode="auto">
              <a:xfrm>
                <a:off x="2111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Rectangle 8"/>
              <p:cNvSpPr>
                <a:spLocks noChangeArrowheads="1"/>
              </p:cNvSpPr>
              <p:nvPr/>
            </p:nvSpPr>
            <p:spPr bwMode="auto">
              <a:xfrm>
                <a:off x="2186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34" name="Rectangle 9"/>
              <p:cNvSpPr>
                <a:spLocks noChangeArrowheads="1"/>
              </p:cNvSpPr>
              <p:nvPr/>
            </p:nvSpPr>
            <p:spPr bwMode="auto">
              <a:xfrm>
                <a:off x="2328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Rectangle 10"/>
              <p:cNvSpPr>
                <a:spLocks noChangeArrowheads="1"/>
              </p:cNvSpPr>
              <p:nvPr/>
            </p:nvSpPr>
            <p:spPr bwMode="auto">
              <a:xfrm>
                <a:off x="2403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36" name="Rectangle 11"/>
              <p:cNvSpPr>
                <a:spLocks noChangeArrowheads="1"/>
              </p:cNvSpPr>
              <p:nvPr/>
            </p:nvSpPr>
            <p:spPr bwMode="auto">
              <a:xfrm>
                <a:off x="2545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Rectangle 12"/>
              <p:cNvSpPr>
                <a:spLocks noChangeArrowheads="1"/>
              </p:cNvSpPr>
              <p:nvPr/>
            </p:nvSpPr>
            <p:spPr bwMode="auto">
              <a:xfrm>
                <a:off x="2620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38" name="Rectangle 13"/>
              <p:cNvSpPr>
                <a:spLocks noChangeArrowheads="1"/>
              </p:cNvSpPr>
              <p:nvPr/>
            </p:nvSpPr>
            <p:spPr bwMode="auto">
              <a:xfrm>
                <a:off x="2762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Rectangle 14"/>
              <p:cNvSpPr>
                <a:spLocks noChangeArrowheads="1"/>
              </p:cNvSpPr>
              <p:nvPr/>
            </p:nvSpPr>
            <p:spPr bwMode="auto">
              <a:xfrm>
                <a:off x="2837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40" name="Rectangle 15"/>
              <p:cNvSpPr>
                <a:spLocks noChangeArrowheads="1"/>
              </p:cNvSpPr>
              <p:nvPr/>
            </p:nvSpPr>
            <p:spPr bwMode="auto">
              <a:xfrm>
                <a:off x="2979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Rectangle 16"/>
              <p:cNvSpPr>
                <a:spLocks noChangeArrowheads="1"/>
              </p:cNvSpPr>
              <p:nvPr/>
            </p:nvSpPr>
            <p:spPr bwMode="auto">
              <a:xfrm>
                <a:off x="3054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42" name="Rectangle 17"/>
              <p:cNvSpPr>
                <a:spLocks noChangeArrowheads="1"/>
              </p:cNvSpPr>
              <p:nvPr/>
            </p:nvSpPr>
            <p:spPr bwMode="auto">
              <a:xfrm>
                <a:off x="3196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Rectangle 18"/>
              <p:cNvSpPr>
                <a:spLocks noChangeArrowheads="1"/>
              </p:cNvSpPr>
              <p:nvPr/>
            </p:nvSpPr>
            <p:spPr bwMode="auto">
              <a:xfrm>
                <a:off x="3271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44" name="Rectangle 19"/>
              <p:cNvSpPr>
                <a:spLocks noChangeArrowheads="1"/>
              </p:cNvSpPr>
              <p:nvPr/>
            </p:nvSpPr>
            <p:spPr bwMode="auto">
              <a:xfrm>
                <a:off x="3413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Rectangle 20"/>
              <p:cNvSpPr>
                <a:spLocks noChangeArrowheads="1"/>
              </p:cNvSpPr>
              <p:nvPr/>
            </p:nvSpPr>
            <p:spPr bwMode="auto">
              <a:xfrm>
                <a:off x="3488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46" name="Rectangle 21"/>
              <p:cNvSpPr>
                <a:spLocks noChangeArrowheads="1"/>
              </p:cNvSpPr>
              <p:nvPr/>
            </p:nvSpPr>
            <p:spPr bwMode="auto">
              <a:xfrm>
                <a:off x="3630" y="2668"/>
                <a:ext cx="217" cy="218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Rectangle 22"/>
              <p:cNvSpPr>
                <a:spLocks noChangeArrowheads="1"/>
              </p:cNvSpPr>
              <p:nvPr/>
            </p:nvSpPr>
            <p:spPr bwMode="auto">
              <a:xfrm>
                <a:off x="3705" y="2706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48" name="Rectangle 23"/>
              <p:cNvSpPr>
                <a:spLocks noChangeArrowheads="1"/>
              </p:cNvSpPr>
              <p:nvPr/>
            </p:nvSpPr>
            <p:spPr bwMode="auto">
              <a:xfrm>
                <a:off x="2111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Rectangle 24"/>
              <p:cNvSpPr>
                <a:spLocks noChangeArrowheads="1"/>
              </p:cNvSpPr>
              <p:nvPr/>
            </p:nvSpPr>
            <p:spPr bwMode="auto">
              <a:xfrm>
                <a:off x="2186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50" name="Rectangle 25"/>
              <p:cNvSpPr>
                <a:spLocks noChangeArrowheads="1"/>
              </p:cNvSpPr>
              <p:nvPr/>
            </p:nvSpPr>
            <p:spPr bwMode="auto">
              <a:xfrm>
                <a:off x="2328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Rectangle 26"/>
              <p:cNvSpPr>
                <a:spLocks noChangeArrowheads="1"/>
              </p:cNvSpPr>
              <p:nvPr/>
            </p:nvSpPr>
            <p:spPr bwMode="auto">
              <a:xfrm>
                <a:off x="2403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52" name="Rectangle 27"/>
              <p:cNvSpPr>
                <a:spLocks noChangeArrowheads="1"/>
              </p:cNvSpPr>
              <p:nvPr/>
            </p:nvSpPr>
            <p:spPr bwMode="auto">
              <a:xfrm>
                <a:off x="2545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Rectangle 28"/>
              <p:cNvSpPr>
                <a:spLocks noChangeArrowheads="1"/>
              </p:cNvSpPr>
              <p:nvPr/>
            </p:nvSpPr>
            <p:spPr bwMode="auto">
              <a:xfrm>
                <a:off x="2620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 dirty="0"/>
              </a:p>
            </p:txBody>
          </p:sp>
          <p:sp>
            <p:nvSpPr>
              <p:cNvPr id="154" name="Rectangle 29"/>
              <p:cNvSpPr>
                <a:spLocks noChangeArrowheads="1"/>
              </p:cNvSpPr>
              <p:nvPr/>
            </p:nvSpPr>
            <p:spPr bwMode="auto">
              <a:xfrm>
                <a:off x="2762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Rectangle 30"/>
              <p:cNvSpPr>
                <a:spLocks noChangeArrowheads="1"/>
              </p:cNvSpPr>
              <p:nvPr/>
            </p:nvSpPr>
            <p:spPr bwMode="auto">
              <a:xfrm>
                <a:off x="2837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dirty="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 dirty="0"/>
              </a:p>
            </p:txBody>
          </p:sp>
          <p:sp>
            <p:nvSpPr>
              <p:cNvPr id="156" name="Rectangle 31"/>
              <p:cNvSpPr>
                <a:spLocks noChangeArrowheads="1"/>
              </p:cNvSpPr>
              <p:nvPr/>
            </p:nvSpPr>
            <p:spPr bwMode="auto">
              <a:xfrm>
                <a:off x="2979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Rectangle 32"/>
              <p:cNvSpPr>
                <a:spLocks noChangeArrowheads="1"/>
              </p:cNvSpPr>
              <p:nvPr/>
            </p:nvSpPr>
            <p:spPr bwMode="auto">
              <a:xfrm>
                <a:off x="3054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158" name="Rectangle 33"/>
              <p:cNvSpPr>
                <a:spLocks noChangeArrowheads="1"/>
              </p:cNvSpPr>
              <p:nvPr/>
            </p:nvSpPr>
            <p:spPr bwMode="auto">
              <a:xfrm>
                <a:off x="3196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Rectangle 34"/>
              <p:cNvSpPr>
                <a:spLocks noChangeArrowheads="1"/>
              </p:cNvSpPr>
              <p:nvPr/>
            </p:nvSpPr>
            <p:spPr bwMode="auto">
              <a:xfrm>
                <a:off x="3271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>
                    <a:solidFill>
                      <a:srgbClr val="000000"/>
                    </a:solidFill>
                    <a:latin typeface="Helvetica" pitchFamily="34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160" name="Rectangle 35"/>
              <p:cNvSpPr>
                <a:spLocks noChangeArrowheads="1"/>
              </p:cNvSpPr>
              <p:nvPr/>
            </p:nvSpPr>
            <p:spPr bwMode="auto">
              <a:xfrm>
                <a:off x="3413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Rectangle 36"/>
              <p:cNvSpPr>
                <a:spLocks noChangeArrowheads="1"/>
              </p:cNvSpPr>
              <p:nvPr/>
            </p:nvSpPr>
            <p:spPr bwMode="auto">
              <a:xfrm>
                <a:off x="3488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dirty="0">
                    <a:solidFill>
                      <a:srgbClr val="000099"/>
                    </a:solidFill>
                    <a:latin typeface="Helvetica" pitchFamily="34" charset="0"/>
                  </a:rPr>
                  <a:t>1</a:t>
                </a:r>
                <a:endParaRPr lang="en-US" altLang="en-US" b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62" name="Rectangle 37"/>
              <p:cNvSpPr>
                <a:spLocks noChangeArrowheads="1"/>
              </p:cNvSpPr>
              <p:nvPr/>
            </p:nvSpPr>
            <p:spPr bwMode="auto">
              <a:xfrm>
                <a:off x="3630" y="2342"/>
                <a:ext cx="217" cy="217"/>
              </a:xfrm>
              <a:prstGeom prst="rect">
                <a:avLst/>
              </a:prstGeom>
              <a:solidFill>
                <a:srgbClr val="FFFFFF"/>
              </a:solidFill>
              <a:ln w="476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Rectangle 38"/>
              <p:cNvSpPr>
                <a:spLocks noChangeArrowheads="1"/>
              </p:cNvSpPr>
              <p:nvPr/>
            </p:nvSpPr>
            <p:spPr bwMode="auto">
              <a:xfrm>
                <a:off x="3705" y="2380"/>
                <a:ext cx="6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dirty="0">
                    <a:solidFill>
                      <a:srgbClr val="000099"/>
                    </a:solidFill>
                    <a:latin typeface="Helvetica" pitchFamily="34" charset="0"/>
                  </a:rPr>
                  <a:t>0</a:t>
                </a:r>
                <a:endParaRPr lang="en-US" altLang="en-US" b="1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128" name="Rectangle 58"/>
            <p:cNvSpPr>
              <a:spLocks noChangeArrowheads="1"/>
            </p:cNvSpPr>
            <p:nvPr/>
          </p:nvSpPr>
          <p:spPr bwMode="auto">
            <a:xfrm>
              <a:off x="10828914" y="3875232"/>
              <a:ext cx="4552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= 38</a:t>
              </a:r>
              <a:endParaRPr lang="en-US" altLang="en-US" dirty="0"/>
            </a:p>
          </p:txBody>
        </p:sp>
        <p:sp>
          <p:nvSpPr>
            <p:cNvPr id="129" name="Rectangle 58"/>
            <p:cNvSpPr>
              <a:spLocks noChangeArrowheads="1"/>
            </p:cNvSpPr>
            <p:nvPr/>
          </p:nvSpPr>
          <p:spPr bwMode="auto">
            <a:xfrm>
              <a:off x="7026852" y="3889856"/>
              <a:ext cx="679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Before</a:t>
              </a:r>
              <a:endParaRPr lang="en-US" altLang="en-US" dirty="0"/>
            </a:p>
          </p:txBody>
        </p:sp>
        <p:sp>
          <p:nvSpPr>
            <p:cNvPr id="130" name="Rectangle 58"/>
            <p:cNvSpPr>
              <a:spLocks noChangeArrowheads="1"/>
            </p:cNvSpPr>
            <p:nvPr/>
          </p:nvSpPr>
          <p:spPr bwMode="auto">
            <a:xfrm>
              <a:off x="7026852" y="4361748"/>
              <a:ext cx="4873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After</a:t>
              </a:r>
              <a:endParaRPr lang="en-US" altLang="en-US" dirty="0"/>
            </a:p>
          </p:txBody>
        </p:sp>
        <p:sp>
          <p:nvSpPr>
            <p:cNvPr id="131" name="Rectangle 58"/>
            <p:cNvSpPr>
              <a:spLocks noChangeArrowheads="1"/>
            </p:cNvSpPr>
            <p:nvPr/>
          </p:nvSpPr>
          <p:spPr bwMode="auto">
            <a:xfrm>
              <a:off x="10828913" y="4361748"/>
              <a:ext cx="86410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dirty="0">
                  <a:solidFill>
                    <a:srgbClr val="000000"/>
                  </a:solidFill>
                </a:rPr>
                <a:t>= 9, </a:t>
              </a:r>
              <a:r>
                <a:rPr lang="en-US" altLang="en-US" b="1" dirty="0">
                  <a:solidFill>
                    <a:srgbClr val="000099"/>
                  </a:solidFill>
                </a:rPr>
                <a:t>r=2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554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3" grpId="0"/>
      <p:bldP spid="1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36A1BC7-CFBD-4D86-8C0D-8924E8EFC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50" y="1527969"/>
            <a:ext cx="9215917" cy="42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Binary and Hexadecimal Addition and Subtraction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Binary Multiplication and Bit Shifting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Signed Integers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Range, Overflow, Converting Subtraction into Addition</a:t>
            </a:r>
          </a:p>
        </p:txBody>
      </p:sp>
    </p:spTree>
    <p:extLst>
      <p:ext uri="{BB962C8B-B14F-4D97-AF65-F5344CB8AC3E}">
        <p14:creationId xmlns:p14="http://schemas.microsoft.com/office/powerpoint/2010/main" val="896711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Signed Integers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27786"/>
            <a:ext cx="8915400" cy="5281564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Several ways to represent a signed integer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Sign-Magnitude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1's complement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2's complement</a:t>
            </a:r>
          </a:p>
          <a:p>
            <a:pPr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Divide the range of values into two parts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First part corresponds to the positive numbers (≥ 0)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Second part correspond to the negative numbers (&lt; 0)</a:t>
            </a:r>
          </a:p>
          <a:p>
            <a:pPr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The 2's complement representation is widely used</a:t>
            </a:r>
          </a:p>
          <a:p>
            <a:pPr lvl="1">
              <a:lnSpc>
                <a:spcPct val="114000"/>
              </a:lnSpc>
              <a:spcBef>
                <a:spcPct val="70000"/>
              </a:spcBef>
            </a:pPr>
            <a:r>
              <a:rPr lang="en-US" altLang="en-US" dirty="0"/>
              <a:t>Has many advantages over other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1643889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Sign-Magnitude Representation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3025775"/>
            <a:ext cx="8915400" cy="1612900"/>
          </a:xfrm>
        </p:spPr>
        <p:txBody>
          <a:bodyPr/>
          <a:lstStyle/>
          <a:p>
            <a:r>
              <a:rPr lang="en-US" altLang="en-US"/>
              <a:t>Independent representation of the sign and magnitude</a:t>
            </a:r>
          </a:p>
          <a:p>
            <a:r>
              <a:rPr lang="en-US" altLang="en-US"/>
              <a:t>Leftmost bit is the sign bit: 0 is positive and 1 is negative</a:t>
            </a:r>
          </a:p>
          <a:p>
            <a:r>
              <a:rPr lang="en-US" altLang="en-US"/>
              <a:t>Using </a:t>
            </a:r>
            <a:r>
              <a:rPr lang="en-US" altLang="en-US" i="1"/>
              <a:t>n</a:t>
            </a:r>
            <a:r>
              <a:rPr lang="en-US" altLang="en-US"/>
              <a:t> bits, largest represented magnitude = 2</a:t>
            </a:r>
            <a:r>
              <a:rPr lang="en-US" altLang="en-US" i="1" baseline="30000"/>
              <a:t>n</a:t>
            </a:r>
            <a:r>
              <a:rPr lang="en-US" altLang="en-US" baseline="30000"/>
              <a:t>-1</a:t>
            </a:r>
            <a:r>
              <a:rPr lang="en-US" altLang="en-US"/>
              <a:t> – 1</a:t>
            </a:r>
            <a:endParaRPr lang="en-US" altLang="en-US" baseline="30000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1833298" y="1587357"/>
            <a:ext cx="811742" cy="69056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Sign</a:t>
            </a:r>
          </a:p>
          <a:p>
            <a:pPr algn="ctr"/>
            <a:r>
              <a:rPr lang="en-US" altLang="en-US"/>
              <a:t>Bit</a:t>
            </a: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2643320" y="1587357"/>
            <a:ext cx="811742" cy="6905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bit</a:t>
            </a:r>
          </a:p>
          <a:p>
            <a:pPr algn="ctr"/>
            <a:r>
              <a:rPr lang="en-US" altLang="en-US" i="1"/>
              <a:t>n</a:t>
            </a:r>
            <a:r>
              <a:rPr lang="en-US" altLang="en-US"/>
              <a:t>-2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763823" y="1587357"/>
            <a:ext cx="811742" cy="6905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bit</a:t>
            </a:r>
          </a:p>
          <a:p>
            <a:pPr algn="ctr"/>
            <a:r>
              <a:rPr lang="en-US" altLang="en-US"/>
              <a:t>2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5575564" y="1587357"/>
            <a:ext cx="811742" cy="6905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bit</a:t>
            </a:r>
          </a:p>
          <a:p>
            <a:pPr algn="ctr"/>
            <a:r>
              <a:rPr lang="en-US" altLang="en-US"/>
              <a:t>1</a:t>
            </a:r>
          </a:p>
        </p:txBody>
      </p:sp>
      <p:sp>
        <p:nvSpPr>
          <p:cNvPr id="277512" name="Text Box 8"/>
          <p:cNvSpPr txBox="1">
            <a:spLocks noChangeArrowheads="1"/>
          </p:cNvSpPr>
          <p:nvPr/>
        </p:nvSpPr>
        <p:spPr bwMode="auto">
          <a:xfrm>
            <a:off x="6387306" y="1587357"/>
            <a:ext cx="811742" cy="6905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bit</a:t>
            </a:r>
          </a:p>
          <a:p>
            <a:pPr algn="ctr"/>
            <a:r>
              <a:rPr lang="en-US" altLang="en-US"/>
              <a:t>0</a:t>
            </a:r>
          </a:p>
        </p:txBody>
      </p:sp>
      <p:sp>
        <p:nvSpPr>
          <p:cNvPr id="277516" name="Text Box 12"/>
          <p:cNvSpPr txBox="1">
            <a:spLocks noChangeArrowheads="1"/>
          </p:cNvSpPr>
          <p:nvPr/>
        </p:nvSpPr>
        <p:spPr bwMode="auto">
          <a:xfrm>
            <a:off x="3455063" y="1587357"/>
            <a:ext cx="1310481" cy="6905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 b="1"/>
              <a:t>. . .</a:t>
            </a:r>
          </a:p>
        </p:txBody>
      </p:sp>
      <p:sp>
        <p:nvSpPr>
          <p:cNvPr id="277517" name="AutoShape 13"/>
          <p:cNvSpPr>
            <a:spLocks/>
          </p:cNvSpPr>
          <p:nvPr/>
        </p:nvSpPr>
        <p:spPr bwMode="auto">
          <a:xfrm rot="-5400000">
            <a:off x="4834666" y="145311"/>
            <a:ext cx="173038" cy="4555728"/>
          </a:xfrm>
          <a:prstGeom prst="leftBrace">
            <a:avLst>
              <a:gd name="adj1" fmla="val 4309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8" name="Text Box 14"/>
          <p:cNvSpPr txBox="1">
            <a:spLocks noChangeArrowheads="1"/>
          </p:cNvSpPr>
          <p:nvPr/>
        </p:nvSpPr>
        <p:spPr bwMode="auto">
          <a:xfrm>
            <a:off x="2643321" y="2566845"/>
            <a:ext cx="4555728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/>
              <a:t>Magnitude = </a:t>
            </a:r>
            <a:r>
              <a:rPr lang="en-US" altLang="en-US" i="1"/>
              <a:t>n</a:t>
            </a:r>
            <a:r>
              <a:rPr lang="en-US" altLang="en-US"/>
              <a:t> – 1 bits</a:t>
            </a:r>
          </a:p>
        </p:txBody>
      </p:sp>
      <p:sp>
        <p:nvSpPr>
          <p:cNvPr id="277519" name="AutoShape 15"/>
          <p:cNvSpPr>
            <a:spLocks/>
          </p:cNvSpPr>
          <p:nvPr/>
        </p:nvSpPr>
        <p:spPr bwMode="auto">
          <a:xfrm rot="5400000" flipV="1">
            <a:off x="4429654" y="-1239187"/>
            <a:ext cx="173037" cy="5365750"/>
          </a:xfrm>
          <a:prstGeom prst="leftBrace">
            <a:avLst>
              <a:gd name="adj1" fmla="val 5075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0" name="Text Box 16"/>
          <p:cNvSpPr txBox="1">
            <a:spLocks noChangeArrowheads="1"/>
          </p:cNvSpPr>
          <p:nvPr/>
        </p:nvSpPr>
        <p:spPr bwMode="auto">
          <a:xfrm>
            <a:off x="3391430" y="1009507"/>
            <a:ext cx="224776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 sz="2000" i="1" dirty="0"/>
              <a:t>n</a:t>
            </a:r>
            <a:r>
              <a:rPr lang="en-US" altLang="en-US" sz="2000" dirty="0"/>
              <a:t>-bit number</a:t>
            </a:r>
          </a:p>
        </p:txBody>
      </p:sp>
      <p:grpSp>
        <p:nvGrpSpPr>
          <p:cNvPr id="277530" name="Group 26"/>
          <p:cNvGrpSpPr>
            <a:grpSpLocks/>
          </p:cNvGrpSpPr>
          <p:nvPr/>
        </p:nvGrpSpPr>
        <p:grpSpPr bwMode="auto">
          <a:xfrm>
            <a:off x="1021556" y="5791201"/>
            <a:ext cx="3494617" cy="403225"/>
            <a:chOff x="594" y="3539"/>
            <a:chExt cx="2032" cy="254"/>
          </a:xfrm>
        </p:grpSpPr>
        <p:sp>
          <p:nvSpPr>
            <p:cNvPr id="277522" name="Text Box 18"/>
            <p:cNvSpPr txBox="1">
              <a:spLocks noChangeArrowheads="1"/>
            </p:cNvSpPr>
            <p:nvPr/>
          </p:nvSpPr>
          <p:spPr bwMode="auto">
            <a:xfrm>
              <a:off x="2372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23" name="Text Box 19"/>
            <p:cNvSpPr txBox="1">
              <a:spLocks noChangeArrowheads="1"/>
            </p:cNvSpPr>
            <p:nvPr/>
          </p:nvSpPr>
          <p:spPr bwMode="auto">
            <a:xfrm>
              <a:off x="2118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24" name="Text Box 20"/>
            <p:cNvSpPr txBox="1">
              <a:spLocks noChangeArrowheads="1"/>
            </p:cNvSpPr>
            <p:nvPr/>
          </p:nvSpPr>
          <p:spPr bwMode="auto">
            <a:xfrm>
              <a:off x="1864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25" name="Text Box 21"/>
            <p:cNvSpPr txBox="1">
              <a:spLocks noChangeArrowheads="1"/>
            </p:cNvSpPr>
            <p:nvPr/>
          </p:nvSpPr>
          <p:spPr bwMode="auto">
            <a:xfrm>
              <a:off x="1610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26" name="Text Box 22"/>
            <p:cNvSpPr txBox="1">
              <a:spLocks noChangeArrowheads="1"/>
            </p:cNvSpPr>
            <p:nvPr/>
          </p:nvSpPr>
          <p:spPr bwMode="auto">
            <a:xfrm>
              <a:off x="1356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27" name="Text Box 23"/>
            <p:cNvSpPr txBox="1">
              <a:spLocks noChangeArrowheads="1"/>
            </p:cNvSpPr>
            <p:nvPr/>
          </p:nvSpPr>
          <p:spPr bwMode="auto">
            <a:xfrm>
              <a:off x="1102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28" name="Text Box 24"/>
            <p:cNvSpPr txBox="1">
              <a:spLocks noChangeArrowheads="1"/>
            </p:cNvSpPr>
            <p:nvPr/>
          </p:nvSpPr>
          <p:spPr bwMode="auto">
            <a:xfrm>
              <a:off x="848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29" name="Text Box 25"/>
            <p:cNvSpPr txBox="1">
              <a:spLocks noChangeArrowheads="1"/>
            </p:cNvSpPr>
            <p:nvPr/>
          </p:nvSpPr>
          <p:spPr bwMode="auto">
            <a:xfrm>
              <a:off x="594" y="3539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 b="1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77542" name="Group 38"/>
          <p:cNvGrpSpPr>
            <a:grpSpLocks/>
          </p:cNvGrpSpPr>
          <p:nvPr/>
        </p:nvGrpSpPr>
        <p:grpSpPr bwMode="auto">
          <a:xfrm>
            <a:off x="5451739" y="5791201"/>
            <a:ext cx="3494617" cy="403225"/>
            <a:chOff x="3170" y="3466"/>
            <a:chExt cx="2032" cy="254"/>
          </a:xfrm>
        </p:grpSpPr>
        <p:sp>
          <p:nvSpPr>
            <p:cNvPr id="277532" name="Text Box 28"/>
            <p:cNvSpPr txBox="1">
              <a:spLocks noChangeArrowheads="1"/>
            </p:cNvSpPr>
            <p:nvPr/>
          </p:nvSpPr>
          <p:spPr bwMode="auto">
            <a:xfrm>
              <a:off x="4948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33" name="Text Box 29"/>
            <p:cNvSpPr txBox="1">
              <a:spLocks noChangeArrowheads="1"/>
            </p:cNvSpPr>
            <p:nvPr/>
          </p:nvSpPr>
          <p:spPr bwMode="auto">
            <a:xfrm>
              <a:off x="4694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34" name="Text Box 30"/>
            <p:cNvSpPr txBox="1">
              <a:spLocks noChangeArrowheads="1"/>
            </p:cNvSpPr>
            <p:nvPr/>
          </p:nvSpPr>
          <p:spPr bwMode="auto">
            <a:xfrm>
              <a:off x="4440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35" name="Text Box 31"/>
            <p:cNvSpPr txBox="1">
              <a:spLocks noChangeArrowheads="1"/>
            </p:cNvSpPr>
            <p:nvPr/>
          </p:nvSpPr>
          <p:spPr bwMode="auto">
            <a:xfrm>
              <a:off x="4186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36" name="Text Box 32"/>
            <p:cNvSpPr txBox="1">
              <a:spLocks noChangeArrowheads="1"/>
            </p:cNvSpPr>
            <p:nvPr/>
          </p:nvSpPr>
          <p:spPr bwMode="auto">
            <a:xfrm>
              <a:off x="3932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37" name="Text Box 33"/>
            <p:cNvSpPr txBox="1">
              <a:spLocks noChangeArrowheads="1"/>
            </p:cNvSpPr>
            <p:nvPr/>
          </p:nvSpPr>
          <p:spPr bwMode="auto">
            <a:xfrm>
              <a:off x="3678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277538" name="Text Box 34"/>
            <p:cNvSpPr txBox="1">
              <a:spLocks noChangeArrowheads="1"/>
            </p:cNvSpPr>
            <p:nvPr/>
          </p:nvSpPr>
          <p:spPr bwMode="auto">
            <a:xfrm>
              <a:off x="3424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277539" name="Text Box 35"/>
            <p:cNvSpPr txBox="1">
              <a:spLocks noChangeArrowheads="1"/>
            </p:cNvSpPr>
            <p:nvPr/>
          </p:nvSpPr>
          <p:spPr bwMode="auto">
            <a:xfrm>
              <a:off x="3170" y="3466"/>
              <a:ext cx="254" cy="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277540" name="Text Box 36"/>
          <p:cNvSpPr txBox="1">
            <a:spLocks noChangeArrowheads="1"/>
          </p:cNvSpPr>
          <p:nvPr/>
        </p:nvSpPr>
        <p:spPr bwMode="auto">
          <a:xfrm>
            <a:off x="1021556" y="4754563"/>
            <a:ext cx="3494617" cy="9191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 sz="2000" dirty="0"/>
              <a:t>Sign-magnitude</a:t>
            </a:r>
          </a:p>
          <a:p>
            <a:pPr algn="ctr"/>
            <a:r>
              <a:rPr lang="en-US" altLang="en-US" sz="2000" dirty="0"/>
              <a:t>8-bit representation of +45</a:t>
            </a:r>
          </a:p>
        </p:txBody>
      </p:sp>
      <p:sp>
        <p:nvSpPr>
          <p:cNvPr id="277545" name="Text Box 41"/>
          <p:cNvSpPr txBox="1">
            <a:spLocks noChangeArrowheads="1"/>
          </p:cNvSpPr>
          <p:nvPr/>
        </p:nvSpPr>
        <p:spPr bwMode="auto">
          <a:xfrm>
            <a:off x="5451739" y="4754563"/>
            <a:ext cx="3494617" cy="9191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/>
            <a:r>
              <a:rPr lang="en-US" altLang="en-US" sz="2000" dirty="0"/>
              <a:t>Sign-magnitude</a:t>
            </a:r>
          </a:p>
          <a:p>
            <a:pPr algn="ctr"/>
            <a:r>
              <a:rPr lang="en-US" altLang="en-US" sz="2000" dirty="0"/>
              <a:t>8-bit representation of -45</a:t>
            </a:r>
          </a:p>
        </p:txBody>
      </p:sp>
    </p:spTree>
    <p:extLst>
      <p:ext uri="{BB962C8B-B14F-4D97-AF65-F5344CB8AC3E}">
        <p14:creationId xmlns:p14="http://schemas.microsoft.com/office/powerpoint/2010/main" val="2848248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Sign-Magnitude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246" y="894292"/>
            <a:ext cx="9279527" cy="564548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Symmetric range of represented values:</a:t>
            </a:r>
          </a:p>
          <a:p>
            <a:pPr>
              <a:lnSpc>
                <a:spcPct val="120000"/>
              </a:lnSpc>
              <a:spcBef>
                <a:spcPts val="1300"/>
              </a:spcBef>
              <a:buNone/>
            </a:pPr>
            <a:r>
              <a:rPr lang="en-US" altLang="en-US" dirty="0"/>
              <a:t>	For </a:t>
            </a:r>
            <a:r>
              <a:rPr lang="en-US" altLang="en-US" i="1" dirty="0"/>
              <a:t>n</a:t>
            </a:r>
            <a:r>
              <a:rPr lang="en-US" altLang="en-US" dirty="0"/>
              <a:t>-bit register, range is from -(2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– 1) to +(2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– 1)</a:t>
            </a:r>
          </a:p>
          <a:p>
            <a:pPr>
              <a:lnSpc>
                <a:spcPct val="120000"/>
              </a:lnSpc>
              <a:spcBef>
                <a:spcPts val="1300"/>
              </a:spcBef>
              <a:buNone/>
            </a:pPr>
            <a:r>
              <a:rPr lang="en-US" altLang="en-US" dirty="0"/>
              <a:t>	For example, if </a:t>
            </a:r>
            <a:r>
              <a:rPr lang="en-US" altLang="en-US" i="1" dirty="0"/>
              <a:t>n</a:t>
            </a:r>
            <a:r>
              <a:rPr lang="en-US" altLang="en-US" dirty="0"/>
              <a:t> = 8 </a:t>
            </a:r>
            <a:r>
              <a:rPr lang="en-US" altLang="en-US"/>
              <a:t>bits then range </a:t>
            </a:r>
            <a:r>
              <a:rPr lang="en-US" altLang="en-US" dirty="0"/>
              <a:t>is -127 to +127</a:t>
            </a:r>
          </a:p>
          <a:p>
            <a:pPr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Two representations for zero: +0 and -0	</a:t>
            </a:r>
            <a:r>
              <a:rPr lang="en-US" altLang="en-US" b="1" dirty="0">
                <a:solidFill>
                  <a:srgbClr val="FF0000"/>
                </a:solidFill>
              </a:rPr>
              <a:t>NOT Good!</a:t>
            </a:r>
          </a:p>
          <a:p>
            <a:pPr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Two circuits are needed for addition &amp; subtraction	</a:t>
            </a:r>
            <a:r>
              <a:rPr lang="en-US" altLang="en-US" b="1" dirty="0">
                <a:solidFill>
                  <a:srgbClr val="FF0000"/>
                </a:solidFill>
              </a:rPr>
              <a:t>NOT Good!</a:t>
            </a:r>
          </a:p>
          <a:p>
            <a:pPr marL="715963" lvl="1" indent="-358775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In addition to an adder, a second circuit is needed for subtraction</a:t>
            </a:r>
          </a:p>
          <a:p>
            <a:pPr marL="715963" lvl="1" indent="-358775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Sign and magnitude parts should be processed independently</a:t>
            </a:r>
          </a:p>
          <a:p>
            <a:pPr marL="715963" lvl="1" indent="-358775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Sign bit should be examined to determine addition or subtraction</a:t>
            </a:r>
          </a:p>
          <a:p>
            <a:pPr marL="715963" lvl="1" indent="-358775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Addition of numbers of different signs is converted into subtraction</a:t>
            </a:r>
          </a:p>
          <a:p>
            <a:pPr marL="715963" lvl="1" indent="-358775">
              <a:lnSpc>
                <a:spcPct val="120000"/>
              </a:lnSpc>
              <a:spcBef>
                <a:spcPts val="1300"/>
              </a:spcBef>
            </a:pPr>
            <a:r>
              <a:rPr lang="en-US" altLang="en-US" dirty="0"/>
              <a:t>Increases the cost of the add/subtract circuit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27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Sign-Magnitude Addition / 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951899"/>
            <a:ext cx="8698658" cy="57607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Eight cases for Sign-Magnitude Addition / Subtraction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9655" y="1700790"/>
          <a:ext cx="8583442" cy="469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9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7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ADD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Magnitudes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Subtract Magnitudes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/>
                        </a:rPr>
                        <a:t>&gt;=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&lt; 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(+B)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+(A+B)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+(A–B)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-(B–A)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-(A–B)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+(B–A)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-(A+B)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+(A–B)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-(B–A)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+(A+B)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-(A+B)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(-A)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</a:t>
                      </a:r>
                      <a:r>
                        <a:rPr lang="en-US" sz="2400" b="1" dirty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(-B)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-(A–B)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+(B–A)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019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1’s Complement Representation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39" y="894292"/>
            <a:ext cx="9389941" cy="564548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Given a binary number </a:t>
            </a:r>
            <a:r>
              <a:rPr lang="en-US" altLang="en-US" i="1" dirty="0"/>
              <a:t>A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The 1’s complement of </a:t>
            </a:r>
            <a:r>
              <a:rPr lang="en-US" altLang="en-US" i="1" dirty="0"/>
              <a:t>A</a:t>
            </a:r>
            <a:r>
              <a:rPr lang="en-US" altLang="en-US" dirty="0"/>
              <a:t> is obtained by inverting each bit in </a:t>
            </a:r>
            <a:r>
              <a:rPr lang="en-US" altLang="en-US" i="1" dirty="0"/>
              <a:t>A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Example: 1’s complement of (01101001)</a:t>
            </a:r>
            <a:r>
              <a:rPr lang="en-US" altLang="en-US" baseline="-25000" dirty="0"/>
              <a:t>2</a:t>
            </a:r>
            <a:r>
              <a:rPr lang="en-US" altLang="en-US" dirty="0"/>
              <a:t> = (10010110)</a:t>
            </a:r>
            <a:r>
              <a:rPr lang="en-US" altLang="en-US" baseline="-25000" dirty="0"/>
              <a:t>2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If </a:t>
            </a:r>
            <a:r>
              <a:rPr lang="en-US" altLang="en-US" i="1" dirty="0"/>
              <a:t>A </a:t>
            </a:r>
            <a:r>
              <a:rPr lang="en-US" altLang="en-US" dirty="0"/>
              <a:t>consists of </a:t>
            </a:r>
            <a:r>
              <a:rPr lang="en-US" altLang="en-US" i="1" dirty="0"/>
              <a:t>n</a:t>
            </a:r>
            <a:r>
              <a:rPr lang="en-US" altLang="en-US" dirty="0"/>
              <a:t> bits then:</a:t>
            </a:r>
            <a:endParaRPr lang="en-US" altLang="en-US" baseline="-25000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A</a:t>
            </a:r>
            <a:r>
              <a:rPr lang="en-US" altLang="en-US" dirty="0"/>
              <a:t> + (1’s complement of </a:t>
            </a:r>
            <a:r>
              <a:rPr lang="en-US" altLang="en-US" i="1" dirty="0"/>
              <a:t>A</a:t>
            </a:r>
            <a:r>
              <a:rPr lang="en-US" altLang="en-US" dirty="0"/>
              <a:t>) = (2</a:t>
            </a:r>
            <a:r>
              <a:rPr lang="en-US" altLang="en-US" i="1" baseline="30000" dirty="0"/>
              <a:t>n</a:t>
            </a:r>
            <a:r>
              <a:rPr lang="en-US" altLang="en-US" dirty="0"/>
              <a:t> – 1) = (1…111)</a:t>
            </a:r>
            <a:r>
              <a:rPr lang="en-US" altLang="en-US" baseline="-25000" dirty="0"/>
              <a:t>2</a:t>
            </a:r>
            <a:r>
              <a:rPr lang="en-US" altLang="en-US" dirty="0"/>
              <a:t>  (all bits are 1's)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Range of values is -(2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– 1) to +(2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– 1)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altLang="en-US" dirty="0"/>
              <a:t>	For example, if </a:t>
            </a:r>
            <a:r>
              <a:rPr lang="en-US" altLang="en-US" i="1" dirty="0"/>
              <a:t>n</a:t>
            </a:r>
            <a:r>
              <a:rPr lang="en-US" altLang="en-US" dirty="0"/>
              <a:t> = 8 bits, range is -127 to +127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Two representations for zero: +0 and -0	</a:t>
            </a:r>
            <a:r>
              <a:rPr lang="en-US" altLang="en-US" b="1" dirty="0">
                <a:solidFill>
                  <a:srgbClr val="FF0000"/>
                </a:solidFill>
              </a:rPr>
              <a:t>NOT Good!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	1's complement of (0…000)</a:t>
            </a:r>
            <a:r>
              <a:rPr lang="en-US" baseline="-25000" dirty="0"/>
              <a:t>2</a:t>
            </a:r>
            <a:r>
              <a:rPr lang="en-US" dirty="0"/>
              <a:t> = (1…111)</a:t>
            </a:r>
            <a:r>
              <a:rPr lang="en-US" baseline="-25000" dirty="0"/>
              <a:t>2</a:t>
            </a:r>
            <a:r>
              <a:rPr lang="en-US" dirty="0"/>
              <a:t> = 2</a:t>
            </a:r>
            <a:r>
              <a:rPr lang="en-US" i="1" baseline="30000" dirty="0"/>
              <a:t>n</a:t>
            </a:r>
            <a:r>
              <a:rPr lang="en-US" dirty="0"/>
              <a:t> – 1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	-0 = (1…111)</a:t>
            </a:r>
            <a:r>
              <a:rPr lang="en-US" baseline="-25000" dirty="0"/>
              <a:t>2</a:t>
            </a: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NOT Good!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51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2’s Complement Representation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261" y="894292"/>
            <a:ext cx="9101905" cy="5645486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900"/>
              </a:spcBef>
            </a:pPr>
            <a:r>
              <a:rPr lang="en-US" altLang="en-US" dirty="0"/>
              <a:t>Standard way to represent signed integers in computers</a:t>
            </a:r>
          </a:p>
          <a:p>
            <a:pPr>
              <a:lnSpc>
                <a:spcPct val="110000"/>
              </a:lnSpc>
              <a:spcBef>
                <a:spcPts val="1900"/>
              </a:spcBef>
            </a:pPr>
            <a:r>
              <a:rPr lang="en-US" altLang="en-US" dirty="0"/>
              <a:t>A simple definition for 2’s complement:</a:t>
            </a:r>
          </a:p>
          <a:p>
            <a:pPr>
              <a:lnSpc>
                <a:spcPct val="110000"/>
              </a:lnSpc>
              <a:spcBef>
                <a:spcPts val="1900"/>
              </a:spcBef>
              <a:buFont typeface="Wingdings" pitchFamily="2" charset="2"/>
              <a:buNone/>
            </a:pPr>
            <a:r>
              <a:rPr lang="en-US" altLang="en-US" dirty="0"/>
              <a:t>	Given a binary number </a:t>
            </a:r>
            <a:r>
              <a:rPr lang="en-US" altLang="en-US" i="1" dirty="0"/>
              <a:t>A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1900"/>
              </a:spcBef>
              <a:buFont typeface="Wingdings" pitchFamily="2" charset="2"/>
              <a:buNone/>
            </a:pPr>
            <a:r>
              <a:rPr lang="en-US" altLang="en-US" dirty="0"/>
              <a:t>	The 2’s complement of </a:t>
            </a:r>
            <a:r>
              <a:rPr lang="en-US" altLang="en-US" i="1" dirty="0"/>
              <a:t>A </a:t>
            </a:r>
            <a:r>
              <a:rPr lang="en-US" altLang="en-US" dirty="0"/>
              <a:t>= (1’s complement of </a:t>
            </a:r>
            <a:r>
              <a:rPr lang="en-US" altLang="en-US" i="1" dirty="0"/>
              <a:t>A</a:t>
            </a:r>
            <a:r>
              <a:rPr lang="en-US" altLang="en-US" dirty="0"/>
              <a:t>) + 1</a:t>
            </a:r>
          </a:p>
          <a:p>
            <a:pPr>
              <a:lnSpc>
                <a:spcPct val="110000"/>
              </a:lnSpc>
              <a:spcBef>
                <a:spcPts val="1900"/>
              </a:spcBef>
            </a:pPr>
            <a:r>
              <a:rPr lang="en-US" altLang="en-US" dirty="0"/>
              <a:t>Example: 2’s complement of (01101001)</a:t>
            </a:r>
            <a:r>
              <a:rPr lang="en-US" altLang="en-US" baseline="-25000" dirty="0"/>
              <a:t>2</a:t>
            </a:r>
            <a:r>
              <a:rPr lang="en-US" altLang="en-US" dirty="0"/>
              <a:t> =</a:t>
            </a:r>
          </a:p>
          <a:p>
            <a:pPr>
              <a:lnSpc>
                <a:spcPct val="110000"/>
              </a:lnSpc>
              <a:spcBef>
                <a:spcPts val="1900"/>
              </a:spcBef>
              <a:buFont typeface="Wingdings" pitchFamily="2" charset="2"/>
              <a:buNone/>
            </a:pPr>
            <a:r>
              <a:rPr lang="en-US" altLang="en-US" dirty="0"/>
              <a:t>	(10010110)</a:t>
            </a:r>
            <a:r>
              <a:rPr lang="en-US" altLang="en-US" baseline="-25000" dirty="0"/>
              <a:t>2</a:t>
            </a:r>
            <a:r>
              <a:rPr lang="en-US" altLang="en-US" dirty="0"/>
              <a:t> + 1 = (10010111)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</a:p>
          <a:p>
            <a:pPr>
              <a:lnSpc>
                <a:spcPct val="110000"/>
              </a:lnSpc>
              <a:spcBef>
                <a:spcPts val="1900"/>
              </a:spcBef>
            </a:pPr>
            <a:r>
              <a:rPr lang="en-US" altLang="en-US" dirty="0"/>
              <a:t>If </a:t>
            </a:r>
            <a:r>
              <a:rPr lang="en-US" altLang="en-US" i="1" dirty="0"/>
              <a:t>A </a:t>
            </a:r>
            <a:r>
              <a:rPr lang="en-US" altLang="en-US" dirty="0"/>
              <a:t>consists of </a:t>
            </a:r>
            <a:r>
              <a:rPr lang="en-US" altLang="en-US" i="1" dirty="0"/>
              <a:t>n</a:t>
            </a:r>
            <a:r>
              <a:rPr lang="en-US" altLang="en-US" dirty="0"/>
              <a:t> bits then</a:t>
            </a:r>
          </a:p>
          <a:p>
            <a:pPr>
              <a:lnSpc>
                <a:spcPct val="110000"/>
              </a:lnSpc>
              <a:spcBef>
                <a:spcPts val="1900"/>
              </a:spcBef>
              <a:buFont typeface="Wingdings" pitchFamily="2" charset="2"/>
              <a:buNone/>
            </a:pPr>
            <a:r>
              <a:rPr lang="en-US" altLang="en-US" i="1" dirty="0"/>
              <a:t>	A</a:t>
            </a:r>
            <a:r>
              <a:rPr lang="en-US" altLang="en-US" dirty="0"/>
              <a:t> + (2’s complement of </a:t>
            </a:r>
            <a:r>
              <a:rPr lang="en-US" altLang="en-US" i="1" dirty="0"/>
              <a:t>A</a:t>
            </a:r>
            <a:r>
              <a:rPr lang="en-US" altLang="en-US" dirty="0"/>
              <a:t>) = 2</a:t>
            </a:r>
            <a:r>
              <a:rPr lang="en-US" altLang="en-US" i="1" baseline="30000" dirty="0"/>
              <a:t>n</a:t>
            </a:r>
            <a:endParaRPr lang="en-US" altLang="en-US" i="1" dirty="0"/>
          </a:p>
          <a:p>
            <a:pPr>
              <a:lnSpc>
                <a:spcPct val="110000"/>
              </a:lnSpc>
              <a:spcBef>
                <a:spcPts val="1900"/>
              </a:spcBef>
              <a:buNone/>
            </a:pPr>
            <a:r>
              <a:rPr lang="en-US" altLang="en-US" i="1" dirty="0"/>
              <a:t>	</a:t>
            </a:r>
            <a:r>
              <a:rPr lang="en-US" altLang="en-US" dirty="0"/>
              <a:t>2’s complement of </a:t>
            </a:r>
            <a:r>
              <a:rPr lang="en-US" altLang="en-US" i="1" dirty="0"/>
              <a:t>A</a:t>
            </a:r>
            <a:r>
              <a:rPr lang="en-US" altLang="en-US" dirty="0"/>
              <a:t> = 2</a:t>
            </a:r>
            <a:r>
              <a:rPr lang="en-US" altLang="en-US" i="1" baseline="30000" dirty="0"/>
              <a:t>n</a:t>
            </a:r>
            <a:r>
              <a:rPr lang="en-US" altLang="en-US" dirty="0"/>
              <a:t> – </a:t>
            </a:r>
            <a:r>
              <a:rPr lang="en-US" altLang="en-US" i="1" dirty="0"/>
              <a:t>A</a:t>
            </a:r>
          </a:p>
          <a:p>
            <a:pPr>
              <a:lnSpc>
                <a:spcPct val="110000"/>
              </a:lnSpc>
              <a:spcBef>
                <a:spcPts val="2000"/>
              </a:spcBef>
              <a:buFont typeface="Wingdings" pitchFamily="2" charset="2"/>
              <a:buNone/>
            </a:pP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154792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19EDC41-27E2-46F6-BFE8-DEDF1CF74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50" y="1527969"/>
            <a:ext cx="9215917" cy="42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spcBef>
                <a:spcPts val="6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Binary and Hexadecimal Addition and Subtraction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Binary Multiplication and Bit Shifting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Signed Integers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Range, Overflow, Converting Subtraction into Addition</a:t>
            </a:r>
          </a:p>
        </p:txBody>
      </p:sp>
    </p:spTree>
    <p:extLst>
      <p:ext uri="{BB962C8B-B14F-4D97-AF65-F5344CB8AC3E}">
        <p14:creationId xmlns:p14="http://schemas.microsoft.com/office/powerpoint/2010/main" val="2421972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Computing the 2's Complement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22817" y="4521826"/>
            <a:ext cx="5491295" cy="17859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Another way to obtain the 2's complement: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Start at the least significant 1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Leave all the 0s to its right unchanged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itchFamily="18" charset="2"/>
              </a:rPr>
              <a:t>Complement all the bits to its left</a:t>
            </a:r>
          </a:p>
        </p:txBody>
      </p:sp>
      <p:graphicFrame>
        <p:nvGraphicFramePr>
          <p:cNvPr id="5" name="Group 45"/>
          <p:cNvGraphicFramePr>
            <a:graphicFrameLocks noGrp="1"/>
          </p:cNvGraphicFramePr>
          <p:nvPr>
            <p:ph sz="half" idx="4294967295"/>
          </p:nvPr>
        </p:nvGraphicFramePr>
        <p:xfrm>
          <a:off x="522817" y="1124839"/>
          <a:ext cx="8860367" cy="2016126"/>
        </p:xfrm>
        <a:graphic>
          <a:graphicData uri="http://schemas.openxmlformats.org/drawingml/2006/table">
            <a:tbl>
              <a:tblPr/>
              <a:tblGrid>
                <a:gridCol w="5867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starting value</a:t>
                      </a:r>
                    </a:p>
                  </a:txBody>
                  <a:tcPr marL="97500" marR="975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00100100</a:t>
                      </a:r>
                      <a:r>
                        <a:rPr kumimoji="0" lang="en-US" alt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+36</a:t>
                      </a:r>
                    </a:p>
                  </a:txBody>
                  <a:tcPr marL="97500" marR="975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step1: Invert the bits (1's complement)</a:t>
                      </a:r>
                    </a:p>
                  </a:txBody>
                  <a:tcPr marL="97500" marR="975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11011011</a:t>
                      </a:r>
                      <a:r>
                        <a:rPr kumimoji="0" lang="en-US" alt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7500" marR="975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step 2: Add 1 to the value from step 1</a:t>
                      </a:r>
                    </a:p>
                  </a:txBody>
                  <a:tcPr marL="97500" marR="975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      1</a:t>
                      </a:r>
                      <a:r>
                        <a:rPr kumimoji="0" lang="en-US" alt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7500" marR="975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 = 2's complement representation</a:t>
                      </a:r>
                    </a:p>
                  </a:txBody>
                  <a:tcPr marL="97500" marR="975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11011100</a:t>
                      </a:r>
                      <a:r>
                        <a:rPr kumimoji="0" lang="en-US" alt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-36</a:t>
                      </a:r>
                    </a:p>
                  </a:txBody>
                  <a:tcPr marL="97500" marR="975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6263482" y="4521826"/>
            <a:ext cx="3119702" cy="1787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Binary Value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= 00100</a:t>
            </a:r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00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2's Complement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11011</a:t>
            </a: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00</a:t>
            </a:r>
          </a:p>
        </p:txBody>
      </p:sp>
      <p:sp>
        <p:nvSpPr>
          <p:cNvPr id="7" name="AutoShape 50"/>
          <p:cNvSpPr>
            <a:spLocks noChangeArrowheads="1"/>
          </p:cNvSpPr>
          <p:nvPr/>
        </p:nvSpPr>
        <p:spPr bwMode="auto">
          <a:xfrm>
            <a:off x="7430101" y="5955338"/>
            <a:ext cx="270007" cy="2889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7430101" y="4867901"/>
            <a:ext cx="1767946" cy="460375"/>
            <a:chOff x="4392" y="2995"/>
            <a:chExt cx="1028" cy="290"/>
          </a:xfrm>
        </p:grpSpPr>
        <p:sp>
          <p:nvSpPr>
            <p:cNvPr id="9" name="AutoShape 49"/>
            <p:cNvSpPr>
              <a:spLocks noChangeArrowheads="1"/>
            </p:cNvSpPr>
            <p:nvPr/>
          </p:nvSpPr>
          <p:spPr bwMode="auto">
            <a:xfrm>
              <a:off x="4392" y="3103"/>
              <a:ext cx="157" cy="18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52"/>
            <p:cNvSpPr txBox="1">
              <a:spLocks noChangeArrowheads="1"/>
            </p:cNvSpPr>
            <p:nvPr/>
          </p:nvSpPr>
          <p:spPr bwMode="auto">
            <a:xfrm>
              <a:off x="4803" y="2995"/>
              <a:ext cx="617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 sz="1200" b="1">
                  <a:solidFill>
                    <a:srgbClr val="000099"/>
                  </a:solidFill>
                </a:rPr>
                <a:t>least</a:t>
              </a:r>
            </a:p>
            <a:p>
              <a:pPr algn="ctr"/>
              <a:r>
                <a:rPr lang="en-US" altLang="en-US" sz="1200" b="1">
                  <a:solidFill>
                    <a:srgbClr val="000099"/>
                  </a:solidFill>
                </a:rPr>
                <a:t>significant 1</a:t>
              </a:r>
            </a:p>
          </p:txBody>
        </p:sp>
        <p:sp>
          <p:nvSpPr>
            <p:cNvPr id="11" name="Freeform 53"/>
            <p:cNvSpPr>
              <a:spLocks/>
            </p:cNvSpPr>
            <p:nvPr/>
          </p:nvSpPr>
          <p:spPr bwMode="auto">
            <a:xfrm>
              <a:off x="4541" y="3075"/>
              <a:ext cx="363" cy="36"/>
            </a:xfrm>
            <a:custGeom>
              <a:avLst/>
              <a:gdLst>
                <a:gd name="T0" fmla="*/ 363 w 363"/>
                <a:gd name="T1" fmla="*/ 0 h 36"/>
                <a:gd name="T2" fmla="*/ 37 w 363"/>
                <a:gd name="T3" fmla="*/ 0 h 36"/>
                <a:gd name="T4" fmla="*/ 0 w 363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" h="36">
                  <a:moveTo>
                    <a:pt x="363" y="0"/>
                  </a:moveTo>
                  <a:lnTo>
                    <a:pt x="37" y="0"/>
                  </a:lnTo>
                  <a:lnTo>
                    <a:pt x="0" y="36"/>
                  </a:lnTo>
                </a:path>
              </a:pathLst>
            </a:custGeom>
            <a:noFill/>
            <a:ln w="1905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522817" y="3255963"/>
            <a:ext cx="8860367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7160" rIns="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/>
              <a:t>2’s complement of 11011100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(-36) = 00100011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+ 1 = 00100100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= +36</a:t>
            </a:r>
            <a:endParaRPr lang="en-US" altLang="en-US" sz="2000" baseline="-25000" dirty="0"/>
          </a:p>
          <a:p>
            <a:pPr>
              <a:spcBef>
                <a:spcPct val="50000"/>
              </a:spcBef>
            </a:pPr>
            <a:r>
              <a:rPr lang="en-US" altLang="en-US" sz="2000" dirty="0">
                <a:sym typeface="Symbol" pitchFamily="18" charset="2"/>
              </a:rPr>
              <a:t>The 2’s complement of the 2’s complement of </a:t>
            </a:r>
            <a:r>
              <a:rPr lang="en-US" altLang="en-US" sz="2000" i="1" dirty="0">
                <a:sym typeface="Symbol" pitchFamily="18" charset="2"/>
              </a:rPr>
              <a:t>A</a:t>
            </a:r>
            <a:r>
              <a:rPr lang="en-US" altLang="en-US" sz="2000" dirty="0">
                <a:sym typeface="Symbol" pitchFamily="18" charset="2"/>
              </a:rPr>
              <a:t> is equal to </a:t>
            </a:r>
            <a:r>
              <a:rPr lang="en-US" altLang="en-US" sz="2000" i="1" dirty="0">
                <a:sym typeface="Symbol" pitchFamily="18" charset="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3741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allAtOnce" animBg="1"/>
      <p:bldP spid="7" grpId="0" animBg="1"/>
      <p:bldP spid="12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the 2’s Complement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5"/>
            <a:ext cx="8915400" cy="527615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Range of represented values: -2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to +(2</a:t>
            </a:r>
            <a:r>
              <a:rPr lang="en-US" altLang="en-US" i="1" baseline="30000" dirty="0"/>
              <a:t>n</a:t>
            </a:r>
            <a:r>
              <a:rPr lang="en-US" altLang="en-US" baseline="30000" dirty="0"/>
              <a:t>-1</a:t>
            </a:r>
            <a:r>
              <a:rPr lang="en-US" altLang="en-US" dirty="0"/>
              <a:t> – 1)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dirty="0"/>
              <a:t>	For example, if </a:t>
            </a:r>
            <a:r>
              <a:rPr lang="en-US" altLang="en-US" i="1" dirty="0"/>
              <a:t>n</a:t>
            </a:r>
            <a:r>
              <a:rPr lang="en-US" altLang="en-US" dirty="0"/>
              <a:t> = </a:t>
            </a:r>
            <a:r>
              <a:rPr lang="en-US" altLang="en-US"/>
              <a:t>8 bits then </a:t>
            </a:r>
            <a:r>
              <a:rPr lang="en-US" altLang="en-US" dirty="0"/>
              <a:t>range is -128 to +127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There is only </a:t>
            </a:r>
            <a:r>
              <a:rPr lang="en-US" altLang="en-US" b="1" dirty="0">
                <a:solidFill>
                  <a:srgbClr val="FF0000"/>
                </a:solidFill>
              </a:rPr>
              <a:t>one zero</a:t>
            </a:r>
            <a:r>
              <a:rPr lang="en-US" altLang="en-US" dirty="0"/>
              <a:t> = (0…000)</a:t>
            </a:r>
            <a:r>
              <a:rPr lang="en-US" altLang="en-US" baseline="-25000" dirty="0"/>
              <a:t>2</a:t>
            </a:r>
            <a:r>
              <a:rPr lang="en-US" altLang="en-US" dirty="0"/>
              <a:t>	(all bits are zeros)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The 2’s complement of </a:t>
            </a:r>
            <a:r>
              <a:rPr lang="en-US" altLang="en-US" i="1" dirty="0"/>
              <a:t>A</a:t>
            </a:r>
            <a:r>
              <a:rPr lang="en-US" altLang="en-US" dirty="0"/>
              <a:t> is the </a:t>
            </a:r>
            <a:r>
              <a:rPr lang="en-US" altLang="en-US" b="1" dirty="0">
                <a:solidFill>
                  <a:srgbClr val="FF0000"/>
                </a:solidFill>
              </a:rPr>
              <a:t>negative of </a:t>
            </a:r>
            <a:r>
              <a:rPr lang="en-US" altLang="en-US" b="1" i="1" dirty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The sum of </a:t>
            </a:r>
            <a:r>
              <a:rPr lang="en-US" altLang="en-US" i="1" dirty="0"/>
              <a:t>A </a:t>
            </a:r>
            <a:r>
              <a:rPr lang="en-US" altLang="en-US" dirty="0"/>
              <a:t>+ (2’s complement of </a:t>
            </a:r>
            <a:r>
              <a:rPr lang="en-US" altLang="en-US" i="1" dirty="0"/>
              <a:t>A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must be zero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The final carry is ignored</a:t>
            </a:r>
            <a:endParaRPr lang="en-US" altLang="en-US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Consider the 8-bit number </a:t>
            </a:r>
            <a:r>
              <a:rPr lang="en-US" altLang="en-US" i="1" dirty="0"/>
              <a:t>A </a:t>
            </a:r>
            <a:r>
              <a:rPr lang="en-US" altLang="en-US" dirty="0"/>
              <a:t>= 00101100</a:t>
            </a:r>
            <a:r>
              <a:rPr lang="en-US" altLang="en-US" baseline="-25000" dirty="0"/>
              <a:t>2</a:t>
            </a:r>
            <a:r>
              <a:rPr lang="en-US" altLang="en-US" dirty="0"/>
              <a:t> = +44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en-US" dirty="0"/>
              <a:t>	2’s complement of </a:t>
            </a:r>
            <a:r>
              <a:rPr lang="en-US" altLang="en-US" i="1" dirty="0"/>
              <a:t>A </a:t>
            </a:r>
            <a:r>
              <a:rPr lang="en-US" altLang="en-US" dirty="0"/>
              <a:t>= 11010100</a:t>
            </a:r>
            <a:r>
              <a:rPr lang="en-US" altLang="en-US" baseline="-25000" dirty="0"/>
              <a:t>2</a:t>
            </a:r>
            <a:r>
              <a:rPr lang="en-US" altLang="en-US" dirty="0"/>
              <a:t> = -44 </a:t>
            </a:r>
            <a:endParaRPr lang="en-US" altLang="en-US" baseline="-25000" dirty="0"/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	00101100</a:t>
            </a:r>
            <a:r>
              <a:rPr lang="en-US" altLang="en-US" baseline="-25000" dirty="0"/>
              <a:t>2</a:t>
            </a:r>
            <a:r>
              <a:rPr lang="en-US" altLang="en-US" dirty="0"/>
              <a:t> + 11010100</a:t>
            </a:r>
            <a:r>
              <a:rPr lang="en-US" altLang="en-US" baseline="-25000" dirty="0"/>
              <a:t>2</a:t>
            </a:r>
            <a:r>
              <a:rPr lang="en-US" altLang="en-US" dirty="0"/>
              <a:t> = </a:t>
            </a:r>
            <a:r>
              <a:rPr lang="en-US" altLang="en-US" b="1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00000000</a:t>
            </a:r>
            <a:r>
              <a:rPr lang="en-US" altLang="en-US" baseline="-25000" dirty="0"/>
              <a:t>2</a:t>
            </a:r>
            <a:r>
              <a:rPr lang="en-US" altLang="en-US" dirty="0"/>
              <a:t> (8-bit sum is 0)</a:t>
            </a: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4664965" y="6076326"/>
            <a:ext cx="624285" cy="230188"/>
          </a:xfrm>
          <a:custGeom>
            <a:avLst/>
            <a:gdLst>
              <a:gd name="T0" fmla="*/ 0 w 835"/>
              <a:gd name="T1" fmla="*/ 0 h 145"/>
              <a:gd name="T2" fmla="*/ 0 w 835"/>
              <a:gd name="T3" fmla="*/ 145 h 145"/>
              <a:gd name="T4" fmla="*/ 835 w 835"/>
              <a:gd name="T5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5" h="145">
                <a:moveTo>
                  <a:pt x="0" y="0"/>
                </a:moveTo>
                <a:lnTo>
                  <a:pt x="0" y="145"/>
                </a:lnTo>
                <a:lnTo>
                  <a:pt x="835" y="145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289249" y="6112839"/>
            <a:ext cx="2576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  <a:sym typeface="Symbol" pitchFamily="18" charset="2"/>
              </a:rPr>
              <a:t>Ignore final carry = 2</a:t>
            </a:r>
            <a:r>
              <a:rPr lang="en-US" altLang="en-US" b="1" baseline="30000" dirty="0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39016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2's Complement Signed Decimal Value</a:t>
            </a:r>
            <a:endParaRPr lang="en-US" dirty="0"/>
          </a:p>
        </p:txBody>
      </p:sp>
      <p:sp>
        <p:nvSpPr>
          <p:cNvPr id="5" name="Rectangle 114"/>
          <p:cNvSpPr>
            <a:spLocks noChangeArrowheads="1"/>
          </p:cNvSpPr>
          <p:nvPr/>
        </p:nvSpPr>
        <p:spPr bwMode="auto">
          <a:xfrm>
            <a:off x="397247" y="894293"/>
            <a:ext cx="5189430" cy="5645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31775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Positive numbers (sign-bit = 0)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Signed value = Unsigned value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Negative numbers (sign-bit = 1)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Signed value = Unsigned value – 2</a:t>
            </a:r>
            <a:r>
              <a:rPr lang="en-US" altLang="en-US" i="1" baseline="30000" dirty="0"/>
              <a:t>n</a:t>
            </a:r>
            <a:endParaRPr lang="en-US" altLang="en-US" dirty="0"/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i="1" dirty="0"/>
              <a:t>n</a:t>
            </a:r>
            <a:r>
              <a:rPr lang="en-US" altLang="en-US" dirty="0"/>
              <a:t> = number of bits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Negative weight for sign bit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The 2's complement representation assigns a negative weight to the sign bit (most-significant bit)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endParaRPr lang="en-US" altLang="en-US" dirty="0"/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endParaRPr lang="en-US" altLang="en-US" dirty="0"/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     -128 + 32 + 16 + 4 = -76</a:t>
            </a:r>
          </a:p>
        </p:txBody>
      </p:sp>
      <p:grpSp>
        <p:nvGrpSpPr>
          <p:cNvPr id="6" name="Group 253"/>
          <p:cNvGrpSpPr>
            <a:grpSpLocks/>
          </p:cNvGrpSpPr>
          <p:nvPr/>
        </p:nvGrpSpPr>
        <p:grpSpPr bwMode="auto">
          <a:xfrm>
            <a:off x="1219307" y="5272424"/>
            <a:ext cx="3136900" cy="766762"/>
            <a:chOff x="812" y="2704"/>
            <a:chExt cx="1824" cy="483"/>
          </a:xfrm>
        </p:grpSpPr>
        <p:sp>
          <p:nvSpPr>
            <p:cNvPr id="7" name="AutoShape 203"/>
            <p:cNvSpPr>
              <a:spLocks noChangeAspect="1" noChangeArrowheads="1" noTextEdit="1"/>
            </p:cNvSpPr>
            <p:nvPr/>
          </p:nvSpPr>
          <p:spPr bwMode="auto">
            <a:xfrm>
              <a:off x="812" y="2704"/>
              <a:ext cx="1824" cy="4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05"/>
            <p:cNvSpPr>
              <a:spLocks/>
            </p:cNvSpPr>
            <p:nvPr/>
          </p:nvSpPr>
          <p:spPr bwMode="auto">
            <a:xfrm>
              <a:off x="876" y="292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06"/>
            <p:cNvSpPr>
              <a:spLocks/>
            </p:cNvSpPr>
            <p:nvPr/>
          </p:nvSpPr>
          <p:spPr bwMode="auto">
            <a:xfrm>
              <a:off x="109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207"/>
            <p:cNvSpPr>
              <a:spLocks noChangeArrowheads="1"/>
            </p:cNvSpPr>
            <p:nvPr/>
          </p:nvSpPr>
          <p:spPr bwMode="auto">
            <a:xfrm>
              <a:off x="876" y="277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208"/>
            <p:cNvSpPr>
              <a:spLocks noChangeArrowheads="1"/>
            </p:cNvSpPr>
            <p:nvPr/>
          </p:nvSpPr>
          <p:spPr bwMode="auto">
            <a:xfrm>
              <a:off x="950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" name="Freeform 209"/>
            <p:cNvSpPr>
              <a:spLocks/>
            </p:cNvSpPr>
            <p:nvPr/>
          </p:nvSpPr>
          <p:spPr bwMode="auto">
            <a:xfrm>
              <a:off x="1083" y="292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10"/>
            <p:cNvSpPr>
              <a:spLocks/>
            </p:cNvSpPr>
            <p:nvPr/>
          </p:nvSpPr>
          <p:spPr bwMode="auto">
            <a:xfrm>
              <a:off x="1291" y="277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211"/>
            <p:cNvSpPr>
              <a:spLocks noChangeArrowheads="1"/>
            </p:cNvSpPr>
            <p:nvPr/>
          </p:nvSpPr>
          <p:spPr bwMode="auto">
            <a:xfrm>
              <a:off x="108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212"/>
            <p:cNvSpPr>
              <a:spLocks noChangeArrowheads="1"/>
            </p:cNvSpPr>
            <p:nvPr/>
          </p:nvSpPr>
          <p:spPr bwMode="auto">
            <a:xfrm>
              <a:off x="1152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6" name="Freeform 213"/>
            <p:cNvSpPr>
              <a:spLocks/>
            </p:cNvSpPr>
            <p:nvPr/>
          </p:nvSpPr>
          <p:spPr bwMode="auto">
            <a:xfrm>
              <a:off x="1291" y="292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14"/>
            <p:cNvSpPr>
              <a:spLocks/>
            </p:cNvSpPr>
            <p:nvPr/>
          </p:nvSpPr>
          <p:spPr bwMode="auto">
            <a:xfrm>
              <a:off x="1498" y="277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15"/>
            <p:cNvSpPr>
              <a:spLocks noChangeArrowheads="1"/>
            </p:cNvSpPr>
            <p:nvPr/>
          </p:nvSpPr>
          <p:spPr bwMode="auto">
            <a:xfrm>
              <a:off x="129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216"/>
            <p:cNvSpPr>
              <a:spLocks noChangeArrowheads="1"/>
            </p:cNvSpPr>
            <p:nvPr/>
          </p:nvSpPr>
          <p:spPr bwMode="auto">
            <a:xfrm>
              <a:off x="1360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0" name="Freeform 217"/>
            <p:cNvSpPr>
              <a:spLocks/>
            </p:cNvSpPr>
            <p:nvPr/>
          </p:nvSpPr>
          <p:spPr bwMode="auto">
            <a:xfrm>
              <a:off x="1498" y="292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8"/>
            <p:cNvSpPr>
              <a:spLocks/>
            </p:cNvSpPr>
            <p:nvPr/>
          </p:nvSpPr>
          <p:spPr bwMode="auto">
            <a:xfrm>
              <a:off x="1703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19"/>
            <p:cNvSpPr>
              <a:spLocks noChangeArrowheads="1"/>
            </p:cNvSpPr>
            <p:nvPr/>
          </p:nvSpPr>
          <p:spPr bwMode="auto">
            <a:xfrm>
              <a:off x="1498" y="277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20"/>
            <p:cNvSpPr>
              <a:spLocks noChangeArrowheads="1"/>
            </p:cNvSpPr>
            <p:nvPr/>
          </p:nvSpPr>
          <p:spPr bwMode="auto">
            <a:xfrm>
              <a:off x="1567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4" name="Freeform 221"/>
            <p:cNvSpPr>
              <a:spLocks/>
            </p:cNvSpPr>
            <p:nvPr/>
          </p:nvSpPr>
          <p:spPr bwMode="auto">
            <a:xfrm>
              <a:off x="1703" y="292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22"/>
            <p:cNvSpPr>
              <a:spLocks/>
            </p:cNvSpPr>
            <p:nvPr/>
          </p:nvSpPr>
          <p:spPr bwMode="auto">
            <a:xfrm>
              <a:off x="191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23"/>
            <p:cNvSpPr>
              <a:spLocks noChangeArrowheads="1"/>
            </p:cNvSpPr>
            <p:nvPr/>
          </p:nvSpPr>
          <p:spPr bwMode="auto">
            <a:xfrm>
              <a:off x="170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24"/>
            <p:cNvSpPr>
              <a:spLocks noChangeArrowheads="1"/>
            </p:cNvSpPr>
            <p:nvPr/>
          </p:nvSpPr>
          <p:spPr bwMode="auto">
            <a:xfrm>
              <a:off x="1772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8" name="Freeform 225"/>
            <p:cNvSpPr>
              <a:spLocks/>
            </p:cNvSpPr>
            <p:nvPr/>
          </p:nvSpPr>
          <p:spPr bwMode="auto">
            <a:xfrm>
              <a:off x="1911" y="292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26"/>
            <p:cNvSpPr>
              <a:spLocks/>
            </p:cNvSpPr>
            <p:nvPr/>
          </p:nvSpPr>
          <p:spPr bwMode="auto">
            <a:xfrm>
              <a:off x="2118" y="277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27"/>
            <p:cNvSpPr>
              <a:spLocks noChangeArrowheads="1"/>
            </p:cNvSpPr>
            <p:nvPr/>
          </p:nvSpPr>
          <p:spPr bwMode="auto">
            <a:xfrm>
              <a:off x="191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228"/>
            <p:cNvSpPr>
              <a:spLocks noChangeArrowheads="1"/>
            </p:cNvSpPr>
            <p:nvPr/>
          </p:nvSpPr>
          <p:spPr bwMode="auto">
            <a:xfrm>
              <a:off x="1980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32" name="Freeform 229"/>
            <p:cNvSpPr>
              <a:spLocks/>
            </p:cNvSpPr>
            <p:nvPr/>
          </p:nvSpPr>
          <p:spPr bwMode="auto">
            <a:xfrm>
              <a:off x="2118" y="292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230"/>
            <p:cNvSpPr>
              <a:spLocks/>
            </p:cNvSpPr>
            <p:nvPr/>
          </p:nvSpPr>
          <p:spPr bwMode="auto">
            <a:xfrm>
              <a:off x="2324" y="277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231"/>
            <p:cNvSpPr>
              <a:spLocks noChangeArrowheads="1"/>
            </p:cNvSpPr>
            <p:nvPr/>
          </p:nvSpPr>
          <p:spPr bwMode="auto">
            <a:xfrm>
              <a:off x="2118" y="277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232"/>
            <p:cNvSpPr>
              <a:spLocks noChangeArrowheads="1"/>
            </p:cNvSpPr>
            <p:nvPr/>
          </p:nvSpPr>
          <p:spPr bwMode="auto">
            <a:xfrm>
              <a:off x="2187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36" name="Freeform 233"/>
            <p:cNvSpPr>
              <a:spLocks/>
            </p:cNvSpPr>
            <p:nvPr/>
          </p:nvSpPr>
          <p:spPr bwMode="auto">
            <a:xfrm>
              <a:off x="2324" y="292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234"/>
            <p:cNvSpPr>
              <a:spLocks/>
            </p:cNvSpPr>
            <p:nvPr/>
          </p:nvSpPr>
          <p:spPr bwMode="auto">
            <a:xfrm>
              <a:off x="253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235"/>
            <p:cNvSpPr>
              <a:spLocks noChangeArrowheads="1"/>
            </p:cNvSpPr>
            <p:nvPr/>
          </p:nvSpPr>
          <p:spPr bwMode="auto">
            <a:xfrm>
              <a:off x="2324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236"/>
            <p:cNvSpPr>
              <a:spLocks noChangeArrowheads="1"/>
            </p:cNvSpPr>
            <p:nvPr/>
          </p:nvSpPr>
          <p:spPr bwMode="auto">
            <a:xfrm>
              <a:off x="2394" y="27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40" name="Rectangle 237"/>
            <p:cNvSpPr>
              <a:spLocks noChangeArrowheads="1"/>
            </p:cNvSpPr>
            <p:nvPr/>
          </p:nvSpPr>
          <p:spPr bwMode="auto">
            <a:xfrm>
              <a:off x="875" y="3024"/>
              <a:ext cx="17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-128</a:t>
              </a:r>
              <a:endParaRPr lang="en-US" altLang="en-US"/>
            </a:p>
          </p:txBody>
        </p:sp>
        <p:sp>
          <p:nvSpPr>
            <p:cNvPr id="41" name="Rectangle 239"/>
            <p:cNvSpPr>
              <a:spLocks noChangeArrowheads="1"/>
            </p:cNvSpPr>
            <p:nvPr/>
          </p:nvSpPr>
          <p:spPr bwMode="auto">
            <a:xfrm>
              <a:off x="1149" y="3024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64</a:t>
              </a:r>
              <a:endParaRPr lang="en-US" altLang="en-US"/>
            </a:p>
          </p:txBody>
        </p:sp>
        <p:sp>
          <p:nvSpPr>
            <p:cNvPr id="42" name="Rectangle 241"/>
            <p:cNvSpPr>
              <a:spLocks noChangeArrowheads="1"/>
            </p:cNvSpPr>
            <p:nvPr/>
          </p:nvSpPr>
          <p:spPr bwMode="auto">
            <a:xfrm>
              <a:off x="1355" y="3024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32</a:t>
              </a:r>
              <a:endParaRPr lang="en-US" altLang="en-US"/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1561" y="3024"/>
              <a:ext cx="9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16</a:t>
              </a:r>
              <a:endParaRPr lang="en-US" altLang="en-US"/>
            </a:p>
          </p:txBody>
        </p:sp>
        <p:sp>
          <p:nvSpPr>
            <p:cNvPr id="44" name="Rectangle 245"/>
            <p:cNvSpPr>
              <a:spLocks noChangeArrowheads="1"/>
            </p:cNvSpPr>
            <p:nvPr/>
          </p:nvSpPr>
          <p:spPr bwMode="auto">
            <a:xfrm>
              <a:off x="1775" y="302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45" name="Rectangle 247"/>
            <p:cNvSpPr>
              <a:spLocks noChangeArrowheads="1"/>
            </p:cNvSpPr>
            <p:nvPr/>
          </p:nvSpPr>
          <p:spPr bwMode="auto">
            <a:xfrm>
              <a:off x="1996" y="302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altLang="en-US"/>
            </a:p>
          </p:txBody>
        </p:sp>
        <p:sp>
          <p:nvSpPr>
            <p:cNvPr id="46" name="Rectangle 249"/>
            <p:cNvSpPr>
              <a:spLocks noChangeArrowheads="1"/>
            </p:cNvSpPr>
            <p:nvPr/>
          </p:nvSpPr>
          <p:spPr bwMode="auto">
            <a:xfrm>
              <a:off x="2203" y="302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47" name="Rectangle 251"/>
            <p:cNvSpPr>
              <a:spLocks noChangeArrowheads="1"/>
            </p:cNvSpPr>
            <p:nvPr/>
          </p:nvSpPr>
          <p:spPr bwMode="auto">
            <a:xfrm>
              <a:off x="2410" y="302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</p:grpSp>
      <p:graphicFrame>
        <p:nvGraphicFramePr>
          <p:cNvPr id="48" name="Group 197"/>
          <p:cNvGraphicFramePr>
            <a:graphicFrameLocks/>
          </p:cNvGraphicFramePr>
          <p:nvPr/>
        </p:nvGraphicFramePr>
        <p:xfrm>
          <a:off x="6105140" y="951899"/>
          <a:ext cx="3514028" cy="5500418"/>
        </p:xfrm>
        <a:graphic>
          <a:graphicData uri="http://schemas.openxmlformats.org/drawingml/2006/table">
            <a:tbl>
              <a:tblPr/>
              <a:tblGrid>
                <a:gridCol w="126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649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8-bit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Binary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Unsigned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00000000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01111111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10000000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128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-128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129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130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253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-3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254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11111111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786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of Different Representations</a:t>
            </a:r>
          </a:p>
        </p:txBody>
      </p:sp>
      <p:graphicFrame>
        <p:nvGraphicFramePr>
          <p:cNvPr id="4" name="Group 197"/>
          <p:cNvGraphicFramePr>
            <a:graphicFrameLocks/>
          </p:cNvGraphicFramePr>
          <p:nvPr/>
        </p:nvGraphicFramePr>
        <p:xfrm>
          <a:off x="517261" y="951899"/>
          <a:ext cx="8813871" cy="5500418"/>
        </p:xfrm>
        <a:graphic>
          <a:graphicData uri="http://schemas.openxmlformats.org/drawingml/2006/table">
            <a:tbl>
              <a:tblPr/>
              <a:tblGrid>
                <a:gridCol w="178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8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3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649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8-bit Binary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Representation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Unsigned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Sign Magnitude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1's Complement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2's Complement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00000000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00000010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01111111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10000000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128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-128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129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10000010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130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 . 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11111101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253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-3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4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11111110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254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-126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42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11111111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255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-127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-0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912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250" y="1527969"/>
            <a:ext cx="9215917" cy="42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Binary and Hexadecimal Addition and Subtraction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Binary Multiplication and Bit Shifting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Signed Integers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Range, Overflow, Converting Subtraction into Addition</a:t>
            </a:r>
          </a:p>
        </p:txBody>
      </p:sp>
    </p:spTree>
    <p:extLst>
      <p:ext uri="{BB962C8B-B14F-4D97-AF65-F5344CB8AC3E}">
        <p14:creationId xmlns:p14="http://schemas.microsoft.com/office/powerpoint/2010/main" val="4204662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84" name="Rectangle 216"/>
          <p:cNvSpPr>
            <a:spLocks noGrp="1" noChangeArrowheads="1"/>
          </p:cNvSpPr>
          <p:nvPr>
            <p:ph type="body" idx="1"/>
          </p:nvPr>
        </p:nvSpPr>
        <p:spPr>
          <a:xfrm>
            <a:off x="495300" y="1009506"/>
            <a:ext cx="8915400" cy="5143500"/>
          </a:xfrm>
          <a:noFill/>
          <a:ln/>
        </p:spPr>
        <p:txBody>
          <a:bodyPr/>
          <a:lstStyle/>
          <a:p>
            <a:r>
              <a:rPr lang="en-US" altLang="en-US" sz="2800" dirty="0"/>
              <a:t>Unsigned Integers: </a:t>
            </a:r>
            <a:r>
              <a:rPr lang="en-US" altLang="en-US" sz="2800" i="1" dirty="0"/>
              <a:t>n</a:t>
            </a:r>
            <a:r>
              <a:rPr lang="en-US" altLang="en-US" sz="2800" dirty="0"/>
              <a:t>-bit representation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sz="2800" dirty="0"/>
              <a:t>Signed Integers: 2's complement representation</a:t>
            </a:r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Range, Carry, Borrow, and Overflow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6700309" y="3083504"/>
            <a:ext cx="1374114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/>
              <a:t>–1</a:t>
            </a:r>
          </a:p>
        </p:txBody>
      </p:sp>
      <p:sp>
        <p:nvSpPr>
          <p:cNvPr id="212076" name="Text Box 108"/>
          <p:cNvSpPr txBox="1">
            <a:spLocks noChangeArrowheads="1"/>
          </p:cNvSpPr>
          <p:nvPr/>
        </p:nvSpPr>
        <p:spPr bwMode="auto">
          <a:xfrm>
            <a:off x="1707754" y="3140654"/>
            <a:ext cx="1374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min = 0</a:t>
            </a:r>
          </a:p>
        </p:txBody>
      </p:sp>
      <p:grpSp>
        <p:nvGrpSpPr>
          <p:cNvPr id="212187" name="Group 219"/>
          <p:cNvGrpSpPr>
            <a:grpSpLocks/>
          </p:cNvGrpSpPr>
          <p:nvPr/>
        </p:nvGrpSpPr>
        <p:grpSpPr bwMode="auto">
          <a:xfrm>
            <a:off x="7262681" y="1700791"/>
            <a:ext cx="1871133" cy="1209675"/>
            <a:chOff x="4223" y="1144"/>
            <a:chExt cx="1088" cy="762"/>
          </a:xfrm>
        </p:grpSpPr>
        <p:sp>
          <p:nvSpPr>
            <p:cNvPr id="212055" name="Text Box 87"/>
            <p:cNvSpPr txBox="1">
              <a:spLocks noChangeArrowheads="1"/>
            </p:cNvSpPr>
            <p:nvPr/>
          </p:nvSpPr>
          <p:spPr bwMode="auto">
            <a:xfrm>
              <a:off x="4295" y="1471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10000"/>
                </a:spcBef>
              </a:pPr>
              <a:r>
                <a:rPr lang="en-US" altLang="en-US" dirty="0"/>
                <a:t>Carry = 1 for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en-US" dirty="0"/>
                <a:t>Addition</a:t>
              </a:r>
            </a:p>
          </p:txBody>
        </p:sp>
        <p:grpSp>
          <p:nvGrpSpPr>
            <p:cNvPr id="212079" name="Group 111"/>
            <p:cNvGrpSpPr>
              <a:grpSpLocks/>
            </p:cNvGrpSpPr>
            <p:nvPr/>
          </p:nvGrpSpPr>
          <p:grpSpPr bwMode="auto">
            <a:xfrm>
              <a:off x="4223" y="1144"/>
              <a:ext cx="1088" cy="291"/>
              <a:chOff x="4223" y="2051"/>
              <a:chExt cx="1088" cy="291"/>
            </a:xfrm>
          </p:grpSpPr>
          <p:sp>
            <p:nvSpPr>
              <p:cNvPr id="212077" name="Text Box 1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Number &gt; max</a:t>
                </a:r>
              </a:p>
            </p:txBody>
          </p:sp>
          <p:sp>
            <p:nvSpPr>
              <p:cNvPr id="212078" name="AutoShape 1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88" name="Group 220"/>
          <p:cNvGrpSpPr>
            <a:grpSpLocks/>
          </p:cNvGrpSpPr>
          <p:nvPr/>
        </p:nvGrpSpPr>
        <p:grpSpPr bwMode="auto">
          <a:xfrm>
            <a:off x="646642" y="1700791"/>
            <a:ext cx="1871133" cy="1209675"/>
            <a:chOff x="376" y="1144"/>
            <a:chExt cx="1088" cy="762"/>
          </a:xfrm>
        </p:grpSpPr>
        <p:sp>
          <p:nvSpPr>
            <p:cNvPr id="212056" name="Text Box 88"/>
            <p:cNvSpPr txBox="1">
              <a:spLocks noChangeArrowheads="1"/>
            </p:cNvSpPr>
            <p:nvPr/>
          </p:nvSpPr>
          <p:spPr bwMode="auto">
            <a:xfrm>
              <a:off x="449" y="1471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10000"/>
                </a:spcBef>
              </a:pPr>
              <a:r>
                <a:rPr lang="en-US" altLang="en-US" dirty="0"/>
                <a:t>Borrow for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en-US" dirty="0"/>
                <a:t>Subtraction</a:t>
              </a:r>
            </a:p>
          </p:txBody>
        </p:sp>
        <p:grpSp>
          <p:nvGrpSpPr>
            <p:cNvPr id="212080" name="Group 112"/>
            <p:cNvGrpSpPr>
              <a:grpSpLocks/>
            </p:cNvGrpSpPr>
            <p:nvPr/>
          </p:nvGrpSpPr>
          <p:grpSpPr bwMode="auto">
            <a:xfrm>
              <a:off x="376" y="1144"/>
              <a:ext cx="1088" cy="291"/>
              <a:chOff x="4223" y="2051"/>
              <a:chExt cx="1088" cy="291"/>
            </a:xfrm>
          </p:grpSpPr>
          <p:sp>
            <p:nvSpPr>
              <p:cNvPr id="212081" name="Text Box 113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Number &lt; 0</a:t>
                </a:r>
              </a:p>
            </p:txBody>
          </p:sp>
          <p:sp>
            <p:nvSpPr>
              <p:cNvPr id="212082" name="AutoShape 114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90" name="Group 222"/>
          <p:cNvGrpSpPr>
            <a:grpSpLocks/>
          </p:cNvGrpSpPr>
          <p:nvPr/>
        </p:nvGrpSpPr>
        <p:grpSpPr bwMode="auto">
          <a:xfrm>
            <a:off x="7262681" y="4465807"/>
            <a:ext cx="1871133" cy="1209675"/>
            <a:chOff x="4223" y="2741"/>
            <a:chExt cx="1088" cy="762"/>
          </a:xfrm>
        </p:grpSpPr>
        <p:sp>
          <p:nvSpPr>
            <p:cNvPr id="212086" name="Text Box 118"/>
            <p:cNvSpPr txBox="1">
              <a:spLocks noChangeArrowheads="1"/>
            </p:cNvSpPr>
            <p:nvPr/>
          </p:nvSpPr>
          <p:spPr bwMode="auto">
            <a:xfrm>
              <a:off x="4295" y="3068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10000"/>
                </a:spcBef>
              </a:pPr>
              <a:r>
                <a:rPr lang="en-US" altLang="en-US"/>
                <a:t>Positive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12173" name="Group 205"/>
            <p:cNvGrpSpPr>
              <a:grpSpLocks/>
            </p:cNvGrpSpPr>
            <p:nvPr/>
          </p:nvGrpSpPr>
          <p:grpSpPr bwMode="auto">
            <a:xfrm>
              <a:off x="4223" y="2741"/>
              <a:ext cx="1088" cy="291"/>
              <a:chOff x="4223" y="2051"/>
              <a:chExt cx="1088" cy="291"/>
            </a:xfrm>
          </p:grpSpPr>
          <p:sp>
            <p:nvSpPr>
              <p:cNvPr id="212174" name="Text Box 206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Number &gt; max</a:t>
                </a:r>
              </a:p>
            </p:txBody>
          </p:sp>
          <p:sp>
            <p:nvSpPr>
              <p:cNvPr id="212175" name="AutoShape 207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91" name="Group 223"/>
          <p:cNvGrpSpPr>
            <a:grpSpLocks/>
          </p:cNvGrpSpPr>
          <p:nvPr/>
        </p:nvGrpSpPr>
        <p:grpSpPr bwMode="auto">
          <a:xfrm>
            <a:off x="646642" y="4465807"/>
            <a:ext cx="1871133" cy="1209675"/>
            <a:chOff x="376" y="2741"/>
            <a:chExt cx="1088" cy="762"/>
          </a:xfrm>
        </p:grpSpPr>
        <p:sp>
          <p:nvSpPr>
            <p:cNvPr id="212085" name="Text Box 117"/>
            <p:cNvSpPr txBox="1">
              <a:spLocks noChangeArrowheads="1"/>
            </p:cNvSpPr>
            <p:nvPr/>
          </p:nvSpPr>
          <p:spPr bwMode="auto">
            <a:xfrm>
              <a:off x="449" y="3068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10000"/>
                </a:spcBef>
              </a:pPr>
              <a:r>
                <a:rPr lang="en-US" altLang="en-US"/>
                <a:t>Negative</a:t>
              </a:r>
            </a:p>
            <a:p>
              <a:pPr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12176" name="Group 208"/>
            <p:cNvGrpSpPr>
              <a:grpSpLocks/>
            </p:cNvGrpSpPr>
            <p:nvPr/>
          </p:nvGrpSpPr>
          <p:grpSpPr bwMode="auto">
            <a:xfrm>
              <a:off x="376" y="2741"/>
              <a:ext cx="1088" cy="291"/>
              <a:chOff x="4223" y="2051"/>
              <a:chExt cx="1088" cy="291"/>
            </a:xfrm>
          </p:grpSpPr>
          <p:sp>
            <p:nvSpPr>
              <p:cNvPr id="212177" name="Text Box 2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Number &lt; min</a:t>
                </a:r>
              </a:p>
            </p:txBody>
          </p:sp>
          <p:sp>
            <p:nvSpPr>
              <p:cNvPr id="212178" name="AutoShape 2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2090" name="Text Box 122"/>
          <p:cNvSpPr txBox="1">
            <a:spLocks noChangeArrowheads="1"/>
          </p:cNvSpPr>
          <p:nvPr/>
        </p:nvSpPr>
        <p:spPr bwMode="auto">
          <a:xfrm>
            <a:off x="6574764" y="5848519"/>
            <a:ext cx="162348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r>
              <a:rPr lang="en-US" altLang="en-US"/>
              <a:t>–1</a:t>
            </a:r>
          </a:p>
        </p:txBody>
      </p:sp>
      <p:grpSp>
        <p:nvGrpSpPr>
          <p:cNvPr id="212193" name="Group 225"/>
          <p:cNvGrpSpPr>
            <a:grpSpLocks/>
          </p:cNvGrpSpPr>
          <p:nvPr/>
        </p:nvGrpSpPr>
        <p:grpSpPr bwMode="auto">
          <a:xfrm>
            <a:off x="522817" y="4984919"/>
            <a:ext cx="8798454" cy="1266825"/>
            <a:chOff x="304" y="3068"/>
            <a:chExt cx="5116" cy="798"/>
          </a:xfrm>
        </p:grpSpPr>
        <p:sp>
          <p:nvSpPr>
            <p:cNvPr id="212087" name="Text Box 119"/>
            <p:cNvSpPr txBox="1">
              <a:spLocks noChangeArrowheads="1"/>
            </p:cNvSpPr>
            <p:nvPr/>
          </p:nvSpPr>
          <p:spPr bwMode="auto">
            <a:xfrm>
              <a:off x="1392" y="3068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Finite Set of Signed Integers</a:t>
              </a:r>
            </a:p>
          </p:txBody>
        </p:sp>
        <p:grpSp>
          <p:nvGrpSpPr>
            <p:cNvPr id="212192" name="Group 224"/>
            <p:cNvGrpSpPr>
              <a:grpSpLocks/>
            </p:cNvGrpSpPr>
            <p:nvPr/>
          </p:nvGrpSpPr>
          <p:grpSpPr bwMode="auto">
            <a:xfrm>
              <a:off x="304" y="3394"/>
              <a:ext cx="5116" cy="472"/>
              <a:chOff x="304" y="3394"/>
              <a:chExt cx="5116" cy="472"/>
            </a:xfrm>
          </p:grpSpPr>
          <p:grpSp>
            <p:nvGrpSpPr>
              <p:cNvPr id="212189" name="Group 221"/>
              <p:cNvGrpSpPr>
                <a:grpSpLocks/>
              </p:cNvGrpSpPr>
              <p:nvPr/>
            </p:nvGrpSpPr>
            <p:grpSpPr bwMode="auto">
              <a:xfrm>
                <a:off x="304" y="3394"/>
                <a:ext cx="5116" cy="218"/>
                <a:chOff x="304" y="3394"/>
                <a:chExt cx="5116" cy="218"/>
              </a:xfrm>
            </p:grpSpPr>
            <p:sp>
              <p:nvSpPr>
                <p:cNvPr id="212089" name="Line 121"/>
                <p:cNvSpPr>
                  <a:spLocks noChangeShapeType="1"/>
                </p:cNvSpPr>
                <p:nvPr/>
              </p:nvSpPr>
              <p:spPr bwMode="auto">
                <a:xfrm>
                  <a:off x="304" y="3503"/>
                  <a:ext cx="5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1" name="Line 123"/>
                <p:cNvSpPr>
                  <a:spLocks noChangeShapeType="1"/>
                </p:cNvSpPr>
                <p:nvPr/>
              </p:nvSpPr>
              <p:spPr bwMode="auto">
                <a:xfrm>
                  <a:off x="20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2" name="Line 124"/>
                <p:cNvSpPr>
                  <a:spLocks noChangeShapeType="1"/>
                </p:cNvSpPr>
                <p:nvPr/>
              </p:nvSpPr>
              <p:spPr bwMode="auto">
                <a:xfrm>
                  <a:off x="19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3" name="Line 125"/>
                <p:cNvSpPr>
                  <a:spLocks noChangeShapeType="1"/>
                </p:cNvSpPr>
                <p:nvPr/>
              </p:nvSpPr>
              <p:spPr bwMode="auto">
                <a:xfrm>
                  <a:off x="193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4" name="Line 126"/>
                <p:cNvSpPr>
                  <a:spLocks noChangeShapeType="1"/>
                </p:cNvSpPr>
                <p:nvPr/>
              </p:nvSpPr>
              <p:spPr bwMode="auto">
                <a:xfrm>
                  <a:off x="189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5" name="Line 127"/>
                <p:cNvSpPr>
                  <a:spLocks noChangeShapeType="1"/>
                </p:cNvSpPr>
                <p:nvPr/>
              </p:nvSpPr>
              <p:spPr bwMode="auto">
                <a:xfrm>
                  <a:off x="186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6" name="Line 128"/>
                <p:cNvSpPr>
                  <a:spLocks noChangeShapeType="1"/>
                </p:cNvSpPr>
                <p:nvPr/>
              </p:nvSpPr>
              <p:spPr bwMode="auto">
                <a:xfrm>
                  <a:off x="21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7" name="Line 129"/>
                <p:cNvSpPr>
                  <a:spLocks noChangeShapeType="1"/>
                </p:cNvSpPr>
                <p:nvPr/>
              </p:nvSpPr>
              <p:spPr bwMode="auto">
                <a:xfrm>
                  <a:off x="215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8" name="Line 130"/>
                <p:cNvSpPr>
                  <a:spLocks noChangeShapeType="1"/>
                </p:cNvSpPr>
                <p:nvPr/>
              </p:nvSpPr>
              <p:spPr bwMode="auto">
                <a:xfrm>
                  <a:off x="211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9" name="Line 131"/>
                <p:cNvSpPr>
                  <a:spLocks noChangeShapeType="1"/>
                </p:cNvSpPr>
                <p:nvPr/>
              </p:nvSpPr>
              <p:spPr bwMode="auto">
                <a:xfrm>
                  <a:off x="208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0" name="Line 132"/>
                <p:cNvSpPr>
                  <a:spLocks noChangeShapeType="1"/>
                </p:cNvSpPr>
                <p:nvPr/>
              </p:nvSpPr>
              <p:spPr bwMode="auto">
                <a:xfrm>
                  <a:off x="204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1" name="Line 133"/>
                <p:cNvSpPr>
                  <a:spLocks noChangeShapeType="1"/>
                </p:cNvSpPr>
                <p:nvPr/>
              </p:nvSpPr>
              <p:spPr bwMode="auto">
                <a:xfrm>
                  <a:off x="23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2" name="Line 134"/>
                <p:cNvSpPr>
                  <a:spLocks noChangeShapeType="1"/>
                </p:cNvSpPr>
                <p:nvPr/>
              </p:nvSpPr>
              <p:spPr bwMode="auto">
                <a:xfrm>
                  <a:off x="23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3" name="Line 135"/>
                <p:cNvSpPr>
                  <a:spLocks noChangeShapeType="1"/>
                </p:cNvSpPr>
                <p:nvPr/>
              </p:nvSpPr>
              <p:spPr bwMode="auto">
                <a:xfrm>
                  <a:off x="229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4" name="Line 136"/>
                <p:cNvSpPr>
                  <a:spLocks noChangeShapeType="1"/>
                </p:cNvSpPr>
                <p:nvPr/>
              </p:nvSpPr>
              <p:spPr bwMode="auto">
                <a:xfrm>
                  <a:off x="226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5" name="Line 137"/>
                <p:cNvSpPr>
                  <a:spLocks noChangeShapeType="1"/>
                </p:cNvSpPr>
                <p:nvPr/>
              </p:nvSpPr>
              <p:spPr bwMode="auto">
                <a:xfrm>
                  <a:off x="222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6" name="Line 138"/>
                <p:cNvSpPr>
                  <a:spLocks noChangeShapeType="1"/>
                </p:cNvSpPr>
                <p:nvPr/>
              </p:nvSpPr>
              <p:spPr bwMode="auto">
                <a:xfrm>
                  <a:off x="25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7" name="Line 139"/>
                <p:cNvSpPr>
                  <a:spLocks noChangeShapeType="1"/>
                </p:cNvSpPr>
                <p:nvPr/>
              </p:nvSpPr>
              <p:spPr bwMode="auto">
                <a:xfrm>
                  <a:off x="251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8" name="Line 140"/>
                <p:cNvSpPr>
                  <a:spLocks noChangeShapeType="1"/>
                </p:cNvSpPr>
                <p:nvPr/>
              </p:nvSpPr>
              <p:spPr bwMode="auto">
                <a:xfrm>
                  <a:off x="248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9" name="Line 141"/>
                <p:cNvSpPr>
                  <a:spLocks noChangeShapeType="1"/>
                </p:cNvSpPr>
                <p:nvPr/>
              </p:nvSpPr>
              <p:spPr bwMode="auto">
                <a:xfrm>
                  <a:off x="244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0" name="Line 142"/>
                <p:cNvSpPr>
                  <a:spLocks noChangeShapeType="1"/>
                </p:cNvSpPr>
                <p:nvPr/>
              </p:nvSpPr>
              <p:spPr bwMode="auto">
                <a:xfrm>
                  <a:off x="240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1" name="Line 143"/>
                <p:cNvSpPr>
                  <a:spLocks noChangeShapeType="1"/>
                </p:cNvSpPr>
                <p:nvPr/>
              </p:nvSpPr>
              <p:spPr bwMode="auto">
                <a:xfrm>
                  <a:off x="27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2" name="Line 144"/>
                <p:cNvSpPr>
                  <a:spLocks noChangeShapeType="1"/>
                </p:cNvSpPr>
                <p:nvPr/>
              </p:nvSpPr>
              <p:spPr bwMode="auto">
                <a:xfrm>
                  <a:off x="26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3" name="Line 145"/>
                <p:cNvSpPr>
                  <a:spLocks noChangeShapeType="1"/>
                </p:cNvSpPr>
                <p:nvPr/>
              </p:nvSpPr>
              <p:spPr bwMode="auto">
                <a:xfrm>
                  <a:off x="266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4" name="Line 146"/>
                <p:cNvSpPr>
                  <a:spLocks noChangeShapeType="1"/>
                </p:cNvSpPr>
                <p:nvPr/>
              </p:nvSpPr>
              <p:spPr bwMode="auto">
                <a:xfrm>
                  <a:off x="262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5" name="Line 147"/>
                <p:cNvSpPr>
                  <a:spLocks noChangeShapeType="1"/>
                </p:cNvSpPr>
                <p:nvPr/>
              </p:nvSpPr>
              <p:spPr bwMode="auto">
                <a:xfrm>
                  <a:off x="25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6" name="Line 148"/>
                <p:cNvSpPr>
                  <a:spLocks noChangeShapeType="1"/>
                </p:cNvSpPr>
                <p:nvPr/>
              </p:nvSpPr>
              <p:spPr bwMode="auto">
                <a:xfrm>
                  <a:off x="29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7" name="Line 149"/>
                <p:cNvSpPr>
                  <a:spLocks noChangeShapeType="1"/>
                </p:cNvSpPr>
                <p:nvPr/>
              </p:nvSpPr>
              <p:spPr bwMode="auto">
                <a:xfrm>
                  <a:off x="287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9" name="Line 151"/>
                <p:cNvSpPr>
                  <a:spLocks noChangeShapeType="1"/>
                </p:cNvSpPr>
                <p:nvPr/>
              </p:nvSpPr>
              <p:spPr bwMode="auto">
                <a:xfrm>
                  <a:off x="28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0" name="Line 152"/>
                <p:cNvSpPr>
                  <a:spLocks noChangeShapeType="1"/>
                </p:cNvSpPr>
                <p:nvPr/>
              </p:nvSpPr>
              <p:spPr bwMode="auto">
                <a:xfrm>
                  <a:off x="27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1" name="Line 153"/>
                <p:cNvSpPr>
                  <a:spLocks noChangeShapeType="1"/>
                </p:cNvSpPr>
                <p:nvPr/>
              </p:nvSpPr>
              <p:spPr bwMode="auto">
                <a:xfrm>
                  <a:off x="30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2" name="Line 154"/>
                <p:cNvSpPr>
                  <a:spLocks noChangeShapeType="1"/>
                </p:cNvSpPr>
                <p:nvPr/>
              </p:nvSpPr>
              <p:spPr bwMode="auto">
                <a:xfrm>
                  <a:off x="30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3" name="Line 155"/>
                <p:cNvSpPr>
                  <a:spLocks noChangeShapeType="1"/>
                </p:cNvSpPr>
                <p:nvPr/>
              </p:nvSpPr>
              <p:spPr bwMode="auto">
                <a:xfrm>
                  <a:off x="30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4" name="Line 156"/>
                <p:cNvSpPr>
                  <a:spLocks noChangeShapeType="1"/>
                </p:cNvSpPr>
                <p:nvPr/>
              </p:nvSpPr>
              <p:spPr bwMode="auto">
                <a:xfrm>
                  <a:off x="298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5" name="Line 157"/>
                <p:cNvSpPr>
                  <a:spLocks noChangeShapeType="1"/>
                </p:cNvSpPr>
                <p:nvPr/>
              </p:nvSpPr>
              <p:spPr bwMode="auto">
                <a:xfrm>
                  <a:off x="29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6" name="Line 158"/>
                <p:cNvSpPr>
                  <a:spLocks noChangeShapeType="1"/>
                </p:cNvSpPr>
                <p:nvPr/>
              </p:nvSpPr>
              <p:spPr bwMode="auto">
                <a:xfrm>
                  <a:off x="32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7" name="Line 159"/>
                <p:cNvSpPr>
                  <a:spLocks noChangeShapeType="1"/>
                </p:cNvSpPr>
                <p:nvPr/>
              </p:nvSpPr>
              <p:spPr bwMode="auto">
                <a:xfrm>
                  <a:off x="324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8" name="Line 160"/>
                <p:cNvSpPr>
                  <a:spLocks noChangeShapeType="1"/>
                </p:cNvSpPr>
                <p:nvPr/>
              </p:nvSpPr>
              <p:spPr bwMode="auto">
                <a:xfrm>
                  <a:off x="320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9" name="Line 161"/>
                <p:cNvSpPr>
                  <a:spLocks noChangeShapeType="1"/>
                </p:cNvSpPr>
                <p:nvPr/>
              </p:nvSpPr>
              <p:spPr bwMode="auto">
                <a:xfrm>
                  <a:off x="31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0" name="Line 162"/>
                <p:cNvSpPr>
                  <a:spLocks noChangeShapeType="1"/>
                </p:cNvSpPr>
                <p:nvPr/>
              </p:nvSpPr>
              <p:spPr bwMode="auto">
                <a:xfrm>
                  <a:off x="31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1" name="Line 163"/>
                <p:cNvSpPr>
                  <a:spLocks noChangeShapeType="1"/>
                </p:cNvSpPr>
                <p:nvPr/>
              </p:nvSpPr>
              <p:spPr bwMode="auto">
                <a:xfrm>
                  <a:off x="34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2" name="Line 164"/>
                <p:cNvSpPr>
                  <a:spLocks noChangeShapeType="1"/>
                </p:cNvSpPr>
                <p:nvPr/>
              </p:nvSpPr>
              <p:spPr bwMode="auto">
                <a:xfrm>
                  <a:off x="34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3" name="Line 165"/>
                <p:cNvSpPr>
                  <a:spLocks noChangeShapeType="1"/>
                </p:cNvSpPr>
                <p:nvPr/>
              </p:nvSpPr>
              <p:spPr bwMode="auto">
                <a:xfrm>
                  <a:off x="33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4" name="Line 166"/>
                <p:cNvSpPr>
                  <a:spLocks noChangeShapeType="1"/>
                </p:cNvSpPr>
                <p:nvPr/>
              </p:nvSpPr>
              <p:spPr bwMode="auto">
                <a:xfrm>
                  <a:off x="33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5" name="Line 167"/>
                <p:cNvSpPr>
                  <a:spLocks noChangeShapeType="1"/>
                </p:cNvSpPr>
                <p:nvPr/>
              </p:nvSpPr>
              <p:spPr bwMode="auto">
                <a:xfrm>
                  <a:off x="33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6" name="Line 168"/>
                <p:cNvSpPr>
                  <a:spLocks noChangeShapeType="1"/>
                </p:cNvSpPr>
                <p:nvPr/>
              </p:nvSpPr>
              <p:spPr bwMode="auto">
                <a:xfrm>
                  <a:off x="36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7" name="Line 169"/>
                <p:cNvSpPr>
                  <a:spLocks noChangeShapeType="1"/>
                </p:cNvSpPr>
                <p:nvPr/>
              </p:nvSpPr>
              <p:spPr bwMode="auto">
                <a:xfrm>
                  <a:off x="36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8" name="Line 170"/>
                <p:cNvSpPr>
                  <a:spLocks noChangeShapeType="1"/>
                </p:cNvSpPr>
                <p:nvPr/>
              </p:nvSpPr>
              <p:spPr bwMode="auto">
                <a:xfrm>
                  <a:off x="356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9" name="Line 171"/>
                <p:cNvSpPr>
                  <a:spLocks noChangeShapeType="1"/>
                </p:cNvSpPr>
                <p:nvPr/>
              </p:nvSpPr>
              <p:spPr bwMode="auto">
                <a:xfrm>
                  <a:off x="35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0" name="Line 172"/>
                <p:cNvSpPr>
                  <a:spLocks noChangeShapeType="1"/>
                </p:cNvSpPr>
                <p:nvPr/>
              </p:nvSpPr>
              <p:spPr bwMode="auto">
                <a:xfrm>
                  <a:off x="34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1" name="Line 173"/>
                <p:cNvSpPr>
                  <a:spLocks noChangeShapeType="1"/>
                </p:cNvSpPr>
                <p:nvPr/>
              </p:nvSpPr>
              <p:spPr bwMode="auto">
                <a:xfrm>
                  <a:off x="378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2" name="Line 174"/>
                <p:cNvSpPr>
                  <a:spLocks noChangeShapeType="1"/>
                </p:cNvSpPr>
                <p:nvPr/>
              </p:nvSpPr>
              <p:spPr bwMode="auto">
                <a:xfrm>
                  <a:off x="375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3" name="Line 175"/>
                <p:cNvSpPr>
                  <a:spLocks noChangeShapeType="1"/>
                </p:cNvSpPr>
                <p:nvPr/>
              </p:nvSpPr>
              <p:spPr bwMode="auto">
                <a:xfrm>
                  <a:off x="371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4" name="Line 176"/>
                <p:cNvSpPr>
                  <a:spLocks noChangeShapeType="1"/>
                </p:cNvSpPr>
                <p:nvPr/>
              </p:nvSpPr>
              <p:spPr bwMode="auto">
                <a:xfrm>
                  <a:off x="36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5" name="Line 177"/>
                <p:cNvSpPr>
                  <a:spLocks noChangeShapeType="1"/>
                </p:cNvSpPr>
                <p:nvPr/>
              </p:nvSpPr>
              <p:spPr bwMode="auto">
                <a:xfrm>
                  <a:off x="396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6" name="Line 178"/>
                <p:cNvSpPr>
                  <a:spLocks noChangeShapeType="1"/>
                </p:cNvSpPr>
                <p:nvPr/>
              </p:nvSpPr>
              <p:spPr bwMode="auto">
                <a:xfrm>
                  <a:off x="393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7" name="Line 179"/>
                <p:cNvSpPr>
                  <a:spLocks noChangeShapeType="1"/>
                </p:cNvSpPr>
                <p:nvPr/>
              </p:nvSpPr>
              <p:spPr bwMode="auto">
                <a:xfrm>
                  <a:off x="38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8" name="Line 180"/>
                <p:cNvSpPr>
                  <a:spLocks noChangeShapeType="1"/>
                </p:cNvSpPr>
                <p:nvPr/>
              </p:nvSpPr>
              <p:spPr bwMode="auto">
                <a:xfrm>
                  <a:off x="38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9" name="Line 181"/>
                <p:cNvSpPr>
                  <a:spLocks noChangeShapeType="1"/>
                </p:cNvSpPr>
                <p:nvPr/>
              </p:nvSpPr>
              <p:spPr bwMode="auto">
                <a:xfrm>
                  <a:off x="38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0" name="Line 182"/>
                <p:cNvSpPr>
                  <a:spLocks noChangeShapeType="1"/>
                </p:cNvSpPr>
                <p:nvPr/>
              </p:nvSpPr>
              <p:spPr bwMode="auto">
                <a:xfrm>
                  <a:off x="411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1" name="Line 183"/>
                <p:cNvSpPr>
                  <a:spLocks noChangeShapeType="1"/>
                </p:cNvSpPr>
                <p:nvPr/>
              </p:nvSpPr>
              <p:spPr bwMode="auto">
                <a:xfrm>
                  <a:off x="407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2" name="Line 184"/>
                <p:cNvSpPr>
                  <a:spLocks noChangeShapeType="1"/>
                </p:cNvSpPr>
                <p:nvPr/>
              </p:nvSpPr>
              <p:spPr bwMode="auto">
                <a:xfrm>
                  <a:off x="40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3" name="Line 185"/>
                <p:cNvSpPr>
                  <a:spLocks noChangeShapeType="1"/>
                </p:cNvSpPr>
                <p:nvPr/>
              </p:nvSpPr>
              <p:spPr bwMode="auto">
                <a:xfrm>
                  <a:off x="40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4" name="Line 186"/>
                <p:cNvSpPr>
                  <a:spLocks noChangeShapeType="1"/>
                </p:cNvSpPr>
                <p:nvPr/>
              </p:nvSpPr>
              <p:spPr bwMode="auto">
                <a:xfrm>
                  <a:off x="4295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5" name="Line 187"/>
                <p:cNvSpPr>
                  <a:spLocks noChangeShapeType="1"/>
                </p:cNvSpPr>
                <p:nvPr/>
              </p:nvSpPr>
              <p:spPr bwMode="auto">
                <a:xfrm>
                  <a:off x="42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6" name="Line 188"/>
                <p:cNvSpPr>
                  <a:spLocks noChangeShapeType="1"/>
                </p:cNvSpPr>
                <p:nvPr/>
              </p:nvSpPr>
              <p:spPr bwMode="auto">
                <a:xfrm>
                  <a:off x="42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7" name="Line 189"/>
                <p:cNvSpPr>
                  <a:spLocks noChangeShapeType="1"/>
                </p:cNvSpPr>
                <p:nvPr/>
              </p:nvSpPr>
              <p:spPr bwMode="auto">
                <a:xfrm>
                  <a:off x="41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8" name="Line 190"/>
                <p:cNvSpPr>
                  <a:spLocks noChangeShapeType="1"/>
                </p:cNvSpPr>
                <p:nvPr/>
              </p:nvSpPr>
              <p:spPr bwMode="auto">
                <a:xfrm>
                  <a:off x="41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9" name="Line 191"/>
                <p:cNvSpPr>
                  <a:spLocks noChangeShapeType="1"/>
                </p:cNvSpPr>
                <p:nvPr/>
              </p:nvSpPr>
              <p:spPr bwMode="auto">
                <a:xfrm>
                  <a:off x="153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0" name="Line 192"/>
                <p:cNvSpPr>
                  <a:spLocks noChangeShapeType="1"/>
                </p:cNvSpPr>
                <p:nvPr/>
              </p:nvSpPr>
              <p:spPr bwMode="auto">
                <a:xfrm>
                  <a:off x="150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1" name="Line 193"/>
                <p:cNvSpPr>
                  <a:spLocks noChangeShapeType="1"/>
                </p:cNvSpPr>
                <p:nvPr/>
              </p:nvSpPr>
              <p:spPr bwMode="auto">
                <a:xfrm>
                  <a:off x="146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2" name="Line 194"/>
                <p:cNvSpPr>
                  <a:spLocks noChangeShapeType="1"/>
                </p:cNvSpPr>
                <p:nvPr/>
              </p:nvSpPr>
              <p:spPr bwMode="auto">
                <a:xfrm>
                  <a:off x="142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3" name="Line 195"/>
                <p:cNvSpPr>
                  <a:spLocks noChangeShapeType="1"/>
                </p:cNvSpPr>
                <p:nvPr/>
              </p:nvSpPr>
              <p:spPr bwMode="auto">
                <a:xfrm>
                  <a:off x="171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4" name="Line 196"/>
                <p:cNvSpPr>
                  <a:spLocks noChangeShapeType="1"/>
                </p:cNvSpPr>
                <p:nvPr/>
              </p:nvSpPr>
              <p:spPr bwMode="auto">
                <a:xfrm>
                  <a:off x="168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5" name="Line 197"/>
                <p:cNvSpPr>
                  <a:spLocks noChangeShapeType="1"/>
                </p:cNvSpPr>
                <p:nvPr/>
              </p:nvSpPr>
              <p:spPr bwMode="auto">
                <a:xfrm>
                  <a:off x="164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6" name="Line 198"/>
                <p:cNvSpPr>
                  <a:spLocks noChangeShapeType="1"/>
                </p:cNvSpPr>
                <p:nvPr/>
              </p:nvSpPr>
              <p:spPr bwMode="auto">
                <a:xfrm>
                  <a:off x="161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7" name="Line 199"/>
                <p:cNvSpPr>
                  <a:spLocks noChangeShapeType="1"/>
                </p:cNvSpPr>
                <p:nvPr/>
              </p:nvSpPr>
              <p:spPr bwMode="auto">
                <a:xfrm>
                  <a:off x="157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8" name="Line 200"/>
                <p:cNvSpPr>
                  <a:spLocks noChangeShapeType="1"/>
                </p:cNvSpPr>
                <p:nvPr/>
              </p:nvSpPr>
              <p:spPr bwMode="auto">
                <a:xfrm>
                  <a:off x="182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9" name="Line 201"/>
                <p:cNvSpPr>
                  <a:spLocks noChangeShapeType="1"/>
                </p:cNvSpPr>
                <p:nvPr/>
              </p:nvSpPr>
              <p:spPr bwMode="auto">
                <a:xfrm>
                  <a:off x="179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0" name="Line 202"/>
                <p:cNvSpPr>
                  <a:spLocks noChangeShapeType="1"/>
                </p:cNvSpPr>
                <p:nvPr/>
              </p:nvSpPr>
              <p:spPr bwMode="auto">
                <a:xfrm>
                  <a:off x="175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1" name="Line 203"/>
                <p:cNvSpPr>
                  <a:spLocks noChangeShapeType="1"/>
                </p:cNvSpPr>
                <p:nvPr/>
              </p:nvSpPr>
              <p:spPr bwMode="auto">
                <a:xfrm>
                  <a:off x="1392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9" name="Line 211"/>
                <p:cNvSpPr>
                  <a:spLocks noChangeShapeType="1"/>
                </p:cNvSpPr>
                <p:nvPr/>
              </p:nvSpPr>
              <p:spPr bwMode="auto">
                <a:xfrm>
                  <a:off x="2844" y="3431"/>
                  <a:ext cx="0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2180" name="Text Box 212"/>
              <p:cNvSpPr txBox="1">
                <a:spLocks noChangeArrowheads="1"/>
              </p:cNvSpPr>
              <p:nvPr/>
            </p:nvSpPr>
            <p:spPr bwMode="auto">
              <a:xfrm>
                <a:off x="2735" y="3648"/>
                <a:ext cx="21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sp>
        <p:nvSpPr>
          <p:cNvPr id="212181" name="Text Box 213"/>
          <p:cNvSpPr txBox="1">
            <a:spLocks noChangeArrowheads="1"/>
          </p:cNvSpPr>
          <p:nvPr/>
        </p:nvSpPr>
        <p:spPr bwMode="auto">
          <a:xfrm>
            <a:off x="1769666" y="5905669"/>
            <a:ext cx="12502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min = -2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endParaRPr lang="en-US" altLang="en-US"/>
          </a:p>
        </p:txBody>
      </p:sp>
      <p:grpSp>
        <p:nvGrpSpPr>
          <p:cNvPr id="212186" name="Group 218"/>
          <p:cNvGrpSpPr>
            <a:grpSpLocks/>
          </p:cNvGrpSpPr>
          <p:nvPr/>
        </p:nvGrpSpPr>
        <p:grpSpPr bwMode="auto">
          <a:xfrm>
            <a:off x="522817" y="2219903"/>
            <a:ext cx="8798454" cy="863600"/>
            <a:chOff x="304" y="1471"/>
            <a:chExt cx="5116" cy="544"/>
          </a:xfrm>
        </p:grpSpPr>
        <p:sp>
          <p:nvSpPr>
            <p:cNvPr id="211982" name="Text Box 14"/>
            <p:cNvSpPr txBox="1">
              <a:spLocks noChangeArrowheads="1"/>
            </p:cNvSpPr>
            <p:nvPr/>
          </p:nvSpPr>
          <p:spPr bwMode="auto">
            <a:xfrm>
              <a:off x="1392" y="1471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Finite Set of Unsigned Integers</a:t>
              </a:r>
            </a:p>
          </p:txBody>
        </p:sp>
        <p:grpSp>
          <p:nvGrpSpPr>
            <p:cNvPr id="212185" name="Group 217"/>
            <p:cNvGrpSpPr>
              <a:grpSpLocks/>
            </p:cNvGrpSpPr>
            <p:nvPr/>
          </p:nvGrpSpPr>
          <p:grpSpPr bwMode="auto">
            <a:xfrm>
              <a:off x="304" y="1797"/>
              <a:ext cx="5116" cy="218"/>
              <a:chOff x="304" y="1797"/>
              <a:chExt cx="5116" cy="218"/>
            </a:xfrm>
          </p:grpSpPr>
          <p:sp>
            <p:nvSpPr>
              <p:cNvPr id="211976" name="Line 8"/>
              <p:cNvSpPr>
                <a:spLocks noChangeShapeType="1"/>
              </p:cNvSpPr>
              <p:nvPr/>
            </p:nvSpPr>
            <p:spPr bwMode="auto">
              <a:xfrm>
                <a:off x="304" y="1906"/>
                <a:ext cx="5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7" name="Line 19"/>
              <p:cNvSpPr>
                <a:spLocks noChangeShapeType="1"/>
              </p:cNvSpPr>
              <p:nvPr/>
            </p:nvSpPr>
            <p:spPr bwMode="auto">
              <a:xfrm>
                <a:off x="20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8" name="Line 20"/>
              <p:cNvSpPr>
                <a:spLocks noChangeShapeType="1"/>
              </p:cNvSpPr>
              <p:nvPr/>
            </p:nvSpPr>
            <p:spPr bwMode="auto">
              <a:xfrm>
                <a:off x="19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9" name="Line 21"/>
              <p:cNvSpPr>
                <a:spLocks noChangeShapeType="1"/>
              </p:cNvSpPr>
              <p:nvPr/>
            </p:nvSpPr>
            <p:spPr bwMode="auto">
              <a:xfrm>
                <a:off x="193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0" name="Line 22"/>
              <p:cNvSpPr>
                <a:spLocks noChangeShapeType="1"/>
              </p:cNvSpPr>
              <p:nvPr/>
            </p:nvSpPr>
            <p:spPr bwMode="auto">
              <a:xfrm>
                <a:off x="189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1" name="Line 23"/>
              <p:cNvSpPr>
                <a:spLocks noChangeShapeType="1"/>
              </p:cNvSpPr>
              <p:nvPr/>
            </p:nvSpPr>
            <p:spPr bwMode="auto">
              <a:xfrm>
                <a:off x="186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2" name="Line 24"/>
              <p:cNvSpPr>
                <a:spLocks noChangeShapeType="1"/>
              </p:cNvSpPr>
              <p:nvPr/>
            </p:nvSpPr>
            <p:spPr bwMode="auto">
              <a:xfrm>
                <a:off x="21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3" name="Line 25"/>
              <p:cNvSpPr>
                <a:spLocks noChangeShapeType="1"/>
              </p:cNvSpPr>
              <p:nvPr/>
            </p:nvSpPr>
            <p:spPr bwMode="auto">
              <a:xfrm>
                <a:off x="215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4" name="Line 26"/>
              <p:cNvSpPr>
                <a:spLocks noChangeShapeType="1"/>
              </p:cNvSpPr>
              <p:nvPr/>
            </p:nvSpPr>
            <p:spPr bwMode="auto">
              <a:xfrm>
                <a:off x="211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5" name="Line 27"/>
              <p:cNvSpPr>
                <a:spLocks noChangeShapeType="1"/>
              </p:cNvSpPr>
              <p:nvPr/>
            </p:nvSpPr>
            <p:spPr bwMode="auto">
              <a:xfrm>
                <a:off x="208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6" name="Line 28"/>
              <p:cNvSpPr>
                <a:spLocks noChangeShapeType="1"/>
              </p:cNvSpPr>
              <p:nvPr/>
            </p:nvSpPr>
            <p:spPr bwMode="auto">
              <a:xfrm>
                <a:off x="204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7" name="Line 29"/>
              <p:cNvSpPr>
                <a:spLocks noChangeShapeType="1"/>
              </p:cNvSpPr>
              <p:nvPr/>
            </p:nvSpPr>
            <p:spPr bwMode="auto">
              <a:xfrm>
                <a:off x="23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8" name="Line 30"/>
              <p:cNvSpPr>
                <a:spLocks noChangeShapeType="1"/>
              </p:cNvSpPr>
              <p:nvPr/>
            </p:nvSpPr>
            <p:spPr bwMode="auto">
              <a:xfrm>
                <a:off x="23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9" name="Line 31"/>
              <p:cNvSpPr>
                <a:spLocks noChangeShapeType="1"/>
              </p:cNvSpPr>
              <p:nvPr/>
            </p:nvSpPr>
            <p:spPr bwMode="auto">
              <a:xfrm>
                <a:off x="229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0" name="Line 32"/>
              <p:cNvSpPr>
                <a:spLocks noChangeShapeType="1"/>
              </p:cNvSpPr>
              <p:nvPr/>
            </p:nvSpPr>
            <p:spPr bwMode="auto">
              <a:xfrm>
                <a:off x="226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1" name="Line 33"/>
              <p:cNvSpPr>
                <a:spLocks noChangeShapeType="1"/>
              </p:cNvSpPr>
              <p:nvPr/>
            </p:nvSpPr>
            <p:spPr bwMode="auto">
              <a:xfrm>
                <a:off x="222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2" name="Line 34"/>
              <p:cNvSpPr>
                <a:spLocks noChangeShapeType="1"/>
              </p:cNvSpPr>
              <p:nvPr/>
            </p:nvSpPr>
            <p:spPr bwMode="auto">
              <a:xfrm>
                <a:off x="25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3" name="Line 35"/>
              <p:cNvSpPr>
                <a:spLocks noChangeShapeType="1"/>
              </p:cNvSpPr>
              <p:nvPr/>
            </p:nvSpPr>
            <p:spPr bwMode="auto">
              <a:xfrm>
                <a:off x="251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4" name="Line 36"/>
              <p:cNvSpPr>
                <a:spLocks noChangeShapeType="1"/>
              </p:cNvSpPr>
              <p:nvPr/>
            </p:nvSpPr>
            <p:spPr bwMode="auto">
              <a:xfrm>
                <a:off x="248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5" name="Line 37"/>
              <p:cNvSpPr>
                <a:spLocks noChangeShapeType="1"/>
              </p:cNvSpPr>
              <p:nvPr/>
            </p:nvSpPr>
            <p:spPr bwMode="auto">
              <a:xfrm>
                <a:off x="244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6" name="Line 38"/>
              <p:cNvSpPr>
                <a:spLocks noChangeShapeType="1"/>
              </p:cNvSpPr>
              <p:nvPr/>
            </p:nvSpPr>
            <p:spPr bwMode="auto">
              <a:xfrm>
                <a:off x="240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7" name="Line 39"/>
              <p:cNvSpPr>
                <a:spLocks noChangeShapeType="1"/>
              </p:cNvSpPr>
              <p:nvPr/>
            </p:nvSpPr>
            <p:spPr bwMode="auto">
              <a:xfrm>
                <a:off x="27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8" name="Line 40"/>
              <p:cNvSpPr>
                <a:spLocks noChangeShapeType="1"/>
              </p:cNvSpPr>
              <p:nvPr/>
            </p:nvSpPr>
            <p:spPr bwMode="auto">
              <a:xfrm>
                <a:off x="26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9" name="Line 41"/>
              <p:cNvSpPr>
                <a:spLocks noChangeShapeType="1"/>
              </p:cNvSpPr>
              <p:nvPr/>
            </p:nvSpPr>
            <p:spPr bwMode="auto">
              <a:xfrm>
                <a:off x="266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0" name="Line 42"/>
              <p:cNvSpPr>
                <a:spLocks noChangeShapeType="1"/>
              </p:cNvSpPr>
              <p:nvPr/>
            </p:nvSpPr>
            <p:spPr bwMode="auto">
              <a:xfrm>
                <a:off x="262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1" name="Line 43"/>
              <p:cNvSpPr>
                <a:spLocks noChangeShapeType="1"/>
              </p:cNvSpPr>
              <p:nvPr/>
            </p:nvSpPr>
            <p:spPr bwMode="auto">
              <a:xfrm>
                <a:off x="25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2" name="Line 44"/>
              <p:cNvSpPr>
                <a:spLocks noChangeShapeType="1"/>
              </p:cNvSpPr>
              <p:nvPr/>
            </p:nvSpPr>
            <p:spPr bwMode="auto">
              <a:xfrm>
                <a:off x="29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3" name="Line 45"/>
              <p:cNvSpPr>
                <a:spLocks noChangeShapeType="1"/>
              </p:cNvSpPr>
              <p:nvPr/>
            </p:nvSpPr>
            <p:spPr bwMode="auto">
              <a:xfrm>
                <a:off x="287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4" name="Line 46"/>
              <p:cNvSpPr>
                <a:spLocks noChangeShapeType="1"/>
              </p:cNvSpPr>
              <p:nvPr/>
            </p:nvSpPr>
            <p:spPr bwMode="auto">
              <a:xfrm>
                <a:off x="284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5" name="Line 47"/>
              <p:cNvSpPr>
                <a:spLocks noChangeShapeType="1"/>
              </p:cNvSpPr>
              <p:nvPr/>
            </p:nvSpPr>
            <p:spPr bwMode="auto">
              <a:xfrm>
                <a:off x="28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6" name="Line 48"/>
              <p:cNvSpPr>
                <a:spLocks noChangeShapeType="1"/>
              </p:cNvSpPr>
              <p:nvPr/>
            </p:nvSpPr>
            <p:spPr bwMode="auto">
              <a:xfrm>
                <a:off x="27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7" name="Line 49"/>
              <p:cNvSpPr>
                <a:spLocks noChangeShapeType="1"/>
              </p:cNvSpPr>
              <p:nvPr/>
            </p:nvSpPr>
            <p:spPr bwMode="auto">
              <a:xfrm>
                <a:off x="30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8" name="Line 50"/>
              <p:cNvSpPr>
                <a:spLocks noChangeShapeType="1"/>
              </p:cNvSpPr>
              <p:nvPr/>
            </p:nvSpPr>
            <p:spPr bwMode="auto">
              <a:xfrm>
                <a:off x="30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9" name="Line 51"/>
              <p:cNvSpPr>
                <a:spLocks noChangeShapeType="1"/>
              </p:cNvSpPr>
              <p:nvPr/>
            </p:nvSpPr>
            <p:spPr bwMode="auto">
              <a:xfrm>
                <a:off x="30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0" name="Line 52"/>
              <p:cNvSpPr>
                <a:spLocks noChangeShapeType="1"/>
              </p:cNvSpPr>
              <p:nvPr/>
            </p:nvSpPr>
            <p:spPr bwMode="auto">
              <a:xfrm>
                <a:off x="298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1" name="Line 53"/>
              <p:cNvSpPr>
                <a:spLocks noChangeShapeType="1"/>
              </p:cNvSpPr>
              <p:nvPr/>
            </p:nvSpPr>
            <p:spPr bwMode="auto">
              <a:xfrm>
                <a:off x="29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2" name="Line 54"/>
              <p:cNvSpPr>
                <a:spLocks noChangeShapeType="1"/>
              </p:cNvSpPr>
              <p:nvPr/>
            </p:nvSpPr>
            <p:spPr bwMode="auto">
              <a:xfrm>
                <a:off x="32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3" name="Line 55"/>
              <p:cNvSpPr>
                <a:spLocks noChangeShapeType="1"/>
              </p:cNvSpPr>
              <p:nvPr/>
            </p:nvSpPr>
            <p:spPr bwMode="auto">
              <a:xfrm>
                <a:off x="324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4" name="Line 56"/>
              <p:cNvSpPr>
                <a:spLocks noChangeShapeType="1"/>
              </p:cNvSpPr>
              <p:nvPr/>
            </p:nvSpPr>
            <p:spPr bwMode="auto">
              <a:xfrm>
                <a:off x="320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5" name="Line 57"/>
              <p:cNvSpPr>
                <a:spLocks noChangeShapeType="1"/>
              </p:cNvSpPr>
              <p:nvPr/>
            </p:nvSpPr>
            <p:spPr bwMode="auto">
              <a:xfrm>
                <a:off x="31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6" name="Line 58"/>
              <p:cNvSpPr>
                <a:spLocks noChangeShapeType="1"/>
              </p:cNvSpPr>
              <p:nvPr/>
            </p:nvSpPr>
            <p:spPr bwMode="auto">
              <a:xfrm>
                <a:off x="31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7" name="Line 59"/>
              <p:cNvSpPr>
                <a:spLocks noChangeShapeType="1"/>
              </p:cNvSpPr>
              <p:nvPr/>
            </p:nvSpPr>
            <p:spPr bwMode="auto">
              <a:xfrm>
                <a:off x="34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8" name="Line 60"/>
              <p:cNvSpPr>
                <a:spLocks noChangeShapeType="1"/>
              </p:cNvSpPr>
              <p:nvPr/>
            </p:nvSpPr>
            <p:spPr bwMode="auto">
              <a:xfrm>
                <a:off x="34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9" name="Line 61"/>
              <p:cNvSpPr>
                <a:spLocks noChangeShapeType="1"/>
              </p:cNvSpPr>
              <p:nvPr/>
            </p:nvSpPr>
            <p:spPr bwMode="auto">
              <a:xfrm>
                <a:off x="33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0" name="Line 62"/>
              <p:cNvSpPr>
                <a:spLocks noChangeShapeType="1"/>
              </p:cNvSpPr>
              <p:nvPr/>
            </p:nvSpPr>
            <p:spPr bwMode="auto">
              <a:xfrm>
                <a:off x="33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1" name="Line 63"/>
              <p:cNvSpPr>
                <a:spLocks noChangeShapeType="1"/>
              </p:cNvSpPr>
              <p:nvPr/>
            </p:nvSpPr>
            <p:spPr bwMode="auto">
              <a:xfrm>
                <a:off x="33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2" name="Line 64"/>
              <p:cNvSpPr>
                <a:spLocks noChangeShapeType="1"/>
              </p:cNvSpPr>
              <p:nvPr/>
            </p:nvSpPr>
            <p:spPr bwMode="auto">
              <a:xfrm>
                <a:off x="36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3" name="Line 65"/>
              <p:cNvSpPr>
                <a:spLocks noChangeShapeType="1"/>
              </p:cNvSpPr>
              <p:nvPr/>
            </p:nvSpPr>
            <p:spPr bwMode="auto">
              <a:xfrm>
                <a:off x="36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4" name="Line 66"/>
              <p:cNvSpPr>
                <a:spLocks noChangeShapeType="1"/>
              </p:cNvSpPr>
              <p:nvPr/>
            </p:nvSpPr>
            <p:spPr bwMode="auto">
              <a:xfrm>
                <a:off x="356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5" name="Line 67"/>
              <p:cNvSpPr>
                <a:spLocks noChangeShapeType="1"/>
              </p:cNvSpPr>
              <p:nvPr/>
            </p:nvSpPr>
            <p:spPr bwMode="auto">
              <a:xfrm>
                <a:off x="35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6" name="Line 68"/>
              <p:cNvSpPr>
                <a:spLocks noChangeShapeType="1"/>
              </p:cNvSpPr>
              <p:nvPr/>
            </p:nvSpPr>
            <p:spPr bwMode="auto">
              <a:xfrm>
                <a:off x="34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7" name="Line 69"/>
              <p:cNvSpPr>
                <a:spLocks noChangeShapeType="1"/>
              </p:cNvSpPr>
              <p:nvPr/>
            </p:nvSpPr>
            <p:spPr bwMode="auto">
              <a:xfrm>
                <a:off x="378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8" name="Line 70"/>
              <p:cNvSpPr>
                <a:spLocks noChangeShapeType="1"/>
              </p:cNvSpPr>
              <p:nvPr/>
            </p:nvSpPr>
            <p:spPr bwMode="auto">
              <a:xfrm>
                <a:off x="375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9" name="Line 71"/>
              <p:cNvSpPr>
                <a:spLocks noChangeShapeType="1"/>
              </p:cNvSpPr>
              <p:nvPr/>
            </p:nvSpPr>
            <p:spPr bwMode="auto">
              <a:xfrm>
                <a:off x="371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0" name="Line 72"/>
              <p:cNvSpPr>
                <a:spLocks noChangeShapeType="1"/>
              </p:cNvSpPr>
              <p:nvPr/>
            </p:nvSpPr>
            <p:spPr bwMode="auto">
              <a:xfrm>
                <a:off x="36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1" name="Line 73"/>
              <p:cNvSpPr>
                <a:spLocks noChangeShapeType="1"/>
              </p:cNvSpPr>
              <p:nvPr/>
            </p:nvSpPr>
            <p:spPr bwMode="auto">
              <a:xfrm>
                <a:off x="396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2" name="Line 74"/>
              <p:cNvSpPr>
                <a:spLocks noChangeShapeType="1"/>
              </p:cNvSpPr>
              <p:nvPr/>
            </p:nvSpPr>
            <p:spPr bwMode="auto">
              <a:xfrm>
                <a:off x="393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3" name="Line 75"/>
              <p:cNvSpPr>
                <a:spLocks noChangeShapeType="1"/>
              </p:cNvSpPr>
              <p:nvPr/>
            </p:nvSpPr>
            <p:spPr bwMode="auto">
              <a:xfrm>
                <a:off x="38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4" name="Line 76"/>
              <p:cNvSpPr>
                <a:spLocks noChangeShapeType="1"/>
              </p:cNvSpPr>
              <p:nvPr/>
            </p:nvSpPr>
            <p:spPr bwMode="auto">
              <a:xfrm>
                <a:off x="38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5" name="Line 77"/>
              <p:cNvSpPr>
                <a:spLocks noChangeShapeType="1"/>
              </p:cNvSpPr>
              <p:nvPr/>
            </p:nvSpPr>
            <p:spPr bwMode="auto">
              <a:xfrm>
                <a:off x="38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6" name="Line 78"/>
              <p:cNvSpPr>
                <a:spLocks noChangeShapeType="1"/>
              </p:cNvSpPr>
              <p:nvPr/>
            </p:nvSpPr>
            <p:spPr bwMode="auto">
              <a:xfrm>
                <a:off x="411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7" name="Line 79"/>
              <p:cNvSpPr>
                <a:spLocks noChangeShapeType="1"/>
              </p:cNvSpPr>
              <p:nvPr/>
            </p:nvSpPr>
            <p:spPr bwMode="auto">
              <a:xfrm>
                <a:off x="407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8" name="Line 80"/>
              <p:cNvSpPr>
                <a:spLocks noChangeShapeType="1"/>
              </p:cNvSpPr>
              <p:nvPr/>
            </p:nvSpPr>
            <p:spPr bwMode="auto">
              <a:xfrm>
                <a:off x="40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9" name="Line 81"/>
              <p:cNvSpPr>
                <a:spLocks noChangeShapeType="1"/>
              </p:cNvSpPr>
              <p:nvPr/>
            </p:nvSpPr>
            <p:spPr bwMode="auto">
              <a:xfrm>
                <a:off x="40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0" name="Line 82"/>
              <p:cNvSpPr>
                <a:spLocks noChangeShapeType="1"/>
              </p:cNvSpPr>
              <p:nvPr/>
            </p:nvSpPr>
            <p:spPr bwMode="auto">
              <a:xfrm>
                <a:off x="4295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1" name="Line 83"/>
              <p:cNvSpPr>
                <a:spLocks noChangeShapeType="1"/>
              </p:cNvSpPr>
              <p:nvPr/>
            </p:nvSpPr>
            <p:spPr bwMode="auto">
              <a:xfrm>
                <a:off x="42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2" name="Line 84"/>
              <p:cNvSpPr>
                <a:spLocks noChangeShapeType="1"/>
              </p:cNvSpPr>
              <p:nvPr/>
            </p:nvSpPr>
            <p:spPr bwMode="auto">
              <a:xfrm>
                <a:off x="42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3" name="Line 85"/>
              <p:cNvSpPr>
                <a:spLocks noChangeShapeType="1"/>
              </p:cNvSpPr>
              <p:nvPr/>
            </p:nvSpPr>
            <p:spPr bwMode="auto">
              <a:xfrm>
                <a:off x="41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4" name="Line 86"/>
              <p:cNvSpPr>
                <a:spLocks noChangeShapeType="1"/>
              </p:cNvSpPr>
              <p:nvPr/>
            </p:nvSpPr>
            <p:spPr bwMode="auto">
              <a:xfrm>
                <a:off x="41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2" name="Line 94"/>
              <p:cNvSpPr>
                <a:spLocks noChangeShapeType="1"/>
              </p:cNvSpPr>
              <p:nvPr/>
            </p:nvSpPr>
            <p:spPr bwMode="auto">
              <a:xfrm>
                <a:off x="153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3" name="Line 95"/>
              <p:cNvSpPr>
                <a:spLocks noChangeShapeType="1"/>
              </p:cNvSpPr>
              <p:nvPr/>
            </p:nvSpPr>
            <p:spPr bwMode="auto">
              <a:xfrm>
                <a:off x="150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4" name="Line 96"/>
              <p:cNvSpPr>
                <a:spLocks noChangeShapeType="1"/>
              </p:cNvSpPr>
              <p:nvPr/>
            </p:nvSpPr>
            <p:spPr bwMode="auto">
              <a:xfrm>
                <a:off x="146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5" name="Line 97"/>
              <p:cNvSpPr>
                <a:spLocks noChangeShapeType="1"/>
              </p:cNvSpPr>
              <p:nvPr/>
            </p:nvSpPr>
            <p:spPr bwMode="auto">
              <a:xfrm>
                <a:off x="142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7" name="Line 99"/>
              <p:cNvSpPr>
                <a:spLocks noChangeShapeType="1"/>
              </p:cNvSpPr>
              <p:nvPr/>
            </p:nvSpPr>
            <p:spPr bwMode="auto">
              <a:xfrm>
                <a:off x="171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8" name="Line 100"/>
              <p:cNvSpPr>
                <a:spLocks noChangeShapeType="1"/>
              </p:cNvSpPr>
              <p:nvPr/>
            </p:nvSpPr>
            <p:spPr bwMode="auto">
              <a:xfrm>
                <a:off x="168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9" name="Line 101"/>
              <p:cNvSpPr>
                <a:spLocks noChangeShapeType="1"/>
              </p:cNvSpPr>
              <p:nvPr/>
            </p:nvSpPr>
            <p:spPr bwMode="auto">
              <a:xfrm>
                <a:off x="164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0" name="Line 102"/>
              <p:cNvSpPr>
                <a:spLocks noChangeShapeType="1"/>
              </p:cNvSpPr>
              <p:nvPr/>
            </p:nvSpPr>
            <p:spPr bwMode="auto">
              <a:xfrm>
                <a:off x="161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1" name="Line 103"/>
              <p:cNvSpPr>
                <a:spLocks noChangeShapeType="1"/>
              </p:cNvSpPr>
              <p:nvPr/>
            </p:nvSpPr>
            <p:spPr bwMode="auto">
              <a:xfrm>
                <a:off x="157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2" name="Line 104"/>
              <p:cNvSpPr>
                <a:spLocks noChangeShapeType="1"/>
              </p:cNvSpPr>
              <p:nvPr/>
            </p:nvSpPr>
            <p:spPr bwMode="auto">
              <a:xfrm>
                <a:off x="182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3" name="Line 105"/>
              <p:cNvSpPr>
                <a:spLocks noChangeShapeType="1"/>
              </p:cNvSpPr>
              <p:nvPr/>
            </p:nvSpPr>
            <p:spPr bwMode="auto">
              <a:xfrm>
                <a:off x="179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4" name="Line 106"/>
              <p:cNvSpPr>
                <a:spLocks noChangeShapeType="1"/>
              </p:cNvSpPr>
              <p:nvPr/>
            </p:nvSpPr>
            <p:spPr bwMode="auto">
              <a:xfrm>
                <a:off x="175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5" name="Line 107"/>
              <p:cNvSpPr>
                <a:spLocks noChangeShapeType="1"/>
              </p:cNvSpPr>
              <p:nvPr/>
            </p:nvSpPr>
            <p:spPr bwMode="auto">
              <a:xfrm>
                <a:off x="1392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95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9" grpId="0"/>
      <p:bldP spid="212076" grpId="0"/>
      <p:bldP spid="212090" grpId="0"/>
      <p:bldP spid="2121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Range of Unsigned Integers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77850" y="951899"/>
            <a:ext cx="8750300" cy="120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US" altLang="en-US" sz="2400" dirty="0"/>
              <a:t>For </a:t>
            </a:r>
            <a:r>
              <a:rPr lang="en-US" altLang="en-US" sz="2400" i="1" dirty="0"/>
              <a:t>n</a:t>
            </a:r>
            <a:r>
              <a:rPr lang="en-US" altLang="en-US" sz="2400" dirty="0"/>
              <a:t>-bit unsigned integers: Range is 0 to (2</a:t>
            </a:r>
            <a:r>
              <a:rPr lang="en-US" altLang="en-US" sz="2400" i="1" baseline="30000" dirty="0"/>
              <a:t>n</a:t>
            </a:r>
            <a:r>
              <a:rPr lang="en-US" altLang="en-US" sz="2400" dirty="0"/>
              <a:t> – 1)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sz="2400" dirty="0"/>
              <a:t>There are NO negative values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646642" y="5782182"/>
            <a:ext cx="8674629" cy="584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tx2"/>
                </a:solidFill>
              </a:rPr>
              <a:t>Practice: What is the range of values for unsigned 20-bit integers?</a:t>
            </a:r>
          </a:p>
        </p:txBody>
      </p:sp>
      <p:graphicFrame>
        <p:nvGraphicFramePr>
          <p:cNvPr id="139297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596077"/>
              </p:ext>
            </p:extLst>
          </p:nvPr>
        </p:nvGraphicFramePr>
        <p:xfrm>
          <a:off x="646642" y="2276860"/>
          <a:ext cx="8736542" cy="3168385"/>
        </p:xfrm>
        <a:graphic>
          <a:graphicData uri="http://schemas.openxmlformats.org/drawingml/2006/table">
            <a:tbl>
              <a:tblPr/>
              <a:tblGrid>
                <a:gridCol w="2578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7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Storage Size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Unsigned Range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Powers of 2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Byte = 8 bits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255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(2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Half Word = 16 bits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65,535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(2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Word = 32 bits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4,294,967,295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(2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Double Word = 64 bits</a:t>
                      </a:r>
                    </a:p>
                  </a:txBody>
                  <a:tcPr marL="97500" marR="97500" marT="46778" marB="467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18,446,744,073,709,551,615</a:t>
                      </a:r>
                    </a:p>
                  </a:txBody>
                  <a:tcPr marL="97500" marR="97500" marT="46778" marB="467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to (2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L="97500" marR="97500" marT="46778" marB="467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Range of Signed Integers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77850" y="951899"/>
            <a:ext cx="87503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US" altLang="en-US" sz="2400" dirty="0"/>
              <a:t>For </a:t>
            </a:r>
            <a:r>
              <a:rPr lang="en-US" altLang="en-US" sz="2400" i="1" dirty="0"/>
              <a:t>n</a:t>
            </a:r>
            <a:r>
              <a:rPr lang="en-US" altLang="en-US" sz="2400" dirty="0"/>
              <a:t>-bit signed integers: Range is -2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–1</a:t>
            </a:r>
            <a:r>
              <a:rPr lang="en-US" altLang="en-US" sz="2400" dirty="0"/>
              <a:t> to (2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–1</a:t>
            </a:r>
            <a:r>
              <a:rPr lang="en-US" altLang="en-US" sz="2400" dirty="0"/>
              <a:t> – 1)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sz="2400" dirty="0"/>
              <a:t>Positive range: 0 to 2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–1</a:t>
            </a:r>
            <a:r>
              <a:rPr lang="en-US" altLang="en-US" sz="2400" dirty="0"/>
              <a:t> – 1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sz="2400" dirty="0"/>
              <a:t>Negative range: -2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–1</a:t>
            </a:r>
            <a:r>
              <a:rPr lang="en-US" altLang="en-US" sz="2400" dirty="0"/>
              <a:t> to -1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646642" y="5897396"/>
            <a:ext cx="8674629" cy="584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tx2"/>
                </a:solidFill>
              </a:rPr>
              <a:t>Practice: What is the range of values for signed 20-bit integers?</a:t>
            </a:r>
          </a:p>
        </p:txBody>
      </p:sp>
      <p:graphicFrame>
        <p:nvGraphicFramePr>
          <p:cNvPr id="139297" name="Group 33"/>
          <p:cNvGraphicFramePr>
            <a:graphicFrameLocks noGrp="1"/>
          </p:cNvGraphicFramePr>
          <p:nvPr/>
        </p:nvGraphicFramePr>
        <p:xfrm>
          <a:off x="646642" y="2852930"/>
          <a:ext cx="8736542" cy="2752402"/>
        </p:xfrm>
        <a:graphic>
          <a:graphicData uri="http://schemas.openxmlformats.org/drawingml/2006/table">
            <a:tbl>
              <a:tblPr/>
              <a:tblGrid>
                <a:gridCol w="2578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6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Storage Type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Signed Range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Powers of 2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Byte = 8 bits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–128 to +127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(2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Half Word = 16 bits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–32,768 to +32,767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(2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Word = 32 bits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–2,147,483,648 to +2,147,483,647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(2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L="99060" marR="99060" marT="45698" marB="456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Double Word = 64 bits</a:t>
                      </a:r>
                    </a:p>
                  </a:txBody>
                  <a:tcPr marL="97500" marR="97500" marT="46778" marB="467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–9,223,372,036,854,775,808 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+9,223,372,036,854,775,807</a:t>
                      </a:r>
                    </a:p>
                  </a:txBody>
                  <a:tcPr marL="97500" marR="97500" marT="46778" marB="467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(2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1)</a:t>
                      </a:r>
                    </a:p>
                  </a:txBody>
                  <a:tcPr marL="97500" marR="97500" marT="46778" marB="467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53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948" name="Group 340"/>
          <p:cNvGrpSpPr>
            <a:grpSpLocks/>
          </p:cNvGrpSpPr>
          <p:nvPr/>
        </p:nvGrpSpPr>
        <p:grpSpPr bwMode="auto">
          <a:xfrm>
            <a:off x="522817" y="4408873"/>
            <a:ext cx="4368271" cy="2016125"/>
            <a:chOff x="2953" y="1398"/>
            <a:chExt cx="2540" cy="1270"/>
          </a:xfrm>
        </p:grpSpPr>
        <p:sp>
          <p:nvSpPr>
            <p:cNvPr id="196949" name="AutoShape 341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50" name="Rectangle 342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1" name="Rectangle 343"/>
            <p:cNvSpPr>
              <a:spLocks noChangeArrowheads="1"/>
            </p:cNvSpPr>
            <p:nvPr/>
          </p:nvSpPr>
          <p:spPr bwMode="auto">
            <a:xfrm>
              <a:off x="3227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2" name="Rectangle 344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3" name="Rectangle 345"/>
            <p:cNvSpPr>
              <a:spLocks noChangeArrowheads="1"/>
            </p:cNvSpPr>
            <p:nvPr/>
          </p:nvSpPr>
          <p:spPr bwMode="auto">
            <a:xfrm>
              <a:off x="3444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54" name="Rectangle 346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5" name="Rectangle 347"/>
            <p:cNvSpPr>
              <a:spLocks noChangeArrowheads="1"/>
            </p:cNvSpPr>
            <p:nvPr/>
          </p:nvSpPr>
          <p:spPr bwMode="auto">
            <a:xfrm>
              <a:off x="3661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6" name="Rectangle 348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7" name="Rectangle 349"/>
            <p:cNvSpPr>
              <a:spLocks noChangeArrowheads="1"/>
            </p:cNvSpPr>
            <p:nvPr/>
          </p:nvSpPr>
          <p:spPr bwMode="auto">
            <a:xfrm>
              <a:off x="3878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8" name="Rectangle 350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9" name="Rectangle 351"/>
            <p:cNvSpPr>
              <a:spLocks noChangeArrowheads="1"/>
            </p:cNvSpPr>
            <p:nvPr/>
          </p:nvSpPr>
          <p:spPr bwMode="auto">
            <a:xfrm>
              <a:off x="4095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0" name="Rectangle 352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1" name="Rectangle 353"/>
            <p:cNvSpPr>
              <a:spLocks noChangeArrowheads="1"/>
            </p:cNvSpPr>
            <p:nvPr/>
          </p:nvSpPr>
          <p:spPr bwMode="auto">
            <a:xfrm>
              <a:off x="4312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2" name="Rectangle 354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3" name="Rectangle 355"/>
            <p:cNvSpPr>
              <a:spLocks noChangeArrowheads="1"/>
            </p:cNvSpPr>
            <p:nvPr/>
          </p:nvSpPr>
          <p:spPr bwMode="auto">
            <a:xfrm>
              <a:off x="4529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4" name="Rectangle 356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5" name="Rectangle 357"/>
            <p:cNvSpPr>
              <a:spLocks noChangeArrowheads="1"/>
            </p:cNvSpPr>
            <p:nvPr/>
          </p:nvSpPr>
          <p:spPr bwMode="auto">
            <a:xfrm>
              <a:off x="4746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6" name="Rectangle 358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7" name="Rectangle 359"/>
            <p:cNvSpPr>
              <a:spLocks noChangeArrowheads="1"/>
            </p:cNvSpPr>
            <p:nvPr/>
          </p:nvSpPr>
          <p:spPr bwMode="auto">
            <a:xfrm>
              <a:off x="3227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8" name="Rectangle 360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9" name="Rectangle 361"/>
            <p:cNvSpPr>
              <a:spLocks noChangeArrowheads="1"/>
            </p:cNvSpPr>
            <p:nvPr/>
          </p:nvSpPr>
          <p:spPr bwMode="auto">
            <a:xfrm>
              <a:off x="3444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0" name="Rectangle 362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1" name="Rectangle 363"/>
            <p:cNvSpPr>
              <a:spLocks noChangeArrowheads="1"/>
            </p:cNvSpPr>
            <p:nvPr/>
          </p:nvSpPr>
          <p:spPr bwMode="auto">
            <a:xfrm>
              <a:off x="3661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72" name="Rectangle 364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3" name="Rectangle 365"/>
            <p:cNvSpPr>
              <a:spLocks noChangeArrowheads="1"/>
            </p:cNvSpPr>
            <p:nvPr/>
          </p:nvSpPr>
          <p:spPr bwMode="auto">
            <a:xfrm>
              <a:off x="3878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74" name="Rectangle 366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5" name="Rectangle 367"/>
            <p:cNvSpPr>
              <a:spLocks noChangeArrowheads="1"/>
            </p:cNvSpPr>
            <p:nvPr/>
          </p:nvSpPr>
          <p:spPr bwMode="auto">
            <a:xfrm>
              <a:off x="4095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6" name="Rectangle 368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7" name="Rectangle 369"/>
            <p:cNvSpPr>
              <a:spLocks noChangeArrowheads="1"/>
            </p:cNvSpPr>
            <p:nvPr/>
          </p:nvSpPr>
          <p:spPr bwMode="auto">
            <a:xfrm>
              <a:off x="4312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8" name="Rectangle 370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9" name="Rectangle 371"/>
            <p:cNvSpPr>
              <a:spLocks noChangeArrowheads="1"/>
            </p:cNvSpPr>
            <p:nvPr/>
          </p:nvSpPr>
          <p:spPr bwMode="auto">
            <a:xfrm>
              <a:off x="4529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0" name="Rectangle 372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1" name="Rectangle 373"/>
            <p:cNvSpPr>
              <a:spLocks noChangeArrowheads="1"/>
            </p:cNvSpPr>
            <p:nvPr/>
          </p:nvSpPr>
          <p:spPr bwMode="auto">
            <a:xfrm>
              <a:off x="4746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2" name="Line 374"/>
            <p:cNvSpPr>
              <a:spLocks noChangeShapeType="1"/>
            </p:cNvSpPr>
            <p:nvPr/>
          </p:nvSpPr>
          <p:spPr bwMode="auto">
            <a:xfrm>
              <a:off x="3098" y="2123"/>
              <a:ext cx="2364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83" name="Rectangle 375"/>
            <p:cNvSpPr>
              <a:spLocks noChangeArrowheads="1"/>
            </p:cNvSpPr>
            <p:nvPr/>
          </p:nvSpPr>
          <p:spPr bwMode="auto">
            <a:xfrm>
              <a:off x="3014" y="1733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984" name="Rectangle 376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5" name="Rectangle 377"/>
            <p:cNvSpPr>
              <a:spLocks noChangeArrowheads="1"/>
            </p:cNvSpPr>
            <p:nvPr/>
          </p:nvSpPr>
          <p:spPr bwMode="auto">
            <a:xfrm>
              <a:off x="3227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6" name="Rectangle 378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7" name="Rectangle 379"/>
            <p:cNvSpPr>
              <a:spLocks noChangeArrowheads="1"/>
            </p:cNvSpPr>
            <p:nvPr/>
          </p:nvSpPr>
          <p:spPr bwMode="auto">
            <a:xfrm>
              <a:off x="3444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88" name="Rectangle 380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9" name="Rectangle 381"/>
            <p:cNvSpPr>
              <a:spLocks noChangeArrowheads="1"/>
            </p:cNvSpPr>
            <p:nvPr/>
          </p:nvSpPr>
          <p:spPr bwMode="auto">
            <a:xfrm>
              <a:off x="3661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90" name="Rectangle 382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1" name="Rectangle 383"/>
            <p:cNvSpPr>
              <a:spLocks noChangeArrowheads="1"/>
            </p:cNvSpPr>
            <p:nvPr/>
          </p:nvSpPr>
          <p:spPr bwMode="auto">
            <a:xfrm>
              <a:off x="3878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92" name="Rectangle 384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3" name="Rectangle 385"/>
            <p:cNvSpPr>
              <a:spLocks noChangeArrowheads="1"/>
            </p:cNvSpPr>
            <p:nvPr/>
          </p:nvSpPr>
          <p:spPr bwMode="auto">
            <a:xfrm>
              <a:off x="4095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4" name="Rectangle 386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5" name="Rectangle 387"/>
            <p:cNvSpPr>
              <a:spLocks noChangeArrowheads="1"/>
            </p:cNvSpPr>
            <p:nvPr/>
          </p:nvSpPr>
          <p:spPr bwMode="auto">
            <a:xfrm>
              <a:off x="4312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6" name="Rectangle 388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7" name="Rectangle 389"/>
            <p:cNvSpPr>
              <a:spLocks noChangeArrowheads="1"/>
            </p:cNvSpPr>
            <p:nvPr/>
          </p:nvSpPr>
          <p:spPr bwMode="auto">
            <a:xfrm>
              <a:off x="4529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8" name="Rectangle 390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9" name="Rectangle 391"/>
            <p:cNvSpPr>
              <a:spLocks noChangeArrowheads="1"/>
            </p:cNvSpPr>
            <p:nvPr/>
          </p:nvSpPr>
          <p:spPr bwMode="auto">
            <a:xfrm>
              <a:off x="4746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00" name="Rectangle 392"/>
            <p:cNvSpPr>
              <a:spLocks noChangeArrowheads="1"/>
            </p:cNvSpPr>
            <p:nvPr/>
          </p:nvSpPr>
          <p:spPr bwMode="auto">
            <a:xfrm>
              <a:off x="409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1" name="Rectangle 393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79</a:t>
              </a:r>
              <a:endParaRPr lang="en-US" altLang="en-US"/>
            </a:p>
          </p:txBody>
        </p:sp>
        <p:sp>
          <p:nvSpPr>
            <p:cNvPr id="197002" name="Rectangle 394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64</a:t>
              </a:r>
              <a:endParaRPr lang="en-US" altLang="en-US"/>
            </a:p>
          </p:txBody>
        </p:sp>
        <p:sp>
          <p:nvSpPr>
            <p:cNvPr id="197003" name="Rectangle 395"/>
            <p:cNvSpPr>
              <a:spLocks noChangeArrowheads="1"/>
            </p:cNvSpPr>
            <p:nvPr/>
          </p:nvSpPr>
          <p:spPr bwMode="auto">
            <a:xfrm>
              <a:off x="4897" y="2198"/>
              <a:ext cx="58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1500" dirty="0">
                  <a:solidFill>
                    <a:srgbClr val="000000"/>
                  </a:solidFill>
                  <a:latin typeface="Helvetica" pitchFamily="34" charset="0"/>
                </a:rPr>
                <a:t>143 (-113)</a:t>
              </a:r>
              <a:endParaRPr lang="en-US" altLang="en-US" dirty="0"/>
            </a:p>
          </p:txBody>
        </p:sp>
        <p:sp>
          <p:nvSpPr>
            <p:cNvPr id="197004" name="Rectangle 396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itchFamily="34" charset="0"/>
                </a:rPr>
                <a:t>Carry = 0    Overflow = 1</a:t>
              </a:r>
              <a:endParaRPr lang="en-US" altLang="en-US" sz="1600"/>
            </a:p>
          </p:txBody>
        </p:sp>
        <p:sp>
          <p:nvSpPr>
            <p:cNvPr id="197005" name="Rectangle 397"/>
            <p:cNvSpPr>
              <a:spLocks noChangeArrowheads="1"/>
            </p:cNvSpPr>
            <p:nvPr/>
          </p:nvSpPr>
          <p:spPr bwMode="auto">
            <a:xfrm>
              <a:off x="431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6" name="Rectangle 398"/>
            <p:cNvSpPr>
              <a:spLocks noChangeArrowheads="1"/>
            </p:cNvSpPr>
            <p:nvPr/>
          </p:nvSpPr>
          <p:spPr bwMode="auto">
            <a:xfrm>
              <a:off x="453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7" name="Rectangle 399"/>
            <p:cNvSpPr>
              <a:spLocks noChangeArrowheads="1"/>
            </p:cNvSpPr>
            <p:nvPr/>
          </p:nvSpPr>
          <p:spPr bwMode="auto">
            <a:xfrm>
              <a:off x="3880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8" name="Rectangle 400"/>
            <p:cNvSpPr>
              <a:spLocks noChangeArrowheads="1"/>
            </p:cNvSpPr>
            <p:nvPr/>
          </p:nvSpPr>
          <p:spPr bwMode="auto">
            <a:xfrm>
              <a:off x="3662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09" name="Rectangle 401"/>
            <p:cNvSpPr>
              <a:spLocks noChangeArrowheads="1"/>
            </p:cNvSpPr>
            <p:nvPr/>
          </p:nvSpPr>
          <p:spPr bwMode="auto">
            <a:xfrm>
              <a:off x="3444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10" name="Rectangle 402"/>
            <p:cNvSpPr>
              <a:spLocks noChangeArrowheads="1"/>
            </p:cNvSpPr>
            <p:nvPr/>
          </p:nvSpPr>
          <p:spPr bwMode="auto">
            <a:xfrm>
              <a:off x="3226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7011" name="Rectangle 403"/>
            <p:cNvSpPr>
              <a:spLocks noChangeArrowheads="1"/>
            </p:cNvSpPr>
            <p:nvPr/>
          </p:nvSpPr>
          <p:spPr bwMode="auto">
            <a:xfrm>
              <a:off x="3026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</p:grpSp>
      <p:grpSp>
        <p:nvGrpSpPr>
          <p:cNvPr id="196884" name="Group 276"/>
          <p:cNvGrpSpPr>
            <a:grpSpLocks/>
          </p:cNvGrpSpPr>
          <p:nvPr/>
        </p:nvGrpSpPr>
        <p:grpSpPr bwMode="auto">
          <a:xfrm>
            <a:off x="5014912" y="4408873"/>
            <a:ext cx="4368271" cy="2016125"/>
            <a:chOff x="2953" y="1398"/>
            <a:chExt cx="2540" cy="1270"/>
          </a:xfrm>
        </p:grpSpPr>
        <p:sp>
          <p:nvSpPr>
            <p:cNvPr id="196885" name="AutoShape 27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886" name="Rectangle 27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7" name="Rectangle 279"/>
            <p:cNvSpPr>
              <a:spLocks noChangeArrowheads="1"/>
            </p:cNvSpPr>
            <p:nvPr/>
          </p:nvSpPr>
          <p:spPr bwMode="auto">
            <a:xfrm>
              <a:off x="3227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88" name="Rectangle 28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9" name="Rectangle 281"/>
            <p:cNvSpPr>
              <a:spLocks noChangeArrowheads="1"/>
            </p:cNvSpPr>
            <p:nvPr/>
          </p:nvSpPr>
          <p:spPr bwMode="auto">
            <a:xfrm>
              <a:off x="3444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90" name="Rectangle 28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1" name="Rectangle 283"/>
            <p:cNvSpPr>
              <a:spLocks noChangeArrowheads="1"/>
            </p:cNvSpPr>
            <p:nvPr/>
          </p:nvSpPr>
          <p:spPr bwMode="auto">
            <a:xfrm>
              <a:off x="3661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92" name="Rectangle 28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3" name="Rectangle 285"/>
            <p:cNvSpPr>
              <a:spLocks noChangeArrowheads="1"/>
            </p:cNvSpPr>
            <p:nvPr/>
          </p:nvSpPr>
          <p:spPr bwMode="auto">
            <a:xfrm>
              <a:off x="3878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4" name="Rectangle 28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5" name="Rectangle 287"/>
            <p:cNvSpPr>
              <a:spLocks noChangeArrowheads="1"/>
            </p:cNvSpPr>
            <p:nvPr/>
          </p:nvSpPr>
          <p:spPr bwMode="auto">
            <a:xfrm>
              <a:off x="4095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6" name="Rectangle 28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7" name="Rectangle 289"/>
            <p:cNvSpPr>
              <a:spLocks noChangeArrowheads="1"/>
            </p:cNvSpPr>
            <p:nvPr/>
          </p:nvSpPr>
          <p:spPr bwMode="auto">
            <a:xfrm>
              <a:off x="4312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8" name="Rectangle 29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9" name="Rectangle 291"/>
            <p:cNvSpPr>
              <a:spLocks noChangeArrowheads="1"/>
            </p:cNvSpPr>
            <p:nvPr/>
          </p:nvSpPr>
          <p:spPr bwMode="auto">
            <a:xfrm>
              <a:off x="4529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00" name="Rectangle 29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1" name="Rectangle 293"/>
            <p:cNvSpPr>
              <a:spLocks noChangeArrowheads="1"/>
            </p:cNvSpPr>
            <p:nvPr/>
          </p:nvSpPr>
          <p:spPr bwMode="auto">
            <a:xfrm>
              <a:off x="4746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2" name="Rectangle 29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3" name="Rectangle 295"/>
            <p:cNvSpPr>
              <a:spLocks noChangeArrowheads="1"/>
            </p:cNvSpPr>
            <p:nvPr/>
          </p:nvSpPr>
          <p:spPr bwMode="auto">
            <a:xfrm>
              <a:off x="3227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4" name="Rectangle 29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5" name="Rectangle 297"/>
            <p:cNvSpPr>
              <a:spLocks noChangeArrowheads="1"/>
            </p:cNvSpPr>
            <p:nvPr/>
          </p:nvSpPr>
          <p:spPr bwMode="auto">
            <a:xfrm>
              <a:off x="3444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6" name="Rectangle 29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7" name="Rectangle 299"/>
            <p:cNvSpPr>
              <a:spLocks noChangeArrowheads="1"/>
            </p:cNvSpPr>
            <p:nvPr/>
          </p:nvSpPr>
          <p:spPr bwMode="auto">
            <a:xfrm>
              <a:off x="3661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08" name="Rectangle 30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9" name="Rectangle 301"/>
            <p:cNvSpPr>
              <a:spLocks noChangeArrowheads="1"/>
            </p:cNvSpPr>
            <p:nvPr/>
          </p:nvSpPr>
          <p:spPr bwMode="auto">
            <a:xfrm>
              <a:off x="3878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0" name="Rectangle 30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1" name="Rectangle 303"/>
            <p:cNvSpPr>
              <a:spLocks noChangeArrowheads="1"/>
            </p:cNvSpPr>
            <p:nvPr/>
          </p:nvSpPr>
          <p:spPr bwMode="auto">
            <a:xfrm>
              <a:off x="4095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2" name="Rectangle 30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3" name="Rectangle 305"/>
            <p:cNvSpPr>
              <a:spLocks noChangeArrowheads="1"/>
            </p:cNvSpPr>
            <p:nvPr/>
          </p:nvSpPr>
          <p:spPr bwMode="auto">
            <a:xfrm>
              <a:off x="4312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14" name="Rectangle 30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5" name="Rectangle 307"/>
            <p:cNvSpPr>
              <a:spLocks noChangeArrowheads="1"/>
            </p:cNvSpPr>
            <p:nvPr/>
          </p:nvSpPr>
          <p:spPr bwMode="auto">
            <a:xfrm>
              <a:off x="4529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6" name="Rectangle 30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7" name="Rectangle 309"/>
            <p:cNvSpPr>
              <a:spLocks noChangeArrowheads="1"/>
            </p:cNvSpPr>
            <p:nvPr/>
          </p:nvSpPr>
          <p:spPr bwMode="auto">
            <a:xfrm>
              <a:off x="4746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18" name="Line 310"/>
            <p:cNvSpPr>
              <a:spLocks noChangeShapeType="1"/>
            </p:cNvSpPr>
            <p:nvPr/>
          </p:nvSpPr>
          <p:spPr bwMode="auto">
            <a:xfrm>
              <a:off x="3098" y="2123"/>
              <a:ext cx="2322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19" name="Rectangle 311"/>
            <p:cNvSpPr>
              <a:spLocks noChangeArrowheads="1"/>
            </p:cNvSpPr>
            <p:nvPr/>
          </p:nvSpPr>
          <p:spPr bwMode="auto">
            <a:xfrm>
              <a:off x="3014" y="1733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920" name="Rectangle 31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1" name="Rectangle 313"/>
            <p:cNvSpPr>
              <a:spLocks noChangeArrowheads="1"/>
            </p:cNvSpPr>
            <p:nvPr/>
          </p:nvSpPr>
          <p:spPr bwMode="auto">
            <a:xfrm>
              <a:off x="3227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22" name="Rectangle 31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3" name="Rectangle 315"/>
            <p:cNvSpPr>
              <a:spLocks noChangeArrowheads="1"/>
            </p:cNvSpPr>
            <p:nvPr/>
          </p:nvSpPr>
          <p:spPr bwMode="auto">
            <a:xfrm>
              <a:off x="3444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4" name="Rectangle 31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5" name="Rectangle 317"/>
            <p:cNvSpPr>
              <a:spLocks noChangeArrowheads="1"/>
            </p:cNvSpPr>
            <p:nvPr/>
          </p:nvSpPr>
          <p:spPr bwMode="auto">
            <a:xfrm>
              <a:off x="3661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6" name="Rectangle 31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7" name="Rectangle 319"/>
            <p:cNvSpPr>
              <a:spLocks noChangeArrowheads="1"/>
            </p:cNvSpPr>
            <p:nvPr/>
          </p:nvSpPr>
          <p:spPr bwMode="auto">
            <a:xfrm>
              <a:off x="3878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8" name="Rectangle 32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9" name="Rectangle 321"/>
            <p:cNvSpPr>
              <a:spLocks noChangeArrowheads="1"/>
            </p:cNvSpPr>
            <p:nvPr/>
          </p:nvSpPr>
          <p:spPr bwMode="auto">
            <a:xfrm>
              <a:off x="4095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30" name="Rectangle 32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1" name="Rectangle 323"/>
            <p:cNvSpPr>
              <a:spLocks noChangeArrowheads="1"/>
            </p:cNvSpPr>
            <p:nvPr/>
          </p:nvSpPr>
          <p:spPr bwMode="auto">
            <a:xfrm>
              <a:off x="4312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2" name="Rectangle 32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3" name="Rectangle 325"/>
            <p:cNvSpPr>
              <a:spLocks noChangeArrowheads="1"/>
            </p:cNvSpPr>
            <p:nvPr/>
          </p:nvSpPr>
          <p:spPr bwMode="auto">
            <a:xfrm>
              <a:off x="4529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4" name="Rectangle 32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5" name="Rectangle 327"/>
            <p:cNvSpPr>
              <a:spLocks noChangeArrowheads="1"/>
            </p:cNvSpPr>
            <p:nvPr/>
          </p:nvSpPr>
          <p:spPr bwMode="auto">
            <a:xfrm>
              <a:off x="4746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6" name="Rectangle 328"/>
            <p:cNvSpPr>
              <a:spLocks noChangeArrowheads="1"/>
            </p:cNvSpPr>
            <p:nvPr/>
          </p:nvSpPr>
          <p:spPr bwMode="auto">
            <a:xfrm>
              <a:off x="409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37" name="Rectangle 32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218 (-38)</a:t>
              </a:r>
              <a:endParaRPr lang="en-US" altLang="en-US"/>
            </a:p>
          </p:txBody>
        </p:sp>
        <p:sp>
          <p:nvSpPr>
            <p:cNvPr id="196938" name="Rectangle 33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157 (-99)</a:t>
              </a:r>
              <a:endParaRPr lang="en-US" altLang="en-US"/>
            </a:p>
          </p:txBody>
        </p:sp>
        <p:sp>
          <p:nvSpPr>
            <p:cNvPr id="196939" name="Rectangle 33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119</a:t>
              </a:r>
              <a:endParaRPr lang="en-US" altLang="en-US"/>
            </a:p>
          </p:txBody>
        </p:sp>
        <p:sp>
          <p:nvSpPr>
            <p:cNvPr id="196940" name="Rectangle 33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itchFamily="34" charset="0"/>
                </a:rPr>
                <a:t>Carry = 1    Overflow = 1</a:t>
              </a:r>
              <a:endParaRPr lang="en-US" altLang="en-US" sz="1600"/>
            </a:p>
          </p:txBody>
        </p:sp>
        <p:sp>
          <p:nvSpPr>
            <p:cNvPr id="196941" name="Rectangle 333"/>
            <p:cNvSpPr>
              <a:spLocks noChangeArrowheads="1"/>
            </p:cNvSpPr>
            <p:nvPr/>
          </p:nvSpPr>
          <p:spPr bwMode="auto">
            <a:xfrm>
              <a:off x="431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42" name="Rectangle 334"/>
            <p:cNvSpPr>
              <a:spLocks noChangeArrowheads="1"/>
            </p:cNvSpPr>
            <p:nvPr/>
          </p:nvSpPr>
          <p:spPr bwMode="auto">
            <a:xfrm>
              <a:off x="453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43" name="Rectangle 335"/>
            <p:cNvSpPr>
              <a:spLocks noChangeArrowheads="1"/>
            </p:cNvSpPr>
            <p:nvPr/>
          </p:nvSpPr>
          <p:spPr bwMode="auto">
            <a:xfrm>
              <a:off x="3880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6944" name="Rectangle 336"/>
            <p:cNvSpPr>
              <a:spLocks noChangeArrowheads="1"/>
            </p:cNvSpPr>
            <p:nvPr/>
          </p:nvSpPr>
          <p:spPr bwMode="auto">
            <a:xfrm>
              <a:off x="3662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945" name="Rectangle 337"/>
            <p:cNvSpPr>
              <a:spLocks noChangeArrowheads="1"/>
            </p:cNvSpPr>
            <p:nvPr/>
          </p:nvSpPr>
          <p:spPr bwMode="auto">
            <a:xfrm>
              <a:off x="3444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6946" name="Rectangle 338"/>
            <p:cNvSpPr>
              <a:spLocks noChangeArrowheads="1"/>
            </p:cNvSpPr>
            <p:nvPr/>
          </p:nvSpPr>
          <p:spPr bwMode="auto">
            <a:xfrm>
              <a:off x="3226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6947" name="Rectangle 339"/>
            <p:cNvSpPr>
              <a:spLocks noChangeArrowheads="1"/>
            </p:cNvSpPr>
            <p:nvPr/>
          </p:nvSpPr>
          <p:spPr bwMode="auto">
            <a:xfrm>
              <a:off x="3026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</p:grp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Carry and Overflow Examples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70323"/>
            <a:ext cx="8915400" cy="1133115"/>
          </a:xfrm>
          <a:noFill/>
          <a:ln/>
        </p:spPr>
        <p:txBody>
          <a:bodyPr lIns="0" rIns="0"/>
          <a:lstStyle/>
          <a:p>
            <a:pPr>
              <a:lnSpc>
                <a:spcPct val="120000"/>
              </a:lnSpc>
            </a:pPr>
            <a:r>
              <a:rPr lang="en-US" altLang="en-US" dirty="0"/>
              <a:t>We can have carry without overflow and vice-versa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Four cases are possible (Examples on 8-bit numbers)</a:t>
            </a:r>
          </a:p>
        </p:txBody>
      </p:sp>
      <p:grpSp>
        <p:nvGrpSpPr>
          <p:cNvPr id="196819" name="Group 211"/>
          <p:cNvGrpSpPr>
            <a:grpSpLocks/>
          </p:cNvGrpSpPr>
          <p:nvPr/>
        </p:nvGrpSpPr>
        <p:grpSpPr bwMode="auto">
          <a:xfrm>
            <a:off x="5014912" y="2276861"/>
            <a:ext cx="4368271" cy="2016125"/>
            <a:chOff x="2953" y="1398"/>
            <a:chExt cx="2540" cy="1270"/>
          </a:xfrm>
        </p:grpSpPr>
        <p:sp>
          <p:nvSpPr>
            <p:cNvPr id="196755" name="AutoShape 14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6" name="Rectangle 14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7" name="Rectangle 149"/>
            <p:cNvSpPr>
              <a:spLocks noChangeArrowheads="1"/>
            </p:cNvSpPr>
            <p:nvPr/>
          </p:nvSpPr>
          <p:spPr bwMode="auto">
            <a:xfrm>
              <a:off x="3227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58" name="Rectangle 15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9" name="Rectangle 151"/>
            <p:cNvSpPr>
              <a:spLocks noChangeArrowheads="1"/>
            </p:cNvSpPr>
            <p:nvPr/>
          </p:nvSpPr>
          <p:spPr bwMode="auto">
            <a:xfrm>
              <a:off x="3444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0" name="Rectangle 15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1" name="Rectangle 153"/>
            <p:cNvSpPr>
              <a:spLocks noChangeArrowheads="1"/>
            </p:cNvSpPr>
            <p:nvPr/>
          </p:nvSpPr>
          <p:spPr bwMode="auto">
            <a:xfrm>
              <a:off x="3661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2" name="Rectangle 15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3" name="Rectangle 155"/>
            <p:cNvSpPr>
              <a:spLocks noChangeArrowheads="1"/>
            </p:cNvSpPr>
            <p:nvPr/>
          </p:nvSpPr>
          <p:spPr bwMode="auto">
            <a:xfrm>
              <a:off x="3878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4" name="Rectangle 15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5" name="Rectangle 157"/>
            <p:cNvSpPr>
              <a:spLocks noChangeArrowheads="1"/>
            </p:cNvSpPr>
            <p:nvPr/>
          </p:nvSpPr>
          <p:spPr bwMode="auto">
            <a:xfrm>
              <a:off x="4095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6" name="Rectangle 15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7" name="Rectangle 159"/>
            <p:cNvSpPr>
              <a:spLocks noChangeArrowheads="1"/>
            </p:cNvSpPr>
            <p:nvPr/>
          </p:nvSpPr>
          <p:spPr bwMode="auto">
            <a:xfrm>
              <a:off x="4312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68" name="Rectangle 16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9" name="Rectangle 161"/>
            <p:cNvSpPr>
              <a:spLocks noChangeArrowheads="1"/>
            </p:cNvSpPr>
            <p:nvPr/>
          </p:nvSpPr>
          <p:spPr bwMode="auto">
            <a:xfrm>
              <a:off x="4529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0" name="Rectangle 16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1" name="Rectangle 163"/>
            <p:cNvSpPr>
              <a:spLocks noChangeArrowheads="1"/>
            </p:cNvSpPr>
            <p:nvPr/>
          </p:nvSpPr>
          <p:spPr bwMode="auto">
            <a:xfrm>
              <a:off x="4746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2" name="Rectangle 16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3" name="Rectangle 165"/>
            <p:cNvSpPr>
              <a:spLocks noChangeArrowheads="1"/>
            </p:cNvSpPr>
            <p:nvPr/>
          </p:nvSpPr>
          <p:spPr bwMode="auto">
            <a:xfrm>
              <a:off x="3227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4" name="Rectangle 16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5" name="Rectangle 167"/>
            <p:cNvSpPr>
              <a:spLocks noChangeArrowheads="1"/>
            </p:cNvSpPr>
            <p:nvPr/>
          </p:nvSpPr>
          <p:spPr bwMode="auto">
            <a:xfrm>
              <a:off x="3444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6" name="Rectangle 16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7" name="Rectangle 169"/>
            <p:cNvSpPr>
              <a:spLocks noChangeArrowheads="1"/>
            </p:cNvSpPr>
            <p:nvPr/>
          </p:nvSpPr>
          <p:spPr bwMode="auto">
            <a:xfrm>
              <a:off x="3661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8" name="Rectangle 17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9" name="Rectangle 171"/>
            <p:cNvSpPr>
              <a:spLocks noChangeArrowheads="1"/>
            </p:cNvSpPr>
            <p:nvPr/>
          </p:nvSpPr>
          <p:spPr bwMode="auto">
            <a:xfrm>
              <a:off x="3878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80" name="Rectangle 17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1" name="Rectangle 173"/>
            <p:cNvSpPr>
              <a:spLocks noChangeArrowheads="1"/>
            </p:cNvSpPr>
            <p:nvPr/>
          </p:nvSpPr>
          <p:spPr bwMode="auto">
            <a:xfrm>
              <a:off x="4095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2" name="Rectangle 17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3" name="Rectangle 175"/>
            <p:cNvSpPr>
              <a:spLocks noChangeArrowheads="1"/>
            </p:cNvSpPr>
            <p:nvPr/>
          </p:nvSpPr>
          <p:spPr bwMode="auto">
            <a:xfrm>
              <a:off x="4312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4" name="Rectangle 17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5" name="Rectangle 177"/>
            <p:cNvSpPr>
              <a:spLocks noChangeArrowheads="1"/>
            </p:cNvSpPr>
            <p:nvPr/>
          </p:nvSpPr>
          <p:spPr bwMode="auto">
            <a:xfrm>
              <a:off x="4529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6" name="Rectangle 17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7" name="Rectangle 179"/>
            <p:cNvSpPr>
              <a:spLocks noChangeArrowheads="1"/>
            </p:cNvSpPr>
            <p:nvPr/>
          </p:nvSpPr>
          <p:spPr bwMode="auto">
            <a:xfrm>
              <a:off x="4746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8" name="Line 180"/>
            <p:cNvSpPr>
              <a:spLocks noChangeShapeType="1"/>
            </p:cNvSpPr>
            <p:nvPr/>
          </p:nvSpPr>
          <p:spPr bwMode="auto">
            <a:xfrm>
              <a:off x="3098" y="2123"/>
              <a:ext cx="2322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9" name="Rectangle 181"/>
            <p:cNvSpPr>
              <a:spLocks noChangeArrowheads="1"/>
            </p:cNvSpPr>
            <p:nvPr/>
          </p:nvSpPr>
          <p:spPr bwMode="auto">
            <a:xfrm>
              <a:off x="3014" y="1733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790" name="Rectangle 18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1" name="Rectangle 183"/>
            <p:cNvSpPr>
              <a:spLocks noChangeArrowheads="1"/>
            </p:cNvSpPr>
            <p:nvPr/>
          </p:nvSpPr>
          <p:spPr bwMode="auto">
            <a:xfrm>
              <a:off x="3227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2" name="Rectangle 18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3" name="Rectangle 185"/>
            <p:cNvSpPr>
              <a:spLocks noChangeArrowheads="1"/>
            </p:cNvSpPr>
            <p:nvPr/>
          </p:nvSpPr>
          <p:spPr bwMode="auto">
            <a:xfrm>
              <a:off x="3444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4" name="Rectangle 18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5" name="Rectangle 187"/>
            <p:cNvSpPr>
              <a:spLocks noChangeArrowheads="1"/>
            </p:cNvSpPr>
            <p:nvPr/>
          </p:nvSpPr>
          <p:spPr bwMode="auto">
            <a:xfrm>
              <a:off x="3661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6" name="Rectangle 18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7" name="Rectangle 189"/>
            <p:cNvSpPr>
              <a:spLocks noChangeArrowheads="1"/>
            </p:cNvSpPr>
            <p:nvPr/>
          </p:nvSpPr>
          <p:spPr bwMode="auto">
            <a:xfrm>
              <a:off x="3878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8" name="Rectangle 19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9" name="Rectangle 191"/>
            <p:cNvSpPr>
              <a:spLocks noChangeArrowheads="1"/>
            </p:cNvSpPr>
            <p:nvPr/>
          </p:nvSpPr>
          <p:spPr bwMode="auto">
            <a:xfrm>
              <a:off x="4095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00" name="Rectangle 19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1" name="Rectangle 193"/>
            <p:cNvSpPr>
              <a:spLocks noChangeArrowheads="1"/>
            </p:cNvSpPr>
            <p:nvPr/>
          </p:nvSpPr>
          <p:spPr bwMode="auto">
            <a:xfrm>
              <a:off x="4312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2" name="Rectangle 19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3" name="Rectangle 195"/>
            <p:cNvSpPr>
              <a:spLocks noChangeArrowheads="1"/>
            </p:cNvSpPr>
            <p:nvPr/>
          </p:nvSpPr>
          <p:spPr bwMode="auto">
            <a:xfrm>
              <a:off x="4529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4" name="Rectangle 19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5" name="Rectangle 197"/>
            <p:cNvSpPr>
              <a:spLocks noChangeArrowheads="1"/>
            </p:cNvSpPr>
            <p:nvPr/>
          </p:nvSpPr>
          <p:spPr bwMode="auto">
            <a:xfrm>
              <a:off x="4746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6" name="Rectangle 198"/>
            <p:cNvSpPr>
              <a:spLocks noChangeArrowheads="1"/>
            </p:cNvSpPr>
            <p:nvPr/>
          </p:nvSpPr>
          <p:spPr bwMode="auto">
            <a:xfrm>
              <a:off x="409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07" name="Rectangle 19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15</a:t>
              </a:r>
              <a:endParaRPr lang="en-US" altLang="en-US"/>
            </a:p>
          </p:txBody>
        </p:sp>
        <p:sp>
          <p:nvSpPr>
            <p:cNvPr id="196808" name="Rectangle 20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248 (-8)</a:t>
              </a:r>
              <a:endParaRPr lang="en-US" altLang="en-US"/>
            </a:p>
          </p:txBody>
        </p:sp>
        <p:sp>
          <p:nvSpPr>
            <p:cNvPr id="196809" name="Rectangle 20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96810" name="Rectangle 20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itchFamily="34" charset="0"/>
                </a:rPr>
                <a:t>Carry = 1    Overflow = 0</a:t>
              </a:r>
              <a:endParaRPr lang="en-US" altLang="en-US" sz="1600"/>
            </a:p>
          </p:txBody>
        </p:sp>
        <p:sp>
          <p:nvSpPr>
            <p:cNvPr id="196811" name="Rectangle 203"/>
            <p:cNvSpPr>
              <a:spLocks noChangeArrowheads="1"/>
            </p:cNvSpPr>
            <p:nvPr/>
          </p:nvSpPr>
          <p:spPr bwMode="auto">
            <a:xfrm>
              <a:off x="431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12" name="Rectangle 204"/>
            <p:cNvSpPr>
              <a:spLocks noChangeArrowheads="1"/>
            </p:cNvSpPr>
            <p:nvPr/>
          </p:nvSpPr>
          <p:spPr bwMode="auto">
            <a:xfrm>
              <a:off x="453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13" name="Rectangle 205"/>
            <p:cNvSpPr>
              <a:spLocks noChangeArrowheads="1"/>
            </p:cNvSpPr>
            <p:nvPr/>
          </p:nvSpPr>
          <p:spPr bwMode="auto">
            <a:xfrm>
              <a:off x="3880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6814" name="Rectangle 206"/>
            <p:cNvSpPr>
              <a:spLocks noChangeArrowheads="1"/>
            </p:cNvSpPr>
            <p:nvPr/>
          </p:nvSpPr>
          <p:spPr bwMode="auto">
            <a:xfrm>
              <a:off x="3662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5" name="Rectangle 207"/>
            <p:cNvSpPr>
              <a:spLocks noChangeArrowheads="1"/>
            </p:cNvSpPr>
            <p:nvPr/>
          </p:nvSpPr>
          <p:spPr bwMode="auto">
            <a:xfrm>
              <a:off x="3444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6" name="Rectangle 208"/>
            <p:cNvSpPr>
              <a:spLocks noChangeArrowheads="1"/>
            </p:cNvSpPr>
            <p:nvPr/>
          </p:nvSpPr>
          <p:spPr bwMode="auto">
            <a:xfrm>
              <a:off x="3226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7" name="Rectangle 209"/>
            <p:cNvSpPr>
              <a:spLocks noChangeArrowheads="1"/>
            </p:cNvSpPr>
            <p:nvPr/>
          </p:nvSpPr>
          <p:spPr bwMode="auto">
            <a:xfrm>
              <a:off x="3026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</p:grpSp>
      <p:grpSp>
        <p:nvGrpSpPr>
          <p:cNvPr id="197012" name="Group 404"/>
          <p:cNvGrpSpPr>
            <a:grpSpLocks/>
          </p:cNvGrpSpPr>
          <p:nvPr/>
        </p:nvGrpSpPr>
        <p:grpSpPr bwMode="auto">
          <a:xfrm>
            <a:off x="522817" y="2276861"/>
            <a:ext cx="4368271" cy="2016125"/>
            <a:chOff x="2953" y="1398"/>
            <a:chExt cx="2540" cy="1270"/>
          </a:xfrm>
        </p:grpSpPr>
        <p:sp>
          <p:nvSpPr>
            <p:cNvPr id="197013" name="AutoShape 405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14" name="Rectangle 406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5" name="Rectangle 407"/>
            <p:cNvSpPr>
              <a:spLocks noChangeArrowheads="1"/>
            </p:cNvSpPr>
            <p:nvPr/>
          </p:nvSpPr>
          <p:spPr bwMode="auto">
            <a:xfrm>
              <a:off x="3227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16" name="Rectangle 408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7" name="Rectangle 409"/>
            <p:cNvSpPr>
              <a:spLocks noChangeArrowheads="1"/>
            </p:cNvSpPr>
            <p:nvPr/>
          </p:nvSpPr>
          <p:spPr bwMode="auto">
            <a:xfrm>
              <a:off x="3444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18" name="Rectangle 410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9" name="Rectangle 411"/>
            <p:cNvSpPr>
              <a:spLocks noChangeArrowheads="1"/>
            </p:cNvSpPr>
            <p:nvPr/>
          </p:nvSpPr>
          <p:spPr bwMode="auto">
            <a:xfrm>
              <a:off x="3661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0" name="Rectangle 412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1" name="Rectangle 413"/>
            <p:cNvSpPr>
              <a:spLocks noChangeArrowheads="1"/>
            </p:cNvSpPr>
            <p:nvPr/>
          </p:nvSpPr>
          <p:spPr bwMode="auto">
            <a:xfrm>
              <a:off x="3878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2" name="Rectangle 414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3" name="Rectangle 415"/>
            <p:cNvSpPr>
              <a:spLocks noChangeArrowheads="1"/>
            </p:cNvSpPr>
            <p:nvPr/>
          </p:nvSpPr>
          <p:spPr bwMode="auto">
            <a:xfrm>
              <a:off x="4095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24" name="Rectangle 416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5" name="Rectangle 417"/>
            <p:cNvSpPr>
              <a:spLocks noChangeArrowheads="1"/>
            </p:cNvSpPr>
            <p:nvPr/>
          </p:nvSpPr>
          <p:spPr bwMode="auto">
            <a:xfrm>
              <a:off x="4312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6" name="Rectangle 418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7" name="Rectangle 419"/>
            <p:cNvSpPr>
              <a:spLocks noChangeArrowheads="1"/>
            </p:cNvSpPr>
            <p:nvPr/>
          </p:nvSpPr>
          <p:spPr bwMode="auto">
            <a:xfrm>
              <a:off x="4529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8" name="Rectangle 420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9" name="Rectangle 421"/>
            <p:cNvSpPr>
              <a:spLocks noChangeArrowheads="1"/>
            </p:cNvSpPr>
            <p:nvPr/>
          </p:nvSpPr>
          <p:spPr bwMode="auto">
            <a:xfrm>
              <a:off x="4746" y="1894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0" name="Rectangle 422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1" name="Rectangle 423"/>
            <p:cNvSpPr>
              <a:spLocks noChangeArrowheads="1"/>
            </p:cNvSpPr>
            <p:nvPr/>
          </p:nvSpPr>
          <p:spPr bwMode="auto">
            <a:xfrm>
              <a:off x="3227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2" name="Rectangle 424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3" name="Rectangle 425"/>
            <p:cNvSpPr>
              <a:spLocks noChangeArrowheads="1"/>
            </p:cNvSpPr>
            <p:nvPr/>
          </p:nvSpPr>
          <p:spPr bwMode="auto">
            <a:xfrm>
              <a:off x="3444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4" name="Rectangle 426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5" name="Rectangle 427"/>
            <p:cNvSpPr>
              <a:spLocks noChangeArrowheads="1"/>
            </p:cNvSpPr>
            <p:nvPr/>
          </p:nvSpPr>
          <p:spPr bwMode="auto">
            <a:xfrm>
              <a:off x="3661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6" name="Rectangle 428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7" name="Rectangle 429"/>
            <p:cNvSpPr>
              <a:spLocks noChangeArrowheads="1"/>
            </p:cNvSpPr>
            <p:nvPr/>
          </p:nvSpPr>
          <p:spPr bwMode="auto">
            <a:xfrm>
              <a:off x="3878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8" name="Rectangle 430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9" name="Rectangle 431"/>
            <p:cNvSpPr>
              <a:spLocks noChangeArrowheads="1"/>
            </p:cNvSpPr>
            <p:nvPr/>
          </p:nvSpPr>
          <p:spPr bwMode="auto">
            <a:xfrm>
              <a:off x="4095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0" name="Rectangle 432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1" name="Rectangle 433"/>
            <p:cNvSpPr>
              <a:spLocks noChangeArrowheads="1"/>
            </p:cNvSpPr>
            <p:nvPr/>
          </p:nvSpPr>
          <p:spPr bwMode="auto">
            <a:xfrm>
              <a:off x="4312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2" name="Rectangle 434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3" name="Rectangle 435"/>
            <p:cNvSpPr>
              <a:spLocks noChangeArrowheads="1"/>
            </p:cNvSpPr>
            <p:nvPr/>
          </p:nvSpPr>
          <p:spPr bwMode="auto">
            <a:xfrm>
              <a:off x="4529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4" name="Rectangle 436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5" name="Rectangle 437"/>
            <p:cNvSpPr>
              <a:spLocks noChangeArrowheads="1"/>
            </p:cNvSpPr>
            <p:nvPr/>
          </p:nvSpPr>
          <p:spPr bwMode="auto">
            <a:xfrm>
              <a:off x="4746" y="161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6" name="Line 438"/>
            <p:cNvSpPr>
              <a:spLocks noChangeShapeType="1"/>
            </p:cNvSpPr>
            <p:nvPr/>
          </p:nvSpPr>
          <p:spPr bwMode="auto">
            <a:xfrm>
              <a:off x="3098" y="2123"/>
              <a:ext cx="2364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47" name="Rectangle 439"/>
            <p:cNvSpPr>
              <a:spLocks noChangeArrowheads="1"/>
            </p:cNvSpPr>
            <p:nvPr/>
          </p:nvSpPr>
          <p:spPr bwMode="auto">
            <a:xfrm>
              <a:off x="3014" y="1733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7048" name="Rectangle 440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9" name="Rectangle 441"/>
            <p:cNvSpPr>
              <a:spLocks noChangeArrowheads="1"/>
            </p:cNvSpPr>
            <p:nvPr/>
          </p:nvSpPr>
          <p:spPr bwMode="auto">
            <a:xfrm>
              <a:off x="3227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0" name="Rectangle 442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1" name="Rectangle 443"/>
            <p:cNvSpPr>
              <a:spLocks noChangeArrowheads="1"/>
            </p:cNvSpPr>
            <p:nvPr/>
          </p:nvSpPr>
          <p:spPr bwMode="auto">
            <a:xfrm>
              <a:off x="3444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2" name="Rectangle 444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3" name="Rectangle 445"/>
            <p:cNvSpPr>
              <a:spLocks noChangeArrowheads="1"/>
            </p:cNvSpPr>
            <p:nvPr/>
          </p:nvSpPr>
          <p:spPr bwMode="auto">
            <a:xfrm>
              <a:off x="3661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4" name="Rectangle 446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5" name="Rectangle 447"/>
            <p:cNvSpPr>
              <a:spLocks noChangeArrowheads="1"/>
            </p:cNvSpPr>
            <p:nvPr/>
          </p:nvSpPr>
          <p:spPr bwMode="auto">
            <a:xfrm>
              <a:off x="3878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56" name="Rectangle 448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7" name="Rectangle 449"/>
            <p:cNvSpPr>
              <a:spLocks noChangeArrowheads="1"/>
            </p:cNvSpPr>
            <p:nvPr/>
          </p:nvSpPr>
          <p:spPr bwMode="auto">
            <a:xfrm>
              <a:off x="4095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8" name="Rectangle 450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9" name="Rectangle 451"/>
            <p:cNvSpPr>
              <a:spLocks noChangeArrowheads="1"/>
            </p:cNvSpPr>
            <p:nvPr/>
          </p:nvSpPr>
          <p:spPr bwMode="auto">
            <a:xfrm>
              <a:off x="4312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0" name="Rectangle 452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61" name="Rectangle 453"/>
            <p:cNvSpPr>
              <a:spLocks noChangeArrowheads="1"/>
            </p:cNvSpPr>
            <p:nvPr/>
          </p:nvSpPr>
          <p:spPr bwMode="auto">
            <a:xfrm>
              <a:off x="4529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2" name="Rectangle 454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63" name="Rectangle 455"/>
            <p:cNvSpPr>
              <a:spLocks noChangeArrowheads="1"/>
            </p:cNvSpPr>
            <p:nvPr/>
          </p:nvSpPr>
          <p:spPr bwMode="auto">
            <a:xfrm>
              <a:off x="4746" y="2198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4" name="Rectangle 456"/>
            <p:cNvSpPr>
              <a:spLocks noChangeArrowheads="1"/>
            </p:cNvSpPr>
            <p:nvPr/>
          </p:nvSpPr>
          <p:spPr bwMode="auto">
            <a:xfrm>
              <a:off x="409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65" name="Rectangle 457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15</a:t>
              </a:r>
              <a:endParaRPr lang="en-US" altLang="en-US"/>
            </a:p>
          </p:txBody>
        </p:sp>
        <p:sp>
          <p:nvSpPr>
            <p:cNvPr id="197066" name="Rectangle 458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97067" name="Rectangle 459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23</a:t>
              </a:r>
              <a:endParaRPr lang="en-US" altLang="en-US"/>
            </a:p>
          </p:txBody>
        </p:sp>
        <p:sp>
          <p:nvSpPr>
            <p:cNvPr id="197068" name="Rectangle 460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itchFamily="34" charset="0"/>
                </a:rPr>
                <a:t>Carry = 0    Overflow = 0</a:t>
              </a:r>
              <a:endParaRPr lang="en-US" altLang="en-US" sz="1600"/>
            </a:p>
          </p:txBody>
        </p:sp>
        <p:sp>
          <p:nvSpPr>
            <p:cNvPr id="197069" name="Rectangle 461"/>
            <p:cNvSpPr>
              <a:spLocks noChangeArrowheads="1"/>
            </p:cNvSpPr>
            <p:nvPr/>
          </p:nvSpPr>
          <p:spPr bwMode="auto">
            <a:xfrm>
              <a:off x="431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70" name="Rectangle 462"/>
            <p:cNvSpPr>
              <a:spLocks noChangeArrowheads="1"/>
            </p:cNvSpPr>
            <p:nvPr/>
          </p:nvSpPr>
          <p:spPr bwMode="auto">
            <a:xfrm>
              <a:off x="4535" y="14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71" name="Rectangle 463"/>
            <p:cNvSpPr>
              <a:spLocks noChangeArrowheads="1"/>
            </p:cNvSpPr>
            <p:nvPr/>
          </p:nvSpPr>
          <p:spPr bwMode="auto">
            <a:xfrm>
              <a:off x="3880" y="143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7072" name="Rectangle 464"/>
            <p:cNvSpPr>
              <a:spLocks noChangeArrowheads="1"/>
            </p:cNvSpPr>
            <p:nvPr/>
          </p:nvSpPr>
          <p:spPr bwMode="auto">
            <a:xfrm>
              <a:off x="3662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3" name="Rectangle 465"/>
            <p:cNvSpPr>
              <a:spLocks noChangeArrowheads="1"/>
            </p:cNvSpPr>
            <p:nvPr/>
          </p:nvSpPr>
          <p:spPr bwMode="auto">
            <a:xfrm>
              <a:off x="3444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4" name="Rectangle 466"/>
            <p:cNvSpPr>
              <a:spLocks noChangeArrowheads="1"/>
            </p:cNvSpPr>
            <p:nvPr/>
          </p:nvSpPr>
          <p:spPr bwMode="auto">
            <a:xfrm>
              <a:off x="3226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5" name="Rectangle 467"/>
            <p:cNvSpPr>
              <a:spLocks noChangeArrowheads="1"/>
            </p:cNvSpPr>
            <p:nvPr/>
          </p:nvSpPr>
          <p:spPr bwMode="auto">
            <a:xfrm>
              <a:off x="3026" y="1434"/>
              <a:ext cx="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9135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Carry versus Overflow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5"/>
            <a:ext cx="8915400" cy="570309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/>
              <a:t>Carry is important when …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Adding </a:t>
            </a:r>
            <a:r>
              <a:rPr lang="en-US" altLang="en-US" b="1" dirty="0">
                <a:solidFill>
                  <a:srgbClr val="FF0000"/>
                </a:solidFill>
              </a:rPr>
              <a:t>unsigned integers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Indicates that the </a:t>
            </a:r>
            <a:r>
              <a:rPr lang="en-US" altLang="en-US" b="1" dirty="0">
                <a:solidFill>
                  <a:srgbClr val="FF0000"/>
                </a:solidFill>
              </a:rPr>
              <a:t>unsigned sum</a:t>
            </a:r>
            <a:r>
              <a:rPr lang="en-US" altLang="en-US" b="1" dirty="0"/>
              <a:t> </a:t>
            </a:r>
            <a:r>
              <a:rPr lang="en-US" altLang="en-US" dirty="0"/>
              <a:t>is out of range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Sum &gt; maximum unsigned </a:t>
            </a:r>
            <a:r>
              <a:rPr lang="en-US" altLang="en-US" i="1" dirty="0"/>
              <a:t>n</a:t>
            </a:r>
            <a:r>
              <a:rPr lang="en-US" altLang="en-US" dirty="0"/>
              <a:t>-bit value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Overflow is important when …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Adding or subtracting </a:t>
            </a:r>
            <a:r>
              <a:rPr lang="en-US" altLang="en-US" b="1" dirty="0">
                <a:solidFill>
                  <a:srgbClr val="FF0000"/>
                </a:solidFill>
              </a:rPr>
              <a:t>signed integers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Indicates that the </a:t>
            </a:r>
            <a:r>
              <a:rPr lang="en-US" altLang="en-US" b="1" dirty="0">
                <a:solidFill>
                  <a:srgbClr val="FF0000"/>
                </a:solidFill>
              </a:rPr>
              <a:t>signed sum</a:t>
            </a:r>
            <a:r>
              <a:rPr lang="en-US" altLang="en-US" b="1" dirty="0"/>
              <a:t> </a:t>
            </a:r>
            <a:r>
              <a:rPr lang="en-US" altLang="en-US" dirty="0"/>
              <a:t>is out of range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Overflow occurs when …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Adding two positive numbers and the sum is negative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Adding two negative numbers and the sum is positive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Simplest way to detect Overflow: </a:t>
            </a:r>
            <a:r>
              <a:rPr lang="en-US" altLang="en-US" b="1" i="1" dirty="0"/>
              <a:t>V</a:t>
            </a:r>
            <a:r>
              <a:rPr lang="en-US" altLang="en-US" b="1" dirty="0"/>
              <a:t> =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n</a:t>
            </a:r>
            <a:r>
              <a:rPr lang="en-US" altLang="en-US" b="1" baseline="-25000" dirty="0"/>
              <a:t>–1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/>
              </a:rPr>
              <a:t></a:t>
            </a:r>
            <a:r>
              <a:rPr lang="en-US" altLang="en-US" b="1" dirty="0"/>
              <a:t> </a:t>
            </a:r>
            <a:r>
              <a:rPr lang="en-US" altLang="en-US" b="1" i="1" dirty="0"/>
              <a:t>C</a:t>
            </a:r>
            <a:r>
              <a:rPr lang="en-US" altLang="en-US" b="1" baseline="-25000" dirty="0"/>
              <a:t>n</a:t>
            </a:r>
            <a:endParaRPr lang="en-US" altLang="en-US" dirty="0"/>
          </a:p>
          <a:p>
            <a:pPr lvl="1">
              <a:spcBef>
                <a:spcPts val="1200"/>
              </a:spcBef>
            </a:pPr>
            <a:r>
              <a:rPr lang="en-US" altLang="en-US" b="1" i="1" dirty="0"/>
              <a:t>C</a:t>
            </a:r>
            <a:r>
              <a:rPr lang="en-US" altLang="en-US" b="1" i="1" baseline="-25000" dirty="0"/>
              <a:t>n</a:t>
            </a:r>
            <a:r>
              <a:rPr lang="en-US" altLang="en-US" b="1" baseline="-25000" dirty="0"/>
              <a:t>-1</a:t>
            </a:r>
            <a:r>
              <a:rPr lang="en-US" altLang="en-US" dirty="0"/>
              <a:t> and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n</a:t>
            </a:r>
            <a:r>
              <a:rPr lang="en-US" altLang="en-US" dirty="0"/>
              <a:t> are the carry-in and carry-out of the most-significant bit</a:t>
            </a:r>
          </a:p>
        </p:txBody>
      </p:sp>
    </p:spTree>
    <p:extLst>
      <p:ext uri="{BB962C8B-B14F-4D97-AF65-F5344CB8AC3E}">
        <p14:creationId xmlns:p14="http://schemas.microsoft.com/office/powerpoint/2010/main" val="300423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09505"/>
            <a:ext cx="8915400" cy="351402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1 + 1 = 2, but 2 should be represented as (10)</a:t>
            </a:r>
            <a:r>
              <a:rPr lang="en-US" baseline="-25000" dirty="0"/>
              <a:t>2</a:t>
            </a:r>
            <a:r>
              <a:rPr lang="en-US" dirty="0"/>
              <a:t> in binary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Adding two bits: the sum bit is S and the carry bit is C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15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150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Adding three bits: the sum bit is S and the carry bit is C</a:t>
            </a:r>
          </a:p>
          <a:p>
            <a:endParaRPr lang="en-US" dirty="0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019844" y="2325014"/>
            <a:ext cx="749829" cy="1219200"/>
            <a:chOff x="1936" y="1543"/>
            <a:chExt cx="436" cy="768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936" y="1543"/>
              <a:ext cx="436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X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+ Y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C S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82" y="2015"/>
              <a:ext cx="2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3393958" y="2325014"/>
            <a:ext cx="624284" cy="1219200"/>
            <a:chOff x="2735" y="1543"/>
            <a:chExt cx="363" cy="768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735" y="1543"/>
              <a:ext cx="363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0 0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807" y="201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4704439" y="2325014"/>
            <a:ext cx="624284" cy="1219200"/>
            <a:chOff x="3497" y="1543"/>
            <a:chExt cx="363" cy="768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497" y="1543"/>
              <a:ext cx="363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0 1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569" y="2015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6014920" y="2325014"/>
            <a:ext cx="624284" cy="1219200"/>
            <a:chOff x="4259" y="1543"/>
            <a:chExt cx="363" cy="768"/>
          </a:xfrm>
        </p:grpSpPr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259" y="1543"/>
              <a:ext cx="363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0 1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331" y="2015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9"/>
          <p:cNvGrpSpPr>
            <a:grpSpLocks/>
          </p:cNvGrpSpPr>
          <p:nvPr/>
        </p:nvGrpSpPr>
        <p:grpSpPr bwMode="auto">
          <a:xfrm>
            <a:off x="7325401" y="2325014"/>
            <a:ext cx="624284" cy="1219200"/>
            <a:chOff x="5021" y="1543"/>
            <a:chExt cx="363" cy="768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021" y="1543"/>
              <a:ext cx="363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1 0</a:t>
              </a: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5093" y="2015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5452053" y="4709681"/>
            <a:ext cx="624284" cy="1600200"/>
            <a:chOff x="2191" y="1471"/>
            <a:chExt cx="363" cy="1008"/>
          </a:xfrm>
        </p:grpSpPr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0 1</a:t>
              </a: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6512982" y="4709681"/>
            <a:ext cx="624284" cy="1600200"/>
            <a:chOff x="2191" y="1471"/>
            <a:chExt cx="363" cy="1008"/>
          </a:xfrm>
        </p:grpSpPr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1 0</a:t>
              </a:r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7511503" y="4709681"/>
            <a:ext cx="624284" cy="1600200"/>
            <a:chOff x="2191" y="1471"/>
            <a:chExt cx="363" cy="1008"/>
          </a:xfrm>
        </p:grpSpPr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1 0</a:t>
              </a:r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8510024" y="4709681"/>
            <a:ext cx="624284" cy="1600200"/>
            <a:chOff x="2191" y="1471"/>
            <a:chExt cx="363" cy="1008"/>
          </a:xfrm>
        </p:grpSpPr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1 1</a:t>
              </a:r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20"/>
          <p:cNvGrpSpPr>
            <a:grpSpLocks/>
          </p:cNvGrpSpPr>
          <p:nvPr/>
        </p:nvGrpSpPr>
        <p:grpSpPr bwMode="auto">
          <a:xfrm>
            <a:off x="1021322" y="4709150"/>
            <a:ext cx="624284" cy="1600200"/>
            <a:chOff x="2191" y="1471"/>
            <a:chExt cx="363" cy="1008"/>
          </a:xfrm>
        </p:grpSpPr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0 0</a:t>
              </a:r>
            </a:p>
          </p:txBody>
        </p:sp>
        <p:sp>
          <p:nvSpPr>
            <p:cNvPr id="33" name="Line 22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23"/>
          <p:cNvGrpSpPr>
            <a:grpSpLocks/>
          </p:cNvGrpSpPr>
          <p:nvPr/>
        </p:nvGrpSpPr>
        <p:grpSpPr bwMode="auto">
          <a:xfrm>
            <a:off x="2082043" y="4709150"/>
            <a:ext cx="624284" cy="1600200"/>
            <a:chOff x="2191" y="1471"/>
            <a:chExt cx="363" cy="1008"/>
          </a:xfrm>
        </p:grpSpPr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0 1</a:t>
              </a:r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26"/>
          <p:cNvGrpSpPr>
            <a:grpSpLocks/>
          </p:cNvGrpSpPr>
          <p:nvPr/>
        </p:nvGrpSpPr>
        <p:grpSpPr bwMode="auto">
          <a:xfrm>
            <a:off x="3205380" y="4709150"/>
            <a:ext cx="624284" cy="1600200"/>
            <a:chOff x="2191" y="1471"/>
            <a:chExt cx="363" cy="1008"/>
          </a:xfrm>
        </p:grpSpPr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+ 0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0 1</a:t>
              </a:r>
            </a:p>
          </p:txBody>
        </p:sp>
        <p:sp>
          <p:nvSpPr>
            <p:cNvPr id="39" name="Line 28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29"/>
          <p:cNvGrpSpPr>
            <a:grpSpLocks/>
          </p:cNvGrpSpPr>
          <p:nvPr/>
        </p:nvGrpSpPr>
        <p:grpSpPr bwMode="auto">
          <a:xfrm>
            <a:off x="4328924" y="4709150"/>
            <a:ext cx="624284" cy="1600200"/>
            <a:chOff x="2191" y="1471"/>
            <a:chExt cx="363" cy="1008"/>
          </a:xfrm>
        </p:grpSpPr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+ 1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1 0</a:t>
              </a:r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093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Converting Subtraction into Addition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877" y="816807"/>
            <a:ext cx="9030614" cy="57607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r>
              <a:rPr lang="en-US" altLang="en-US" dirty="0"/>
              <a:t>When computing </a:t>
            </a:r>
            <a:r>
              <a:rPr lang="en-US" altLang="en-US" b="1" dirty="0"/>
              <a:t>A – B</a:t>
            </a:r>
            <a:r>
              <a:rPr lang="en-US" altLang="en-US" dirty="0"/>
              <a:t>, convert </a:t>
            </a:r>
            <a:r>
              <a:rPr lang="en-US" altLang="en-US" b="1" dirty="0"/>
              <a:t>B</a:t>
            </a:r>
            <a:r>
              <a:rPr lang="en-US" altLang="en-US" dirty="0"/>
              <a:t> to its 2's complement</a:t>
            </a:r>
          </a:p>
          <a:p>
            <a:pPr marL="357188" indent="0">
              <a:lnSpc>
                <a:spcPct val="110000"/>
              </a:lnSpc>
              <a:spcBef>
                <a:spcPts val="1000"/>
              </a:spcBef>
              <a:buNone/>
              <a:tabLst>
                <a:tab pos="895350" algn="l"/>
                <a:tab pos="4124325" algn="l"/>
              </a:tabLst>
            </a:pPr>
            <a:r>
              <a:rPr lang="en-US" altLang="en-US" b="1" dirty="0"/>
              <a:t>A – B = A + </a:t>
            </a:r>
            <a:r>
              <a:rPr lang="en-US" altLang="en-US" b="1" dirty="0">
                <a:solidFill>
                  <a:srgbClr val="FF0000"/>
                </a:solidFill>
              </a:rPr>
              <a:t>(2’s complement of B)</a:t>
            </a:r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r>
              <a:rPr lang="en-US" altLang="en-US" b="1" dirty="0">
                <a:solidFill>
                  <a:srgbClr val="FF0000"/>
                </a:solidFill>
              </a:rPr>
              <a:t>Same adder</a:t>
            </a:r>
            <a:r>
              <a:rPr lang="en-US" altLang="en-US" dirty="0"/>
              <a:t> is used for </a:t>
            </a:r>
            <a:r>
              <a:rPr lang="en-US" altLang="en-US" b="1" dirty="0">
                <a:solidFill>
                  <a:srgbClr val="FF0000"/>
                </a:solidFill>
              </a:rPr>
              <a:t>both addition and subtraction</a:t>
            </a:r>
          </a:p>
          <a:p>
            <a:pPr marL="357188" indent="0">
              <a:lnSpc>
                <a:spcPct val="110000"/>
              </a:lnSpc>
              <a:spcBef>
                <a:spcPts val="1000"/>
              </a:spcBef>
              <a:buNone/>
              <a:tabLst>
                <a:tab pos="895350" algn="l"/>
                <a:tab pos="4124325" algn="l"/>
              </a:tabLst>
            </a:pPr>
            <a:r>
              <a:rPr lang="en-US" altLang="en-US" dirty="0"/>
              <a:t>This is the biggest advantage of 2's complement</a:t>
            </a:r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endParaRPr lang="en-US" altLang="en-US" dirty="0"/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endParaRPr lang="en-US" altLang="en-US" dirty="0"/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endParaRPr lang="en-US" altLang="en-US" dirty="0"/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endParaRPr lang="en-US" altLang="en-US" dirty="0"/>
          </a:p>
          <a:p>
            <a:pPr>
              <a:lnSpc>
                <a:spcPct val="110000"/>
              </a:lnSpc>
              <a:spcBef>
                <a:spcPts val="1000"/>
              </a:spcBef>
              <a:tabLst>
                <a:tab pos="895350" algn="l"/>
                <a:tab pos="4124325" algn="l"/>
              </a:tabLst>
            </a:pPr>
            <a:r>
              <a:rPr lang="en-US" altLang="en-US" dirty="0"/>
              <a:t>Final carry is </a:t>
            </a:r>
            <a:r>
              <a:rPr lang="en-US" altLang="en-US" b="1" dirty="0">
                <a:solidFill>
                  <a:srgbClr val="FF0000"/>
                </a:solidFill>
              </a:rPr>
              <a:t>ignored</a:t>
            </a:r>
            <a:r>
              <a:rPr lang="en-US" altLang="en-US" dirty="0"/>
              <a:t>, because</a:t>
            </a:r>
          </a:p>
          <a:p>
            <a:pPr marL="357188" indent="0">
              <a:lnSpc>
                <a:spcPct val="110000"/>
              </a:lnSpc>
              <a:spcBef>
                <a:spcPts val="1000"/>
              </a:spcBef>
              <a:buNone/>
              <a:tabLst>
                <a:tab pos="895350" algn="l"/>
                <a:tab pos="4124325" algn="l"/>
              </a:tabLst>
            </a:pPr>
            <a:r>
              <a:rPr lang="en-US" altLang="en-US" dirty="0"/>
              <a:t>A + (2's complement of B) = A + (2</a:t>
            </a:r>
            <a:r>
              <a:rPr lang="en-US" altLang="en-US" i="1" baseline="30000" dirty="0"/>
              <a:t>n</a:t>
            </a:r>
            <a:r>
              <a:rPr lang="en-US" altLang="en-US" dirty="0"/>
              <a:t> – B) = (A – B) + 2</a:t>
            </a:r>
            <a:r>
              <a:rPr lang="en-US" altLang="en-US" i="1" baseline="30000" dirty="0"/>
              <a:t>n</a:t>
            </a:r>
          </a:p>
          <a:p>
            <a:pPr marL="357188" indent="0">
              <a:lnSpc>
                <a:spcPct val="110000"/>
              </a:lnSpc>
              <a:spcBef>
                <a:spcPts val="1000"/>
              </a:spcBef>
              <a:buNone/>
              <a:tabLst>
                <a:tab pos="895350" algn="l"/>
                <a:tab pos="4124325" algn="l"/>
              </a:tabLst>
            </a:pPr>
            <a:r>
              <a:rPr lang="en-US" altLang="en-US" dirty="0"/>
              <a:t>Final carry = 2</a:t>
            </a:r>
            <a:r>
              <a:rPr lang="en-US" altLang="en-US" i="1" baseline="30000" dirty="0"/>
              <a:t>n</a:t>
            </a:r>
            <a:r>
              <a:rPr lang="en-US" altLang="en-US" dirty="0"/>
              <a:t>, for </a:t>
            </a:r>
            <a:r>
              <a:rPr lang="en-US" altLang="en-US" i="1" dirty="0"/>
              <a:t>n</a:t>
            </a:r>
            <a:r>
              <a:rPr lang="en-US" altLang="en-US" dirty="0"/>
              <a:t>-bit numbers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33834" y="3092450"/>
            <a:ext cx="8712512" cy="1719118"/>
            <a:chOff x="632475" y="2919629"/>
            <a:chExt cx="8712512" cy="1719118"/>
          </a:xfrm>
        </p:grpSpPr>
        <p:grpSp>
          <p:nvGrpSpPr>
            <p:cNvPr id="21" name="Group 20"/>
            <p:cNvGrpSpPr/>
            <p:nvPr/>
          </p:nvGrpSpPr>
          <p:grpSpPr>
            <a:xfrm>
              <a:off x="632475" y="2919629"/>
              <a:ext cx="8712512" cy="1719118"/>
              <a:chOff x="632475" y="2919629"/>
              <a:chExt cx="8712512" cy="171911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164793" y="3199379"/>
                <a:ext cx="8180194" cy="1439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0000"/>
                  </a:lnSpc>
                  <a:buFont typeface="Wingdings" pitchFamily="2" charset="2"/>
                  <a:buNone/>
                  <a:tabLst>
                    <a:tab pos="357188" algn="l"/>
                    <a:tab pos="3227388" algn="l"/>
                    <a:tab pos="3584575" algn="l"/>
                    <a:tab pos="5738813" algn="l"/>
                  </a:tabLst>
                </a:pPr>
                <a:r>
                  <a:rPr lang="en-US" altLang="en-US" sz="2400" dirty="0">
                    <a:latin typeface="Calibri" panose="020F0502020204030204" pitchFamily="34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b="1" dirty="0">
                    <a:latin typeface="Calibri" panose="020F0502020204030204" pitchFamily="34" charset="0"/>
                    <a:cs typeface="Consolas" panose="020B0609020204030204" pitchFamily="49" charset="0"/>
                  </a:rPr>
                  <a:t>0 1 0 0 1 1 0 1	  	0 1 0 0 1 1 0 1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None/>
                  <a:tabLst>
                    <a:tab pos="357188" algn="l"/>
                    <a:tab pos="3227388" algn="l"/>
                    <a:tab pos="3584575" algn="l"/>
                    <a:tab pos="5738813" algn="l"/>
                  </a:tabLst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onsolas" panose="020B0609020204030204" pitchFamily="49" charset="0"/>
                  </a:rPr>
                  <a:t>–</a:t>
                </a:r>
                <a:r>
                  <a:rPr lang="en-US" altLang="en-US" sz="2400" b="1" dirty="0">
                    <a:latin typeface="Calibri" panose="020F0502020204030204" pitchFamily="34" charset="0"/>
                    <a:cs typeface="Consolas" panose="020B0609020204030204" pitchFamily="49" charset="0"/>
                  </a:rPr>
                  <a:t>	0 0 1 1 1 0 1 0	</a:t>
                </a:r>
                <a:r>
                  <a:rPr lang="en-US" altLang="en-US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onsolas" panose="020B0609020204030204" pitchFamily="49" charset="0"/>
                  </a:rPr>
                  <a:t>+	1 1 0 0 0 1 1 0</a:t>
                </a:r>
                <a:r>
                  <a:rPr lang="en-US" altLang="en-US" sz="2400" b="1" dirty="0">
                    <a:latin typeface="Calibri" panose="020F0502020204030204" pitchFamily="34" charset="0"/>
                    <a:cs typeface="Consolas" panose="020B0609020204030204" pitchFamily="49" charset="0"/>
                  </a:rPr>
                  <a:t>	</a:t>
                </a:r>
                <a:r>
                  <a:rPr lang="en-US" altLang="en-US" sz="2400" dirty="0">
                    <a:latin typeface="Calibri" panose="020F0502020204030204" pitchFamily="34" charset="0"/>
                  </a:rPr>
                  <a:t>(2's complement)</a:t>
                </a:r>
              </a:p>
              <a:p>
                <a:pPr>
                  <a:lnSpc>
                    <a:spcPct val="110000"/>
                  </a:lnSpc>
                  <a:spcBef>
                    <a:spcPts val="1000"/>
                  </a:spcBef>
                  <a:buFont typeface="Wingdings" pitchFamily="2" charset="2"/>
                  <a:buNone/>
                  <a:tabLst>
                    <a:tab pos="357188" algn="l"/>
                    <a:tab pos="3227388" algn="l"/>
                    <a:tab pos="3584575" algn="l"/>
                    <a:tab pos="5738813" algn="l"/>
                  </a:tabLst>
                </a:pPr>
                <a:r>
                  <a:rPr lang="en-US" altLang="en-US" sz="2400" dirty="0">
                    <a:latin typeface="Calibri" panose="020F0502020204030204" pitchFamily="34" charset="0"/>
                  </a:rPr>
                  <a:t>	</a:t>
                </a:r>
                <a:r>
                  <a:rPr lang="en-US" altLang="en-US" sz="2400" b="1" dirty="0">
                    <a:latin typeface="Calibri" panose="020F0502020204030204" pitchFamily="34" charset="0"/>
                    <a:cs typeface="Consolas" panose="020B0609020204030204" pitchFamily="49" charset="0"/>
                  </a:rPr>
                  <a:t>0 0 0 1 0 0 1 1	  	0 0 0 1 0 0 1 1	</a:t>
                </a:r>
                <a:r>
                  <a:rPr lang="en-US" altLang="en-US" sz="2400" dirty="0">
                    <a:latin typeface="Calibri" panose="020F0502020204030204" pitchFamily="34" charset="0"/>
                  </a:rPr>
                  <a:t>(same result)</a:t>
                </a:r>
              </a:p>
            </p:txBody>
          </p:sp>
          <p:sp>
            <p:nvSpPr>
              <p:cNvPr id="24" name="Line 5"/>
              <p:cNvSpPr>
                <a:spLocks noChangeShapeType="1"/>
              </p:cNvSpPr>
              <p:nvPr/>
            </p:nvSpPr>
            <p:spPr bwMode="auto">
              <a:xfrm>
                <a:off x="1611794" y="4106973"/>
                <a:ext cx="167060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tIns="137160" bIns="13716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4837785" y="4106973"/>
                <a:ext cx="1728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tIns="137160" bIns="13716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632475" y="2919629"/>
                <a:ext cx="5299534" cy="336550"/>
                <a:chOff x="676227" y="2382424"/>
                <a:chExt cx="5299534" cy="336550"/>
              </a:xfrm>
            </p:grpSpPr>
            <p:sp>
              <p:nvSpPr>
                <p:cNvPr id="27" name="Rectangle 11"/>
                <p:cNvSpPr>
                  <a:spLocks noChangeArrowheads="1"/>
                </p:cNvSpPr>
                <p:nvPr/>
              </p:nvSpPr>
              <p:spPr bwMode="auto">
                <a:xfrm>
                  <a:off x="676227" y="2382424"/>
                  <a:ext cx="935567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en-US" sz="1600" b="1" dirty="0">
                      <a:latin typeface="Calibri" panose="020F0502020204030204" pitchFamily="34" charset="0"/>
                    </a:rPr>
                    <a:t>borrow:</a:t>
                  </a:r>
                </a:p>
              </p:txBody>
            </p:sp>
            <p:sp>
              <p:nvSpPr>
                <p:cNvPr id="28" name="Rectangle 12"/>
                <p:cNvSpPr>
                  <a:spLocks noChangeArrowheads="1"/>
                </p:cNvSpPr>
                <p:nvPr/>
              </p:nvSpPr>
              <p:spPr bwMode="auto">
                <a:xfrm>
                  <a:off x="3960117" y="2382424"/>
                  <a:ext cx="811742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en-US" sz="1600" b="1" dirty="0">
                      <a:latin typeface="Calibri" panose="020F0502020204030204" pitchFamily="34" charset="0"/>
                    </a:rPr>
                    <a:t>carry:</a:t>
                  </a:r>
                </a:p>
              </p:txBody>
            </p:sp>
            <p:sp>
              <p:nvSpPr>
                <p:cNvPr id="29" name="Rectangle 13"/>
                <p:cNvSpPr>
                  <a:spLocks noChangeArrowheads="1"/>
                </p:cNvSpPr>
                <p:nvPr/>
              </p:nvSpPr>
              <p:spPr bwMode="auto">
                <a:xfrm>
                  <a:off x="2689263" y="2382424"/>
                  <a:ext cx="247650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dirty="0">
                      <a:latin typeface="Calibri" panose="020F0502020204030204" pitchFamily="34" charset="0"/>
                    </a:rPr>
                    <a:t>-1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2033562" y="2382424"/>
                  <a:ext cx="247650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dirty="0">
                      <a:latin typeface="Calibri" panose="020F0502020204030204" pitchFamily="34" charset="0"/>
                    </a:rPr>
                    <a:t>-1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1797867" y="2382424"/>
                  <a:ext cx="249369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dirty="0">
                      <a:latin typeface="Calibri" panose="020F0502020204030204" pitchFamily="34" charset="0"/>
                    </a:rPr>
                    <a:t>-1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5728111" y="2382424"/>
                  <a:ext cx="247650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>
                      <a:latin typeface="Calibri" panose="020F0502020204030204" pitchFamily="34" charset="0"/>
                    </a:rPr>
                    <a:t>1</a:t>
                  </a:r>
                </a:p>
              </p:txBody>
            </p:sp>
            <p:sp>
              <p:nvSpPr>
                <p:cNvPr id="33" name="Rectangle 17"/>
                <p:cNvSpPr>
                  <a:spLocks noChangeArrowheads="1"/>
                </p:cNvSpPr>
                <p:nvPr/>
              </p:nvSpPr>
              <p:spPr bwMode="auto">
                <a:xfrm>
                  <a:off x="5529070" y="2382424"/>
                  <a:ext cx="187458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dirty="0">
                      <a:latin typeface="Calibri" panose="020F0502020204030204" pitchFamily="34" charset="0"/>
                    </a:rPr>
                    <a:t>1</a:t>
                  </a:r>
                </a:p>
              </p:txBody>
            </p:sp>
            <p:sp>
              <p:nvSpPr>
                <p:cNvPr id="34" name="Rectangle 18"/>
                <p:cNvSpPr>
                  <a:spLocks noChangeArrowheads="1"/>
                </p:cNvSpPr>
                <p:nvPr/>
              </p:nvSpPr>
              <p:spPr bwMode="auto">
                <a:xfrm>
                  <a:off x="4867504" y="2382424"/>
                  <a:ext cx="187458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dirty="0">
                      <a:latin typeface="Calibri" panose="020F0502020204030204" pitchFamily="34" charset="0"/>
                    </a:rPr>
                    <a:t>1</a:t>
                  </a:r>
                </a:p>
              </p:txBody>
            </p:sp>
            <p:sp>
              <p:nvSpPr>
                <p:cNvPr id="35" name="Rectangle 19"/>
                <p:cNvSpPr>
                  <a:spLocks noChangeArrowheads="1"/>
                </p:cNvSpPr>
                <p:nvPr/>
              </p:nvSpPr>
              <p:spPr bwMode="auto">
                <a:xfrm>
                  <a:off x="4631387" y="2382424"/>
                  <a:ext cx="187457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pPr algn="ctr"/>
                  <a:r>
                    <a:rPr lang="en-US" altLang="en-US" sz="1600" b="1" dirty="0">
                      <a:latin typeface="Calibri" panose="020F0502020204030204" pitchFamily="34" charset="0"/>
                    </a:rPr>
                    <a:t>1</a:t>
                  </a:r>
                </a:p>
              </p:txBody>
            </p:sp>
          </p:grpSp>
        </p:grpSp>
        <p:sp>
          <p:nvSpPr>
            <p:cNvPr id="22" name="AutoShape 10"/>
            <p:cNvSpPr>
              <a:spLocks noChangeArrowheads="1"/>
            </p:cNvSpPr>
            <p:nvPr/>
          </p:nvSpPr>
          <p:spPr bwMode="auto">
            <a:xfrm>
              <a:off x="3743253" y="3602518"/>
              <a:ext cx="436827" cy="287338"/>
            </a:xfrm>
            <a:prstGeom prst="rightArrow">
              <a:avLst>
                <a:gd name="adj1" fmla="val 50278"/>
                <a:gd name="adj2" fmla="val 646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279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Binary Addition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24721"/>
            <a:ext cx="8915400" cy="1958205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Start with the least significant bit (rightmost bit)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Add each pair of bits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Include the carry in the addition, if present</a:t>
            </a:r>
          </a:p>
        </p:txBody>
      </p:sp>
      <p:sp>
        <p:nvSpPr>
          <p:cNvPr id="125957" name="AutoShape 5"/>
          <p:cNvSpPr>
            <a:spLocks noChangeAspect="1" noChangeArrowheads="1" noTextEdit="1"/>
          </p:cNvSpPr>
          <p:nvPr/>
        </p:nvSpPr>
        <p:spPr bwMode="auto">
          <a:xfrm>
            <a:off x="2456697" y="3449782"/>
            <a:ext cx="5035550" cy="2398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6028" name="Group 76"/>
          <p:cNvGrpSpPr>
            <a:grpSpLocks/>
          </p:cNvGrpSpPr>
          <p:nvPr/>
        </p:nvGrpSpPr>
        <p:grpSpPr bwMode="auto">
          <a:xfrm>
            <a:off x="3050026" y="3832369"/>
            <a:ext cx="3546210" cy="1036638"/>
            <a:chOff x="1785" y="2342"/>
            <a:chExt cx="2062" cy="653"/>
          </a:xfrm>
        </p:grpSpPr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2186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2403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2620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Rectangle 14"/>
            <p:cNvSpPr>
              <a:spLocks noChangeArrowheads="1"/>
            </p:cNvSpPr>
            <p:nvPr/>
          </p:nvSpPr>
          <p:spPr bwMode="auto">
            <a:xfrm>
              <a:off x="2837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7" name="Rectangle 15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8" name="Rectangle 16"/>
            <p:cNvSpPr>
              <a:spLocks noChangeArrowheads="1"/>
            </p:cNvSpPr>
            <p:nvPr/>
          </p:nvSpPr>
          <p:spPr bwMode="auto">
            <a:xfrm>
              <a:off x="3054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9" name="Rectangle 17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Rectangle 18"/>
            <p:cNvSpPr>
              <a:spLocks noChangeArrowheads="1"/>
            </p:cNvSpPr>
            <p:nvPr/>
          </p:nvSpPr>
          <p:spPr bwMode="auto">
            <a:xfrm>
              <a:off x="3271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1" name="Rectangle 19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Rectangle 20"/>
            <p:cNvSpPr>
              <a:spLocks noChangeArrowheads="1"/>
            </p:cNvSpPr>
            <p:nvPr/>
          </p:nvSpPr>
          <p:spPr bwMode="auto">
            <a:xfrm>
              <a:off x="3488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Rectangle 22"/>
            <p:cNvSpPr>
              <a:spLocks noChangeArrowheads="1"/>
            </p:cNvSpPr>
            <p:nvPr/>
          </p:nvSpPr>
          <p:spPr bwMode="auto">
            <a:xfrm>
              <a:off x="3705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2186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2403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2620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1" name="Rectangle 29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2837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3" name="Rectangle 31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3054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6" name="Rectangle 34"/>
            <p:cNvSpPr>
              <a:spLocks noChangeArrowheads="1"/>
            </p:cNvSpPr>
            <p:nvPr/>
          </p:nvSpPr>
          <p:spPr bwMode="auto">
            <a:xfrm>
              <a:off x="3271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3488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3705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91" name="Line 39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1879" y="2685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</p:grpSp>
      <p:sp>
        <p:nvSpPr>
          <p:cNvPr id="126010" name="Rectangle 58"/>
          <p:cNvSpPr>
            <a:spLocks noChangeArrowheads="1"/>
          </p:cNvSpPr>
          <p:nvPr/>
        </p:nvSpPr>
        <p:spPr bwMode="auto">
          <a:xfrm>
            <a:off x="6929875" y="3875232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(54)</a:t>
            </a:r>
            <a:endParaRPr lang="en-US" altLang="en-US"/>
          </a:p>
        </p:txBody>
      </p:sp>
      <p:sp>
        <p:nvSpPr>
          <p:cNvPr id="126011" name="Rectangle 59"/>
          <p:cNvSpPr>
            <a:spLocks noChangeArrowheads="1"/>
          </p:cNvSpPr>
          <p:nvPr/>
        </p:nvSpPr>
        <p:spPr bwMode="auto">
          <a:xfrm>
            <a:off x="6936754" y="4392758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(29)</a:t>
            </a:r>
            <a:endParaRPr lang="en-US" altLang="en-US"/>
          </a:p>
        </p:txBody>
      </p:sp>
      <p:sp>
        <p:nvSpPr>
          <p:cNvPr id="126012" name="Rectangle 60"/>
          <p:cNvSpPr>
            <a:spLocks noChangeArrowheads="1"/>
          </p:cNvSpPr>
          <p:nvPr/>
        </p:nvSpPr>
        <p:spPr bwMode="auto">
          <a:xfrm>
            <a:off x="6929875" y="5084908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(83)</a:t>
            </a:r>
            <a:endParaRPr lang="en-US" altLang="en-US"/>
          </a:p>
        </p:txBody>
      </p:sp>
      <p:grpSp>
        <p:nvGrpSpPr>
          <p:cNvPr id="126031" name="Group 79"/>
          <p:cNvGrpSpPr>
            <a:grpSpLocks/>
          </p:cNvGrpSpPr>
          <p:nvPr/>
        </p:nvGrpSpPr>
        <p:grpSpPr bwMode="auto">
          <a:xfrm>
            <a:off x="3060344" y="3591078"/>
            <a:ext cx="2268405" cy="193676"/>
            <a:chOff x="1791" y="2190"/>
            <a:chExt cx="1319" cy="122"/>
          </a:xfrm>
        </p:grpSpPr>
        <p:sp>
          <p:nvSpPr>
            <p:cNvPr id="126009" name="Rectangle 57"/>
            <p:cNvSpPr>
              <a:spLocks noChangeArrowheads="1"/>
            </p:cNvSpPr>
            <p:nvPr/>
          </p:nvSpPr>
          <p:spPr bwMode="auto">
            <a:xfrm>
              <a:off x="3061" y="2196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3" name="Rectangle 61"/>
            <p:cNvSpPr>
              <a:spLocks noChangeArrowheads="1"/>
            </p:cNvSpPr>
            <p:nvPr/>
          </p:nvSpPr>
          <p:spPr bwMode="auto">
            <a:xfrm>
              <a:off x="1791" y="2190"/>
              <a:ext cx="29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carry</a:t>
              </a:r>
              <a:endParaRPr lang="en-US" altLang="en-US" b="1"/>
            </a:p>
          </p:txBody>
        </p:sp>
      </p:grpSp>
      <p:grpSp>
        <p:nvGrpSpPr>
          <p:cNvPr id="126030" name="Group 78"/>
          <p:cNvGrpSpPr>
            <a:grpSpLocks/>
          </p:cNvGrpSpPr>
          <p:nvPr/>
        </p:nvGrpSpPr>
        <p:grpSpPr bwMode="auto">
          <a:xfrm>
            <a:off x="2633836" y="5040454"/>
            <a:ext cx="3962400" cy="695324"/>
            <a:chOff x="1543" y="3103"/>
            <a:chExt cx="2304" cy="438"/>
          </a:xfrm>
        </p:grpSpPr>
        <p:sp>
          <p:nvSpPr>
            <p:cNvPr id="125993" name="Rectangle 41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Rectangle 43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1" name="Rectangle 49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3" name="Rectangle 51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5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7" name="Rectangle 55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14" name="Rectangle 62"/>
            <p:cNvSpPr>
              <a:spLocks noChangeArrowheads="1"/>
            </p:cNvSpPr>
            <p:nvPr/>
          </p:nvSpPr>
          <p:spPr bwMode="auto">
            <a:xfrm>
              <a:off x="3718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 b="1"/>
            </a:p>
          </p:txBody>
        </p:sp>
        <p:sp>
          <p:nvSpPr>
            <p:cNvPr id="126015" name="Rectangle 63"/>
            <p:cNvSpPr>
              <a:spLocks noChangeArrowheads="1"/>
            </p:cNvSpPr>
            <p:nvPr/>
          </p:nvSpPr>
          <p:spPr bwMode="auto">
            <a:xfrm>
              <a:off x="3501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6" name="Rectangle 64"/>
            <p:cNvSpPr>
              <a:spLocks noChangeArrowheads="1"/>
            </p:cNvSpPr>
            <p:nvPr/>
          </p:nvSpPr>
          <p:spPr bwMode="auto">
            <a:xfrm>
              <a:off x="3284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altLang="en-US" b="1"/>
            </a:p>
          </p:txBody>
        </p:sp>
        <p:sp>
          <p:nvSpPr>
            <p:cNvPr id="126017" name="Rectangle 65"/>
            <p:cNvSpPr>
              <a:spLocks noChangeArrowheads="1"/>
            </p:cNvSpPr>
            <p:nvPr/>
          </p:nvSpPr>
          <p:spPr bwMode="auto">
            <a:xfrm>
              <a:off x="306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altLang="en-US" b="1"/>
            </a:p>
          </p:txBody>
        </p:sp>
        <p:sp>
          <p:nvSpPr>
            <p:cNvPr id="126018" name="Rectangle 66"/>
            <p:cNvSpPr>
              <a:spLocks noChangeArrowheads="1"/>
            </p:cNvSpPr>
            <p:nvPr/>
          </p:nvSpPr>
          <p:spPr bwMode="auto">
            <a:xfrm>
              <a:off x="283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altLang="en-US" b="1"/>
            </a:p>
          </p:txBody>
        </p:sp>
        <p:sp>
          <p:nvSpPr>
            <p:cNvPr id="126019" name="Rectangle 67"/>
            <p:cNvSpPr>
              <a:spLocks noChangeArrowheads="1"/>
            </p:cNvSpPr>
            <p:nvPr/>
          </p:nvSpPr>
          <p:spPr bwMode="auto">
            <a:xfrm>
              <a:off x="1543" y="3425"/>
              <a:ext cx="51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bit position:</a:t>
              </a:r>
              <a:endParaRPr lang="en-US" altLang="en-US" b="1"/>
            </a:p>
          </p:txBody>
        </p:sp>
        <p:sp>
          <p:nvSpPr>
            <p:cNvPr id="126020" name="Rectangle 68"/>
            <p:cNvSpPr>
              <a:spLocks noChangeArrowheads="1"/>
            </p:cNvSpPr>
            <p:nvPr/>
          </p:nvSpPr>
          <p:spPr bwMode="auto">
            <a:xfrm>
              <a:off x="2620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altLang="en-US" b="1"/>
            </a:p>
          </p:txBody>
        </p:sp>
        <p:sp>
          <p:nvSpPr>
            <p:cNvPr id="126021" name="Rectangle 69"/>
            <p:cNvSpPr>
              <a:spLocks noChangeArrowheads="1"/>
            </p:cNvSpPr>
            <p:nvPr/>
          </p:nvSpPr>
          <p:spPr bwMode="auto">
            <a:xfrm>
              <a:off x="2403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 altLang="en-US" b="1"/>
            </a:p>
          </p:txBody>
        </p:sp>
        <p:sp>
          <p:nvSpPr>
            <p:cNvPr id="126022" name="Rectangle 70"/>
            <p:cNvSpPr>
              <a:spLocks noChangeArrowheads="1"/>
            </p:cNvSpPr>
            <p:nvPr/>
          </p:nvSpPr>
          <p:spPr bwMode="auto">
            <a:xfrm>
              <a:off x="2186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 altLang="en-US" b="1"/>
            </a:p>
          </p:txBody>
        </p:sp>
      </p:grpSp>
      <p:sp>
        <p:nvSpPr>
          <p:cNvPr id="126024" name="Rectangle 72"/>
          <p:cNvSpPr>
            <a:spLocks noChangeArrowheads="1"/>
          </p:cNvSpPr>
          <p:nvPr/>
        </p:nvSpPr>
        <p:spPr bwMode="auto">
          <a:xfrm>
            <a:off x="4496369" y="359107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6025" name="Rectangle 73"/>
          <p:cNvSpPr>
            <a:spLocks noChangeArrowheads="1"/>
          </p:cNvSpPr>
          <p:nvPr/>
        </p:nvSpPr>
        <p:spPr bwMode="auto">
          <a:xfrm>
            <a:off x="4121455" y="359107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6026" name="Rectangle 74"/>
          <p:cNvSpPr>
            <a:spLocks noChangeArrowheads="1"/>
          </p:cNvSpPr>
          <p:nvPr/>
        </p:nvSpPr>
        <p:spPr bwMode="auto">
          <a:xfrm>
            <a:off x="4871284" y="360059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5994" name="Rectangle 42"/>
          <p:cNvSpPr>
            <a:spLocks noChangeArrowheads="1"/>
          </p:cNvSpPr>
          <p:nvPr/>
        </p:nvSpPr>
        <p:spPr bwMode="auto">
          <a:xfrm>
            <a:off x="3739662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411285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4486051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485924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6002" name="Rectangle 50"/>
          <p:cNvSpPr>
            <a:spLocks noChangeArrowheads="1"/>
          </p:cNvSpPr>
          <p:nvPr/>
        </p:nvSpPr>
        <p:spPr bwMode="auto">
          <a:xfrm>
            <a:off x="5232441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560563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6" name="Rectangle 54"/>
          <p:cNvSpPr>
            <a:spLocks noChangeArrowheads="1"/>
          </p:cNvSpPr>
          <p:nvPr/>
        </p:nvSpPr>
        <p:spPr bwMode="auto">
          <a:xfrm>
            <a:off x="5978830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6008" name="Rectangle 56"/>
          <p:cNvSpPr>
            <a:spLocks noChangeArrowheads="1"/>
          </p:cNvSpPr>
          <p:nvPr/>
        </p:nvSpPr>
        <p:spPr bwMode="auto">
          <a:xfrm>
            <a:off x="6352025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6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5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10" grpId="0"/>
      <p:bldP spid="126011" grpId="0"/>
      <p:bldP spid="126012" grpId="0"/>
      <p:bldP spid="126024" grpId="0"/>
      <p:bldP spid="126025" grpId="0"/>
      <p:bldP spid="126026" grpId="0"/>
      <p:bldP spid="125994" grpId="0"/>
      <p:bldP spid="125996" grpId="0"/>
      <p:bldP spid="125998" grpId="0"/>
      <p:bldP spid="126000" grpId="0"/>
      <p:bldP spid="126002" grpId="0"/>
      <p:bldP spid="126004" grpId="0"/>
      <p:bldP spid="126006" grpId="0"/>
      <p:bldP spid="1260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Subtracting Bits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54" y="993030"/>
            <a:ext cx="8915400" cy="378960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Subtracting 2 bits (X – Y): we get the difference (D) and the 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borrow-out</a:t>
            </a:r>
            <a:r>
              <a:rPr lang="en-US" altLang="en-US" dirty="0">
                <a:cs typeface="Times New Roman" pitchFamily="18" charset="0"/>
              </a:rPr>
              <a:t> (B) shown as 0 or -1</a:t>
            </a:r>
            <a:endParaRPr lang="en-US" altLang="en-US" dirty="0"/>
          </a:p>
          <a:p>
            <a:pPr>
              <a:lnSpc>
                <a:spcPct val="130000"/>
              </a:lnSpc>
              <a:spcBef>
                <a:spcPts val="2000"/>
              </a:spcBef>
              <a:buFont typeface="Wingdings" pitchFamily="2" charset="2"/>
              <a:buNone/>
            </a:pPr>
            <a:endParaRPr lang="en-US" altLang="en-US" dirty="0"/>
          </a:p>
          <a:p>
            <a:pPr>
              <a:lnSpc>
                <a:spcPct val="130000"/>
              </a:lnSpc>
              <a:spcBef>
                <a:spcPts val="200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>
                <a:cs typeface="Times New Roman" pitchFamily="18" charset="0"/>
              </a:rPr>
              <a:t>Subtracting two bits (X – Y) with a 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borrow-in = -1</a:t>
            </a:r>
            <a:r>
              <a:rPr lang="en-US" altLang="en-US" dirty="0">
                <a:cs typeface="Times New Roman" pitchFamily="18" charset="0"/>
              </a:rPr>
              <a:t>: we get the difference (D) and the </a:t>
            </a: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borrow-out</a:t>
            </a:r>
            <a:r>
              <a:rPr lang="en-US" altLang="en-US" dirty="0">
                <a:cs typeface="Times New Roman" pitchFamily="18" charset="0"/>
              </a:rPr>
              <a:t> (B)</a:t>
            </a:r>
            <a:endParaRPr lang="en-US" altLang="en-US" dirty="0"/>
          </a:p>
        </p:txBody>
      </p:sp>
      <p:grpSp>
        <p:nvGrpSpPr>
          <p:cNvPr id="272419" name="Group 35"/>
          <p:cNvGrpSpPr>
            <a:grpSpLocks/>
          </p:cNvGrpSpPr>
          <p:nvPr/>
        </p:nvGrpSpPr>
        <p:grpSpPr bwMode="auto">
          <a:xfrm>
            <a:off x="2207066" y="2219253"/>
            <a:ext cx="749829" cy="1219200"/>
            <a:chOff x="2081" y="1543"/>
            <a:chExt cx="436" cy="768"/>
          </a:xfrm>
        </p:grpSpPr>
        <p:sp>
          <p:nvSpPr>
            <p:cNvPr id="272389" name="Text Box 5"/>
            <p:cNvSpPr txBox="1">
              <a:spLocks noChangeArrowheads="1"/>
            </p:cNvSpPr>
            <p:nvPr/>
          </p:nvSpPr>
          <p:spPr bwMode="auto">
            <a:xfrm>
              <a:off x="2081" y="1543"/>
              <a:ext cx="436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X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– Y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B D</a:t>
              </a:r>
            </a:p>
          </p:txBody>
        </p:sp>
        <p:sp>
          <p:nvSpPr>
            <p:cNvPr id="272390" name="Line 6"/>
            <p:cNvSpPr>
              <a:spLocks noChangeShapeType="1"/>
            </p:cNvSpPr>
            <p:nvPr/>
          </p:nvSpPr>
          <p:spPr bwMode="auto">
            <a:xfrm>
              <a:off x="2167" y="2051"/>
              <a:ext cx="3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20" name="Group 36"/>
          <p:cNvGrpSpPr>
            <a:grpSpLocks/>
          </p:cNvGrpSpPr>
          <p:nvPr/>
        </p:nvGrpSpPr>
        <p:grpSpPr bwMode="auto">
          <a:xfrm>
            <a:off x="3455974" y="2219253"/>
            <a:ext cx="686196" cy="1219200"/>
            <a:chOff x="2699" y="1543"/>
            <a:chExt cx="399" cy="768"/>
          </a:xfrm>
        </p:grpSpPr>
        <p:sp>
          <p:nvSpPr>
            <p:cNvPr id="272392" name="Text Box 8"/>
            <p:cNvSpPr txBox="1">
              <a:spLocks noChangeArrowheads="1"/>
            </p:cNvSpPr>
            <p:nvPr/>
          </p:nvSpPr>
          <p:spPr bwMode="auto">
            <a:xfrm>
              <a:off x="2699" y="1543"/>
              <a:ext cx="399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0 0</a:t>
              </a:r>
            </a:p>
          </p:txBody>
        </p:sp>
        <p:sp>
          <p:nvSpPr>
            <p:cNvPr id="272393" name="Line 9"/>
            <p:cNvSpPr>
              <a:spLocks noChangeShapeType="1"/>
            </p:cNvSpPr>
            <p:nvPr/>
          </p:nvSpPr>
          <p:spPr bwMode="auto">
            <a:xfrm>
              <a:off x="2778" y="2051"/>
              <a:ext cx="2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21" name="Group 37"/>
          <p:cNvGrpSpPr>
            <a:grpSpLocks/>
          </p:cNvGrpSpPr>
          <p:nvPr/>
        </p:nvGrpSpPr>
        <p:grpSpPr bwMode="auto">
          <a:xfrm>
            <a:off x="4766456" y="2219253"/>
            <a:ext cx="686196" cy="1219200"/>
            <a:chOff x="3461" y="1543"/>
            <a:chExt cx="399" cy="768"/>
          </a:xfrm>
        </p:grpSpPr>
        <p:sp>
          <p:nvSpPr>
            <p:cNvPr id="272395" name="Text Box 11"/>
            <p:cNvSpPr txBox="1">
              <a:spLocks noChangeArrowheads="1"/>
            </p:cNvSpPr>
            <p:nvPr/>
          </p:nvSpPr>
          <p:spPr bwMode="auto">
            <a:xfrm>
              <a:off x="3461" y="1543"/>
              <a:ext cx="399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-1 1</a:t>
              </a:r>
            </a:p>
          </p:txBody>
        </p:sp>
        <p:sp>
          <p:nvSpPr>
            <p:cNvPr id="272396" name="Line 12"/>
            <p:cNvSpPr>
              <a:spLocks noChangeShapeType="1"/>
            </p:cNvSpPr>
            <p:nvPr/>
          </p:nvSpPr>
          <p:spPr bwMode="auto">
            <a:xfrm>
              <a:off x="3540" y="2051"/>
              <a:ext cx="2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22" name="Group 38"/>
          <p:cNvGrpSpPr>
            <a:grpSpLocks/>
          </p:cNvGrpSpPr>
          <p:nvPr/>
        </p:nvGrpSpPr>
        <p:grpSpPr bwMode="auto">
          <a:xfrm>
            <a:off x="6076937" y="2219253"/>
            <a:ext cx="686196" cy="1219200"/>
            <a:chOff x="4223" y="1543"/>
            <a:chExt cx="399" cy="768"/>
          </a:xfrm>
        </p:grpSpPr>
        <p:sp>
          <p:nvSpPr>
            <p:cNvPr id="272398" name="Text Box 14"/>
            <p:cNvSpPr txBox="1">
              <a:spLocks noChangeArrowheads="1"/>
            </p:cNvSpPr>
            <p:nvPr/>
          </p:nvSpPr>
          <p:spPr bwMode="auto">
            <a:xfrm>
              <a:off x="4223" y="1543"/>
              <a:ext cx="399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0 1</a:t>
              </a:r>
            </a:p>
          </p:txBody>
        </p:sp>
        <p:sp>
          <p:nvSpPr>
            <p:cNvPr id="272399" name="Line 15"/>
            <p:cNvSpPr>
              <a:spLocks noChangeShapeType="1"/>
            </p:cNvSpPr>
            <p:nvPr/>
          </p:nvSpPr>
          <p:spPr bwMode="auto">
            <a:xfrm>
              <a:off x="4302" y="2051"/>
              <a:ext cx="2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23" name="Group 39"/>
          <p:cNvGrpSpPr>
            <a:grpSpLocks/>
          </p:cNvGrpSpPr>
          <p:nvPr/>
        </p:nvGrpSpPr>
        <p:grpSpPr bwMode="auto">
          <a:xfrm>
            <a:off x="7387418" y="2219253"/>
            <a:ext cx="686196" cy="1219200"/>
            <a:chOff x="4985" y="1543"/>
            <a:chExt cx="399" cy="768"/>
          </a:xfrm>
        </p:grpSpPr>
        <p:sp>
          <p:nvSpPr>
            <p:cNvPr id="272401" name="Text Box 17"/>
            <p:cNvSpPr txBox="1">
              <a:spLocks noChangeArrowheads="1"/>
            </p:cNvSpPr>
            <p:nvPr/>
          </p:nvSpPr>
          <p:spPr bwMode="auto">
            <a:xfrm>
              <a:off x="4985" y="1543"/>
              <a:ext cx="399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0 0</a:t>
              </a:r>
            </a:p>
          </p:txBody>
        </p:sp>
        <p:sp>
          <p:nvSpPr>
            <p:cNvPr id="272402" name="Line 18"/>
            <p:cNvSpPr>
              <a:spLocks noChangeShapeType="1"/>
            </p:cNvSpPr>
            <p:nvPr/>
          </p:nvSpPr>
          <p:spPr bwMode="auto">
            <a:xfrm>
              <a:off x="5064" y="2051"/>
              <a:ext cx="2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03" name="Group 19"/>
          <p:cNvGrpSpPr>
            <a:grpSpLocks/>
          </p:cNvGrpSpPr>
          <p:nvPr/>
        </p:nvGrpSpPr>
        <p:grpSpPr bwMode="auto">
          <a:xfrm>
            <a:off x="3393332" y="4840240"/>
            <a:ext cx="686196" cy="1600200"/>
            <a:chOff x="2191" y="1471"/>
            <a:chExt cx="363" cy="1008"/>
          </a:xfrm>
        </p:grpSpPr>
        <p:sp>
          <p:nvSpPr>
            <p:cNvPr id="272404" name="Text Box 20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-1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-1 1</a:t>
              </a:r>
            </a:p>
          </p:txBody>
        </p:sp>
        <p:sp>
          <p:nvSpPr>
            <p:cNvPr id="272405" name="Line 21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06" name="Group 22"/>
          <p:cNvGrpSpPr>
            <a:grpSpLocks/>
          </p:cNvGrpSpPr>
          <p:nvPr/>
        </p:nvGrpSpPr>
        <p:grpSpPr bwMode="auto">
          <a:xfrm>
            <a:off x="4703813" y="4840240"/>
            <a:ext cx="686196" cy="1600200"/>
            <a:chOff x="2191" y="1471"/>
            <a:chExt cx="363" cy="1008"/>
          </a:xfrm>
        </p:grpSpPr>
        <p:sp>
          <p:nvSpPr>
            <p:cNvPr id="272407" name="Text Box 23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-1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/>
                <a:t>0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/>
                <a:t>–</a:t>
              </a:r>
              <a:r>
                <a:rPr lang="en-US" altLang="en-US" sz="2000" b="1"/>
                <a:t>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/>
                <a:t>-1 0</a:t>
              </a:r>
            </a:p>
          </p:txBody>
        </p:sp>
        <p:sp>
          <p:nvSpPr>
            <p:cNvPr id="272408" name="Line 24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09" name="Group 25"/>
          <p:cNvGrpSpPr>
            <a:grpSpLocks/>
          </p:cNvGrpSpPr>
          <p:nvPr/>
        </p:nvGrpSpPr>
        <p:grpSpPr bwMode="auto">
          <a:xfrm>
            <a:off x="6014294" y="4840240"/>
            <a:ext cx="686196" cy="1600200"/>
            <a:chOff x="2191" y="1471"/>
            <a:chExt cx="363" cy="1008"/>
          </a:xfrm>
        </p:grpSpPr>
        <p:sp>
          <p:nvSpPr>
            <p:cNvPr id="272410" name="Text Box 26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-1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 dirty="0"/>
                <a:t>–</a:t>
              </a:r>
              <a:r>
                <a:rPr lang="en-US" altLang="en-US" sz="2000" b="1" dirty="0"/>
                <a:t> 0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0 0</a:t>
              </a:r>
            </a:p>
          </p:txBody>
        </p:sp>
        <p:sp>
          <p:nvSpPr>
            <p:cNvPr id="272411" name="Line 27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2412" name="Group 28"/>
          <p:cNvGrpSpPr>
            <a:grpSpLocks/>
          </p:cNvGrpSpPr>
          <p:nvPr/>
        </p:nvGrpSpPr>
        <p:grpSpPr bwMode="auto">
          <a:xfrm>
            <a:off x="7324775" y="4840240"/>
            <a:ext cx="686196" cy="1600200"/>
            <a:chOff x="2191" y="1471"/>
            <a:chExt cx="363" cy="1008"/>
          </a:xfrm>
        </p:grpSpPr>
        <p:sp>
          <p:nvSpPr>
            <p:cNvPr id="272413" name="Text Box 29"/>
            <p:cNvSpPr txBox="1">
              <a:spLocks noChangeArrowheads="1"/>
            </p:cNvSpPr>
            <p:nvPr/>
          </p:nvSpPr>
          <p:spPr bwMode="auto">
            <a:xfrm>
              <a:off x="2191" y="1471"/>
              <a:ext cx="363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-1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sz="2000" b="1" dirty="0"/>
                <a:t>1</a:t>
              </a:r>
            </a:p>
            <a:p>
              <a:pPr algn="r">
                <a:spcBef>
                  <a:spcPct val="20000"/>
                </a:spcBef>
              </a:pPr>
              <a:r>
                <a:rPr lang="en-US" altLang="en-US" b="1" dirty="0"/>
                <a:t>–</a:t>
              </a:r>
              <a:r>
                <a:rPr lang="en-US" altLang="en-US" sz="2000" b="1" dirty="0"/>
                <a:t> 1</a:t>
              </a:r>
            </a:p>
            <a:p>
              <a:pPr algn="r">
                <a:spcBef>
                  <a:spcPct val="50000"/>
                </a:spcBef>
              </a:pPr>
              <a:r>
                <a:rPr lang="en-US" altLang="en-US" sz="2000" b="1" dirty="0"/>
                <a:t>-1 1</a:t>
              </a:r>
            </a:p>
          </p:txBody>
        </p:sp>
        <p:sp>
          <p:nvSpPr>
            <p:cNvPr id="272414" name="Line 30"/>
            <p:cNvSpPr>
              <a:spLocks noChangeShapeType="1"/>
            </p:cNvSpPr>
            <p:nvPr/>
          </p:nvSpPr>
          <p:spPr bwMode="auto">
            <a:xfrm>
              <a:off x="2263" y="2196"/>
              <a:ext cx="2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03070" y="4840240"/>
            <a:ext cx="1791183" cy="1600200"/>
            <a:chOff x="1018218" y="4840239"/>
            <a:chExt cx="1653400" cy="1600200"/>
          </a:xfrm>
        </p:grpSpPr>
        <p:grpSp>
          <p:nvGrpSpPr>
            <p:cNvPr id="272415" name="Group 31"/>
            <p:cNvGrpSpPr>
              <a:grpSpLocks/>
            </p:cNvGrpSpPr>
            <p:nvPr/>
          </p:nvGrpSpPr>
          <p:grpSpPr bwMode="auto">
            <a:xfrm>
              <a:off x="1979468" y="4840239"/>
              <a:ext cx="692150" cy="1600200"/>
              <a:chOff x="2191" y="1471"/>
              <a:chExt cx="363" cy="1008"/>
            </a:xfrm>
          </p:grpSpPr>
          <p:sp>
            <p:nvSpPr>
              <p:cNvPr id="272416" name="Text Box 32"/>
              <p:cNvSpPr txBox="1">
                <a:spLocks noChangeArrowheads="1"/>
              </p:cNvSpPr>
              <p:nvPr/>
            </p:nvSpPr>
            <p:spPr bwMode="auto">
              <a:xfrm>
                <a:off x="2191" y="1471"/>
                <a:ext cx="363" cy="10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altLang="en-US" sz="2000" b="1" dirty="0"/>
                  <a:t>-1</a:t>
                </a:r>
              </a:p>
              <a:p>
                <a:pPr algn="r">
                  <a:spcBef>
                    <a:spcPct val="20000"/>
                  </a:spcBef>
                </a:pPr>
                <a:r>
                  <a:rPr lang="en-US" altLang="en-US" sz="2000" b="1" dirty="0"/>
                  <a:t>X</a:t>
                </a:r>
              </a:p>
              <a:p>
                <a:pPr algn="r">
                  <a:spcBef>
                    <a:spcPct val="20000"/>
                  </a:spcBef>
                </a:pPr>
                <a:r>
                  <a:rPr lang="en-US" altLang="en-US" sz="2000" b="1" dirty="0"/>
                  <a:t>– Y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altLang="en-US" sz="2000" b="1" dirty="0"/>
                  <a:t>B D</a:t>
                </a:r>
              </a:p>
            </p:txBody>
          </p:sp>
          <p:sp>
            <p:nvSpPr>
              <p:cNvPr id="272417" name="Line 33"/>
              <p:cNvSpPr>
                <a:spLocks noChangeShapeType="1"/>
              </p:cNvSpPr>
              <p:nvPr/>
            </p:nvSpPr>
            <p:spPr bwMode="auto">
              <a:xfrm>
                <a:off x="2263" y="2196"/>
                <a:ext cx="2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1018218" y="4840510"/>
              <a:ext cx="1157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borrow-in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7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Binary Subtraction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00151"/>
            <a:ext cx="8915400" cy="1882775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Start with the least significant bit (rightmost bit)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Subtract each pair of bits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Include the borrow in the subtraction, if present</a:t>
            </a:r>
          </a:p>
        </p:txBody>
      </p:sp>
      <p:sp>
        <p:nvSpPr>
          <p:cNvPr id="273412" name="AutoShape 4"/>
          <p:cNvSpPr>
            <a:spLocks noChangeAspect="1" noChangeArrowheads="1" noTextEdit="1"/>
          </p:cNvSpPr>
          <p:nvPr/>
        </p:nvSpPr>
        <p:spPr bwMode="auto">
          <a:xfrm>
            <a:off x="2456697" y="3486607"/>
            <a:ext cx="5035550" cy="2398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3413" name="Group 5"/>
          <p:cNvGrpSpPr>
            <a:grpSpLocks/>
          </p:cNvGrpSpPr>
          <p:nvPr/>
        </p:nvGrpSpPr>
        <p:grpSpPr bwMode="auto">
          <a:xfrm>
            <a:off x="3050026" y="3869194"/>
            <a:ext cx="3546210" cy="1036638"/>
            <a:chOff x="1785" y="2342"/>
            <a:chExt cx="2062" cy="653"/>
          </a:xfrm>
        </p:grpSpPr>
        <p:sp>
          <p:nvSpPr>
            <p:cNvPr id="273414" name="Rectangle 6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15" name="Rectangle 7"/>
            <p:cNvSpPr>
              <a:spLocks noChangeArrowheads="1"/>
            </p:cNvSpPr>
            <p:nvPr/>
          </p:nvSpPr>
          <p:spPr bwMode="auto">
            <a:xfrm>
              <a:off x="2186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16" name="Rectangle 8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17" name="Rectangle 9"/>
            <p:cNvSpPr>
              <a:spLocks noChangeArrowheads="1"/>
            </p:cNvSpPr>
            <p:nvPr/>
          </p:nvSpPr>
          <p:spPr bwMode="auto">
            <a:xfrm>
              <a:off x="2403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18" name="Rectangle 10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19" name="Rectangle 11"/>
            <p:cNvSpPr>
              <a:spLocks noChangeArrowheads="1"/>
            </p:cNvSpPr>
            <p:nvPr/>
          </p:nvSpPr>
          <p:spPr bwMode="auto">
            <a:xfrm>
              <a:off x="2620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20" name="Rectangle 12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21" name="Rectangle 13"/>
            <p:cNvSpPr>
              <a:spLocks noChangeArrowheads="1"/>
            </p:cNvSpPr>
            <p:nvPr/>
          </p:nvSpPr>
          <p:spPr bwMode="auto">
            <a:xfrm>
              <a:off x="2837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22" name="Rectangle 14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23" name="Rectangle 15"/>
            <p:cNvSpPr>
              <a:spLocks noChangeArrowheads="1"/>
            </p:cNvSpPr>
            <p:nvPr/>
          </p:nvSpPr>
          <p:spPr bwMode="auto">
            <a:xfrm>
              <a:off x="3054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24" name="Rectangle 16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25" name="Rectangle 17"/>
            <p:cNvSpPr>
              <a:spLocks noChangeArrowheads="1"/>
            </p:cNvSpPr>
            <p:nvPr/>
          </p:nvSpPr>
          <p:spPr bwMode="auto">
            <a:xfrm>
              <a:off x="3271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26" name="Rectangle 18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27" name="Rectangle 19"/>
            <p:cNvSpPr>
              <a:spLocks noChangeArrowheads="1"/>
            </p:cNvSpPr>
            <p:nvPr/>
          </p:nvSpPr>
          <p:spPr bwMode="auto">
            <a:xfrm>
              <a:off x="3488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28" name="Rectangle 20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29" name="Rectangle 21"/>
            <p:cNvSpPr>
              <a:spLocks noChangeArrowheads="1"/>
            </p:cNvSpPr>
            <p:nvPr/>
          </p:nvSpPr>
          <p:spPr bwMode="auto">
            <a:xfrm>
              <a:off x="3705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30" name="Rectangle 22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31" name="Rectangle 23"/>
            <p:cNvSpPr>
              <a:spLocks noChangeArrowheads="1"/>
            </p:cNvSpPr>
            <p:nvPr/>
          </p:nvSpPr>
          <p:spPr bwMode="auto">
            <a:xfrm>
              <a:off x="2186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32" name="Rectangle 24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33" name="Rectangle 25"/>
            <p:cNvSpPr>
              <a:spLocks noChangeArrowheads="1"/>
            </p:cNvSpPr>
            <p:nvPr/>
          </p:nvSpPr>
          <p:spPr bwMode="auto">
            <a:xfrm>
              <a:off x="2403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34" name="Rectangle 26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35" name="Rectangle 27"/>
            <p:cNvSpPr>
              <a:spLocks noChangeArrowheads="1"/>
            </p:cNvSpPr>
            <p:nvPr/>
          </p:nvSpPr>
          <p:spPr bwMode="auto">
            <a:xfrm>
              <a:off x="2620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36" name="Rectangle 28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37" name="Rectangle 29"/>
            <p:cNvSpPr>
              <a:spLocks noChangeArrowheads="1"/>
            </p:cNvSpPr>
            <p:nvPr/>
          </p:nvSpPr>
          <p:spPr bwMode="auto">
            <a:xfrm>
              <a:off x="2837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38" name="Rectangle 30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39" name="Rectangle 31"/>
            <p:cNvSpPr>
              <a:spLocks noChangeArrowheads="1"/>
            </p:cNvSpPr>
            <p:nvPr/>
          </p:nvSpPr>
          <p:spPr bwMode="auto">
            <a:xfrm>
              <a:off x="3054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40" name="Rectangle 32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41" name="Rectangle 33"/>
            <p:cNvSpPr>
              <a:spLocks noChangeArrowheads="1"/>
            </p:cNvSpPr>
            <p:nvPr/>
          </p:nvSpPr>
          <p:spPr bwMode="auto">
            <a:xfrm>
              <a:off x="3271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42" name="Rectangle 34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43" name="Rectangle 35"/>
            <p:cNvSpPr>
              <a:spLocks noChangeArrowheads="1"/>
            </p:cNvSpPr>
            <p:nvPr/>
          </p:nvSpPr>
          <p:spPr bwMode="auto">
            <a:xfrm>
              <a:off x="3488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273444" name="Rectangle 36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45" name="Rectangle 37"/>
            <p:cNvSpPr>
              <a:spLocks noChangeArrowheads="1"/>
            </p:cNvSpPr>
            <p:nvPr/>
          </p:nvSpPr>
          <p:spPr bwMode="auto">
            <a:xfrm>
              <a:off x="3705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273446" name="Line 38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447" name="Rectangle 39"/>
            <p:cNvSpPr>
              <a:spLocks noChangeArrowheads="1"/>
            </p:cNvSpPr>
            <p:nvPr/>
          </p:nvSpPr>
          <p:spPr bwMode="auto">
            <a:xfrm>
              <a:off x="1879" y="2685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/>
                <a:t>–</a:t>
              </a:r>
            </a:p>
          </p:txBody>
        </p:sp>
      </p:grpSp>
      <p:sp>
        <p:nvSpPr>
          <p:cNvPr id="273448" name="Rectangle 40"/>
          <p:cNvSpPr>
            <a:spLocks noChangeArrowheads="1"/>
          </p:cNvSpPr>
          <p:nvPr/>
        </p:nvSpPr>
        <p:spPr bwMode="auto">
          <a:xfrm>
            <a:off x="6929875" y="3912058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(54)</a:t>
            </a:r>
            <a:endParaRPr lang="en-US" altLang="en-US"/>
          </a:p>
        </p:txBody>
      </p:sp>
      <p:sp>
        <p:nvSpPr>
          <p:cNvPr id="273449" name="Rectangle 41"/>
          <p:cNvSpPr>
            <a:spLocks noChangeArrowheads="1"/>
          </p:cNvSpPr>
          <p:nvPr/>
        </p:nvSpPr>
        <p:spPr bwMode="auto">
          <a:xfrm>
            <a:off x="6936754" y="4429583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(29)</a:t>
            </a:r>
            <a:endParaRPr lang="en-US" altLang="en-US"/>
          </a:p>
        </p:txBody>
      </p:sp>
      <p:sp>
        <p:nvSpPr>
          <p:cNvPr id="273450" name="Rectangle 42"/>
          <p:cNvSpPr>
            <a:spLocks noChangeArrowheads="1"/>
          </p:cNvSpPr>
          <p:nvPr/>
        </p:nvSpPr>
        <p:spPr bwMode="auto">
          <a:xfrm>
            <a:off x="6929875" y="5121733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(25)</a:t>
            </a:r>
            <a:endParaRPr lang="en-US" altLang="en-US"/>
          </a:p>
        </p:txBody>
      </p:sp>
      <p:grpSp>
        <p:nvGrpSpPr>
          <p:cNvPr id="273454" name="Group 46"/>
          <p:cNvGrpSpPr>
            <a:grpSpLocks/>
          </p:cNvGrpSpPr>
          <p:nvPr/>
        </p:nvGrpSpPr>
        <p:grpSpPr bwMode="auto">
          <a:xfrm>
            <a:off x="2633836" y="5077279"/>
            <a:ext cx="3962400" cy="695324"/>
            <a:chOff x="1543" y="3103"/>
            <a:chExt cx="2304" cy="438"/>
          </a:xfrm>
        </p:grpSpPr>
        <p:sp>
          <p:nvSpPr>
            <p:cNvPr id="273455" name="Rectangle 47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56" name="Rectangle 48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57" name="Rectangle 49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58" name="Rectangle 50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59" name="Rectangle 51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60" name="Rectangle 52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61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62" name="Rectangle 54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463" name="Rectangle 55"/>
            <p:cNvSpPr>
              <a:spLocks noChangeArrowheads="1"/>
            </p:cNvSpPr>
            <p:nvPr/>
          </p:nvSpPr>
          <p:spPr bwMode="auto">
            <a:xfrm>
              <a:off x="3718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 b="1"/>
            </a:p>
          </p:txBody>
        </p:sp>
        <p:sp>
          <p:nvSpPr>
            <p:cNvPr id="273464" name="Rectangle 56"/>
            <p:cNvSpPr>
              <a:spLocks noChangeArrowheads="1"/>
            </p:cNvSpPr>
            <p:nvPr/>
          </p:nvSpPr>
          <p:spPr bwMode="auto">
            <a:xfrm>
              <a:off x="3501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273465" name="Rectangle 57"/>
            <p:cNvSpPr>
              <a:spLocks noChangeArrowheads="1"/>
            </p:cNvSpPr>
            <p:nvPr/>
          </p:nvSpPr>
          <p:spPr bwMode="auto">
            <a:xfrm>
              <a:off x="3284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altLang="en-US" b="1"/>
            </a:p>
          </p:txBody>
        </p:sp>
        <p:sp>
          <p:nvSpPr>
            <p:cNvPr id="273466" name="Rectangle 58"/>
            <p:cNvSpPr>
              <a:spLocks noChangeArrowheads="1"/>
            </p:cNvSpPr>
            <p:nvPr/>
          </p:nvSpPr>
          <p:spPr bwMode="auto">
            <a:xfrm>
              <a:off x="306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altLang="en-US" b="1"/>
            </a:p>
          </p:txBody>
        </p:sp>
        <p:sp>
          <p:nvSpPr>
            <p:cNvPr id="273467" name="Rectangle 59"/>
            <p:cNvSpPr>
              <a:spLocks noChangeArrowheads="1"/>
            </p:cNvSpPr>
            <p:nvPr/>
          </p:nvSpPr>
          <p:spPr bwMode="auto">
            <a:xfrm>
              <a:off x="283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altLang="en-US" b="1"/>
            </a:p>
          </p:txBody>
        </p:sp>
        <p:sp>
          <p:nvSpPr>
            <p:cNvPr id="273468" name="Rectangle 60"/>
            <p:cNvSpPr>
              <a:spLocks noChangeArrowheads="1"/>
            </p:cNvSpPr>
            <p:nvPr/>
          </p:nvSpPr>
          <p:spPr bwMode="auto">
            <a:xfrm>
              <a:off x="1543" y="3425"/>
              <a:ext cx="51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bit position:</a:t>
              </a:r>
              <a:endParaRPr lang="en-US" altLang="en-US" b="1"/>
            </a:p>
          </p:txBody>
        </p:sp>
        <p:sp>
          <p:nvSpPr>
            <p:cNvPr id="273469" name="Rectangle 61"/>
            <p:cNvSpPr>
              <a:spLocks noChangeArrowheads="1"/>
            </p:cNvSpPr>
            <p:nvPr/>
          </p:nvSpPr>
          <p:spPr bwMode="auto">
            <a:xfrm>
              <a:off x="2620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altLang="en-US" b="1"/>
            </a:p>
          </p:txBody>
        </p:sp>
        <p:sp>
          <p:nvSpPr>
            <p:cNvPr id="273470" name="Rectangle 62"/>
            <p:cNvSpPr>
              <a:spLocks noChangeArrowheads="1"/>
            </p:cNvSpPr>
            <p:nvPr/>
          </p:nvSpPr>
          <p:spPr bwMode="auto">
            <a:xfrm>
              <a:off x="2403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 altLang="en-US" b="1"/>
            </a:p>
          </p:txBody>
        </p:sp>
        <p:sp>
          <p:nvSpPr>
            <p:cNvPr id="273471" name="Rectangle 63"/>
            <p:cNvSpPr>
              <a:spLocks noChangeArrowheads="1"/>
            </p:cNvSpPr>
            <p:nvPr/>
          </p:nvSpPr>
          <p:spPr bwMode="auto">
            <a:xfrm>
              <a:off x="2186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 altLang="en-US" b="1"/>
            </a:p>
          </p:txBody>
        </p:sp>
      </p:grpSp>
      <p:sp>
        <p:nvSpPr>
          <p:cNvPr id="273472" name="Rectangle 64"/>
          <p:cNvSpPr>
            <a:spLocks noChangeArrowheads="1"/>
          </p:cNvSpPr>
          <p:nvPr/>
        </p:nvSpPr>
        <p:spPr bwMode="auto">
          <a:xfrm>
            <a:off x="4455095" y="3637420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-1</a:t>
            </a:r>
            <a:endParaRPr lang="en-US" altLang="en-US" b="1"/>
          </a:p>
        </p:txBody>
      </p:sp>
      <p:sp>
        <p:nvSpPr>
          <p:cNvPr id="273474" name="Rectangle 66"/>
          <p:cNvSpPr>
            <a:spLocks noChangeArrowheads="1"/>
          </p:cNvSpPr>
          <p:nvPr/>
        </p:nvSpPr>
        <p:spPr bwMode="auto">
          <a:xfrm>
            <a:off x="4828290" y="3637420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-1</a:t>
            </a:r>
            <a:endParaRPr lang="en-US" altLang="en-US" b="1"/>
          </a:p>
        </p:txBody>
      </p:sp>
      <p:sp>
        <p:nvSpPr>
          <p:cNvPr id="273475" name="Rectangle 67"/>
          <p:cNvSpPr>
            <a:spLocks noChangeArrowheads="1"/>
          </p:cNvSpPr>
          <p:nvPr/>
        </p:nvSpPr>
        <p:spPr bwMode="auto">
          <a:xfrm>
            <a:off x="3739662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273476" name="Rectangle 68"/>
          <p:cNvSpPr>
            <a:spLocks noChangeArrowheads="1"/>
          </p:cNvSpPr>
          <p:nvPr/>
        </p:nvSpPr>
        <p:spPr bwMode="auto">
          <a:xfrm>
            <a:off x="4112856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273477" name="Rectangle 69"/>
          <p:cNvSpPr>
            <a:spLocks noChangeArrowheads="1"/>
          </p:cNvSpPr>
          <p:nvPr/>
        </p:nvSpPr>
        <p:spPr bwMode="auto">
          <a:xfrm>
            <a:off x="4486051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273478" name="Rectangle 70"/>
          <p:cNvSpPr>
            <a:spLocks noChangeArrowheads="1"/>
          </p:cNvSpPr>
          <p:nvPr/>
        </p:nvSpPr>
        <p:spPr bwMode="auto">
          <a:xfrm>
            <a:off x="4859246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273479" name="Rectangle 71"/>
          <p:cNvSpPr>
            <a:spLocks noChangeArrowheads="1"/>
          </p:cNvSpPr>
          <p:nvPr/>
        </p:nvSpPr>
        <p:spPr bwMode="auto">
          <a:xfrm>
            <a:off x="5232441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273480" name="Rectangle 72"/>
          <p:cNvSpPr>
            <a:spLocks noChangeArrowheads="1"/>
          </p:cNvSpPr>
          <p:nvPr/>
        </p:nvSpPr>
        <p:spPr bwMode="auto">
          <a:xfrm>
            <a:off x="5605636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273481" name="Rectangle 73"/>
          <p:cNvSpPr>
            <a:spLocks noChangeArrowheads="1"/>
          </p:cNvSpPr>
          <p:nvPr/>
        </p:nvSpPr>
        <p:spPr bwMode="auto">
          <a:xfrm>
            <a:off x="5978830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273482" name="Rectangle 74"/>
          <p:cNvSpPr>
            <a:spLocks noChangeArrowheads="1"/>
          </p:cNvSpPr>
          <p:nvPr/>
        </p:nvSpPr>
        <p:spPr bwMode="auto">
          <a:xfrm>
            <a:off x="6352025" y="5137607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grpSp>
        <p:nvGrpSpPr>
          <p:cNvPr id="273484" name="Group 76"/>
          <p:cNvGrpSpPr>
            <a:grpSpLocks/>
          </p:cNvGrpSpPr>
          <p:nvPr/>
        </p:nvGrpSpPr>
        <p:grpSpPr bwMode="auto">
          <a:xfrm>
            <a:off x="2895244" y="3627903"/>
            <a:ext cx="3193652" cy="193676"/>
            <a:chOff x="1937" y="2190"/>
            <a:chExt cx="1857" cy="122"/>
          </a:xfrm>
        </p:grpSpPr>
        <p:sp>
          <p:nvSpPr>
            <p:cNvPr id="273453" name="Rectangle 45"/>
            <p:cNvSpPr>
              <a:spLocks noChangeArrowheads="1"/>
            </p:cNvSpPr>
            <p:nvPr/>
          </p:nvSpPr>
          <p:spPr bwMode="auto">
            <a:xfrm>
              <a:off x="1937" y="2190"/>
              <a:ext cx="38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borrow</a:t>
              </a:r>
              <a:endParaRPr lang="en-US" altLang="en-US" b="1"/>
            </a:p>
          </p:txBody>
        </p:sp>
        <p:sp>
          <p:nvSpPr>
            <p:cNvPr id="273483" name="Rectangle 75"/>
            <p:cNvSpPr>
              <a:spLocks noChangeArrowheads="1"/>
            </p:cNvSpPr>
            <p:nvPr/>
          </p:nvSpPr>
          <p:spPr bwMode="auto">
            <a:xfrm>
              <a:off x="3715" y="2196"/>
              <a:ext cx="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-1</a:t>
              </a:r>
              <a:endParaRPr lang="en-US" alt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3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7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7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48" grpId="0"/>
      <p:bldP spid="273449" grpId="0"/>
      <p:bldP spid="273450" grpId="0"/>
      <p:bldP spid="273472" grpId="0"/>
      <p:bldP spid="273474" grpId="0"/>
      <p:bldP spid="273475" grpId="0"/>
      <p:bldP spid="273476" grpId="0"/>
      <p:bldP spid="273477" grpId="0"/>
      <p:bldP spid="273478" grpId="0"/>
      <p:bldP spid="273479" grpId="0"/>
      <p:bldP spid="273480" grpId="0"/>
      <p:bldP spid="273481" grpId="0"/>
      <p:bldP spid="273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Addition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6" y="1009506"/>
            <a:ext cx="8924000" cy="305435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dirty="0"/>
              <a:t>Start with the least significant hexadecimal digits</a:t>
            </a:r>
          </a:p>
          <a:p>
            <a:pPr>
              <a:spcBef>
                <a:spcPct val="60000"/>
              </a:spcBef>
            </a:pPr>
            <a:r>
              <a:rPr lang="en-US" altLang="en-US" dirty="0"/>
              <a:t>Let Sum = summation of two hex digits</a:t>
            </a:r>
          </a:p>
          <a:p>
            <a:pPr>
              <a:spcBef>
                <a:spcPct val="60000"/>
              </a:spcBef>
            </a:pPr>
            <a:r>
              <a:rPr lang="en-US" altLang="en-US" dirty="0"/>
              <a:t>If Sum is greater than or equal to 16</a:t>
            </a:r>
          </a:p>
          <a:p>
            <a:pPr lvl="1">
              <a:spcBef>
                <a:spcPct val="60000"/>
              </a:spcBef>
            </a:pPr>
            <a:r>
              <a:rPr lang="en-US" altLang="en-US" dirty="0"/>
              <a:t>Sum = Sum – 16 and Carry = 1</a:t>
            </a:r>
          </a:p>
          <a:p>
            <a:pPr>
              <a:spcBef>
                <a:spcPct val="60000"/>
              </a:spcBef>
            </a:pPr>
            <a:r>
              <a:rPr lang="en-US" altLang="en-US" dirty="0"/>
              <a:t>Example:</a:t>
            </a:r>
          </a:p>
        </p:txBody>
      </p:sp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1957124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33154" name="Text Box 34"/>
          <p:cNvSpPr txBox="1">
            <a:spLocks noChangeArrowheads="1"/>
          </p:cNvSpPr>
          <p:nvPr/>
        </p:nvSpPr>
        <p:spPr bwMode="auto">
          <a:xfrm>
            <a:off x="2393951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33155" name="Text Box 35"/>
          <p:cNvSpPr txBox="1">
            <a:spLocks noChangeArrowheads="1"/>
          </p:cNvSpPr>
          <p:nvPr/>
        </p:nvSpPr>
        <p:spPr bwMode="auto">
          <a:xfrm>
            <a:off x="2830778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33156" name="Text Box 36"/>
          <p:cNvSpPr txBox="1">
            <a:spLocks noChangeArrowheads="1"/>
          </p:cNvSpPr>
          <p:nvPr/>
        </p:nvSpPr>
        <p:spPr bwMode="auto">
          <a:xfrm>
            <a:off x="3267605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D</a:t>
            </a:r>
          </a:p>
        </p:txBody>
      </p:sp>
      <p:sp>
        <p:nvSpPr>
          <p:cNvPr id="133159" name="Text Box 39"/>
          <p:cNvSpPr txBox="1">
            <a:spLocks noChangeArrowheads="1"/>
          </p:cNvSpPr>
          <p:nvPr/>
        </p:nvSpPr>
        <p:spPr bwMode="auto">
          <a:xfrm>
            <a:off x="4578086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grpSp>
        <p:nvGrpSpPr>
          <p:cNvPr id="133169" name="Group 49"/>
          <p:cNvGrpSpPr>
            <a:grpSpLocks/>
          </p:cNvGrpSpPr>
          <p:nvPr/>
        </p:nvGrpSpPr>
        <p:grpSpPr bwMode="auto">
          <a:xfrm>
            <a:off x="3766344" y="4086226"/>
            <a:ext cx="811742" cy="2016125"/>
            <a:chOff x="2190" y="2524"/>
            <a:chExt cx="472" cy="1270"/>
          </a:xfrm>
        </p:grpSpPr>
        <p:sp>
          <p:nvSpPr>
            <p:cNvPr id="133158" name="Text Box 38"/>
            <p:cNvSpPr txBox="1">
              <a:spLocks noChangeArrowheads="1"/>
            </p:cNvSpPr>
            <p:nvPr/>
          </p:nvSpPr>
          <p:spPr bwMode="auto">
            <a:xfrm>
              <a:off x="2408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sp>
          <p:nvSpPr>
            <p:cNvPr id="133161" name="Text Box 41"/>
            <p:cNvSpPr txBox="1">
              <a:spLocks noChangeArrowheads="1"/>
            </p:cNvSpPr>
            <p:nvPr/>
          </p:nvSpPr>
          <p:spPr bwMode="auto">
            <a:xfrm>
              <a:off x="2190" y="252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133170" name="Group 50"/>
          <p:cNvGrpSpPr>
            <a:grpSpLocks/>
          </p:cNvGrpSpPr>
          <p:nvPr/>
        </p:nvGrpSpPr>
        <p:grpSpPr bwMode="auto">
          <a:xfrm>
            <a:off x="3329517" y="4086226"/>
            <a:ext cx="811742" cy="2016125"/>
            <a:chOff x="1936" y="2524"/>
            <a:chExt cx="472" cy="1270"/>
          </a:xfrm>
        </p:grpSpPr>
        <p:sp>
          <p:nvSpPr>
            <p:cNvPr id="133157" name="Text Box 37"/>
            <p:cNvSpPr txBox="1">
              <a:spLocks noChangeArrowheads="1"/>
            </p:cNvSpPr>
            <p:nvPr/>
          </p:nvSpPr>
          <p:spPr bwMode="auto">
            <a:xfrm>
              <a:off x="2154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133162" name="Text Box 42"/>
            <p:cNvSpPr txBox="1">
              <a:spLocks noChangeArrowheads="1"/>
            </p:cNvSpPr>
            <p:nvPr/>
          </p:nvSpPr>
          <p:spPr bwMode="auto">
            <a:xfrm>
              <a:off x="1936" y="252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133164" name="Group 44"/>
          <p:cNvGrpSpPr>
            <a:grpSpLocks/>
          </p:cNvGrpSpPr>
          <p:nvPr/>
        </p:nvGrpSpPr>
        <p:grpSpPr bwMode="auto">
          <a:xfrm>
            <a:off x="1396471" y="4432300"/>
            <a:ext cx="4055269" cy="1093788"/>
            <a:chOff x="2227" y="2051"/>
            <a:chExt cx="2358" cy="689"/>
          </a:xfrm>
        </p:grpSpPr>
        <p:sp>
          <p:nvSpPr>
            <p:cNvPr id="133125" name="Line 5"/>
            <p:cNvSpPr>
              <a:spLocks noChangeShapeType="1"/>
            </p:cNvSpPr>
            <p:nvPr/>
          </p:nvSpPr>
          <p:spPr bwMode="auto">
            <a:xfrm flipV="1">
              <a:off x="2553" y="2740"/>
              <a:ext cx="20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grpSp>
          <p:nvGrpSpPr>
            <p:cNvPr id="133142" name="Group 22"/>
            <p:cNvGrpSpPr>
              <a:grpSpLocks/>
            </p:cNvGrpSpPr>
            <p:nvPr/>
          </p:nvGrpSpPr>
          <p:grpSpPr bwMode="auto">
            <a:xfrm>
              <a:off x="2553" y="2051"/>
              <a:ext cx="2032" cy="290"/>
              <a:chOff x="3424" y="1870"/>
              <a:chExt cx="2032" cy="290"/>
            </a:xfrm>
          </p:grpSpPr>
          <p:sp>
            <p:nvSpPr>
              <p:cNvPr id="133134" name="Text Box 14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133135" name="Text Box 15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133136" name="Text Box 16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133137" name="Text Box 17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7</a:t>
                </a:r>
              </a:p>
            </p:txBody>
          </p:sp>
          <p:sp>
            <p:nvSpPr>
              <p:cNvPr id="133138" name="Text Box 18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133139" name="Text Box 19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8</a:t>
                </a:r>
              </a:p>
            </p:txBody>
          </p:sp>
          <p:sp>
            <p:nvSpPr>
              <p:cNvPr id="133140" name="Text Box 20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6</a:t>
                </a:r>
              </a:p>
            </p:txBody>
          </p:sp>
          <p:sp>
            <p:nvSpPr>
              <p:cNvPr id="133141" name="Text Box 21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5</a:t>
                </a:r>
              </a:p>
            </p:txBody>
          </p:sp>
        </p:grpSp>
        <p:grpSp>
          <p:nvGrpSpPr>
            <p:cNvPr id="133143" name="Group 23"/>
            <p:cNvGrpSpPr>
              <a:grpSpLocks/>
            </p:cNvGrpSpPr>
            <p:nvPr/>
          </p:nvGrpSpPr>
          <p:grpSpPr bwMode="auto">
            <a:xfrm>
              <a:off x="2553" y="2377"/>
              <a:ext cx="2032" cy="290"/>
              <a:chOff x="3424" y="1870"/>
              <a:chExt cx="2032" cy="290"/>
            </a:xfrm>
          </p:grpSpPr>
          <p:sp>
            <p:nvSpPr>
              <p:cNvPr id="133144" name="Text Box 24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133145" name="Text Box 25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133146" name="Text Box 26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133147" name="Text Box 27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5</a:t>
                </a:r>
              </a:p>
            </p:txBody>
          </p:sp>
          <p:sp>
            <p:nvSpPr>
              <p:cNvPr id="133148" name="Text Box 28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E</a:t>
                </a:r>
              </a:p>
            </p:txBody>
          </p:sp>
          <p:sp>
            <p:nvSpPr>
              <p:cNvPr id="133149" name="Text Box 29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8</a:t>
                </a:r>
              </a:p>
            </p:txBody>
          </p:sp>
          <p:sp>
            <p:nvSpPr>
              <p:cNvPr id="133150" name="Text Box 30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133151" name="Text Box 31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</p:grpSp>
        <p:sp>
          <p:nvSpPr>
            <p:cNvPr id="133163" name="Text Box 43"/>
            <p:cNvSpPr txBox="1">
              <a:spLocks noChangeArrowheads="1"/>
            </p:cNvSpPr>
            <p:nvPr/>
          </p:nvSpPr>
          <p:spPr bwMode="auto">
            <a:xfrm>
              <a:off x="2227" y="2233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+</a:t>
              </a:r>
            </a:p>
          </p:txBody>
        </p:sp>
      </p:grp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6137938" y="4602163"/>
            <a:ext cx="2872052" cy="1592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en-US" sz="2000"/>
              <a:t>5 + B = 5 + 11 = 16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Since Sum ≥ 16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Sum = 16 – 16 = 0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Carry = 1</a:t>
            </a:r>
          </a:p>
        </p:txBody>
      </p:sp>
      <p:grpSp>
        <p:nvGrpSpPr>
          <p:cNvPr id="133171" name="Group 51"/>
          <p:cNvGrpSpPr>
            <a:grpSpLocks/>
          </p:cNvGrpSpPr>
          <p:nvPr/>
        </p:nvGrpSpPr>
        <p:grpSpPr bwMode="auto">
          <a:xfrm>
            <a:off x="959644" y="4084638"/>
            <a:ext cx="5178293" cy="2017712"/>
            <a:chOff x="558" y="2523"/>
            <a:chExt cx="3011" cy="1271"/>
          </a:xfrm>
        </p:grpSpPr>
        <p:sp>
          <p:nvSpPr>
            <p:cNvPr id="133160" name="Text Box 40"/>
            <p:cNvSpPr txBox="1">
              <a:spLocks noChangeArrowheads="1"/>
            </p:cNvSpPr>
            <p:nvPr/>
          </p:nvSpPr>
          <p:spPr bwMode="auto">
            <a:xfrm>
              <a:off x="2916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  <p:grpSp>
          <p:nvGrpSpPr>
            <p:cNvPr id="133168" name="Group 48"/>
            <p:cNvGrpSpPr>
              <a:grpSpLocks/>
            </p:cNvGrpSpPr>
            <p:nvPr/>
          </p:nvGrpSpPr>
          <p:grpSpPr bwMode="auto">
            <a:xfrm>
              <a:off x="558" y="2523"/>
              <a:ext cx="2323" cy="184"/>
              <a:chOff x="558" y="2523"/>
              <a:chExt cx="2323" cy="184"/>
            </a:xfrm>
          </p:grpSpPr>
          <p:sp>
            <p:nvSpPr>
              <p:cNvPr id="133127" name="Text Box 7"/>
              <p:cNvSpPr txBox="1">
                <a:spLocks noChangeArrowheads="1"/>
              </p:cNvSpPr>
              <p:nvPr/>
            </p:nvSpPr>
            <p:spPr bwMode="auto">
              <a:xfrm>
                <a:off x="2699" y="2524"/>
                <a:ext cx="18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133165" name="Text Box 45"/>
              <p:cNvSpPr txBox="1">
                <a:spLocks noChangeArrowheads="1"/>
              </p:cNvSpPr>
              <p:nvPr/>
            </p:nvSpPr>
            <p:spPr bwMode="auto">
              <a:xfrm>
                <a:off x="558" y="2523"/>
                <a:ext cx="65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itchFamily="49" charset="0"/>
                    <a:cs typeface="Courier New" pitchFamily="49" charset="0"/>
                  </a:rPr>
                  <a:t>carry</a:t>
                </a:r>
              </a:p>
            </p:txBody>
          </p:sp>
        </p:grpSp>
        <p:sp>
          <p:nvSpPr>
            <p:cNvPr id="133166" name="Line 46"/>
            <p:cNvSpPr>
              <a:spLocks noChangeShapeType="1"/>
            </p:cNvSpPr>
            <p:nvPr/>
          </p:nvSpPr>
          <p:spPr bwMode="auto">
            <a:xfrm flipH="1">
              <a:off x="3170" y="3503"/>
              <a:ext cx="399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3" grpId="0"/>
      <p:bldP spid="133154" grpId="0"/>
      <p:bldP spid="133155" grpId="0"/>
      <p:bldP spid="133156" grpId="0"/>
      <p:bldP spid="133159" grpId="0"/>
      <p:bldP spid="1331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Subtraction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6" y="1008327"/>
            <a:ext cx="8924000" cy="3054350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altLang="en-US" dirty="0"/>
              <a:t>Start with the least significant hexadecimal digits</a:t>
            </a:r>
          </a:p>
          <a:p>
            <a:pPr>
              <a:spcBef>
                <a:spcPts val="2000"/>
              </a:spcBef>
            </a:pPr>
            <a:r>
              <a:rPr lang="en-US" altLang="en-US" dirty="0"/>
              <a:t>Let Difference = subtraction of two hex digits</a:t>
            </a:r>
          </a:p>
          <a:p>
            <a:pPr>
              <a:spcBef>
                <a:spcPts val="2000"/>
              </a:spcBef>
            </a:pPr>
            <a:r>
              <a:rPr lang="en-US" altLang="en-US" dirty="0"/>
              <a:t>If Difference is negative</a:t>
            </a:r>
          </a:p>
          <a:p>
            <a:pPr lvl="1">
              <a:spcBef>
                <a:spcPts val="2000"/>
              </a:spcBef>
            </a:pPr>
            <a:r>
              <a:rPr lang="en-US" altLang="en-US" dirty="0"/>
              <a:t>Difference = 16 + Difference and Borrow = -1</a:t>
            </a:r>
          </a:p>
          <a:p>
            <a:pPr>
              <a:spcBef>
                <a:spcPts val="2000"/>
              </a:spcBef>
            </a:pPr>
            <a:r>
              <a:rPr lang="en-US" altLang="en-US" dirty="0"/>
              <a:t>Example: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1957124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2393951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3267605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4578086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274442" name="Text Box 10"/>
          <p:cNvSpPr txBox="1">
            <a:spLocks noChangeArrowheads="1"/>
          </p:cNvSpPr>
          <p:nvPr/>
        </p:nvSpPr>
        <p:spPr bwMode="auto">
          <a:xfrm>
            <a:off x="4141259" y="5641976"/>
            <a:ext cx="43682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grpSp>
        <p:nvGrpSpPr>
          <p:cNvPr id="274444" name="Group 12"/>
          <p:cNvGrpSpPr>
            <a:grpSpLocks/>
          </p:cNvGrpSpPr>
          <p:nvPr/>
        </p:nvGrpSpPr>
        <p:grpSpPr bwMode="auto">
          <a:xfrm>
            <a:off x="3329517" y="4086226"/>
            <a:ext cx="811742" cy="2016125"/>
            <a:chOff x="1936" y="2524"/>
            <a:chExt cx="472" cy="1270"/>
          </a:xfrm>
        </p:grpSpPr>
        <p:sp>
          <p:nvSpPr>
            <p:cNvPr id="274445" name="Text Box 13"/>
            <p:cNvSpPr txBox="1">
              <a:spLocks noChangeArrowheads="1"/>
            </p:cNvSpPr>
            <p:nvPr/>
          </p:nvSpPr>
          <p:spPr bwMode="auto">
            <a:xfrm>
              <a:off x="2154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274446" name="Text Box 14"/>
            <p:cNvSpPr txBox="1">
              <a:spLocks noChangeArrowheads="1"/>
            </p:cNvSpPr>
            <p:nvPr/>
          </p:nvSpPr>
          <p:spPr bwMode="auto">
            <a:xfrm>
              <a:off x="1936" y="252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latin typeface="Courier New" pitchFamily="49" charset="0"/>
                  <a:cs typeface="Courier New" pitchFamily="49" charset="0"/>
                </a:rPr>
                <a:t>-1</a:t>
              </a:r>
            </a:p>
          </p:txBody>
        </p:sp>
      </p:grpSp>
      <p:grpSp>
        <p:nvGrpSpPr>
          <p:cNvPr id="274447" name="Group 15"/>
          <p:cNvGrpSpPr>
            <a:grpSpLocks/>
          </p:cNvGrpSpPr>
          <p:nvPr/>
        </p:nvGrpSpPr>
        <p:grpSpPr bwMode="auto">
          <a:xfrm>
            <a:off x="1396471" y="4432300"/>
            <a:ext cx="4055269" cy="1093788"/>
            <a:chOff x="2227" y="2051"/>
            <a:chExt cx="2358" cy="689"/>
          </a:xfrm>
        </p:grpSpPr>
        <p:sp>
          <p:nvSpPr>
            <p:cNvPr id="274448" name="Line 16"/>
            <p:cNvSpPr>
              <a:spLocks noChangeShapeType="1"/>
            </p:cNvSpPr>
            <p:nvPr/>
          </p:nvSpPr>
          <p:spPr bwMode="auto">
            <a:xfrm flipV="1">
              <a:off x="2553" y="2740"/>
              <a:ext cx="20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grpSp>
          <p:nvGrpSpPr>
            <p:cNvPr id="274449" name="Group 17"/>
            <p:cNvGrpSpPr>
              <a:grpSpLocks/>
            </p:cNvGrpSpPr>
            <p:nvPr/>
          </p:nvGrpSpPr>
          <p:grpSpPr bwMode="auto">
            <a:xfrm>
              <a:off x="2553" y="2051"/>
              <a:ext cx="2032" cy="290"/>
              <a:chOff x="3424" y="1870"/>
              <a:chExt cx="2032" cy="290"/>
            </a:xfrm>
          </p:grpSpPr>
          <p:sp>
            <p:nvSpPr>
              <p:cNvPr id="274450" name="Text Box 18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274451" name="Text Box 19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274452" name="Text Box 20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274453" name="Text Box 21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7</a:t>
                </a:r>
              </a:p>
            </p:txBody>
          </p:sp>
          <p:sp>
            <p:nvSpPr>
              <p:cNvPr id="274454" name="Text Box 22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274455" name="Text Box 23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8</a:t>
                </a:r>
              </a:p>
            </p:txBody>
          </p:sp>
          <p:sp>
            <p:nvSpPr>
              <p:cNvPr id="274456" name="Text Box 24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6</a:t>
                </a:r>
              </a:p>
            </p:txBody>
          </p:sp>
          <p:sp>
            <p:nvSpPr>
              <p:cNvPr id="274457" name="Text Box 25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5</a:t>
                </a:r>
              </a:p>
            </p:txBody>
          </p:sp>
        </p:grpSp>
        <p:grpSp>
          <p:nvGrpSpPr>
            <p:cNvPr id="274458" name="Group 26"/>
            <p:cNvGrpSpPr>
              <a:grpSpLocks/>
            </p:cNvGrpSpPr>
            <p:nvPr/>
          </p:nvGrpSpPr>
          <p:grpSpPr bwMode="auto">
            <a:xfrm>
              <a:off x="2553" y="2377"/>
              <a:ext cx="2032" cy="290"/>
              <a:chOff x="3424" y="1870"/>
              <a:chExt cx="2032" cy="290"/>
            </a:xfrm>
          </p:grpSpPr>
          <p:sp>
            <p:nvSpPr>
              <p:cNvPr id="274459" name="Text Box 27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1</a:t>
                </a:r>
              </a:p>
            </p:txBody>
          </p:sp>
          <p:sp>
            <p:nvSpPr>
              <p:cNvPr id="274460" name="Text Box 28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3</a:t>
                </a:r>
              </a:p>
            </p:txBody>
          </p:sp>
          <p:sp>
            <p:nvSpPr>
              <p:cNvPr id="274461" name="Text Box 29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274462" name="Text Box 30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5</a:t>
                </a:r>
              </a:p>
            </p:txBody>
          </p:sp>
          <p:sp>
            <p:nvSpPr>
              <p:cNvPr id="274463" name="Text Box 31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E</a:t>
                </a:r>
              </a:p>
            </p:txBody>
          </p:sp>
          <p:sp>
            <p:nvSpPr>
              <p:cNvPr id="274464" name="Text Box 32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8</a:t>
                </a:r>
              </a:p>
            </p:txBody>
          </p:sp>
          <p:sp>
            <p:nvSpPr>
              <p:cNvPr id="274465" name="Text Box 33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274466" name="Text Box 34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</p:grpSp>
        <p:sp>
          <p:nvSpPr>
            <p:cNvPr id="274467" name="Text Box 35"/>
            <p:cNvSpPr txBox="1">
              <a:spLocks noChangeArrowheads="1"/>
            </p:cNvSpPr>
            <p:nvPr/>
          </p:nvSpPr>
          <p:spPr bwMode="auto">
            <a:xfrm>
              <a:off x="2227" y="2233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-</a:t>
              </a:r>
            </a:p>
          </p:txBody>
        </p:sp>
      </p:grpSp>
      <p:sp>
        <p:nvSpPr>
          <p:cNvPr id="274468" name="Text Box 36"/>
          <p:cNvSpPr txBox="1">
            <a:spLocks noChangeArrowheads="1"/>
          </p:cNvSpPr>
          <p:nvPr/>
        </p:nvSpPr>
        <p:spPr bwMode="auto">
          <a:xfrm>
            <a:off x="5888567" y="4860926"/>
            <a:ext cx="3183335" cy="1160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en-US"/>
              <a:t>Since 5 &lt; B, Difference &lt; 0</a:t>
            </a:r>
          </a:p>
          <a:p>
            <a:pPr>
              <a:spcBef>
                <a:spcPct val="10000"/>
              </a:spcBef>
            </a:pPr>
            <a:r>
              <a:rPr lang="en-US" altLang="en-US"/>
              <a:t>Difference = 16+5–11 = 10</a:t>
            </a:r>
          </a:p>
          <a:p>
            <a:pPr>
              <a:spcBef>
                <a:spcPct val="10000"/>
              </a:spcBef>
            </a:pPr>
            <a:r>
              <a:rPr lang="en-US" altLang="en-US"/>
              <a:t>Borrow = -1</a:t>
            </a:r>
          </a:p>
        </p:txBody>
      </p:sp>
      <p:grpSp>
        <p:nvGrpSpPr>
          <p:cNvPr id="274477" name="Group 45"/>
          <p:cNvGrpSpPr>
            <a:grpSpLocks/>
          </p:cNvGrpSpPr>
          <p:nvPr/>
        </p:nvGrpSpPr>
        <p:grpSpPr bwMode="auto">
          <a:xfrm>
            <a:off x="956204" y="4084638"/>
            <a:ext cx="4932363" cy="2017712"/>
            <a:chOff x="556" y="2573"/>
            <a:chExt cx="2868" cy="1271"/>
          </a:xfrm>
        </p:grpSpPr>
        <p:sp>
          <p:nvSpPr>
            <p:cNvPr id="274470" name="Text Box 38"/>
            <p:cNvSpPr txBox="1">
              <a:spLocks noChangeArrowheads="1"/>
            </p:cNvSpPr>
            <p:nvPr/>
          </p:nvSpPr>
          <p:spPr bwMode="auto">
            <a:xfrm>
              <a:off x="2916" y="355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  <p:sp>
          <p:nvSpPr>
            <p:cNvPr id="274472" name="Text Box 40"/>
            <p:cNvSpPr txBox="1">
              <a:spLocks noChangeArrowheads="1"/>
            </p:cNvSpPr>
            <p:nvPr/>
          </p:nvSpPr>
          <p:spPr bwMode="auto">
            <a:xfrm>
              <a:off x="2699" y="257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latin typeface="Courier New" pitchFamily="49" charset="0"/>
                  <a:cs typeface="Courier New" pitchFamily="49" charset="0"/>
                </a:rPr>
                <a:t>-1</a:t>
              </a:r>
            </a:p>
          </p:txBody>
        </p:sp>
        <p:sp>
          <p:nvSpPr>
            <p:cNvPr id="274473" name="Text Box 41"/>
            <p:cNvSpPr txBox="1">
              <a:spLocks noChangeArrowheads="1"/>
            </p:cNvSpPr>
            <p:nvPr/>
          </p:nvSpPr>
          <p:spPr bwMode="auto">
            <a:xfrm>
              <a:off x="556" y="2573"/>
              <a:ext cx="655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</a:rPr>
                <a:t>borrow</a:t>
              </a:r>
            </a:p>
          </p:txBody>
        </p:sp>
        <p:sp>
          <p:nvSpPr>
            <p:cNvPr id="274474" name="Line 42"/>
            <p:cNvSpPr>
              <a:spLocks noChangeShapeType="1"/>
            </p:cNvSpPr>
            <p:nvPr/>
          </p:nvSpPr>
          <p:spPr bwMode="auto">
            <a:xfrm flipH="1">
              <a:off x="3170" y="3466"/>
              <a:ext cx="254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4480" name="Group 48"/>
          <p:cNvGrpSpPr>
            <a:grpSpLocks/>
          </p:cNvGrpSpPr>
          <p:nvPr/>
        </p:nvGrpSpPr>
        <p:grpSpPr bwMode="auto">
          <a:xfrm>
            <a:off x="2479940" y="4098925"/>
            <a:ext cx="787665" cy="2003424"/>
            <a:chOff x="1442" y="2582"/>
            <a:chExt cx="458" cy="1262"/>
          </a:xfrm>
        </p:grpSpPr>
        <p:sp>
          <p:nvSpPr>
            <p:cNvPr id="274438" name="Text Box 6"/>
            <p:cNvSpPr txBox="1">
              <a:spLocks noChangeArrowheads="1"/>
            </p:cNvSpPr>
            <p:nvPr/>
          </p:nvSpPr>
          <p:spPr bwMode="auto">
            <a:xfrm>
              <a:off x="1646" y="355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  <p:sp>
          <p:nvSpPr>
            <p:cNvPr id="274479" name="Rectangle 47"/>
            <p:cNvSpPr>
              <a:spLocks noChangeArrowheads="1"/>
            </p:cNvSpPr>
            <p:nvPr/>
          </p:nvSpPr>
          <p:spPr bwMode="auto">
            <a:xfrm>
              <a:off x="1442" y="2582"/>
              <a:ext cx="16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en-US" altLang="en-US" b="1">
                  <a:latin typeface="Courier New" pitchFamily="49" charset="0"/>
                  <a:cs typeface="Courier New" pitchFamily="49" charset="0"/>
                </a:rPr>
                <a:t>-1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37" grpId="0"/>
      <p:bldP spid="274439" grpId="0"/>
      <p:bldP spid="274440" grpId="0"/>
      <p:bldP spid="274442" grpId="0"/>
      <p:bldP spid="2744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A54D9E-8287-45DD-BC74-FD2631358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50" y="1527969"/>
            <a:ext cx="9215917" cy="42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Binary and Hexadecimal Addition and Subtraction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Binary Multiplication and Bit Shifting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Signed Integers</a:t>
            </a:r>
          </a:p>
          <a:p>
            <a:pPr marL="444500" indent="-444500">
              <a:spcBef>
                <a:spcPts val="6000"/>
              </a:spcBef>
            </a:pPr>
            <a:r>
              <a:rPr lang="en-US" altLang="en-US" sz="2800" kern="0" dirty="0"/>
              <a:t>Range, Overflow, Converting Subtraction into Addition</a:t>
            </a:r>
          </a:p>
        </p:txBody>
      </p:sp>
    </p:spTree>
    <p:extLst>
      <p:ext uri="{BB962C8B-B14F-4D97-AF65-F5344CB8AC3E}">
        <p14:creationId xmlns:p14="http://schemas.microsoft.com/office/powerpoint/2010/main" val="15435202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17746</TotalTime>
  <Words>2899</Words>
  <Application>Microsoft Office PowerPoint</Application>
  <PresentationFormat>A4 Paper (210x297 mm)</PresentationFormat>
  <Paragraphs>930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  <vt:variant>
        <vt:lpstr>Custom Shows</vt:lpstr>
      </vt:variant>
      <vt:variant>
        <vt:i4>1</vt:i4>
      </vt:variant>
    </vt:vector>
  </HeadingPairs>
  <TitlesOfParts>
    <vt:vector size="40" baseType="lpstr">
      <vt:lpstr>Arial</vt:lpstr>
      <vt:lpstr>Calibri</vt:lpstr>
      <vt:lpstr>Comic Sans MS</vt:lpstr>
      <vt:lpstr>Consolas</vt:lpstr>
      <vt:lpstr>Courier New</vt:lpstr>
      <vt:lpstr>Helvetica</vt:lpstr>
      <vt:lpstr>Times New Roman</vt:lpstr>
      <vt:lpstr>Wingdings</vt:lpstr>
      <vt:lpstr>Default Design</vt:lpstr>
      <vt:lpstr>Binary Arithmetic</vt:lpstr>
      <vt:lpstr>Presentation Outline</vt:lpstr>
      <vt:lpstr>Adding Bits</vt:lpstr>
      <vt:lpstr>Binary Addition</vt:lpstr>
      <vt:lpstr>Subtracting Bits</vt:lpstr>
      <vt:lpstr>Binary Subtraction</vt:lpstr>
      <vt:lpstr>Hexadecimal Addition</vt:lpstr>
      <vt:lpstr>Hexadecimal Subtraction</vt:lpstr>
      <vt:lpstr>Next . . .</vt:lpstr>
      <vt:lpstr>Binary Multiplication</vt:lpstr>
      <vt:lpstr>Shifting the Bits to the Left</vt:lpstr>
      <vt:lpstr>Shifting the Bits to the Right</vt:lpstr>
      <vt:lpstr>Next . . .</vt:lpstr>
      <vt:lpstr>Signed Integers</vt:lpstr>
      <vt:lpstr>Sign-Magnitude Representation</vt:lpstr>
      <vt:lpstr>Properties of Sign-Magnitude</vt:lpstr>
      <vt:lpstr>Sign-Magnitude Addition / Subtraction</vt:lpstr>
      <vt:lpstr>1’s Complement Representation</vt:lpstr>
      <vt:lpstr>2’s Complement Representation</vt:lpstr>
      <vt:lpstr>Computing the 2's Complement</vt:lpstr>
      <vt:lpstr>Properties of the 2’s Complement</vt:lpstr>
      <vt:lpstr>2's Complement Signed Decimal Value</vt:lpstr>
      <vt:lpstr>Values of Different Representations</vt:lpstr>
      <vt:lpstr>Next . . .</vt:lpstr>
      <vt:lpstr>Range, Carry, Borrow, and Overflow</vt:lpstr>
      <vt:lpstr>Range of Unsigned Integers</vt:lpstr>
      <vt:lpstr>Range of Signed Integers</vt:lpstr>
      <vt:lpstr>Carry and Overflow Examples</vt:lpstr>
      <vt:lpstr>Carry versus Overflow</vt:lpstr>
      <vt:lpstr>Converting Subtraction into Addition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Arithmetic</dc:title>
  <dc:creator>Dr. Muhamed Mudawar</dc:creator>
  <cp:lastModifiedBy>Muhamed Fawzi Mudawar</cp:lastModifiedBy>
  <cp:revision>419</cp:revision>
  <cp:lastPrinted>2018-01-31T21:08:25Z</cp:lastPrinted>
  <dcterms:created xsi:type="dcterms:W3CDTF">2004-09-12T13:54:39Z</dcterms:created>
  <dcterms:modified xsi:type="dcterms:W3CDTF">2022-01-11T09:04:33Z</dcterms:modified>
</cp:coreProperties>
</file>