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83" r:id="rId3"/>
  </p:sldMasterIdLst>
  <p:notesMasterIdLst>
    <p:notesMasterId r:id="rId26"/>
  </p:notesMasterIdLst>
  <p:handoutMasterIdLst>
    <p:handoutMasterId r:id="rId27"/>
  </p:handoutMasterIdLst>
  <p:sldIdLst>
    <p:sldId id="256" r:id="rId4"/>
    <p:sldId id="649" r:id="rId5"/>
    <p:sldId id="658" r:id="rId6"/>
    <p:sldId id="653" r:id="rId7"/>
    <p:sldId id="652" r:id="rId8"/>
    <p:sldId id="597" r:id="rId9"/>
    <p:sldId id="593" r:id="rId10"/>
    <p:sldId id="591" r:id="rId11"/>
    <p:sldId id="601" r:id="rId12"/>
    <p:sldId id="594" r:id="rId13"/>
    <p:sldId id="654" r:id="rId14"/>
    <p:sldId id="290" r:id="rId15"/>
    <p:sldId id="599" r:id="rId16"/>
    <p:sldId id="626" r:id="rId17"/>
    <p:sldId id="659" r:id="rId18"/>
    <p:sldId id="662" r:id="rId19"/>
    <p:sldId id="317" r:id="rId20"/>
    <p:sldId id="622" r:id="rId21"/>
    <p:sldId id="297" r:id="rId22"/>
    <p:sldId id="605" r:id="rId23"/>
    <p:sldId id="661" r:id="rId24"/>
    <p:sldId id="660" r:id="rId25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46" autoAdjust="0"/>
    <p:restoredTop sz="96973" autoAdjust="0"/>
  </p:normalViewPr>
  <p:slideViewPr>
    <p:cSldViewPr>
      <p:cViewPr varScale="1">
        <p:scale>
          <a:sx n="118" d="100"/>
          <a:sy n="118" d="100"/>
        </p:scale>
        <p:origin x="10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-4456"/>
    </p:cViewPr>
  </p:sorterViewPr>
  <p:notesViewPr>
    <p:cSldViewPr>
      <p:cViewPr varScale="1">
        <p:scale>
          <a:sx n="119" d="100"/>
          <a:sy n="119" d="100"/>
        </p:scale>
        <p:origin x="5144" y="200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ad Felemban" userId="1340486_tp_dropbox" providerId="OAuth2" clId="{6E16B10F-316B-E144-95CC-AD2960743E36}"/>
    <pc:docChg chg="undo custSel modSld">
      <pc:chgData name="Muhamad Felemban" userId="1340486_tp_dropbox" providerId="OAuth2" clId="{6E16B10F-316B-E144-95CC-AD2960743E36}" dt="2020-10-13T17:07:14.081" v="7" actId="7634"/>
      <pc:docMkLst>
        <pc:docMk/>
      </pc:docMkLst>
      <pc:sldChg chg="addSp">
        <pc:chgData name="Muhamad Felemban" userId="1340486_tp_dropbox" providerId="OAuth2" clId="{6E16B10F-316B-E144-95CC-AD2960743E36}" dt="2020-10-13T17:07:14.081" v="7" actId="7634"/>
        <pc:sldMkLst>
          <pc:docMk/>
          <pc:sldMk cId="3170836623" sldId="290"/>
        </pc:sldMkLst>
        <pc:inkChg chg="add">
          <ac:chgData name="Muhamad Felemban" userId="1340486_tp_dropbox" providerId="OAuth2" clId="{6E16B10F-316B-E144-95CC-AD2960743E36}" dt="2020-10-13T17:07:14.081" v="7" actId="7634"/>
          <ac:inkMkLst>
            <pc:docMk/>
            <pc:sldMk cId="3170836623" sldId="290"/>
            <ac:inkMk id="7" creationId="{CEEACC3F-029B-8845-A064-4817DF3E0351}"/>
          </ac:inkMkLst>
        </pc:inkChg>
      </pc:sldChg>
      <pc:sldChg chg="addSp">
        <pc:chgData name="Muhamad Felemban" userId="1340486_tp_dropbox" providerId="OAuth2" clId="{6E16B10F-316B-E144-95CC-AD2960743E36}" dt="2020-10-13T16:53:21.893" v="3" actId="7634"/>
        <pc:sldMkLst>
          <pc:docMk/>
          <pc:sldMk cId="521854940" sldId="591"/>
        </pc:sldMkLst>
        <pc:inkChg chg="add">
          <ac:chgData name="Muhamad Felemban" userId="1340486_tp_dropbox" providerId="OAuth2" clId="{6E16B10F-316B-E144-95CC-AD2960743E36}" dt="2020-10-13T16:44:37.584" v="2" actId="7634"/>
          <ac:inkMkLst>
            <pc:docMk/>
            <pc:sldMk cId="521854940" sldId="591"/>
            <ac:inkMk id="4" creationId="{8D84ABB7-2DF0-F346-9760-54C71D75E9C3}"/>
          </ac:inkMkLst>
        </pc:inkChg>
        <pc:inkChg chg="add">
          <ac:chgData name="Muhamad Felemban" userId="1340486_tp_dropbox" providerId="OAuth2" clId="{6E16B10F-316B-E144-95CC-AD2960743E36}" dt="2020-10-13T16:53:21.893" v="3" actId="7634"/>
          <ac:inkMkLst>
            <pc:docMk/>
            <pc:sldMk cId="521854940" sldId="591"/>
            <ac:inkMk id="10" creationId="{7B1ABBD8-9FF6-0546-9403-052807986EF0}"/>
          </ac:inkMkLst>
        </pc:inkChg>
      </pc:sldChg>
      <pc:sldChg chg="addSp">
        <pc:chgData name="Muhamad Felemban" userId="1340486_tp_dropbox" providerId="OAuth2" clId="{6E16B10F-316B-E144-95CC-AD2960743E36}" dt="2020-10-13T16:44:37.584" v="2" actId="7634"/>
        <pc:sldMkLst>
          <pc:docMk/>
          <pc:sldMk cId="2198077253" sldId="593"/>
        </pc:sldMkLst>
        <pc:inkChg chg="add">
          <ac:chgData name="Muhamad Felemban" userId="1340486_tp_dropbox" providerId="OAuth2" clId="{6E16B10F-316B-E144-95CC-AD2960743E36}" dt="2020-10-13T16:33:02.564" v="0" actId="7634"/>
          <ac:inkMkLst>
            <pc:docMk/>
            <pc:sldMk cId="2198077253" sldId="593"/>
            <ac:inkMk id="4" creationId="{841332AE-589C-8C4E-BE36-3F6AD3DC6608}"/>
          </ac:inkMkLst>
        </pc:inkChg>
        <pc:inkChg chg="add">
          <ac:chgData name="Muhamad Felemban" userId="1340486_tp_dropbox" providerId="OAuth2" clId="{6E16B10F-316B-E144-95CC-AD2960743E36}" dt="2020-10-13T16:37:54.945" v="1" actId="7634"/>
          <ac:inkMkLst>
            <pc:docMk/>
            <pc:sldMk cId="2198077253" sldId="593"/>
            <ac:inkMk id="9" creationId="{2463519A-4246-A74F-A54E-3F4B3394BD63}"/>
          </ac:inkMkLst>
        </pc:inkChg>
        <pc:inkChg chg="add">
          <ac:chgData name="Muhamad Felemban" userId="1340486_tp_dropbox" providerId="OAuth2" clId="{6E16B10F-316B-E144-95CC-AD2960743E36}" dt="2020-10-13T16:44:37.584" v="2" actId="7634"/>
          <ac:inkMkLst>
            <pc:docMk/>
            <pc:sldMk cId="2198077253" sldId="593"/>
            <ac:inkMk id="13" creationId="{B976D9D5-8D53-1642-9619-A6DB33A8D1A0}"/>
          </ac:inkMkLst>
        </pc:inkChg>
      </pc:sldChg>
      <pc:sldChg chg="addSp">
        <pc:chgData name="Muhamad Felemban" userId="1340486_tp_dropbox" providerId="OAuth2" clId="{6E16B10F-316B-E144-95CC-AD2960743E36}" dt="2020-10-13T17:04:00.457" v="6" actId="7634"/>
        <pc:sldMkLst>
          <pc:docMk/>
          <pc:sldMk cId="848300636" sldId="594"/>
        </pc:sldMkLst>
        <pc:inkChg chg="add">
          <ac:chgData name="Muhamad Felemban" userId="1340486_tp_dropbox" providerId="OAuth2" clId="{6E16B10F-316B-E144-95CC-AD2960743E36}" dt="2020-10-13T17:04:00.457" v="6" actId="7634"/>
          <ac:inkMkLst>
            <pc:docMk/>
            <pc:sldMk cId="848300636" sldId="594"/>
            <ac:inkMk id="4" creationId="{92A65AD1-E03F-8D40-97BC-5BDCAA1EB4C1}"/>
          </ac:inkMkLst>
        </pc:inkChg>
      </pc:sldChg>
      <pc:sldChg chg="addSp">
        <pc:chgData name="Muhamad Felemban" userId="1340486_tp_dropbox" providerId="OAuth2" clId="{6E16B10F-316B-E144-95CC-AD2960743E36}" dt="2020-10-13T16:33:02.564" v="0" actId="7634"/>
        <pc:sldMkLst>
          <pc:docMk/>
          <pc:sldMk cId="979741283" sldId="597"/>
        </pc:sldMkLst>
        <pc:inkChg chg="add">
          <ac:chgData name="Muhamad Felemban" userId="1340486_tp_dropbox" providerId="OAuth2" clId="{6E16B10F-316B-E144-95CC-AD2960743E36}" dt="2020-10-13T16:33:02.564" v="0" actId="7634"/>
          <ac:inkMkLst>
            <pc:docMk/>
            <pc:sldMk cId="979741283" sldId="597"/>
            <ac:inkMk id="4" creationId="{600D2764-355A-8D4B-8C27-10405A6C55A2}"/>
          </ac:inkMkLst>
        </pc:inkChg>
      </pc:sldChg>
      <pc:sldChg chg="addSp delSp">
        <pc:chgData name="Muhamad Felemban" userId="1340486_tp_dropbox" providerId="OAuth2" clId="{6E16B10F-316B-E144-95CC-AD2960743E36}" dt="2020-10-13T16:53:50.953" v="5"/>
        <pc:sldMkLst>
          <pc:docMk/>
          <pc:sldMk cId="3725532290" sldId="601"/>
        </pc:sldMkLst>
        <pc:inkChg chg="add">
          <ac:chgData name="Muhamad Felemban" userId="1340486_tp_dropbox" providerId="OAuth2" clId="{6E16B10F-316B-E144-95CC-AD2960743E36}" dt="2020-10-13T16:53:21.893" v="3" actId="7634"/>
          <ac:inkMkLst>
            <pc:docMk/>
            <pc:sldMk cId="3725532290" sldId="601"/>
            <ac:inkMk id="6" creationId="{EF178002-C389-B148-9282-E45A350AAF83}"/>
          </ac:inkMkLst>
        </pc:inkChg>
        <pc:inkChg chg="add del">
          <ac:chgData name="Muhamad Felemban" userId="1340486_tp_dropbox" providerId="OAuth2" clId="{6E16B10F-316B-E144-95CC-AD2960743E36}" dt="2020-10-13T16:53:50.953" v="5"/>
          <ac:inkMkLst>
            <pc:docMk/>
            <pc:sldMk cId="3725532290" sldId="601"/>
            <ac:inkMk id="9" creationId="{0491E8B3-5E14-074C-8C6F-A1FD9D4E164A}"/>
          </ac:inkMkLst>
        </pc:inkChg>
      </pc:sldChg>
      <pc:sldChg chg="addSp">
        <pc:chgData name="Muhamad Felemban" userId="1340486_tp_dropbox" providerId="OAuth2" clId="{6E16B10F-316B-E144-95CC-AD2960743E36}" dt="2020-10-13T16:33:02.564" v="0" actId="7634"/>
        <pc:sldMkLst>
          <pc:docMk/>
          <pc:sldMk cId="1081196660" sldId="652"/>
        </pc:sldMkLst>
        <pc:inkChg chg="add">
          <ac:chgData name="Muhamad Felemban" userId="1340486_tp_dropbox" providerId="OAuth2" clId="{6E16B10F-316B-E144-95CC-AD2960743E36}" dt="2020-10-13T16:33:02.564" v="0" actId="7634"/>
          <ac:inkMkLst>
            <pc:docMk/>
            <pc:sldMk cId="1081196660" sldId="652"/>
            <ac:inkMk id="6" creationId="{6DE9B872-97EA-3143-8C29-7DDDE6057700}"/>
          </ac:inkMkLst>
        </pc:inkChg>
      </pc:sldChg>
      <pc:sldChg chg="addSp">
        <pc:chgData name="Muhamad Felemban" userId="1340486_tp_dropbox" providerId="OAuth2" clId="{6E16B10F-316B-E144-95CC-AD2960743E36}" dt="2020-10-13T17:07:14.081" v="7" actId="7634"/>
        <pc:sldMkLst>
          <pc:docMk/>
          <pc:sldMk cId="4046588099" sldId="654"/>
        </pc:sldMkLst>
        <pc:inkChg chg="add">
          <ac:chgData name="Muhamad Felemban" userId="1340486_tp_dropbox" providerId="OAuth2" clId="{6E16B10F-316B-E144-95CC-AD2960743E36}" dt="2020-10-13T17:07:14.081" v="7" actId="7634"/>
          <ac:inkMkLst>
            <pc:docMk/>
            <pc:sldMk cId="4046588099" sldId="654"/>
            <ac:inkMk id="9" creationId="{2DC6552C-9DA9-D24B-958C-59718B96EF91}"/>
          </ac:inkMkLst>
        </pc:inkChg>
      </pc:sldChg>
      <pc:sldChg chg="addSp">
        <pc:chgData name="Muhamad Felemban" userId="1340486_tp_dropbox" providerId="OAuth2" clId="{6E16B10F-316B-E144-95CC-AD2960743E36}" dt="2020-10-13T16:33:02.564" v="0" actId="7634"/>
        <pc:sldMkLst>
          <pc:docMk/>
          <pc:sldMk cId="1794500207" sldId="658"/>
        </pc:sldMkLst>
        <pc:inkChg chg="add">
          <ac:chgData name="Muhamad Felemban" userId="1340486_tp_dropbox" providerId="OAuth2" clId="{6E16B10F-316B-E144-95CC-AD2960743E36}" dt="2020-10-13T16:33:02.564" v="0" actId="7634"/>
          <ac:inkMkLst>
            <pc:docMk/>
            <pc:sldMk cId="1794500207" sldId="658"/>
            <ac:inkMk id="7" creationId="{B2A6A8CB-573A-EA46-9D91-7E12C0D706C6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2-BE40-A2F2-7D6223A42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A02-BE40-A2F2-7D6223A42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A02-BE40-A2F2-7D6223A42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87135"/>
        <c:axId val="1134761727"/>
      </c:barChart>
      <c:catAx>
        <c:axId val="11373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761727"/>
        <c:crosses val="autoZero"/>
        <c:auto val="1"/>
        <c:lblAlgn val="ctr"/>
        <c:lblOffset val="100"/>
        <c:noMultiLvlLbl val="0"/>
      </c:catAx>
      <c:valAx>
        <c:axId val="113476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8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E-C141-9DAD-84974FA80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8FE-C141-9DAD-84974FA803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[0-20]</c:v>
                </c:pt>
                <c:pt idx="1">
                  <c:v>[20-40]</c:v>
                </c:pt>
                <c:pt idx="2">
                  <c:v>[40-60]</c:v>
                </c:pt>
                <c:pt idx="3">
                  <c:v>&gt;60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8FE-C141-9DAD-84974FA80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87135"/>
        <c:axId val="1134761727"/>
      </c:barChart>
      <c:catAx>
        <c:axId val="11373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761727"/>
        <c:crosses val="autoZero"/>
        <c:auto val="1"/>
        <c:lblAlgn val="ctr"/>
        <c:lblOffset val="100"/>
        <c:noMultiLvlLbl val="0"/>
      </c:catAx>
      <c:valAx>
        <c:axId val="113476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8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15:09:32.5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2493 2493 8356,'-21'-25'0,"0"-4"-325,4-2 1,5 13 0,12 9 324,0 14 0,6 18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59cca6594_6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59cca6594_6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02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75a1e945b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75a1e945b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\frac{\mathbb{P}\{A(D)=(r_1,r_2)\}}{\mathbb{P}\{A(D')=(r_1,r_2)\}}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\frac{\mathbb{P}\{A_1(D)=r_1\}\mathbb{P}\{A_2(D)=r_2\}}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{\mathbb{P}\{A_1(D')=r_1\}\mathbb{P}\{A_2(D')=r_2\}}\\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\left(\frac{\mathbb{P}\{A_1(D)=r_1\}\}}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{\mathbb{P}\{A_1(D')=r_1\}\}}\right)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\left(\frac{\mathbb{P}\{A_2(D)=r_2\}}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{\mathbb{P}\{A_2(D')=r_2\}}\right)\\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\le \exp(\epsilon_1)\exp(\epsilon_2) \\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= \exp(\epsilon_1+\epsilon_2)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\frac{\mathbb{P}\{A(D)\in S_1\times S_2\}}{\mathbb{P}\{A(D')\in S_1\times S_2\}}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\frac{\mathbb{P}\{A_1(D)\in S_1\}\mathbb{P}\{A_2(D)\in S_2\}}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{\mathbb{P}\{A_1(D')\in S_1\}\mathbb{P}\{A_2(D')\in S_2\}}\\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\left(\frac{\mathbb{P}\{A_1(D)\in S_1\}\}}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{\mathbb{P}\{A_1(D')\in S_1\}\}}\right)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\left(\frac{\mathbb{P}\{A_2(D)\in S_2\}}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{\mathbb{P}\{A_2(D')\in S_2\}}\right)\\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\le \exp(\epsilon_1)\exp(\epsilon_2) \\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&amp; = \exp(\epsilon_1+\epsilon_2)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COE526: Lecture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COE 526 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</a:t>
            </a:r>
            <a:r>
              <a:rPr lang="ar-SA" altLang="en-US" dirty="0"/>
              <a:t>8</a:t>
            </a:r>
            <a:r>
              <a:rPr lang="en-US" altLang="en-US" dirty="0"/>
              <a:t>: Differential Privacy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FF455-E472-BF45-B590-E74D716C3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Recall, randomized function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-differentially private if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any possible output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 probability density is </a:t>
                </a:r>
                <a:r>
                  <a:rPr lang="en-US" b="1" dirty="0"/>
                  <a:t>proportional</a:t>
                </a:r>
                <a:r>
                  <a:rPr lang="en-US" dirty="0"/>
                  <a:t> to the probability density of the added noise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, 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𝐿𝑎𝑝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𝐿𝑎𝑝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Recall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FF455-E472-BF45-B590-E74D716C3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867" r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D9A416A-C116-9148-B05C-21A44C01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14313"/>
            <a:ext cx="7307263" cy="700087"/>
          </a:xfrm>
        </p:spPr>
        <p:txBody>
          <a:bodyPr>
            <a:normAutofit/>
          </a:bodyPr>
          <a:lstStyle/>
          <a:p>
            <a:r>
              <a:rPr lang="en-US" dirty="0"/>
              <a:t>Laplace Mechanism: Sketch of Proof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2F5C8-7733-244C-8692-F1C4BA8E8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16201-7569-A141-8D64-66101AA8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</a:p>
        </p:txBody>
      </p:sp>
    </p:spTree>
    <p:extLst>
      <p:ext uri="{BB962C8B-B14F-4D97-AF65-F5344CB8AC3E}">
        <p14:creationId xmlns:p14="http://schemas.microsoft.com/office/powerpoint/2010/main" val="8483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587B72F1-49D6-E640-9611-C90164D2C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people having disease</a:t>
                </a:r>
              </a:p>
              <a:p>
                <a:pPr lvl="1"/>
                <a:r>
                  <a:rPr lang="en-US" dirty="0"/>
                  <a:t>True answer = 3</a:t>
                </a:r>
              </a:p>
              <a:p>
                <a:pPr lvl="1"/>
                <a:r>
                  <a:rPr lang="en-US" dirty="0"/>
                  <a:t>Sensitivity = 1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,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drawn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Mean = 0</a:t>
                </a:r>
              </a:p>
              <a:p>
                <a:pPr lvl="1"/>
                <a:r>
                  <a:rPr lang="en-US" dirty="0"/>
                  <a:t>Variance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587B72F1-49D6-E640-9611-C90164D2C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Example: COUNT query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7269"/>
            <a:ext cx="5535295" cy="52065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4078604"/>
            <a:ext cx="5286375" cy="388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ts val="342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endParaRPr sz="2175" baseline="24904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0519" y="1627736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A38D104F-38E6-BC40-ABF0-F61937C9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77277"/>
              </p:ext>
            </p:extLst>
          </p:nvPr>
        </p:nvGraphicFramePr>
        <p:xfrm>
          <a:off x="7229492" y="1981200"/>
          <a:ext cx="1371600" cy="241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598">
                <a:tc>
                  <a:txBody>
                    <a:bodyPr/>
                    <a:lstStyle/>
                    <a:p>
                      <a:pPr marL="400685" marR="274320" indent="-1162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ase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(Y/N)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99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58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5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17"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14FE00F-457A-6E40-9931-14C519084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Sum of Age (suppose Age is in [</a:t>
                </a:r>
                <a:r>
                  <a:rPr lang="en-US" dirty="0" err="1"/>
                  <a:t>a,b</a:t>
                </a:r>
                <a:r>
                  <a:rPr lang="en-US" dirty="0"/>
                  <a:t>])</a:t>
                </a:r>
              </a:p>
              <a:p>
                <a:pPr lvl="1"/>
                <a:r>
                  <a:rPr lang="en-US" dirty="0"/>
                  <a:t>Sensitivity = 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,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drawn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Mean = 0</a:t>
                </a:r>
              </a:p>
              <a:p>
                <a:pPr lvl="1"/>
                <a:r>
                  <a:rPr lang="en-US" dirty="0"/>
                  <a:t>Variance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14FE00F-457A-6E40-9931-14C519084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Example: Sum (Average) query</a:t>
            </a:r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6629400" y="1600200"/>
            <a:ext cx="2398776" cy="259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C06-7670-CF4D-A6DB-01977271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privacy has three properties that makes it very practical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Post-Processing invariance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Composition</a:t>
            </a:r>
          </a:p>
          <a:p>
            <a:pPr marL="785813" lvl="1" indent="-385763">
              <a:buFont typeface="+mj-lt"/>
              <a:buAutoNum type="arabicPeriod"/>
            </a:pPr>
            <a:r>
              <a:rPr lang="en-US" dirty="0"/>
              <a:t>Sequential composition</a:t>
            </a:r>
          </a:p>
          <a:p>
            <a:pPr marL="785813" lvl="1" indent="-385763">
              <a:buFont typeface="+mj-lt"/>
              <a:buAutoNum type="arabicPeriod"/>
            </a:pPr>
            <a:r>
              <a:rPr lang="en-US" dirty="0"/>
              <a:t>Parallel composition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Group privacy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1F27D-8170-104B-A16C-E7A21EBF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Differential Privacy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B4C5-A1EF-BC4E-8D6C-D1327FD7D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6E5E-8015-634D-BAE0-81955FA3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</a:p>
        </p:txBody>
      </p:sp>
    </p:spTree>
    <p:extLst>
      <p:ext uri="{BB962C8B-B14F-4D97-AF65-F5344CB8AC3E}">
        <p14:creationId xmlns:p14="http://schemas.microsoft.com/office/powerpoint/2010/main" val="66200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225133-63AE-2641-BEC8-5ADF53011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-differentially private algorithm that accesses a private database D, then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any arbitrary function, is also satisfies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</a:t>
                </a:r>
              </a:p>
              <a:p>
                <a:r>
                  <a:rPr lang="en-US" dirty="0"/>
                  <a:t>In other words, differential privacy is robust against further process of a previous database output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225133-63AE-2641-BEC8-5ADF53011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32292"/>
            <a:ext cx="7307263" cy="505908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Post-processing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1732" y="4002502"/>
            <a:ext cx="7258935" cy="2065857"/>
            <a:chOff x="1141732" y="4002502"/>
            <a:chExt cx="7258935" cy="2065857"/>
          </a:xfrm>
        </p:grpSpPr>
        <p:sp>
          <p:nvSpPr>
            <p:cNvPr id="53" name="AutoShape 12">
              <a:extLst>
                <a:ext uri="{FF2B5EF4-FFF2-40B4-BE49-F238E27FC236}">
                  <a16:creationId xmlns:a16="http://schemas.microsoft.com/office/drawing/2014/main" id="{3927F71A-6945-284C-9425-1FEF8B0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227" y="4714055"/>
              <a:ext cx="4378058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DE96AB89-DBC8-FD46-A3B4-DDEABDB2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497" y="4469155"/>
              <a:ext cx="1035515" cy="3690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  <p:sp>
          <p:nvSpPr>
            <p:cNvPr id="55" name="AutoShape 5">
              <a:extLst>
                <a:ext uri="{FF2B5EF4-FFF2-40B4-BE49-F238E27FC236}">
                  <a16:creationId xmlns:a16="http://schemas.microsoft.com/office/drawing/2014/main" id="{6537EC55-7853-1249-81AC-95375173B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5226" y="5159967"/>
              <a:ext cx="4378058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AutoShape 18">
              <a:extLst>
                <a:ext uri="{FF2B5EF4-FFF2-40B4-BE49-F238E27FC236}">
                  <a16:creationId xmlns:a16="http://schemas.microsoft.com/office/drawing/2014/main" id="{5916829D-E343-084F-AF1C-5D42AEE8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175" y="4586079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n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589BDF-54FF-C145-BD04-5D860144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111" y="5638800"/>
              <a:ext cx="15135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Database 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1A5785-21D0-8840-917F-A67F3FD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592" y="5699027"/>
              <a:ext cx="10454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Analyst</a:t>
              </a:r>
            </a:p>
          </p:txBody>
        </p:sp>
        <p:pic>
          <p:nvPicPr>
            <p:cNvPr id="59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A62D65AD-2DCF-224F-9E97-4E5C9D491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732" y="4419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ular Callout 59">
              <a:extLst>
                <a:ext uri="{FF2B5EF4-FFF2-40B4-BE49-F238E27FC236}">
                  <a16:creationId xmlns:a16="http://schemas.microsoft.com/office/drawing/2014/main" id="{7F498B8C-C090-FF4C-BD64-C52D5FC49A16}"/>
                </a:ext>
              </a:extLst>
            </p:cNvPr>
            <p:cNvSpPr/>
            <p:nvPr/>
          </p:nvSpPr>
          <p:spPr>
            <a:xfrm>
              <a:off x="2340274" y="4002502"/>
              <a:ext cx="2791738" cy="445911"/>
            </a:xfrm>
            <a:prstGeom prst="wedgeRectCallout">
              <a:avLst>
                <a:gd name="adj1" fmla="val -66867"/>
                <a:gd name="adj2" fmla="val 427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# individuals with salary &gt; $30K?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3619174" y="5513487"/>
                  <a:ext cx="2139112" cy="4049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174" y="5513487"/>
                  <a:ext cx="2139112" cy="404983"/>
                </a:xfrm>
                <a:prstGeom prst="rect">
                  <a:avLst/>
                </a:prstGeom>
                <a:blipFill>
                  <a:blip r:embed="rId4"/>
                  <a:stretch>
                    <a:fillRect l="-855"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C06-7670-CF4D-A6DB-01977271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Composability is the ability to join the output of two (or more) differentially privacy mechanisms </a:t>
            </a:r>
          </a:p>
          <a:p>
            <a:r>
              <a:rPr lang="en-US" dirty="0"/>
              <a:t>There are two compositions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Sequential composition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Parallel composition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1F27D-8170-104B-A16C-E7A21EBF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Composability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31707AA-68DD-0F47-B0EE-6ED9E72C7A0C}"/>
              </a:ext>
            </a:extLst>
          </p:cNvPr>
          <p:cNvSpPr/>
          <p:nvPr/>
        </p:nvSpPr>
        <p:spPr>
          <a:xfrm>
            <a:off x="1752600" y="3662748"/>
            <a:ext cx="2287525" cy="1823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0FCE111-8E7A-B14B-B34A-4671A5AEDBDD}"/>
              </a:ext>
            </a:extLst>
          </p:cNvPr>
          <p:cNvSpPr txBox="1"/>
          <p:nvPr/>
        </p:nvSpPr>
        <p:spPr>
          <a:xfrm>
            <a:off x="1905001" y="5750859"/>
            <a:ext cx="22875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006FC0"/>
                </a:solidFill>
                <a:latin typeface="Calibri"/>
                <a:cs typeface="Calibri"/>
              </a:rPr>
              <a:t>Sequential</a:t>
            </a:r>
            <a:r>
              <a:rPr lang="en-US"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006FC0"/>
                </a:solidFill>
                <a:latin typeface="Calibri"/>
                <a:cs typeface="Calibri"/>
              </a:rPr>
              <a:t>composition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1D470E5-04ED-044A-A24A-3BE935C5D12C}"/>
              </a:ext>
            </a:extLst>
          </p:cNvPr>
          <p:cNvSpPr/>
          <p:nvPr/>
        </p:nvSpPr>
        <p:spPr>
          <a:xfrm>
            <a:off x="5638800" y="3753611"/>
            <a:ext cx="1967485" cy="1660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70E474D-8C56-B44B-82F3-3C06E26E16FB}"/>
              </a:ext>
            </a:extLst>
          </p:cNvPr>
          <p:cNvSpPr txBox="1"/>
          <p:nvPr/>
        </p:nvSpPr>
        <p:spPr>
          <a:xfrm>
            <a:off x="5423915" y="5773935"/>
            <a:ext cx="26532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46990">
              <a:lnSpc>
                <a:spcPct val="100000"/>
              </a:lnSpc>
              <a:spcBef>
                <a:spcPts val="100"/>
              </a:spcBef>
              <a:defRPr sz="1600" spc="-5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Parallel composition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40508" y="2362200"/>
            <a:ext cx="348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* from D </a:t>
            </a:r>
          </a:p>
          <a:p>
            <a:r>
              <a:rPr lang="en-US" dirty="0" smtClean="0"/>
              <a:t>Where age &gt; 30 and age &lt;= 35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927435"/>
            <a:ext cx="348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* from D </a:t>
            </a:r>
          </a:p>
          <a:p>
            <a:r>
              <a:rPr lang="en-US" dirty="0" smtClean="0"/>
              <a:t>Where age &gt; 35 and age &lt;=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BAFE97-FC81-E54C-84EC-DE465E6C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7659688" cy="1461876"/>
          </a:xfrm>
        </p:spPr>
        <p:txBody>
          <a:bodyPr/>
          <a:lstStyle/>
          <a:p>
            <a:pPr algn="r"/>
            <a:r>
              <a:rPr lang="en-US" dirty="0"/>
              <a:t>Arbitrary composition (sequential and/or parallel) of </a:t>
            </a:r>
            <a:r>
              <a:rPr lang="en-US" i="1" dirty="0"/>
              <a:t>k </a:t>
            </a:r>
            <a:r>
              <a:rPr lang="en-US" dirty="0"/>
              <a:t>differentially private algorithms is still differentially private</a:t>
            </a:r>
          </a:p>
        </p:txBody>
      </p:sp>
      <p:sp>
        <p:nvSpPr>
          <p:cNvPr id="701" name="Google Shape;701;p71"/>
          <p:cNvSpPr txBox="1">
            <a:spLocks noGrp="1"/>
          </p:cNvSpPr>
          <p:nvPr>
            <p:ph type="title"/>
          </p:nvPr>
        </p:nvSpPr>
        <p:spPr>
          <a:xfrm>
            <a:off x="1447800" y="218074"/>
            <a:ext cx="7307263" cy="620126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/>
              <a:t>Composition guarantees for DP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3F70DD9D-122E-6E40-92E2-0AC81C6CCFAA}"/>
              </a:ext>
            </a:extLst>
          </p:cNvPr>
          <p:cNvSpPr/>
          <p:nvPr/>
        </p:nvSpPr>
        <p:spPr>
          <a:xfrm>
            <a:off x="1371600" y="2833475"/>
            <a:ext cx="2287525" cy="1823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24944564-0428-4D44-AA4D-DA9DB4A6A8BD}"/>
              </a:ext>
            </a:extLst>
          </p:cNvPr>
          <p:cNvSpPr txBox="1"/>
          <p:nvPr/>
        </p:nvSpPr>
        <p:spPr>
          <a:xfrm>
            <a:off x="1524001" y="4921586"/>
            <a:ext cx="22875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solidFill>
                  <a:srgbClr val="006FC0"/>
                </a:solidFill>
                <a:latin typeface="Calibri"/>
                <a:cs typeface="Calibri"/>
              </a:rPr>
              <a:t>Sequential</a:t>
            </a:r>
            <a:r>
              <a:rPr lang="en-US" sz="16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en-US" sz="1600" spc="-10" dirty="0">
                <a:solidFill>
                  <a:srgbClr val="006FC0"/>
                </a:solidFill>
                <a:latin typeface="Calibri"/>
                <a:cs typeface="Calibri"/>
              </a:rPr>
              <a:t>composition</a:t>
            </a: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A801E608-F571-D745-B996-DD8439874C8F}"/>
              </a:ext>
            </a:extLst>
          </p:cNvPr>
          <p:cNvSpPr/>
          <p:nvPr/>
        </p:nvSpPr>
        <p:spPr>
          <a:xfrm>
            <a:off x="5257800" y="2924338"/>
            <a:ext cx="1967485" cy="1660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E3444608-1E0D-4C4B-A3D4-A15EB80C7AE0}"/>
              </a:ext>
            </a:extLst>
          </p:cNvPr>
          <p:cNvSpPr txBox="1"/>
          <p:nvPr/>
        </p:nvSpPr>
        <p:spPr>
          <a:xfrm>
            <a:off x="5042915" y="4944662"/>
            <a:ext cx="265328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46990">
              <a:lnSpc>
                <a:spcPct val="100000"/>
              </a:lnSpc>
              <a:spcBef>
                <a:spcPts val="100"/>
              </a:spcBef>
              <a:defRPr sz="1600" spc="-5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Parallel composition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5163948"/>
                <a:ext cx="2529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ar-SA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∑</m:t>
                    </m:r>
                    <m:r>
                      <a:rPr lang="ar-SA" i="1" spc="-7" baseline="-20833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𝑖</m:t>
                    </m:r>
                    <m:sSub>
                      <m:sSubPr>
                        <m:ctrlP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𝜖</m:t>
                        </m:r>
                      </m:e>
                      <m:sub>
                        <m: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SA" spc="-7" baseline="-20833" dirty="0">
                    <a:solidFill>
                      <a:srgbClr val="FF0000"/>
                    </a:solidFill>
                    <a:latin typeface="Calibri"/>
                    <a:cs typeface="Calibri"/>
                  </a:rPr>
                  <a:t>   </a:t>
                </a:r>
                <a:r>
                  <a:rPr lang="ar-SA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–</a:t>
                </a:r>
                <a:r>
                  <a:rPr lang="en-US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differential</a:t>
                </a:r>
                <a:r>
                  <a:rPr lang="en-US" spc="-215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pc="-10" dirty="0">
                    <a:solidFill>
                      <a:srgbClr val="FF0000"/>
                    </a:solidFill>
                    <a:latin typeface="Calibri"/>
                    <a:cs typeface="Calibri"/>
                  </a:rPr>
                  <a:t>privacy</a:t>
                </a:r>
                <a:endParaRPr lang="en-US" dirty="0">
                  <a:solidFill>
                    <a:srgbClr val="FF0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163948"/>
                <a:ext cx="2529667" cy="369332"/>
              </a:xfrm>
              <a:prstGeom prst="rect">
                <a:avLst/>
              </a:prstGeom>
              <a:blipFill>
                <a:blip r:embed="rId5"/>
                <a:stretch>
                  <a:fillRect t="-8197" r="-19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000" y="5180631"/>
                <a:ext cx="3039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max</m:t>
                    </m:r>
                    <m:r>
                      <a:rPr lang="en-US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⁡(</m:t>
                    </m:r>
                    <m:sSub>
                      <m:sSubPr>
                        <m:ctrlPr>
                          <a:rPr lang="ar-SA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spc="-5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i</m:t>
                        </m:r>
                      </m:sub>
                    </m:sSub>
                    <m:r>
                      <a:rPr lang="ar-SA" i="1" spc="-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 )–</m:t>
                    </m:r>
                  </m:oMath>
                </a14:m>
                <a:r>
                  <a:rPr lang="en-US" i="1" spc="-5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libri"/>
                  </a:rPr>
                  <a:t>differential privacy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80631"/>
                <a:ext cx="3039807" cy="369332"/>
              </a:xfrm>
              <a:prstGeom prst="rect">
                <a:avLst/>
              </a:prstGeom>
              <a:blipFill>
                <a:blip r:embed="rId6"/>
                <a:stretch>
                  <a:fillRect t="-11667" r="-80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COE526</a:t>
            </a:r>
            <a:r>
              <a:rPr lang="en-US" dirty="0"/>
              <a:t>: Lecture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11527" y="2924338"/>
            <a:ext cx="455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0.1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3018987"/>
            <a:ext cx="455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0.1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 smtClean="0"/>
          </a:p>
          <a:p>
            <a:r>
              <a:rPr lang="en-US" sz="1200" dirty="0" smtClean="0"/>
              <a:t>0.3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3004" y="5575483"/>
            <a:ext cx="159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637776"/>
            <a:ext cx="159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3" grpId="0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ym typeface="Calibri"/>
              </a:rPr>
              <a:t>Claim: </a:t>
            </a:r>
            <a:r>
              <a:rPr lang="en-US" dirty="0">
                <a:sym typeface="Calibri"/>
              </a:rPr>
              <a:t>The algorithm A(D) = (A1(D), A2(D)) is (ε1+ε2)-differentially private.</a:t>
            </a:r>
          </a:p>
          <a:p>
            <a:endParaRPr lang="en-US" dirty="0">
              <a:sym typeface="Calibri"/>
            </a:endParaRPr>
          </a:p>
          <a:p>
            <a:endParaRPr lang="en-US" dirty="0">
              <a:sym typeface="Calibri"/>
            </a:endParaRPr>
          </a:p>
          <a:p>
            <a:r>
              <a:rPr lang="en-US" b="1" dirty="0"/>
              <a:t>Proof</a:t>
            </a:r>
            <a:r>
              <a:rPr lang="en-US" dirty="0"/>
              <a:t> (for discrete probability distributions): Fix neighboring D, D' and any two outputs r1 in the range of A1, and r2 in the range of A2.</a:t>
            </a:r>
          </a:p>
          <a:p>
            <a:endParaRPr lang="en-US" dirty="0">
              <a:sym typeface="Calibri"/>
            </a:endParaRPr>
          </a:p>
          <a:p>
            <a:endParaRPr lang="en-US" dirty="0"/>
          </a:p>
        </p:txBody>
      </p:sp>
      <p:sp>
        <p:nvSpPr>
          <p:cNvPr id="785" name="Google Shape;785;p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Sequential Composability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64375" y="1836138"/>
            <a:ext cx="2370300" cy="1266600"/>
            <a:chOff x="6329673" y="2237904"/>
            <a:chExt cx="2370300" cy="1266600"/>
          </a:xfrm>
        </p:grpSpPr>
        <p:sp>
          <p:nvSpPr>
            <p:cNvPr id="784" name="Google Shape;784;p77"/>
            <p:cNvSpPr/>
            <p:nvPr/>
          </p:nvSpPr>
          <p:spPr>
            <a:xfrm>
              <a:off x="6329673" y="2237904"/>
              <a:ext cx="2370300" cy="1266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77"/>
            <p:cNvSpPr/>
            <p:nvPr/>
          </p:nvSpPr>
          <p:spPr>
            <a:xfrm>
              <a:off x="6444323" y="2357754"/>
              <a:ext cx="1029300" cy="9918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77"/>
            <p:cNvSpPr/>
            <p:nvPr/>
          </p:nvSpPr>
          <p:spPr>
            <a:xfrm>
              <a:off x="7551048" y="2357754"/>
              <a:ext cx="1029300" cy="991800"/>
            </a:xfrm>
            <a:prstGeom prst="rect">
              <a:avLst/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77"/>
            <p:cNvSpPr txBox="1"/>
            <p:nvPr/>
          </p:nvSpPr>
          <p:spPr>
            <a:xfrm>
              <a:off x="6553523" y="2567904"/>
              <a:ext cx="8109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-DP</a:t>
              </a:r>
              <a:endParaRPr/>
            </a:p>
          </p:txBody>
        </p:sp>
        <p:sp>
          <p:nvSpPr>
            <p:cNvPr id="789" name="Google Shape;789;p77"/>
            <p:cNvSpPr txBox="1"/>
            <p:nvPr/>
          </p:nvSpPr>
          <p:spPr>
            <a:xfrm>
              <a:off x="7660248" y="2567904"/>
              <a:ext cx="8109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(D)</a:t>
              </a:r>
              <a:endParaRPr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</a:t>
              </a:r>
              <a:r>
                <a:rPr lang="en" i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-DP</a:t>
              </a:r>
              <a:endParaRPr/>
            </a:p>
          </p:txBody>
        </p:sp>
      </p:grpSp>
      <p:sp>
        <p:nvSpPr>
          <p:cNvPr id="791" name="Google Shape;791;p77"/>
          <p:cNvSpPr txBox="1"/>
          <p:nvPr/>
        </p:nvSpPr>
        <p:spPr>
          <a:xfrm>
            <a:off x="3180325" y="2091725"/>
            <a:ext cx="346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2" name="Google Shape;79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417" y="4343400"/>
            <a:ext cx="5662783" cy="16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7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FD6F66-0EBB-A546-A707-3882A2D7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Reasoning about privacy of  a complex algorithm is hard</a:t>
            </a:r>
          </a:p>
          <a:p>
            <a:r>
              <a:rPr lang="en-US" dirty="0"/>
              <a:t>Helps software design</a:t>
            </a:r>
          </a:p>
          <a:p>
            <a:r>
              <a:rPr lang="en-US" dirty="0"/>
              <a:t>If building blocks are proven to be private, it  would be easy to reason about privacy of a  complex algorithm built entirely using these  building blocks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Why Composition?</a:t>
            </a:r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5334000" y="4191000"/>
            <a:ext cx="2950463" cy="1406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1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Histogram queries are an example of the parallel composition</a:t>
                </a:r>
              </a:p>
              <a:p>
                <a:r>
                  <a:rPr lang="en-US" dirty="0"/>
                  <a:t>The addition or removal of a row can only change the count in a bucket by 1</a:t>
                </a:r>
              </a:p>
              <a:p>
                <a:r>
                  <a:rPr lang="en-US" dirty="0"/>
                  <a:t>This means we need only perturb the count in each bucket according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Answer </a:t>
                </a:r>
                <a:r>
                  <a:rPr lang="en-US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</a:t>
                </a: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queries by adding </a:t>
                </a:r>
                <a:r>
                  <a:rPr lang="en-US" dirty="0" smtClean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Lap(</a:t>
                </a:r>
                <a:r>
                  <a:rPr lang="en-US" i="1" dirty="0" smtClean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1/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l-GR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) </a:t>
                </a: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to each answer; Gives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-</a:t>
                </a:r>
                <a:r>
                  <a:rPr lang="en-US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DP</a:t>
                </a:r>
                <a:r>
                  <a:rPr lang="en-US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over all</a:t>
                </a:r>
                <a:endParaRPr lang="en-US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/>
          <a:lstStyle/>
          <a:p>
            <a:r>
              <a:rPr lang="en-US" dirty="0"/>
              <a:t>Differentially Private Histogram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721;p72">
                <a:extLst>
                  <a:ext uri="{FF2B5EF4-FFF2-40B4-BE49-F238E27FC236}">
                    <a16:creationId xmlns:a16="http://schemas.microsoft.com/office/drawing/2014/main" id="{FCA5F9AE-DDB2-334B-B833-36DE7A0E82C9}"/>
                  </a:ext>
                </a:extLst>
              </p:cNvPr>
              <p:cNvSpPr/>
              <p:nvPr/>
            </p:nvSpPr>
            <p:spPr>
              <a:xfrm>
                <a:off x="2585659" y="4800600"/>
                <a:ext cx="3962400" cy="1257300"/>
              </a:xfrm>
              <a:prstGeom prst="rect">
                <a:avLst/>
              </a:prstGeom>
              <a:gradFill>
                <a:gsLst>
                  <a:gs pos="0">
                    <a:srgbClr val="DAFEA4"/>
                  </a:gs>
                  <a:gs pos="35000">
                    <a:srgbClr val="E3FEBF"/>
                  </a:gs>
                  <a:gs pos="100000">
                    <a:srgbClr val="F4FEE6"/>
                  </a:gs>
                </a:gsLst>
                <a:lin ang="16200038" scaled="0"/>
              </a:gradFill>
              <a:ln w="9525" cap="flat" cmpd="sng">
                <a:solidFill>
                  <a:srgbClr val="97B85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Given queries 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,...</a:t>
                </a:r>
                <a:r>
                  <a:rPr lang="en" sz="2400" i="1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</a:t>
                </a: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:</a:t>
                </a:r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Roboto"/>
                  <a:buAutoNum type="arabicPeriod"/>
                </a:pP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Compute 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(D), </a:t>
                </a:r>
                <a:r>
                  <a:rPr lang="en" sz="2400" i="1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=1...k</a:t>
                </a:r>
                <a:endParaRPr sz="2400" dirty="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Roboto"/>
                  <a:buAutoNum type="arabicPeriod"/>
                </a:pP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Output 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q</a:t>
                </a:r>
                <a:r>
                  <a:rPr lang="en" sz="2400" i="1" baseline="-250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</a:t>
                </a:r>
                <a:r>
                  <a:rPr lang="en" sz="2400" i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(D) +</a:t>
                </a:r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" sz="2400" dirty="0" smtClean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Lap(</a:t>
                </a:r>
                <a:r>
                  <a:rPr lang="en" sz="2400" i="1" dirty="0" smtClean="0">
                    <a:solidFill>
                      <a:srgbClr val="FF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r>
                  <a:rPr lang="en" sz="2400" i="1" dirty="0" smtClean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/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" sz="24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)</a:t>
                </a:r>
                <a:endParaRPr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1" name="Google Shape;721;p72">
                <a:extLst>
                  <a:ext uri="{FF2B5EF4-FFF2-40B4-BE49-F238E27FC236}">
                    <a16:creationId xmlns:a16="http://schemas.microsoft.com/office/drawing/2014/main" id="{FCA5F9AE-DDB2-334B-B833-36DE7A0E8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659" y="4800600"/>
                <a:ext cx="3962400" cy="1257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rgbClr val="97B85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723;p72">
            <a:extLst>
              <a:ext uri="{FF2B5EF4-FFF2-40B4-BE49-F238E27FC236}">
                <a16:creationId xmlns:a16="http://schemas.microsoft.com/office/drawing/2014/main" id="{B33C71F8-FA91-F946-87E8-C074711A792C}"/>
              </a:ext>
            </a:extLst>
          </p:cNvPr>
          <p:cNvSpPr txBox="1"/>
          <p:nvPr/>
        </p:nvSpPr>
        <p:spPr>
          <a:xfrm>
            <a:off x="5105038" y="4953000"/>
            <a:ext cx="2895962" cy="6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COE526: Lecture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differential privacy definition</a:t>
            </a:r>
          </a:p>
          <a:p>
            <a:r>
              <a:rPr lang="en-US" dirty="0"/>
              <a:t>Global sensitivity </a:t>
            </a:r>
          </a:p>
          <a:p>
            <a:r>
              <a:rPr lang="en-US" dirty="0"/>
              <a:t>Laplace Mechanism 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Properties of differential privacy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0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2176" y="1453896"/>
            <a:ext cx="2909316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971" y="1290827"/>
            <a:ext cx="2206752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169925" y="0"/>
                </a:moveTo>
                <a:lnTo>
                  <a:pt x="169925" y="74295"/>
                </a:lnTo>
                <a:lnTo>
                  <a:pt x="0" y="74295"/>
                </a:lnTo>
                <a:lnTo>
                  <a:pt x="0" y="222885"/>
                </a:lnTo>
                <a:lnTo>
                  <a:pt x="169925" y="222885"/>
                </a:lnTo>
                <a:lnTo>
                  <a:pt x="169925" y="297179"/>
                </a:lnTo>
                <a:lnTo>
                  <a:pt x="318515" y="148589"/>
                </a:lnTo>
                <a:lnTo>
                  <a:pt x="1699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4985" y="2154173"/>
            <a:ext cx="318770" cy="297180"/>
          </a:xfrm>
          <a:custGeom>
            <a:avLst/>
            <a:gdLst/>
            <a:ahLst/>
            <a:cxnLst/>
            <a:rect l="l" t="t" r="r" b="b"/>
            <a:pathLst>
              <a:path w="318769" h="297180">
                <a:moveTo>
                  <a:pt x="0" y="74295"/>
                </a:moveTo>
                <a:lnTo>
                  <a:pt x="169925" y="74295"/>
                </a:lnTo>
                <a:lnTo>
                  <a:pt x="169925" y="0"/>
                </a:lnTo>
                <a:lnTo>
                  <a:pt x="318515" y="148589"/>
                </a:lnTo>
                <a:lnTo>
                  <a:pt x="169925" y="297179"/>
                </a:lnTo>
                <a:lnTo>
                  <a:pt x="169925" y="222885"/>
                </a:lnTo>
                <a:lnTo>
                  <a:pt x="0" y="222885"/>
                </a:lnTo>
                <a:lnTo>
                  <a:pt x="0" y="7429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1405127"/>
            <a:ext cx="228600" cy="1757680"/>
          </a:xfrm>
          <a:custGeom>
            <a:avLst/>
            <a:gdLst/>
            <a:ahLst/>
            <a:cxnLst/>
            <a:rect l="l" t="t" r="r" b="b"/>
            <a:pathLst>
              <a:path w="228600" h="1757680">
                <a:moveTo>
                  <a:pt x="0" y="1757172"/>
                </a:moveTo>
                <a:lnTo>
                  <a:pt x="228600" y="1757172"/>
                </a:lnTo>
                <a:lnTo>
                  <a:pt x="228600" y="0"/>
                </a:lnTo>
                <a:lnTo>
                  <a:pt x="0" y="0"/>
                </a:lnTo>
                <a:lnTo>
                  <a:pt x="0" y="175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3911" y="3983735"/>
            <a:ext cx="2990087" cy="2046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5"/>
                </a:lnTo>
                <a:lnTo>
                  <a:pt x="171450" y="222885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7073" y="4801361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5"/>
                </a:lnTo>
                <a:lnTo>
                  <a:pt x="0" y="222885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592" y="3745991"/>
            <a:ext cx="2167128" cy="2228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3983735"/>
            <a:ext cx="2997707" cy="201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8300" y="4090415"/>
            <a:ext cx="568960" cy="1325880"/>
          </a:xfrm>
          <a:custGeom>
            <a:avLst/>
            <a:gdLst/>
            <a:ahLst/>
            <a:cxnLst/>
            <a:rect l="l" t="t" r="r" b="b"/>
            <a:pathLst>
              <a:path w="568960" h="1325879">
                <a:moveTo>
                  <a:pt x="0" y="1325880"/>
                </a:moveTo>
                <a:lnTo>
                  <a:pt x="568451" y="1325880"/>
                </a:lnTo>
                <a:lnTo>
                  <a:pt x="568451" y="0"/>
                </a:lnTo>
                <a:lnTo>
                  <a:pt x="0" y="0"/>
                </a:lnTo>
                <a:lnTo>
                  <a:pt x="0" y="1325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1565" y="4764785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171450" y="0"/>
                </a:moveTo>
                <a:lnTo>
                  <a:pt x="171450" y="74294"/>
                </a:lnTo>
                <a:lnTo>
                  <a:pt x="0" y="74294"/>
                </a:lnTo>
                <a:lnTo>
                  <a:pt x="0" y="222884"/>
                </a:lnTo>
                <a:lnTo>
                  <a:pt x="171450" y="222884"/>
                </a:lnTo>
                <a:lnTo>
                  <a:pt x="171450" y="297180"/>
                </a:lnTo>
                <a:lnTo>
                  <a:pt x="320039" y="148589"/>
                </a:lnTo>
                <a:lnTo>
                  <a:pt x="1714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71565" y="4764785"/>
            <a:ext cx="320040" cy="297180"/>
          </a:xfrm>
          <a:custGeom>
            <a:avLst/>
            <a:gdLst/>
            <a:ahLst/>
            <a:cxnLst/>
            <a:rect l="l" t="t" r="r" b="b"/>
            <a:pathLst>
              <a:path w="320039" h="297179">
                <a:moveTo>
                  <a:pt x="0" y="74294"/>
                </a:moveTo>
                <a:lnTo>
                  <a:pt x="171450" y="74294"/>
                </a:lnTo>
                <a:lnTo>
                  <a:pt x="171450" y="0"/>
                </a:lnTo>
                <a:lnTo>
                  <a:pt x="320039" y="148589"/>
                </a:lnTo>
                <a:lnTo>
                  <a:pt x="171450" y="297180"/>
                </a:lnTo>
                <a:lnTo>
                  <a:pt x="171450" y="222884"/>
                </a:lnTo>
                <a:lnTo>
                  <a:pt x="0" y="222884"/>
                </a:lnTo>
                <a:lnTo>
                  <a:pt x="0" y="7429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0278" y="6138122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records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6358" y="6171488"/>
            <a:ext cx="177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Original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histogram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5888" y="6138122"/>
            <a:ext cx="2289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Perturbed </a:t>
            </a:r>
            <a:r>
              <a:rPr sz="1800" b="1" spc="-10" dirty="0">
                <a:latin typeface="Calibri"/>
                <a:cs typeface="Calibri"/>
              </a:rPr>
              <a:t>histogram  </a:t>
            </a:r>
            <a:r>
              <a:rPr sz="1800" b="1" spc="-5" dirty="0">
                <a:latin typeface="Calibri"/>
                <a:cs typeface="Calibri"/>
              </a:rPr>
              <a:t>with </a:t>
            </a:r>
            <a:r>
              <a:rPr sz="1800" b="1" spc="-10" dirty="0">
                <a:latin typeface="Calibri"/>
                <a:cs typeface="Calibri"/>
              </a:rPr>
              <a:t>differential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privacy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99604" y="4905755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79">
                <a:moveTo>
                  <a:pt x="0" y="297180"/>
                </a:moveTo>
                <a:lnTo>
                  <a:pt x="269748" y="297180"/>
                </a:lnTo>
                <a:lnTo>
                  <a:pt x="269748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9604" y="4905755"/>
            <a:ext cx="269875" cy="297180"/>
          </a:xfrm>
          <a:custGeom>
            <a:avLst/>
            <a:gdLst/>
            <a:ahLst/>
            <a:cxnLst/>
            <a:rect l="l" t="t" r="r" b="b"/>
            <a:pathLst>
              <a:path w="269875" h="297179">
                <a:moveTo>
                  <a:pt x="0" y="297180"/>
                </a:moveTo>
                <a:lnTo>
                  <a:pt x="269748" y="297180"/>
                </a:lnTo>
                <a:lnTo>
                  <a:pt x="269748" y="0"/>
                </a:lnTo>
                <a:lnTo>
                  <a:pt x="0" y="0"/>
                </a:lnTo>
                <a:lnTo>
                  <a:pt x="0" y="297180"/>
                </a:lnTo>
                <a:close/>
              </a:path>
            </a:pathLst>
          </a:custGeom>
          <a:ln w="9144">
            <a:solidFill>
              <a:srgbClr val="385D8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5811" y="1405127"/>
            <a:ext cx="2968751" cy="201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6757" y="2611373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69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12814" y="231571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07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2642" y="2020061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3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3473" y="2611373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40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31102" y="2334005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0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40473" y="2295905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67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3473" y="2020061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5">
                <a:moveTo>
                  <a:pt x="0" y="0"/>
                </a:moveTo>
                <a:lnTo>
                  <a:pt x="0" y="60515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9593" y="1992629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61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6309" y="2605277"/>
            <a:ext cx="0" cy="570865"/>
          </a:xfrm>
          <a:custGeom>
            <a:avLst/>
            <a:gdLst/>
            <a:ahLst/>
            <a:cxnLst/>
            <a:rect l="l" t="t" r="r" b="b"/>
            <a:pathLst>
              <a:path h="570864">
                <a:moveTo>
                  <a:pt x="0" y="0"/>
                </a:moveTo>
                <a:lnTo>
                  <a:pt x="0" y="57061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4134" y="2181605"/>
            <a:ext cx="320040" cy="295910"/>
          </a:xfrm>
          <a:custGeom>
            <a:avLst/>
            <a:gdLst/>
            <a:ahLst/>
            <a:cxnLst/>
            <a:rect l="l" t="t" r="r" b="b"/>
            <a:pathLst>
              <a:path w="320039" h="295910">
                <a:moveTo>
                  <a:pt x="172212" y="0"/>
                </a:moveTo>
                <a:lnTo>
                  <a:pt x="172212" y="73914"/>
                </a:lnTo>
                <a:lnTo>
                  <a:pt x="0" y="73914"/>
                </a:lnTo>
                <a:lnTo>
                  <a:pt x="0" y="221742"/>
                </a:lnTo>
                <a:lnTo>
                  <a:pt x="172212" y="221742"/>
                </a:lnTo>
                <a:lnTo>
                  <a:pt x="172212" y="295656"/>
                </a:lnTo>
                <a:lnTo>
                  <a:pt x="320039" y="147828"/>
                </a:lnTo>
                <a:lnTo>
                  <a:pt x="1722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44134" y="2181605"/>
            <a:ext cx="320040" cy="295910"/>
          </a:xfrm>
          <a:custGeom>
            <a:avLst/>
            <a:gdLst/>
            <a:ahLst/>
            <a:cxnLst/>
            <a:rect l="l" t="t" r="r" b="b"/>
            <a:pathLst>
              <a:path w="320039" h="295910">
                <a:moveTo>
                  <a:pt x="0" y="73914"/>
                </a:moveTo>
                <a:lnTo>
                  <a:pt x="172212" y="73914"/>
                </a:lnTo>
                <a:lnTo>
                  <a:pt x="172212" y="0"/>
                </a:lnTo>
                <a:lnTo>
                  <a:pt x="320039" y="147828"/>
                </a:lnTo>
                <a:lnTo>
                  <a:pt x="172212" y="295656"/>
                </a:lnTo>
                <a:lnTo>
                  <a:pt x="172212" y="221742"/>
                </a:lnTo>
                <a:lnTo>
                  <a:pt x="0" y="221742"/>
                </a:lnTo>
                <a:lnTo>
                  <a:pt x="0" y="73914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2065" rIns="0" bIns="0" rtlCol="0">
            <a:spAutoFit/>
          </a:bodyPr>
          <a:lstStyle/>
          <a:p>
            <a:r>
              <a:rPr lang="en-US" dirty="0"/>
              <a:t>Differential privacy: an example</a:t>
            </a:r>
            <a:endParaRPr lang="en-US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8CB60F8-AB9B-D94D-96C2-F85C50119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D5C3C3EC-1B5B-8342-870B-4AF9494D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0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097DF2-50AA-374F-8E69-64EC8D94E5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Differential privacy is designed to protect the privacy of a single individual</a:t>
                </a:r>
              </a:p>
              <a:p>
                <a:pPr lvl="1"/>
                <a:r>
                  <a:rPr lang="en-US" dirty="0"/>
                  <a:t>By considering neighboring databases differing in exactly one record </a:t>
                </a:r>
              </a:p>
              <a:p>
                <a:r>
                  <a:rPr lang="en-US" dirty="0"/>
                  <a:t>Differential privacy can also protect the privacy neighboring databases differing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records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to achieve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for a 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records?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097DF2-50AA-374F-8E69-64EC8D94E5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 r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21B803-717C-B148-B711-5666CD98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5CB59A-0F11-EF40-A879-42B26E4338BC}"/>
                  </a:ext>
                </a:extLst>
              </p:cNvPr>
              <p:cNvSpPr/>
              <p:nvPr/>
            </p:nvSpPr>
            <p:spPr>
              <a:xfrm>
                <a:off x="3430757" y="3777259"/>
                <a:ext cx="2322174" cy="677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5CB59A-0F11-EF40-A879-42B26E433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57" y="3777259"/>
                <a:ext cx="2322174" cy="67775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77392B-3FC7-634A-B362-81BF6EF6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Mechanism </a:t>
            </a:r>
          </a:p>
          <a:p>
            <a:r>
              <a:rPr lang="en-US" dirty="0"/>
              <a:t>Applying differential privacy</a:t>
            </a:r>
          </a:p>
          <a:p>
            <a:r>
              <a:rPr lang="en-US" dirty="0"/>
              <a:t>Practicing Differential privacy with Python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3A0A1-FA38-3146-BDAC-4E012991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B0D19-A444-0841-A275-ED5D2FFCE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0FB33-007D-ED40-936A-BA3224A9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0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Randomized sanitization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has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-differential privacy if for all neighboring data sets </a:t>
                </a:r>
                <a:r>
                  <a:rPr lang="en-US" i="1" dirty="0"/>
                  <a:t>D</a:t>
                </a:r>
                <a:r>
                  <a:rPr lang="en-US" dirty="0"/>
                  <a:t> and </a:t>
                </a:r>
                <a:r>
                  <a:rPr lang="en-US" i="1" dirty="0"/>
                  <a:t>D'</a:t>
                </a:r>
                <a:r>
                  <a:rPr lang="en-US" dirty="0"/>
                  <a:t> and all possible outputs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𝒜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Differential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/>
              <p:nvPr/>
            </p:nvSpPr>
            <p:spPr>
              <a:xfrm>
                <a:off x="2849695" y="5410200"/>
                <a:ext cx="3444610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cs typeface="Calibri"/>
                    <a:sym typeface="Calibri"/>
                  </a:rPr>
                  <a:t>Small </a:t>
                </a:r>
                <a14:m>
                  <m:oMath xmlns:m="http://schemas.openxmlformats.org/officeDocument/2006/math">
                    <m:r>
                      <a:rPr lang="e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𝜖</m:t>
                    </m:r>
                  </m:oMath>
                </a14:m>
                <a:r>
                  <a:rPr lang="en-US" dirty="0"/>
                  <a:t> -&gt; better privacy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695" y="5410200"/>
                <a:ext cx="3444610" cy="369332"/>
              </a:xfrm>
              <a:prstGeom prst="rect">
                <a:avLst/>
              </a:prstGeom>
              <a:blipFill>
                <a:blip r:embed="rId3"/>
                <a:stretch>
                  <a:fillRect t="-781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5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C8150B-980E-324A-9B60-104764DD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to construct randomized algorithm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? And what does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mean? Give me an example?</a:t>
                </a:r>
              </a:p>
              <a:p>
                <a:r>
                  <a:rPr lang="en-US" dirty="0"/>
                  <a:t>For a database of n records, how many possible neighboring databases are there?  </a:t>
                </a:r>
              </a:p>
              <a:p>
                <a:r>
                  <a:rPr lang="en-US" dirty="0"/>
                  <a:t>Are there any restriction on the added/removed records? </a:t>
                </a:r>
              </a:p>
              <a:p>
                <a:r>
                  <a:rPr lang="en-US" dirty="0"/>
                  <a:t>In Werner's procedure, how did we achieve neighboring </a:t>
                </a:r>
                <a:r>
                  <a:rPr lang="en-US" dirty="0" err="1"/>
                  <a:t>databses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 should be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? What does it mean exactly?</a:t>
                </a:r>
              </a:p>
              <a:p>
                <a:r>
                  <a:rPr lang="en-US" dirty="0"/>
                  <a:t>Are there any drawback of DP? Why only big companies are using it?</a:t>
                </a:r>
              </a:p>
              <a:p>
                <a:r>
                  <a:rPr lang="en-US" dirty="0"/>
                  <a:t>Is DP sensitive to the size of the table?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C8150B-980E-324A-9B60-104764DD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" t="-896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958CB58-26F6-CE4D-B383-8A3140A2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Our Understanding of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7F67B-DDF1-2646-A89A-535272089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E9174-C591-E14D-8C52-225780A6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Randomized Response </a:t>
            </a:r>
          </a:p>
          <a:p>
            <a:r>
              <a:rPr lang="en-US" dirty="0"/>
              <a:t>Laplace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Exponential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Report Noisy Max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8AAF-42E7-4D4B-920E-DC0CC1BFB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No-Free-Lunch Theorem</a:t>
                </a:r>
              </a:p>
              <a:p>
                <a:r>
                  <a:rPr lang="en-US" dirty="0"/>
                  <a:t>Sensitivity is a measure of how one record affects the possible output of the query </a:t>
                </a:r>
              </a:p>
              <a:p>
                <a:r>
                  <a:rPr lang="en-US" i="1" dirty="0"/>
                  <a:t>Global sensitivity </a:t>
                </a:r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𝑛𝑖𝑒𝑔h𝑏𝑜𝑟𝑖𝑛𝑔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i="1" dirty="0"/>
                  <a:t/>
                </a:r>
                <a:br>
                  <a:rPr lang="en-US" i="1" dirty="0"/>
                </a:b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the first-norm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 norm) 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dirty="0"/>
                  <a:t> where p and q are 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DD8AAF-42E7-4D4B-920E-DC0CC1BFB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5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377AEA0-4261-0A4E-8827-E865693B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Sensitivity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5331B-5450-C74B-916C-C4170E696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D304-43CA-BB4D-BA53-508622C8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</a:p>
        </p:txBody>
      </p:sp>
    </p:spTree>
    <p:extLst>
      <p:ext uri="{BB962C8B-B14F-4D97-AF65-F5344CB8AC3E}">
        <p14:creationId xmlns:p14="http://schemas.microsoft.com/office/powerpoint/2010/main" val="97974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# individuals with salary &gt; $30K?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 </a:t>
                </a:r>
              </a:p>
              <a:p>
                <a:pPr lvl="1"/>
                <a:endParaRPr lang="en-US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Frequency histogram of sensitive attribute</a:t>
                </a:r>
              </a:p>
              <a:p>
                <a:pPr lvl="1"/>
                <a:r>
                  <a:rPr lang="en-US" dirty="0"/>
                  <a:t>Global Sensitivity of f 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346D22E-40A6-034A-B2A4-D61C7AD5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Sensitivity: Example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2758-A0B1-7746-94B9-2C2E822CB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E744-D7D5-344A-B723-91F96631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62F649-240C-5442-AC54-32004635F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05713"/>
              </p:ext>
            </p:extLst>
          </p:nvPr>
        </p:nvGraphicFramePr>
        <p:xfrm>
          <a:off x="7175876" y="1676400"/>
          <a:ext cx="1655990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995">
                  <a:extLst>
                    <a:ext uri="{9D8B030D-6E8A-4147-A177-3AD203B41FA5}">
                      <a16:colId xmlns:a16="http://schemas.microsoft.com/office/drawing/2014/main" val="543074765"/>
                    </a:ext>
                  </a:extLst>
                </a:gridCol>
                <a:gridCol w="827995">
                  <a:extLst>
                    <a:ext uri="{9D8B030D-6E8A-4147-A177-3AD203B41FA5}">
                      <a16:colId xmlns:a16="http://schemas.microsoft.com/office/drawing/2014/main" val="3854111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86812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8174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06233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3913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4071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12422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88A38A-CB42-7540-AC53-2EF0514CC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61264"/>
              </p:ext>
            </p:extLst>
          </p:nvPr>
        </p:nvGraphicFramePr>
        <p:xfrm>
          <a:off x="7162800" y="1676400"/>
          <a:ext cx="1655990" cy="1973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995">
                  <a:extLst>
                    <a:ext uri="{9D8B030D-6E8A-4147-A177-3AD203B41FA5}">
                      <a16:colId xmlns:a16="http://schemas.microsoft.com/office/drawing/2014/main" val="543074765"/>
                    </a:ext>
                  </a:extLst>
                </a:gridCol>
                <a:gridCol w="827995">
                  <a:extLst>
                    <a:ext uri="{9D8B030D-6E8A-4147-A177-3AD203B41FA5}">
                      <a16:colId xmlns:a16="http://schemas.microsoft.com/office/drawing/2014/main" val="38541115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812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74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233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13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71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5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422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75K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3621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D69C4FC-02BC-964E-89DE-5193871CF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856990"/>
              </p:ext>
            </p:extLst>
          </p:nvPr>
        </p:nvGraphicFramePr>
        <p:xfrm>
          <a:off x="1774853" y="4639440"/>
          <a:ext cx="2216728" cy="149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502DDD8-661B-8045-AE26-3C392FDA2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740597"/>
              </p:ext>
            </p:extLst>
          </p:nvPr>
        </p:nvGraphicFramePr>
        <p:xfrm>
          <a:off x="4724400" y="4639440"/>
          <a:ext cx="2216728" cy="149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DA19B031-D6F4-F54C-8002-747AB8443298}"/>
              </a:ext>
            </a:extLst>
          </p:cNvPr>
          <p:cNvSpPr/>
          <p:nvPr/>
        </p:nvSpPr>
        <p:spPr>
          <a:xfrm>
            <a:off x="6190038" y="5209730"/>
            <a:ext cx="726324" cy="655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976D9D5-8D53-1642-9619-A6DB33A8D1A0}"/>
                  </a:ext>
                </a:extLst>
              </p14:cNvPr>
              <p14:cNvContentPartPr/>
              <p14:nvPr/>
            </p14:nvContentPartPr>
            <p14:xfrm>
              <a:off x="871920" y="857160"/>
              <a:ext cx="25920" cy="40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976D9D5-8D53-1642-9619-A6DB33A8D1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720" y="840960"/>
                <a:ext cx="5832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0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Laplace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ar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density 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ar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=0,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𝐿𝑎𝑝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A mechanism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that adds a random noise drawn from Laplace distribution with variance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𝐿𝑎𝑝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i="1" dirty="0"/>
                  <a:t>-differentially private.</a:t>
                </a:r>
                <a:br>
                  <a:rPr lang="en-US" i="1" dirty="0"/>
                </a:b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EB95-8A19-2C46-B329-53E21F8F5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346D22E-40A6-034A-B2A4-D61C7AD5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Mechanism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2758-A0B1-7746-94B9-2C2E822CB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DE744-D7D5-344A-B723-91F96631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1847A85-796A-0F48-A3EA-D30FEE0F560E}"/>
              </a:ext>
            </a:extLst>
          </p:cNvPr>
          <p:cNvSpPr/>
          <p:nvPr/>
        </p:nvSpPr>
        <p:spPr>
          <a:xfrm>
            <a:off x="4876800" y="1920454"/>
            <a:ext cx="2494790" cy="1584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8311AD11-39D1-4041-99B0-949B408DC411}"/>
                  </a:ext>
                </a:extLst>
              </p:cNvPr>
              <p:cNvSpPr txBox="1"/>
              <p:nvPr/>
            </p:nvSpPr>
            <p:spPr>
              <a:xfrm>
                <a:off x="1161166" y="1927130"/>
                <a:ext cx="2148079" cy="530017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952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p>
                        <m:sSupPr>
                          <m:ctrlPr>
                            <a:rPr lang="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ar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8311AD11-39D1-4041-99B0-949B408D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6" y="1927130"/>
                <a:ext cx="2148079" cy="530017"/>
              </a:xfrm>
              <a:prstGeom prst="rect">
                <a:avLst/>
              </a:prstGeom>
              <a:blipFill>
                <a:blip r:embed="rId4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B39E12DF-E83F-3B42-9C45-BF3C9C9463CA}"/>
                  </a:ext>
                </a:extLst>
              </p:cNvPr>
              <p:cNvSpPr txBox="1"/>
              <p:nvPr/>
            </p:nvSpPr>
            <p:spPr>
              <a:xfrm>
                <a:off x="1655446" y="2677874"/>
                <a:ext cx="2611755" cy="576440"/>
              </a:xfrm>
              <a:prstGeom prst="rect">
                <a:avLst/>
              </a:prstGeom>
            </p:spPr>
            <p:txBody>
              <a:bodyPr vert="horz" wrap="square" lIns="0" tIns="9525" rIns="0" bIns="0" rtlCol="0">
                <a:spAutoFit/>
              </a:bodyPr>
              <a:lstStyle/>
              <a:p>
                <a:pPr marL="9525">
                  <a:spcBef>
                    <a:spcPts val="75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pc="-4" dirty="0">
                    <a:latin typeface="Calibri"/>
                    <a:cs typeface="Calibri"/>
                  </a:rPr>
                  <a:t>: mean </a:t>
                </a:r>
              </a:p>
              <a:p>
                <a:pPr marL="9525">
                  <a:spcBef>
                    <a:spcPts val="75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: </a:t>
                </a:r>
                <a:r>
                  <a:rPr lang="en-US" spc="-4" dirty="0">
                    <a:latin typeface="Calibri"/>
                    <a:cs typeface="Calibri"/>
                  </a:rPr>
                  <a:t>variance</a:t>
                </a:r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object 7">
                <a:extLst>
                  <a:ext uri="{FF2B5EF4-FFF2-40B4-BE49-F238E27FC236}">
                    <a16:creationId xmlns:a16="http://schemas.microsoft.com/office/drawing/2014/main" id="{B39E12DF-E83F-3B42-9C45-BF3C9C946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46" y="2677874"/>
                <a:ext cx="2611755" cy="576440"/>
              </a:xfrm>
              <a:prstGeom prst="rect">
                <a:avLst/>
              </a:prstGeom>
              <a:blipFill>
                <a:blip r:embed="rId5"/>
                <a:stretch>
                  <a:fillRect l="-2913" t="-10638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5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BCE4241-1D39-C644-AA18-C459F10D5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Laplace Mechanism Example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46CF2B84-5670-9445-9319-0F5AB099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652" y="2212590"/>
            <a:ext cx="4378058" cy="445912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0AACACAB-3039-474D-A09F-D2DC37CD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22" y="1967690"/>
            <a:ext cx="1035515" cy="36909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Query f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31CAD748-5D78-8F45-A4C9-B0038E7FBA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55651" y="2658502"/>
            <a:ext cx="4378058" cy="438484"/>
          </a:xfrm>
          <a:prstGeom prst="rightArrow">
            <a:avLst>
              <a:gd name="adj1" fmla="val 31843"/>
              <a:gd name="adj2" fmla="val 657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ADC0FB55-78A2-874A-B7A2-5D7CD702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84614"/>
            <a:ext cx="1393372" cy="1012372"/>
          </a:xfrm>
          <a:prstGeom prst="can">
            <a:avLst>
              <a:gd name="adj" fmla="val 1782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1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…</a:t>
            </a:r>
          </a:p>
          <a:p>
            <a:pPr algn="ctr" eaLnBrk="0" hangingPunct="0">
              <a:lnSpc>
                <a:spcPct val="60000"/>
              </a:lnSpc>
            </a:pPr>
            <a:r>
              <a:rPr lang="en-US"/>
              <a:t>x</a:t>
            </a:r>
            <a:r>
              <a:rPr lang="en-US" baseline="-25000"/>
              <a:t>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035593-D2A4-6B42-B611-0E52402E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536" y="3137335"/>
            <a:ext cx="151355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Database 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31289C-59C4-5449-AFB2-43482624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17" y="3197562"/>
            <a:ext cx="10454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Analyst</a:t>
            </a:r>
          </a:p>
        </p:txBody>
      </p:sp>
      <p:pic>
        <p:nvPicPr>
          <p:cNvPr id="37" name="Picture 2" descr="Analyst Icons - Download Free Vector Icons | Noun Project">
            <a:extLst>
              <a:ext uri="{FF2B5EF4-FFF2-40B4-BE49-F238E27FC236}">
                <a16:creationId xmlns:a16="http://schemas.microsoft.com/office/drawing/2014/main" id="{57D91684-0C3D-B349-8885-CDB507B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" y="19181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ular Callout 37">
            <a:extLst>
              <a:ext uri="{FF2B5EF4-FFF2-40B4-BE49-F238E27FC236}">
                <a16:creationId xmlns:a16="http://schemas.microsoft.com/office/drawing/2014/main" id="{FE591F2A-B30A-034E-9F04-1AEEF354A615}"/>
              </a:ext>
            </a:extLst>
          </p:cNvPr>
          <p:cNvSpPr/>
          <p:nvPr/>
        </p:nvSpPr>
        <p:spPr>
          <a:xfrm>
            <a:off x="2070699" y="1501037"/>
            <a:ext cx="2791738" cy="445911"/>
          </a:xfrm>
          <a:prstGeom prst="wedgeRectCallout">
            <a:avLst>
              <a:gd name="adj1" fmla="val -66867"/>
              <a:gd name="adj2" fmla="val 427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# individuals with salary &gt; $30K?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COE526: Lecture 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2351B9-99DB-3B4E-B722-B71D828E3C09}"/>
                  </a:ext>
                </a:extLst>
              </p:cNvPr>
              <p:cNvSpPr/>
              <p:nvPr/>
            </p:nvSpPr>
            <p:spPr>
              <a:xfrm>
                <a:off x="3349599" y="3012022"/>
                <a:ext cx="219047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𝑳𝒂𝒑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2351B9-99DB-3B4E-B722-B71D828E3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99" y="3012022"/>
                <a:ext cx="219047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BA123C-CCA7-994C-9CC0-2EA58134C3F7}"/>
                  </a:ext>
                </a:extLst>
              </p:cNvPr>
              <p:cNvSpPr txBox="1"/>
              <p:nvPr/>
            </p:nvSpPr>
            <p:spPr>
              <a:xfrm>
                <a:off x="2438400" y="3761015"/>
                <a:ext cx="4346508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that count queries has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BA123C-CCA7-994C-9CC0-2EA58134C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761015"/>
                <a:ext cx="4346508" cy="391582"/>
              </a:xfrm>
              <a:prstGeom prst="rect">
                <a:avLst/>
              </a:prstGeom>
              <a:blipFill>
                <a:blip r:embed="rId4"/>
                <a:stretch>
                  <a:fillRect l="-1122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/>
              <p:nvPr/>
            </p:nvSpPr>
            <p:spPr>
              <a:xfrm>
                <a:off x="5486400" y="4416714"/>
                <a:ext cx="344461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Satisfies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𝜖</m:t>
                    </m:r>
                  </m:oMath>
                </a14:m>
                <a:r>
                  <a:rPr lang="en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-differential privacy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16714"/>
                <a:ext cx="3444610" cy="369332"/>
              </a:xfrm>
              <a:prstGeom prst="rect">
                <a:avLst/>
              </a:prstGeom>
              <a:blipFill>
                <a:blip r:embed="rId5"/>
                <a:stretch>
                  <a:fillRect t="-468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49599" y="4200940"/>
                <a:ext cx="197714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𝑳𝒂𝒑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99" y="4200940"/>
                <a:ext cx="1977143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/>
              <p:nvPr/>
            </p:nvSpPr>
            <p:spPr>
              <a:xfrm>
                <a:off x="2091357" y="5371132"/>
                <a:ext cx="4617905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cs typeface="Calibri"/>
                    <a:sym typeface="Calibri"/>
                  </a:rPr>
                  <a:t>Small </a:t>
                </a:r>
                <a14:m>
                  <m:oMath xmlns:m="http://schemas.openxmlformats.org/officeDocument/2006/math">
                    <m:r>
                      <a:rPr lang="e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𝜖</m:t>
                    </m:r>
                  </m:oMath>
                </a14:m>
                <a:r>
                  <a:rPr lang="en-US" dirty="0"/>
                  <a:t> -&gt; more noise -&gt; bad accuracy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D3E5AC-87C5-4E4C-A636-246EB875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57" y="5371132"/>
                <a:ext cx="4617905" cy="369332"/>
              </a:xfrm>
              <a:prstGeom prst="rect">
                <a:avLst/>
              </a:prstGeom>
              <a:blipFill>
                <a:blip r:embed="rId7"/>
                <a:stretch>
                  <a:fillRect t="-6154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5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4" grpId="0"/>
      <p:bldP spid="18" grpId="0" animBg="1"/>
    </p:bld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37904e5-5329-4e50-8811-0545955fba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43332</TotalTime>
  <Words>1934</Words>
  <Application>Microsoft Office PowerPoint</Application>
  <PresentationFormat>On-screen Show (4:3)</PresentationFormat>
  <Paragraphs>286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Roboto</vt:lpstr>
      <vt:lpstr>Symbol</vt:lpstr>
      <vt:lpstr>Tahoma</vt:lpstr>
      <vt:lpstr>Times New Roman</vt:lpstr>
      <vt:lpstr>Wingdings</vt:lpstr>
      <vt:lpstr>2_Blends</vt:lpstr>
      <vt:lpstr>COE 526 Data Privacy </vt:lpstr>
      <vt:lpstr>Outline</vt:lpstr>
      <vt:lpstr>Definition of Differential Privacy</vt:lpstr>
      <vt:lpstr>Check Our Understanding of DP</vt:lpstr>
      <vt:lpstr>How to Achieve DP? </vt:lpstr>
      <vt:lpstr>Global Sensitivity </vt:lpstr>
      <vt:lpstr>Global Sensitivity: Example  </vt:lpstr>
      <vt:lpstr>Laplace Mechanism </vt:lpstr>
      <vt:lpstr>Laplace Mechanism Example</vt:lpstr>
      <vt:lpstr>Laplace Mechanism: Sketch of Proof</vt:lpstr>
      <vt:lpstr>Example: COUNT query</vt:lpstr>
      <vt:lpstr>Example: Sum (Average) query</vt:lpstr>
      <vt:lpstr>Properties of Differential Privacy </vt:lpstr>
      <vt:lpstr>Post-processing</vt:lpstr>
      <vt:lpstr>Composability</vt:lpstr>
      <vt:lpstr>Composition guarantees for DP</vt:lpstr>
      <vt:lpstr>Proof of Sequential Composability</vt:lpstr>
      <vt:lpstr>Why Composition?</vt:lpstr>
      <vt:lpstr>Differentially Private Histogram</vt:lpstr>
      <vt:lpstr>Differential privacy: an example</vt:lpstr>
      <vt:lpstr>Group Privacy</vt:lpstr>
      <vt:lpstr>Next Attraction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612</cp:revision>
  <cp:lastPrinted>1999-09-10T20:38:56Z</cp:lastPrinted>
  <dcterms:created xsi:type="dcterms:W3CDTF">1998-06-19T04:38:52Z</dcterms:created>
  <dcterms:modified xsi:type="dcterms:W3CDTF">2020-10-20T09:28:49Z</dcterms:modified>
</cp:coreProperties>
</file>