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79" r:id="rId3"/>
  </p:sldMasterIdLst>
  <p:notesMasterIdLst>
    <p:notesMasterId r:id="rId43"/>
  </p:notesMasterIdLst>
  <p:handoutMasterIdLst>
    <p:handoutMasterId r:id="rId44"/>
  </p:handoutMasterIdLst>
  <p:sldIdLst>
    <p:sldId id="256" r:id="rId4"/>
    <p:sldId id="595" r:id="rId5"/>
    <p:sldId id="261" r:id="rId6"/>
    <p:sldId id="594" r:id="rId7"/>
    <p:sldId id="419" r:id="rId8"/>
    <p:sldId id="381" r:id="rId9"/>
    <p:sldId id="268" r:id="rId10"/>
    <p:sldId id="458" r:id="rId11"/>
    <p:sldId id="461" r:id="rId12"/>
    <p:sldId id="463" r:id="rId13"/>
    <p:sldId id="269" r:id="rId14"/>
    <p:sldId id="270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596" r:id="rId23"/>
    <p:sldId id="465" r:id="rId24"/>
    <p:sldId id="608" r:id="rId25"/>
    <p:sldId id="609" r:id="rId26"/>
    <p:sldId id="466" r:id="rId27"/>
    <p:sldId id="597" r:id="rId28"/>
    <p:sldId id="273" r:id="rId29"/>
    <p:sldId id="274" r:id="rId30"/>
    <p:sldId id="436" r:id="rId31"/>
    <p:sldId id="437" r:id="rId32"/>
    <p:sldId id="275" r:id="rId33"/>
    <p:sldId id="276" r:id="rId34"/>
    <p:sldId id="277" r:id="rId35"/>
    <p:sldId id="603" r:id="rId36"/>
    <p:sldId id="280" r:id="rId37"/>
    <p:sldId id="604" r:id="rId38"/>
    <p:sldId id="605" r:id="rId39"/>
    <p:sldId id="286" r:id="rId40"/>
    <p:sldId id="606" r:id="rId41"/>
    <p:sldId id="607" r:id="rId42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3979" autoAdjust="0"/>
  </p:normalViewPr>
  <p:slideViewPr>
    <p:cSldViewPr>
      <p:cViewPr varScale="1">
        <p:scale>
          <a:sx n="118" d="100"/>
          <a:sy n="118" d="100"/>
        </p:scale>
        <p:origin x="13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456"/>
    </p:cViewPr>
  </p:sorterViewPr>
  <p:notesViewPr>
    <p:cSldViewPr>
      <p:cViewPr varScale="1">
        <p:scale>
          <a:sx n="51" d="100"/>
          <a:sy n="51" d="100"/>
        </p:scale>
        <p:origin x="2700" y="44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1a1a7ca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91a1a7ca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43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D3EFD112-FAB5-AA4D-8604-CFA7E1AAC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148E86E6-DD31-2840-ACCE-274C9ACC8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F7449AD9-B2E8-9F40-9321-83D405C43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D94E5-A813-3540-A836-EB72915ED84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09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D174ED-F6A4-4642-A7C0-FC96CDC03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25F13-72F0-6E42-8466-46D92BAA52B1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5E619B49-DB04-E44D-BE27-2AAA5EBF8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CEB01FA0-276B-5F41-8718-745BE9FB0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To address these problems, Machanavajjhala introduced the idea of l-Diversity</a:t>
            </a:r>
          </a:p>
          <a:p>
            <a:r>
              <a:rPr lang="en-US" altLang="zh-CN">
                <a:ea typeface="宋体" panose="02010600030101010101" pitchFamily="2" charset="-122"/>
              </a:rPr>
              <a:t>This lead to two stronger notion of l-diversity</a:t>
            </a:r>
          </a:p>
        </p:txBody>
      </p:sp>
    </p:spTree>
    <p:extLst>
      <p:ext uri="{BB962C8B-B14F-4D97-AF65-F5344CB8AC3E}">
        <p14:creationId xmlns:p14="http://schemas.microsoft.com/office/powerpoint/2010/main" val="154840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35428C-87F9-F34C-9FBD-48734DED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9E9A9-B898-A54E-9609-96075CC3F6C6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F18D46A4-9640-D34E-A42F-81A510D11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AC15B61C-149D-B04B-BC8D-771B08934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26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91a1a7ca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91a1a7ca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B0209-2048-9B43-A681-58F1D86E7AD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6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7C1902F-A108-8444-834B-35A9035E3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FF41B44-3907-C340-8F4F-1291AA2A4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4D857E25-33AF-0C48-884B-FF66540A3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8DD1D3-DCF6-9749-9E1F-CECF1FF96AF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9866B5D7-EC8E-7C43-BC4E-40AA2058E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8FC24B82-1AB6-1142-9077-889B005B0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FA154A73-F441-5345-BB94-2A48AB2CB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0F079-0A55-8F4C-9ADD-56C6289A9F9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7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72498E7-8395-AE4F-B891-A6FFCF386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B013826-E38A-B544-BECC-9F410856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72BE26F0-E323-434E-8AF5-61BF80CFD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91136E-93EC-7743-8CB3-1D9F1199A40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BDB29C00-A8FF-FC4A-828E-6E397E0FC2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1DDC80A5-E378-D84E-A544-E0232B03E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2AC0FCAD-3603-5346-A0B4-90E844750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B64A2E-FE17-424D-A07E-31D769D48E4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7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10DF13A4-AF88-5544-AC84-5701727D5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1213E1F6-15A8-444A-A460-E7F77A186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5DD4970C-DF4F-764C-845E-4BC380B0F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E1F70A-F842-ED47-96FD-ED6BD9CFD4A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8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787A25E-FD29-0E46-84D3-03B3C5BAE2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BD12E75-1AD2-AC4C-A6C0-0B768CA62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14996CC1-68BB-0E45-B8F4-6D45AA906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D276DD-6043-F442-B847-02BE7F025B2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9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</a:t>
            </a:r>
            <a:r>
              <a:rPr lang="en-US" altLang="en-US" dirty="0" smtClean="0"/>
              <a:t>526 </a:t>
            </a:r>
            <a:r>
              <a:rPr lang="en-US" altLang="en-US" dirty="0"/>
              <a:t>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5: Data Anonymization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1F3E-4C9E-F444-B3CB-246ADE2A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7964488" cy="4764024"/>
          </a:xfrm>
        </p:spPr>
        <p:txBody>
          <a:bodyPr>
            <a:normAutofit/>
          </a:bodyPr>
          <a:lstStyle/>
          <a:p>
            <a:r>
              <a:rPr lang="en-US" dirty="0"/>
              <a:t>A table is “</a:t>
            </a:r>
            <a:r>
              <a:rPr lang="en-US" dirty="0">
                <a:solidFill>
                  <a:schemeClr val="tx2"/>
                </a:solidFill>
              </a:rPr>
              <a:t>k-anonymized</a:t>
            </a:r>
            <a:r>
              <a:rPr lang="en-US" dirty="0"/>
              <a:t>” if each record cannot be identified from other k-1 records when only “quasi-identifiers” are considered</a:t>
            </a:r>
          </a:p>
          <a:p>
            <a:r>
              <a:rPr lang="en-US" dirty="0"/>
              <a:t>These k records form an </a:t>
            </a:r>
            <a:r>
              <a:rPr lang="en-US" dirty="0">
                <a:solidFill>
                  <a:schemeClr val="tx2"/>
                </a:solidFill>
              </a:rPr>
              <a:t>Equivalence Class</a:t>
            </a:r>
            <a:r>
              <a:rPr lang="en-US" dirty="0"/>
              <a:t> (recall the anonymity set)</a:t>
            </a:r>
          </a:p>
          <a:p>
            <a:r>
              <a:rPr lang="en-US" dirty="0"/>
              <a:t>Alice who is</a:t>
            </a:r>
          </a:p>
          <a:p>
            <a:pPr lvl="1"/>
            <a:r>
              <a:rPr lang="en-US" dirty="0"/>
              <a:t>A writer</a:t>
            </a:r>
          </a:p>
          <a:p>
            <a:pPr lvl="1"/>
            <a:r>
              <a:rPr lang="en-US" dirty="0"/>
              <a:t>30 years old</a:t>
            </a:r>
          </a:p>
          <a:p>
            <a:pPr lvl="1"/>
            <a:r>
              <a:rPr lang="en-US" dirty="0"/>
              <a:t>How many records can we </a:t>
            </a:r>
            <a:br>
              <a:rPr lang="en-US" dirty="0"/>
            </a:br>
            <a:r>
              <a:rPr lang="en-US" dirty="0"/>
              <a:t>link him to?</a:t>
            </a:r>
          </a:p>
          <a:p>
            <a:r>
              <a:rPr lang="en-US" dirty="0"/>
              <a:t>k-Anonymity ensures that  an individual cannot be </a:t>
            </a:r>
            <a:br>
              <a:rPr lang="en-US" dirty="0"/>
            </a:br>
            <a:r>
              <a:rPr lang="en-US" dirty="0"/>
              <a:t>linked to a record with probability &gt; 1/k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4C447-9579-6C4D-84DC-8AE9D36B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K-Anonymity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6BD2AC-FC99-6E48-AC9B-CA8C9AB17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1B2C0B-E9DE-DB47-A2F6-0BC23348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69D6F0CD-10C1-644A-9BFC-AB68E2151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74170"/>
              </p:ext>
            </p:extLst>
          </p:nvPr>
        </p:nvGraphicFramePr>
        <p:xfrm>
          <a:off x="4724400" y="3048000"/>
          <a:ext cx="4114800" cy="2072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498">
                  <a:extLst>
                    <a:ext uri="{9D8B030D-6E8A-4147-A177-3AD203B41FA5}">
                      <a16:colId xmlns:a16="http://schemas.microsoft.com/office/drawing/2014/main" val="3100953775"/>
                    </a:ext>
                  </a:extLst>
                </a:gridCol>
                <a:gridCol w="395498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1007310">
                  <a:extLst>
                    <a:ext uri="{9D8B030D-6E8A-4147-A177-3AD203B41FA5}">
                      <a16:colId xmlns:a16="http://schemas.microsoft.com/office/drawing/2014/main" val="59609254"/>
                    </a:ext>
                  </a:extLst>
                </a:gridCol>
                <a:gridCol w="697370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77485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84426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Job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Professional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[35-40)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EC2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[30-35)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54D8AE1-93F4-C642-B84F-D5880EB6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4393935"/>
          </a:xfrm>
        </p:spPr>
        <p:txBody>
          <a:bodyPr>
            <a:normAutofit/>
          </a:bodyPr>
          <a:lstStyle/>
          <a:p>
            <a:r>
              <a:rPr lang="en-US" dirty="0"/>
              <a:t>Many ways to achieve k-anonymity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Generalization</a:t>
            </a:r>
          </a:p>
          <a:p>
            <a:pPr lvl="1"/>
            <a:r>
              <a:rPr lang="en-US" dirty="0"/>
              <a:t>Replace with less-specific but semantically-consistent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Suppression </a:t>
            </a:r>
          </a:p>
          <a:p>
            <a:pPr lvl="1"/>
            <a:r>
              <a:rPr lang="en-US" dirty="0"/>
              <a:t>Data from certain attribute is removed and replaced with *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Suppression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9361" y="4215842"/>
            <a:ext cx="987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Arial"/>
                <a:cs typeface="Arial"/>
              </a:rPr>
              <a:t>Professional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0317" y="4465635"/>
            <a:ext cx="570865" cy="688975"/>
          </a:xfrm>
          <a:custGeom>
            <a:avLst/>
            <a:gdLst/>
            <a:ahLst/>
            <a:cxnLst/>
            <a:rect l="l" t="t" r="r" b="b"/>
            <a:pathLst>
              <a:path w="570864" h="688975">
                <a:moveTo>
                  <a:pt x="518243" y="55707"/>
                </a:moveTo>
                <a:lnTo>
                  <a:pt x="0" y="682751"/>
                </a:lnTo>
                <a:lnTo>
                  <a:pt x="7365" y="688848"/>
                </a:lnTo>
                <a:lnTo>
                  <a:pt x="525549" y="61750"/>
                </a:lnTo>
                <a:lnTo>
                  <a:pt x="518243" y="55707"/>
                </a:lnTo>
                <a:close/>
              </a:path>
              <a:path w="570864" h="688975">
                <a:moveTo>
                  <a:pt x="559812" y="45974"/>
                </a:moveTo>
                <a:lnTo>
                  <a:pt x="526288" y="45974"/>
                </a:lnTo>
                <a:lnTo>
                  <a:pt x="533653" y="51943"/>
                </a:lnTo>
                <a:lnTo>
                  <a:pt x="525549" y="61750"/>
                </a:lnTo>
                <a:lnTo>
                  <a:pt x="551307" y="83057"/>
                </a:lnTo>
                <a:lnTo>
                  <a:pt x="559812" y="45974"/>
                </a:lnTo>
                <a:close/>
              </a:path>
              <a:path w="570864" h="688975">
                <a:moveTo>
                  <a:pt x="526288" y="45974"/>
                </a:moveTo>
                <a:lnTo>
                  <a:pt x="518243" y="55707"/>
                </a:lnTo>
                <a:lnTo>
                  <a:pt x="525549" y="61750"/>
                </a:lnTo>
                <a:lnTo>
                  <a:pt x="533653" y="51943"/>
                </a:lnTo>
                <a:lnTo>
                  <a:pt x="526288" y="45974"/>
                </a:lnTo>
                <a:close/>
              </a:path>
              <a:path w="570864" h="688975">
                <a:moveTo>
                  <a:pt x="570357" y="0"/>
                </a:moveTo>
                <a:lnTo>
                  <a:pt x="492506" y="34417"/>
                </a:lnTo>
                <a:lnTo>
                  <a:pt x="518243" y="55707"/>
                </a:lnTo>
                <a:lnTo>
                  <a:pt x="526288" y="45974"/>
                </a:lnTo>
                <a:lnTo>
                  <a:pt x="559812" y="45974"/>
                </a:lnTo>
                <a:lnTo>
                  <a:pt x="570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3201" y="4465635"/>
            <a:ext cx="580390" cy="688975"/>
          </a:xfrm>
          <a:custGeom>
            <a:avLst/>
            <a:gdLst/>
            <a:ahLst/>
            <a:cxnLst/>
            <a:rect l="l" t="t" r="r" b="b"/>
            <a:pathLst>
              <a:path w="580389" h="688975">
                <a:moveTo>
                  <a:pt x="52570" y="55255"/>
                </a:moveTo>
                <a:lnTo>
                  <a:pt x="45252" y="61409"/>
                </a:lnTo>
                <a:lnTo>
                  <a:pt x="572516" y="688848"/>
                </a:lnTo>
                <a:lnTo>
                  <a:pt x="579882" y="682751"/>
                </a:lnTo>
                <a:lnTo>
                  <a:pt x="52570" y="55255"/>
                </a:lnTo>
                <a:close/>
              </a:path>
              <a:path w="580389" h="688975">
                <a:moveTo>
                  <a:pt x="0" y="0"/>
                </a:moveTo>
                <a:lnTo>
                  <a:pt x="19812" y="82804"/>
                </a:lnTo>
                <a:lnTo>
                  <a:pt x="45252" y="61409"/>
                </a:lnTo>
                <a:lnTo>
                  <a:pt x="37084" y="51688"/>
                </a:lnTo>
                <a:lnTo>
                  <a:pt x="44450" y="45593"/>
                </a:lnTo>
                <a:lnTo>
                  <a:pt x="64060" y="45593"/>
                </a:lnTo>
                <a:lnTo>
                  <a:pt x="78105" y="33781"/>
                </a:lnTo>
                <a:lnTo>
                  <a:pt x="0" y="0"/>
                </a:lnTo>
                <a:close/>
              </a:path>
              <a:path w="580389" h="688975">
                <a:moveTo>
                  <a:pt x="44450" y="45593"/>
                </a:moveTo>
                <a:lnTo>
                  <a:pt x="37084" y="51688"/>
                </a:lnTo>
                <a:lnTo>
                  <a:pt x="45252" y="61409"/>
                </a:lnTo>
                <a:lnTo>
                  <a:pt x="52570" y="55255"/>
                </a:lnTo>
                <a:lnTo>
                  <a:pt x="44450" y="45593"/>
                </a:lnTo>
                <a:close/>
              </a:path>
              <a:path w="580389" h="688975">
                <a:moveTo>
                  <a:pt x="64060" y="45593"/>
                </a:moveTo>
                <a:lnTo>
                  <a:pt x="44450" y="45593"/>
                </a:lnTo>
                <a:lnTo>
                  <a:pt x="52570" y="55255"/>
                </a:lnTo>
                <a:lnTo>
                  <a:pt x="64060" y="45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232" y="4440235"/>
            <a:ext cx="76200" cy="711835"/>
          </a:xfrm>
          <a:custGeom>
            <a:avLst/>
            <a:gdLst/>
            <a:ahLst/>
            <a:cxnLst/>
            <a:rect l="l" t="t" r="r" b="b"/>
            <a:pathLst>
              <a:path w="76200" h="711835">
                <a:moveTo>
                  <a:pt x="33327" y="75971"/>
                </a:moveTo>
                <a:lnTo>
                  <a:pt x="10668" y="711073"/>
                </a:lnTo>
                <a:lnTo>
                  <a:pt x="20066" y="711326"/>
                </a:lnTo>
                <a:lnTo>
                  <a:pt x="42852" y="76305"/>
                </a:lnTo>
                <a:lnTo>
                  <a:pt x="33327" y="75971"/>
                </a:lnTo>
                <a:close/>
              </a:path>
              <a:path w="76200" h="711835">
                <a:moveTo>
                  <a:pt x="69590" y="63245"/>
                </a:moveTo>
                <a:lnTo>
                  <a:pt x="33781" y="63245"/>
                </a:lnTo>
                <a:lnTo>
                  <a:pt x="43306" y="63626"/>
                </a:lnTo>
                <a:lnTo>
                  <a:pt x="42852" y="76305"/>
                </a:lnTo>
                <a:lnTo>
                  <a:pt x="76073" y="77469"/>
                </a:lnTo>
                <a:lnTo>
                  <a:pt x="69590" y="63245"/>
                </a:lnTo>
                <a:close/>
              </a:path>
              <a:path w="76200" h="711835">
                <a:moveTo>
                  <a:pt x="33781" y="63245"/>
                </a:moveTo>
                <a:lnTo>
                  <a:pt x="33327" y="75971"/>
                </a:lnTo>
                <a:lnTo>
                  <a:pt x="42852" y="76305"/>
                </a:lnTo>
                <a:lnTo>
                  <a:pt x="43306" y="63626"/>
                </a:lnTo>
                <a:lnTo>
                  <a:pt x="33781" y="63245"/>
                </a:lnTo>
                <a:close/>
              </a:path>
              <a:path w="76200" h="711835">
                <a:moveTo>
                  <a:pt x="40767" y="0"/>
                </a:moveTo>
                <a:lnTo>
                  <a:pt x="0" y="74802"/>
                </a:lnTo>
                <a:lnTo>
                  <a:pt x="33327" y="75971"/>
                </a:lnTo>
                <a:lnTo>
                  <a:pt x="33781" y="63245"/>
                </a:lnTo>
                <a:lnTo>
                  <a:pt x="69590" y="63245"/>
                </a:lnTo>
                <a:lnTo>
                  <a:pt x="40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82872"/>
              </p:ext>
            </p:extLst>
          </p:nvPr>
        </p:nvGraphicFramePr>
        <p:xfrm>
          <a:off x="990600" y="5232927"/>
          <a:ext cx="2209802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Engineer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Lawyer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Admin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lang="en-US" sz="1600" spc="-10" dirty="0">
                          <a:latin typeface="Verdana"/>
                          <a:cs typeface="Verdana"/>
                        </a:rPr>
                        <a:t>Job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object 16">
            <a:extLst>
              <a:ext uri="{FF2B5EF4-FFF2-40B4-BE49-F238E27FC236}">
                <a16:creationId xmlns:a16="http://schemas.microsoft.com/office/drawing/2014/main" id="{9FE48AE7-DE9F-9543-B747-FE651CA6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79255"/>
              </p:ext>
            </p:extLst>
          </p:nvPr>
        </p:nvGraphicFramePr>
        <p:xfrm>
          <a:off x="3970345" y="5237584"/>
          <a:ext cx="1371600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38796038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19627134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35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36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37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lang="en-US" sz="1200" spc="-5" dirty="0">
                          <a:latin typeface="Arial"/>
                          <a:cs typeface="Arial"/>
                        </a:rPr>
                        <a:t>39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 gridSpan="5"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lang="en-US" sz="1600" spc="-10" dirty="0">
                          <a:latin typeface="Verdana"/>
                          <a:cs typeface="Verdana"/>
                        </a:rPr>
                        <a:t>Age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R="3175" algn="ctr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8">
            <a:extLst>
              <a:ext uri="{FF2B5EF4-FFF2-40B4-BE49-F238E27FC236}">
                <a16:creationId xmlns:a16="http://schemas.microsoft.com/office/drawing/2014/main" id="{A45EBDD4-BE04-7643-8E3D-D2340651CF39}"/>
              </a:ext>
            </a:extLst>
          </p:cNvPr>
          <p:cNvSpPr txBox="1"/>
          <p:nvPr/>
        </p:nvSpPr>
        <p:spPr>
          <a:xfrm>
            <a:off x="4171815" y="4236180"/>
            <a:ext cx="987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Arial"/>
                <a:cs typeface="Arial"/>
              </a:rPr>
              <a:t>[35-40)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FAB017-16FB-4A4C-817C-6C67E4DA81DE}"/>
              </a:ext>
            </a:extLst>
          </p:cNvPr>
          <p:cNvCxnSpPr>
            <a:endCxn id="25" idx="2"/>
          </p:cNvCxnSpPr>
          <p:nvPr/>
        </p:nvCxnSpPr>
        <p:spPr bwMode="auto">
          <a:xfrm flipV="1">
            <a:off x="4114800" y="4433670"/>
            <a:ext cx="550855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917CDA-AAB2-254C-AF34-6CEF9D27C631}"/>
              </a:ext>
            </a:extLst>
          </p:cNvPr>
          <p:cNvCxnSpPr>
            <a:endCxn id="25" idx="2"/>
          </p:cNvCxnSpPr>
          <p:nvPr/>
        </p:nvCxnSpPr>
        <p:spPr bwMode="auto">
          <a:xfrm flipV="1">
            <a:off x="4380717" y="4433670"/>
            <a:ext cx="284938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BCADF0-09B5-2A4E-950F-775C95098B77}"/>
              </a:ext>
            </a:extLst>
          </p:cNvPr>
          <p:cNvCxnSpPr>
            <a:stCxn id="24" idx="0"/>
            <a:endCxn id="25" idx="2"/>
          </p:cNvCxnSpPr>
          <p:nvPr/>
        </p:nvCxnSpPr>
        <p:spPr bwMode="auto">
          <a:xfrm flipV="1">
            <a:off x="4656145" y="4433670"/>
            <a:ext cx="9510" cy="803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FB64C8-0DB6-324B-B124-624CFFE3ED62}"/>
              </a:ext>
            </a:extLst>
          </p:cNvPr>
          <p:cNvCxnSpPr>
            <a:endCxn id="25" idx="2"/>
          </p:cNvCxnSpPr>
          <p:nvPr/>
        </p:nvCxnSpPr>
        <p:spPr bwMode="auto">
          <a:xfrm flipH="1" flipV="1">
            <a:off x="4665655" y="4433670"/>
            <a:ext cx="265918" cy="799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9771EE-2F78-444E-8646-E9FBB8E0C60C}"/>
              </a:ext>
            </a:extLst>
          </p:cNvPr>
          <p:cNvCxnSpPr>
            <a:endCxn id="25" idx="2"/>
          </p:cNvCxnSpPr>
          <p:nvPr/>
        </p:nvCxnSpPr>
        <p:spPr bwMode="auto">
          <a:xfrm flipH="1" flipV="1">
            <a:off x="4665655" y="4433670"/>
            <a:ext cx="493840" cy="7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bject 5">
            <a:extLst>
              <a:ext uri="{FF2B5EF4-FFF2-40B4-BE49-F238E27FC236}">
                <a16:creationId xmlns:a16="http://schemas.microsoft.com/office/drawing/2014/main" id="{767C6209-B93A-9140-8D44-3AA85F84436E}"/>
              </a:ext>
            </a:extLst>
          </p:cNvPr>
          <p:cNvSpPr txBox="1"/>
          <p:nvPr/>
        </p:nvSpPr>
        <p:spPr>
          <a:xfrm>
            <a:off x="7136877" y="4367826"/>
            <a:ext cx="137033" cy="20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*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2D98E140-8081-A546-80C2-3EA6116B4CB9}"/>
              </a:ext>
            </a:extLst>
          </p:cNvPr>
          <p:cNvSpPr/>
          <p:nvPr/>
        </p:nvSpPr>
        <p:spPr>
          <a:xfrm>
            <a:off x="6752068" y="4586647"/>
            <a:ext cx="384810" cy="494665"/>
          </a:xfrm>
          <a:custGeom>
            <a:avLst/>
            <a:gdLst/>
            <a:ahLst/>
            <a:cxnLst/>
            <a:rect l="l" t="t" r="r" b="b"/>
            <a:pathLst>
              <a:path w="384809" h="494664">
                <a:moveTo>
                  <a:pt x="334390" y="57366"/>
                </a:moveTo>
                <a:lnTo>
                  <a:pt x="0" y="488822"/>
                </a:lnTo>
                <a:lnTo>
                  <a:pt x="7619" y="494664"/>
                </a:lnTo>
                <a:lnTo>
                  <a:pt x="341911" y="63177"/>
                </a:lnTo>
                <a:lnTo>
                  <a:pt x="334390" y="57366"/>
                </a:lnTo>
                <a:close/>
              </a:path>
              <a:path w="384809" h="494664">
                <a:moveTo>
                  <a:pt x="375450" y="47370"/>
                </a:moveTo>
                <a:lnTo>
                  <a:pt x="342137" y="47370"/>
                </a:lnTo>
                <a:lnTo>
                  <a:pt x="349630" y="53212"/>
                </a:lnTo>
                <a:lnTo>
                  <a:pt x="341911" y="63177"/>
                </a:lnTo>
                <a:lnTo>
                  <a:pt x="368300" y="83565"/>
                </a:lnTo>
                <a:lnTo>
                  <a:pt x="375450" y="47370"/>
                </a:lnTo>
                <a:close/>
              </a:path>
              <a:path w="384809" h="494664">
                <a:moveTo>
                  <a:pt x="342137" y="47370"/>
                </a:moveTo>
                <a:lnTo>
                  <a:pt x="334390" y="57366"/>
                </a:lnTo>
                <a:lnTo>
                  <a:pt x="341911" y="63177"/>
                </a:lnTo>
                <a:lnTo>
                  <a:pt x="349630" y="53212"/>
                </a:lnTo>
                <a:lnTo>
                  <a:pt x="342137" y="47370"/>
                </a:lnTo>
                <a:close/>
              </a:path>
              <a:path w="384809" h="494664">
                <a:moveTo>
                  <a:pt x="384809" y="0"/>
                </a:moveTo>
                <a:lnTo>
                  <a:pt x="307975" y="36956"/>
                </a:lnTo>
                <a:lnTo>
                  <a:pt x="334390" y="57366"/>
                </a:lnTo>
                <a:lnTo>
                  <a:pt x="342137" y="47370"/>
                </a:lnTo>
                <a:lnTo>
                  <a:pt x="375450" y="47370"/>
                </a:lnTo>
                <a:lnTo>
                  <a:pt x="384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21CB0E35-BD3E-214C-A966-EBFE19306BE5}"/>
              </a:ext>
            </a:extLst>
          </p:cNvPr>
          <p:cNvSpPr/>
          <p:nvPr/>
        </p:nvSpPr>
        <p:spPr>
          <a:xfrm>
            <a:off x="7289278" y="4586647"/>
            <a:ext cx="384810" cy="494665"/>
          </a:xfrm>
          <a:custGeom>
            <a:avLst/>
            <a:gdLst/>
            <a:ahLst/>
            <a:cxnLst/>
            <a:rect l="l" t="t" r="r" b="b"/>
            <a:pathLst>
              <a:path w="384809" h="494664">
                <a:moveTo>
                  <a:pt x="50419" y="57366"/>
                </a:moveTo>
                <a:lnTo>
                  <a:pt x="42898" y="63177"/>
                </a:lnTo>
                <a:lnTo>
                  <a:pt x="377190" y="494664"/>
                </a:lnTo>
                <a:lnTo>
                  <a:pt x="384809" y="488822"/>
                </a:lnTo>
                <a:lnTo>
                  <a:pt x="50419" y="57366"/>
                </a:lnTo>
                <a:close/>
              </a:path>
              <a:path w="384809" h="494664">
                <a:moveTo>
                  <a:pt x="0" y="0"/>
                </a:moveTo>
                <a:lnTo>
                  <a:pt x="16509" y="83565"/>
                </a:lnTo>
                <a:lnTo>
                  <a:pt x="42898" y="63177"/>
                </a:lnTo>
                <a:lnTo>
                  <a:pt x="35178" y="53212"/>
                </a:lnTo>
                <a:lnTo>
                  <a:pt x="42672" y="47370"/>
                </a:lnTo>
                <a:lnTo>
                  <a:pt x="63356" y="47370"/>
                </a:lnTo>
                <a:lnTo>
                  <a:pt x="76834" y="36956"/>
                </a:lnTo>
                <a:lnTo>
                  <a:pt x="0" y="0"/>
                </a:lnTo>
                <a:close/>
              </a:path>
              <a:path w="384809" h="494664">
                <a:moveTo>
                  <a:pt x="42672" y="47370"/>
                </a:moveTo>
                <a:lnTo>
                  <a:pt x="35178" y="53212"/>
                </a:lnTo>
                <a:lnTo>
                  <a:pt x="42898" y="63177"/>
                </a:lnTo>
                <a:lnTo>
                  <a:pt x="50419" y="57366"/>
                </a:lnTo>
                <a:lnTo>
                  <a:pt x="42672" y="47370"/>
                </a:lnTo>
                <a:close/>
              </a:path>
              <a:path w="384809" h="494664">
                <a:moveTo>
                  <a:pt x="63356" y="47370"/>
                </a:moveTo>
                <a:lnTo>
                  <a:pt x="42672" y="47370"/>
                </a:lnTo>
                <a:lnTo>
                  <a:pt x="50419" y="57366"/>
                </a:lnTo>
                <a:lnTo>
                  <a:pt x="63356" y="47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27745C9-2CE1-6F48-9BCB-ECDCCC14A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2348"/>
              </p:ext>
            </p:extLst>
          </p:nvPr>
        </p:nvGraphicFramePr>
        <p:xfrm>
          <a:off x="6111888" y="5152071"/>
          <a:ext cx="2049979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028">
                  <a:extLst>
                    <a:ext uri="{9D8B030D-6E8A-4147-A177-3AD203B41FA5}">
                      <a16:colId xmlns:a16="http://schemas.microsoft.com/office/drawing/2014/main" val="3386480548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32890534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441325">
                        <a:lnSpc>
                          <a:spcPts val="136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Female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024874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183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Sex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686882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25" grpId="0"/>
      <p:bldP spid="41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C3075F-08C4-B245-A872-6EC918802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Perturbation</a:t>
                </a:r>
              </a:p>
              <a:p>
                <a:pPr lvl="1"/>
                <a:r>
                  <a:rPr lang="en-US" dirty="0"/>
                  <a:t>Add noise/errors</a:t>
                </a:r>
              </a:p>
              <a:p>
                <a:pPr lvl="1"/>
                <a:r>
                  <a:rPr lang="en-US" dirty="0"/>
                  <a:t>For example, change age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years</a:t>
                </a:r>
              </a:p>
              <a:p>
                <a:r>
                  <a:rPr lang="en-US" dirty="0"/>
                  <a:t>Data generation</a:t>
                </a:r>
              </a:p>
              <a:p>
                <a:pPr lvl="1"/>
                <a:r>
                  <a:rPr lang="en-US" dirty="0"/>
                  <a:t>Generate similar "fake" data to construct ECs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C3075F-08C4-B245-A872-6EC918802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Anonymization Methods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7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6CC064D-9FE7-354D-B2C1-9F33765F3B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There are tens of k-anonymization algorithms </a:t>
            </a:r>
          </a:p>
          <a:p>
            <a:r>
              <a:rPr lang="en-US" altLang="en-US" dirty="0"/>
              <a:t>We will cover an algorithm called </a:t>
            </a:r>
            <a:r>
              <a:rPr lang="en-US" altLang="en-US" i="1" dirty="0"/>
              <a:t>Greedy Partitioning Algorithm</a:t>
            </a:r>
          </a:p>
          <a:p>
            <a:r>
              <a:rPr lang="en-US" altLang="en-US" b="1" dirty="0"/>
              <a:t>Problem: </a:t>
            </a:r>
            <a:r>
              <a:rPr lang="en-US" altLang="en-US" dirty="0"/>
              <a:t>find multi-dimensional partitions of the data, where each partition has two or more data points (i.e. k=2)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Optimal k-anonymous strict multi-dimensional partitioning is NP-hard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38808C3-6A7E-D14C-B368-9A6800B17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K-Anonymization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D15DF-00FA-DC43-8C61-1823AF6EB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E73C6-AE44-4A47-B3BA-9818CD46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C8D63-29FC-5F4F-9DE9-CC2D11A25CFD}"/>
              </a:ext>
            </a:extLst>
          </p:cNvPr>
          <p:cNvGrpSpPr/>
          <p:nvPr/>
        </p:nvGrpSpPr>
        <p:grpSpPr>
          <a:xfrm>
            <a:off x="2071688" y="3335249"/>
            <a:ext cx="5562599" cy="1940492"/>
            <a:chOff x="1905001" y="2860108"/>
            <a:chExt cx="6850062" cy="2392719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28B4ABFF-BEBE-3E49-943C-277238961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5988" y="3048000"/>
              <a:ext cx="6288088" cy="1827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9129C33-DEB2-D947-A53E-1B8E1437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875307"/>
              <a:ext cx="6750050" cy="3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en-US" sz="1200" dirty="0"/>
                <a:t>	    Patient Data	        Single Dimensional	   Multi-Dimensional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C4FFFF-2DB0-A744-A5CD-3C694C049E7C}"/>
                </a:ext>
              </a:extLst>
            </p:cNvPr>
            <p:cNvSpPr/>
            <p:nvPr/>
          </p:nvSpPr>
          <p:spPr>
            <a:xfrm>
              <a:off x="1905001" y="3161668"/>
              <a:ext cx="598522" cy="37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Age</a:t>
              </a:r>
              <a:endParaRPr lang="en-US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CC66E-3FBA-C248-9415-822BEBEB741B}"/>
                </a:ext>
              </a:extLst>
            </p:cNvPr>
            <p:cNvSpPr/>
            <p:nvPr/>
          </p:nvSpPr>
          <p:spPr>
            <a:xfrm>
              <a:off x="2763298" y="2860108"/>
              <a:ext cx="987405" cy="37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dirty="0" err="1"/>
                <a:t>Zipcode</a:t>
              </a:r>
              <a:endParaRPr lang="en-US" sz="14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95D5E-22B8-604D-B24A-4D0B77FDD6A5}"/>
              </a:ext>
            </a:extLst>
          </p:cNvPr>
          <p:cNvSpPr/>
          <p:nvPr/>
        </p:nvSpPr>
        <p:spPr bwMode="auto">
          <a:xfrm>
            <a:off x="6019800" y="3774877"/>
            <a:ext cx="769701" cy="53340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5BEF6C-D0E7-7A4F-B847-598DE6F0CCD7}"/>
              </a:ext>
            </a:extLst>
          </p:cNvPr>
          <p:cNvSpPr/>
          <p:nvPr/>
        </p:nvSpPr>
        <p:spPr bwMode="auto">
          <a:xfrm>
            <a:off x="6019799" y="4372225"/>
            <a:ext cx="769701" cy="533400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999E1-54DD-7943-A8AD-A1EA13E24E19}"/>
              </a:ext>
            </a:extLst>
          </p:cNvPr>
          <p:cNvSpPr/>
          <p:nvPr/>
        </p:nvSpPr>
        <p:spPr bwMode="auto">
          <a:xfrm>
            <a:off x="6789501" y="3762635"/>
            <a:ext cx="373300" cy="1142990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EC3</a:t>
            </a:r>
          </a:p>
        </p:txBody>
      </p:sp>
    </p:spTree>
    <p:extLst>
      <p:ext uri="{BB962C8B-B14F-4D97-AF65-F5344CB8AC3E}">
        <p14:creationId xmlns:p14="http://schemas.microsoft.com/office/powerpoint/2010/main" val="41921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C17E574-5B49-AC47-872B-2AF2C9C05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Greedy Partitioning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1DD0E-1834-7342-8190-B4B8D28BE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D4C45-4150-A34A-9108-BAEB5315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B6AC9-CA7F-C849-A79F-C83D97BA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066800"/>
            <a:ext cx="7659688" cy="5110713"/>
          </a:xfrm>
        </p:spPr>
        <p:txBody>
          <a:bodyPr/>
          <a:lstStyle/>
          <a:p>
            <a:r>
              <a:rPr lang="en-US" altLang="en-US" dirty="0"/>
              <a:t>Solution</a:t>
            </a:r>
          </a:p>
          <a:p>
            <a:pPr lvl="1"/>
            <a:r>
              <a:rPr lang="en-US" altLang="en-US" dirty="0"/>
              <a:t>Use a greedy algorithm</a:t>
            </a:r>
          </a:p>
          <a:p>
            <a:pPr lvl="1"/>
            <a:r>
              <a:rPr lang="en-US" altLang="en-US" dirty="0"/>
              <a:t>Based on k-d trees</a:t>
            </a:r>
          </a:p>
          <a:p>
            <a:pPr lvl="1"/>
            <a:r>
              <a:rPr lang="en-US" altLang="en-US" dirty="0"/>
              <a:t>Complexity O(</a:t>
            </a:r>
            <a:r>
              <a:rPr lang="en-US" altLang="en-US" dirty="0" err="1"/>
              <a:t>nlogn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  <p:pic>
        <p:nvPicPr>
          <p:cNvPr id="3074" name="Picture 2" descr="15.4. KD Trees — CS3 Data Structures &amp; Algorithms">
            <a:extLst>
              <a:ext uri="{FF2B5EF4-FFF2-40B4-BE49-F238E27FC236}">
                <a16:creationId xmlns:a16="http://schemas.microsoft.com/office/drawing/2014/main" id="{DDED3134-1F9F-F44A-9AB3-BC36DC7F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31" y="1100137"/>
            <a:ext cx="3835232" cy="18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D2F4C8F-55B9-9C41-AA5D-DD80A4716C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71173"/>
                  </p:ext>
                </p:extLst>
              </p:nvPr>
            </p:nvGraphicFramePr>
            <p:xfrm>
              <a:off x="2647156" y="3434313"/>
              <a:ext cx="3657600" cy="2743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3529259944"/>
                        </a:ext>
                      </a:extLst>
                    </a:gridCol>
                  </a:tblGrid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Anonymize(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</m:oMath>
                          </a14:m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38329723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If (no allowable multidimensional cut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</m:oMath>
                          </a14:m>
                          <a:r>
                            <a:rPr lang="en-US" sz="1200" dirty="0"/>
                            <a:t>)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0357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∅: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𝑠𝑢𝑚𝑚𝑎𝑟𝑦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562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else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38061766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𝑐h𝑜𝑜𝑠𝑒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𝑑𝑖𝑚𝑒𝑛𝑠𝑖𝑜𝑛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94857060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𝑓𝑟𝑒𝑞𝑢𝑒𝑛𝑐𝑦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572352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𝑓𝑖𝑛𝑑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3007565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𝑙h𝑠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&lt;−{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11361129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</a:t>
                          </a:r>
                          <a14:m>
                            <m:oMath xmlns:m="http://schemas.openxmlformats.org/officeDocument/2006/math"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&lt;−{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𝑝𝑎𝑟𝑡𝑖𝑡𝑖𝑜𝑛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𝑑𝑖𝑚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𝑠𝑝𝑙𝑖𝑡𝑉𝑎𝑙</m:t>
                              </m:r>
                              <m:r>
                                <a:rPr lang="en-US" sz="1200" smtClean="0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981206084"/>
                      </a:ext>
                    </a:extLst>
                  </a:tr>
                  <a:tr h="25877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𝐴𝑛𝑜𝑛𝑦𝑚𝑖𝑧𝑒</m:t>
                              </m:r>
                              <m:d>
                                <m:d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dirty="0" err="1" smtClean="0">
                                      <a:latin typeface="Cambria Math" panose="02040503050406030204" pitchFamily="18" charset="0"/>
                                    </a:rPr>
                                    <m:t>𝑟h𝑠</m:t>
                                  </m:r>
                                </m:e>
                              </m:d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𝐴𝑛𝑜𝑛𝑦𝑚𝑖𝑧𝑒</m:t>
                              </m:r>
                              <m:d>
                                <m:d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200" dirty="0" err="1" smtClean="0">
                                      <a:latin typeface="Cambria Math" panose="02040503050406030204" pitchFamily="18" charset="0"/>
                                    </a:rPr>
                                    <m:t>h𝑠</m:t>
                                  </m:r>
                                </m:e>
                              </m:d>
                            </m:oMath>
                          </a14:m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245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AD2F4C8F-55B9-9C41-AA5D-DD80A4716C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71173"/>
                  </p:ext>
                </p:extLst>
              </p:nvPr>
            </p:nvGraphicFramePr>
            <p:xfrm>
              <a:off x="2647156" y="3434313"/>
              <a:ext cx="3657600" cy="2743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352925994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6" t="-4545" r="-346" b="-8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3297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46" t="-109524" r="-346" b="-8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03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200000" r="-346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9156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else</a:t>
                          </a:r>
                          <a:endParaRPr lang="en-US" sz="1200" dirty="0">
                            <a:latin typeface="Courier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3806176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400000" r="-346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570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523810" r="-346" b="-4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235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595455" r="-346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0075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695455" r="-346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3611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6" t="-833333" r="-346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2060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6" t="-890909" r="-346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450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18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5F04DFC0-82B9-4347-865A-1770FEB251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 = 2</a:t>
            </a:r>
          </a:p>
          <a:p>
            <a:r>
              <a:rPr lang="en-US" altLang="en-US" dirty="0"/>
              <a:t>Quasi-identifiers</a:t>
            </a:r>
          </a:p>
          <a:p>
            <a:pPr lvl="1"/>
            <a:r>
              <a:rPr lang="en-US" altLang="en-US" dirty="0" err="1"/>
              <a:t>Zipcode</a:t>
            </a:r>
            <a:endParaRPr lang="en-US" altLang="en-US" dirty="0"/>
          </a:p>
          <a:p>
            <a:pPr lvl="1"/>
            <a:r>
              <a:rPr lang="en-US" altLang="en-US" dirty="0"/>
              <a:t>Age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A5A0566-452F-574C-902B-CF0CC9EA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58AB7-4C21-7249-B980-72273818D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E7643-AAB7-A048-9DA8-FB87C108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8F2A5D83-41CC-034E-87D5-8B8A98B6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1" y="5378056"/>
            <a:ext cx="8032751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dirty="0"/>
              <a:t>			     			</a:t>
            </a:r>
          </a:p>
        </p:txBody>
      </p:sp>
      <p:sp>
        <p:nvSpPr>
          <p:cNvPr id="40967" name="AutoShape 8">
            <a:extLst>
              <a:ext uri="{FF2B5EF4-FFF2-40B4-BE49-F238E27FC236}">
                <a16:creationId xmlns:a16="http://schemas.microsoft.com/office/drawing/2014/main" id="{0691DBFF-7954-174B-B554-86D4CE0B56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0394" y="4195812"/>
            <a:ext cx="342900" cy="4572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73290-1140-4C41-9A0B-F0399E64E421}"/>
              </a:ext>
            </a:extLst>
          </p:cNvPr>
          <p:cNvSpPr/>
          <p:nvPr/>
        </p:nvSpPr>
        <p:spPr>
          <a:xfrm>
            <a:off x="1663221" y="5378056"/>
            <a:ext cx="143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Patient Data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FCB9A-8F61-EE43-8521-FF41D9F62BC2}"/>
              </a:ext>
            </a:extLst>
          </p:cNvPr>
          <p:cNvSpPr/>
          <p:nvPr/>
        </p:nvSpPr>
        <p:spPr>
          <a:xfrm>
            <a:off x="6416397" y="5557262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Anonymized Data</a:t>
            </a:r>
            <a:endParaRPr lang="en-US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D9FFCE5E-5756-7445-A9EC-32B1000B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50023"/>
              </p:ext>
            </p:extLst>
          </p:nvPr>
        </p:nvGraphicFramePr>
        <p:xfrm>
          <a:off x="706447" y="3396012"/>
          <a:ext cx="3408354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CCA222C8-96BF-544A-9C5E-BB4B8B1E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25072"/>
              </p:ext>
            </p:extLst>
          </p:nvPr>
        </p:nvGraphicFramePr>
        <p:xfrm>
          <a:off x="5029200" y="3349992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48CA-975A-9542-B233-0A885E11B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16</a:t>
            </a:fld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E39D4D9-4147-A043-A4A7-93E05DF5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7956-8BB0-554A-A2A8-5F615D7E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82E0593B-8733-BE4C-AFC7-3FECBA1C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306208"/>
            <a:ext cx="365462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1 (full table)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081559BC-1FD8-DF4D-B38F-BE19092B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843" y="1834125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81AB7C6B-3F74-404C-822F-FBCDC5E00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2885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dim = </a:t>
            </a:r>
            <a:r>
              <a:rPr lang="en-US" altLang="en-US" sz="1950" dirty="0" err="1"/>
              <a:t>Zipcode</a:t>
            </a:r>
            <a:r>
              <a:rPr lang="en-US" altLang="en-US" sz="1950" dirty="0"/>
              <a:t> </a:t>
            </a:r>
          </a:p>
        </p:txBody>
      </p:sp>
      <p:sp>
        <p:nvSpPr>
          <p:cNvPr id="41991" name="Rectangle 8">
            <a:extLst>
              <a:ext uri="{FF2B5EF4-FFF2-40B4-BE49-F238E27FC236}">
                <a16:creationId xmlns:a16="http://schemas.microsoft.com/office/drawing/2014/main" id="{74DDF3E8-4F9B-9846-819B-062E4FE0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45135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splitVal = 53711 </a:t>
            </a:r>
          </a:p>
        </p:txBody>
      </p:sp>
      <p:sp>
        <p:nvSpPr>
          <p:cNvPr id="41992" name="AutoShape 9">
            <a:extLst>
              <a:ext uri="{FF2B5EF4-FFF2-40B4-BE49-F238E27FC236}">
                <a16:creationId xmlns:a16="http://schemas.microsoft.com/office/drawing/2014/main" id="{5975183B-AE86-E248-9565-A25F6E5A0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860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AutoShape 10">
            <a:extLst>
              <a:ext uri="{FF2B5EF4-FFF2-40B4-BE49-F238E27FC236}">
                <a16:creationId xmlns:a16="http://schemas.microsoft.com/office/drawing/2014/main" id="{2E0E68A7-C632-FC43-9F56-5AC7F660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27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AutoShape 11">
            <a:extLst>
              <a:ext uri="{FF2B5EF4-FFF2-40B4-BE49-F238E27FC236}">
                <a16:creationId xmlns:a16="http://schemas.microsoft.com/office/drawing/2014/main" id="{12555F34-88DD-574C-9EBD-52812E0C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17" y="4903818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5" name="AutoShape 12">
            <a:extLst>
              <a:ext uri="{FF2B5EF4-FFF2-40B4-BE49-F238E27FC236}">
                <a16:creationId xmlns:a16="http://schemas.microsoft.com/office/drawing/2014/main" id="{E84A0542-B25B-754A-9F59-0C9E18C5EC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148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1996" name="AutoShape 13">
            <a:extLst>
              <a:ext uri="{FF2B5EF4-FFF2-40B4-BE49-F238E27FC236}">
                <a16:creationId xmlns:a16="http://schemas.microsoft.com/office/drawing/2014/main" id="{A806E2D9-F3AF-3D46-A7B5-9A199CF59BFB}"/>
              </a:ext>
            </a:extLst>
          </p:cNvPr>
          <p:cNvSpPr>
            <a:spLocks noChangeArrowheads="1"/>
          </p:cNvSpPr>
          <p:nvPr/>
        </p:nvSpPr>
        <p:spPr bwMode="auto">
          <a:xfrm rot="2915956">
            <a:off x="4208267" y="4743055"/>
            <a:ext cx="342900" cy="521494"/>
          </a:xfrm>
          <a:prstGeom prst="downArrow">
            <a:avLst>
              <a:gd name="adj1" fmla="val 50000"/>
              <a:gd name="adj2" fmla="val 3802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3F8B2C7B-2756-C141-953B-8B9E4894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4514850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LHS</a:t>
            </a:r>
          </a:p>
        </p:txBody>
      </p:sp>
      <p:sp>
        <p:nvSpPr>
          <p:cNvPr id="42000" name="Rectangle 17">
            <a:extLst>
              <a:ext uri="{FF2B5EF4-FFF2-40B4-BE49-F238E27FC236}">
                <a16:creationId xmlns:a16="http://schemas.microsoft.com/office/drawing/2014/main" id="{ACF77D9A-A7A2-6F45-9B9B-15A9B8E4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696" y="4954620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RHS</a:t>
            </a:r>
          </a:p>
        </p:txBody>
      </p:sp>
      <p:sp>
        <p:nvSpPr>
          <p:cNvPr id="42002" name="Rectangle 19">
            <a:extLst>
              <a:ext uri="{FF2B5EF4-FFF2-40B4-BE49-F238E27FC236}">
                <a16:creationId xmlns:a16="http://schemas.microsoft.com/office/drawing/2014/main" id="{2DE81356-C8FB-FE46-BE10-7B39180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32725"/>
            <a:ext cx="43139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fs</a:t>
            </a:r>
          </a:p>
        </p:txBody>
      </p:sp>
      <p:graphicFrame>
        <p:nvGraphicFramePr>
          <p:cNvPr id="38" name="Table 4">
            <a:extLst>
              <a:ext uri="{FF2B5EF4-FFF2-40B4-BE49-F238E27FC236}">
                <a16:creationId xmlns:a16="http://schemas.microsoft.com/office/drawing/2014/main" id="{BACCF505-AC83-CA44-AC72-967965BB6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66126"/>
              </p:ext>
            </p:extLst>
          </p:nvPr>
        </p:nvGraphicFramePr>
        <p:xfrm>
          <a:off x="727948" y="2336800"/>
          <a:ext cx="3408354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BF7D726F-D7BD-BD47-847B-77B5C23AA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81665"/>
              </p:ext>
            </p:extLst>
          </p:nvPr>
        </p:nvGraphicFramePr>
        <p:xfrm>
          <a:off x="5029897" y="3041557"/>
          <a:ext cx="1618645" cy="1036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EC28D4A4-424D-7C44-B463-FEEF6BD8A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66303"/>
              </p:ext>
            </p:extLst>
          </p:nvPr>
        </p:nvGraphicFramePr>
        <p:xfrm>
          <a:off x="4943481" y="5310556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</a:tbl>
          </a:graphicData>
        </a:graphic>
      </p:graphicFrame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CEDEDECB-CB8E-9843-8C74-611663BFA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65709"/>
              </p:ext>
            </p:extLst>
          </p:nvPr>
        </p:nvGraphicFramePr>
        <p:xfrm>
          <a:off x="696353" y="4904092"/>
          <a:ext cx="3408354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1" grpId="0"/>
      <p:bldP spid="41992" grpId="0" animBg="1"/>
      <p:bldP spid="41993" grpId="0" animBg="1"/>
      <p:bldP spid="41994" grpId="0" animBg="1"/>
      <p:bldP spid="41995" grpId="0" animBg="1"/>
      <p:bldP spid="41996" grpId="0" animBg="1"/>
      <p:bldP spid="41999" grpId="0"/>
      <p:bldP spid="42000" grpId="0"/>
      <p:bldP spid="420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9A4A5-47C8-6148-AA31-3FEC3EFAC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17</a:t>
            </a:fld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96C07D5-A5FA-E142-B0B8-442A46805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C5052-1FCC-2F4E-9764-3826150D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3B194C2E-5E18-0B4C-A847-63DC6A29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417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/>
              <a:t>Iteration # 2 (LHS from iteration # 1)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AA8352E-7C68-D944-A50B-10F2FC26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16674F8E-D571-684D-99F5-19F755E3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dim = Age </a:t>
            </a:r>
          </a:p>
        </p:txBody>
      </p:sp>
      <p:sp>
        <p:nvSpPr>
          <p:cNvPr id="43014" name="Rectangle 8">
            <a:extLst>
              <a:ext uri="{FF2B5EF4-FFF2-40B4-BE49-F238E27FC236}">
                <a16:creationId xmlns:a16="http://schemas.microsoft.com/office/drawing/2014/main" id="{7C2F05BE-29E9-774E-B706-3A814DBB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403927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 err="1"/>
              <a:t>splitVal</a:t>
            </a:r>
            <a:r>
              <a:rPr lang="en-US" altLang="en-US" sz="1950" dirty="0"/>
              <a:t> = 26</a:t>
            </a:r>
          </a:p>
        </p:txBody>
      </p:sp>
      <p:sp>
        <p:nvSpPr>
          <p:cNvPr id="43015" name="AutoShape 9">
            <a:extLst>
              <a:ext uri="{FF2B5EF4-FFF2-40B4-BE49-F238E27FC236}">
                <a16:creationId xmlns:a16="http://schemas.microsoft.com/office/drawing/2014/main" id="{6B1C1CBB-3A77-664D-A9B0-189B38EA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5717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11">
            <a:extLst>
              <a:ext uri="{FF2B5EF4-FFF2-40B4-BE49-F238E27FC236}">
                <a16:creationId xmlns:a16="http://schemas.microsoft.com/office/drawing/2014/main" id="{A03BFF9B-5875-2649-AFEB-BEF6F11A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275" y="4848828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AutoShape 13">
            <a:extLst>
              <a:ext uri="{FF2B5EF4-FFF2-40B4-BE49-F238E27FC236}">
                <a16:creationId xmlns:a16="http://schemas.microsoft.com/office/drawing/2014/main" id="{554F2762-D94C-824E-B0F9-94E425881A6E}"/>
              </a:ext>
            </a:extLst>
          </p:cNvPr>
          <p:cNvSpPr>
            <a:spLocks noChangeArrowheads="1"/>
          </p:cNvSpPr>
          <p:nvPr/>
        </p:nvSpPr>
        <p:spPr bwMode="auto">
          <a:xfrm rot="3775567">
            <a:off x="4069878" y="4240631"/>
            <a:ext cx="342900" cy="1028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Rectangle 16">
            <a:extLst>
              <a:ext uri="{FF2B5EF4-FFF2-40B4-BE49-F238E27FC236}">
                <a16:creationId xmlns:a16="http://schemas.microsoft.com/office/drawing/2014/main" id="{EF3946B3-1A87-F440-9FBD-47A2B7C3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832443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LHS</a:t>
            </a:r>
          </a:p>
        </p:txBody>
      </p:sp>
      <p:sp>
        <p:nvSpPr>
          <p:cNvPr id="43021" name="Rectangle 17">
            <a:extLst>
              <a:ext uri="{FF2B5EF4-FFF2-40B4-BE49-F238E27FC236}">
                <a16:creationId xmlns:a16="http://schemas.microsoft.com/office/drawing/2014/main" id="{1CDB1E99-7ACB-6849-9257-1FC4AE02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48" y="5111634"/>
            <a:ext cx="74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RHS</a:t>
            </a:r>
          </a:p>
        </p:txBody>
      </p:sp>
      <p:sp>
        <p:nvSpPr>
          <p:cNvPr id="43022" name="Rectangle 19">
            <a:extLst>
              <a:ext uri="{FF2B5EF4-FFF2-40B4-BE49-F238E27FC236}">
                <a16:creationId xmlns:a16="http://schemas.microsoft.com/office/drawing/2014/main" id="{4139A81A-E9FC-2A4C-938D-502DA8D9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8605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/>
              <a:t>fs</a:t>
            </a:r>
          </a:p>
        </p:txBody>
      </p:sp>
      <p:sp>
        <p:nvSpPr>
          <p:cNvPr id="43026" name="AutoShape 24">
            <a:extLst>
              <a:ext uri="{FF2B5EF4-FFF2-40B4-BE49-F238E27FC236}">
                <a16:creationId xmlns:a16="http://schemas.microsoft.com/office/drawing/2014/main" id="{E6BE9129-CF02-2F4C-A7B6-512A9F4139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BFFB8731-CD79-EE41-8FC7-B5377ADDB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7804"/>
              </p:ext>
            </p:extLst>
          </p:nvPr>
        </p:nvGraphicFramePr>
        <p:xfrm>
          <a:off x="716769" y="2362665"/>
          <a:ext cx="3408354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AA6040D6-15D4-6A41-B8BE-B5661DEB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82900"/>
              </p:ext>
            </p:extLst>
          </p:nvPr>
        </p:nvGraphicFramePr>
        <p:xfrm>
          <a:off x="5077127" y="2914650"/>
          <a:ext cx="1618645" cy="1295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556104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41220750-CC72-C349-87DB-45E4DD7B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7078"/>
              </p:ext>
            </p:extLst>
          </p:nvPr>
        </p:nvGraphicFramePr>
        <p:xfrm>
          <a:off x="762798" y="5249303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1EB8C34F-D4EA-5E4E-BCB4-C5FFDFE9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31157"/>
              </p:ext>
            </p:extLst>
          </p:nvPr>
        </p:nvGraphicFramePr>
        <p:xfrm>
          <a:off x="4926051" y="5467985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32" name="AutoShape 11">
            <a:extLst>
              <a:ext uri="{FF2B5EF4-FFF2-40B4-BE49-F238E27FC236}">
                <a16:creationId xmlns:a16="http://schemas.microsoft.com/office/drawing/2014/main" id="{3A5587E4-F519-8D4A-9F86-9F6B13B5C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165" y="4229671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 animBg="1"/>
      <p:bldP spid="43017" grpId="0" animBg="1"/>
      <p:bldP spid="43018" grpId="0" animBg="1"/>
      <p:bldP spid="43020" grpId="0"/>
      <p:bldP spid="43021" grpId="0"/>
      <p:bldP spid="43022" grpId="0"/>
      <p:bldP spid="43026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BCB9C-918B-5F43-8E51-EA90EEB80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18</a:t>
            </a:fld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98A6779-5D4C-3041-8247-D3A932C5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0EA64-1306-474F-8A11-D9511E50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18B8445-B781-F541-B750-D18DAF17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4171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/>
              <a:t>Iteration # 3 (LHS from iteration # 2)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AB3B1AE-6EC9-6746-84F4-04BB1F4C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2B48EE4-A722-4645-BE96-B99DFC5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No Allowable Cut</a:t>
            </a:r>
          </a:p>
        </p:txBody>
      </p:sp>
      <p:sp>
        <p:nvSpPr>
          <p:cNvPr id="44039" name="AutoShape 18">
            <a:extLst>
              <a:ext uri="{FF2B5EF4-FFF2-40B4-BE49-F238E27FC236}">
                <a16:creationId xmlns:a16="http://schemas.microsoft.com/office/drawing/2014/main" id="{EEAF1911-09DB-8C45-96D2-957197ED3C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4040" name="Rectangle 19">
            <a:extLst>
              <a:ext uri="{FF2B5EF4-FFF2-40B4-BE49-F238E27FC236}">
                <a16:creationId xmlns:a16="http://schemas.microsoft.com/office/drawing/2014/main" id="{1C242489-2F04-004D-A6A2-DDCCA215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200400"/>
            <a:ext cx="4686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Summary: Age = [25-26]    Zip= [53711]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 dirty="0"/>
          </a:p>
        </p:txBody>
      </p:sp>
      <p:sp>
        <p:nvSpPr>
          <p:cNvPr id="44042" name="Rectangle 21">
            <a:extLst>
              <a:ext uri="{FF2B5EF4-FFF2-40B4-BE49-F238E27FC236}">
                <a16:creationId xmlns:a16="http://schemas.microsoft.com/office/drawing/2014/main" id="{92B18E6E-7820-3541-AD30-2D4F1827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943350"/>
            <a:ext cx="480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4 (RHS from iteration # 2)</a:t>
            </a:r>
          </a:p>
        </p:txBody>
      </p:sp>
      <p:sp>
        <p:nvSpPr>
          <p:cNvPr id="44043" name="Rectangle 22">
            <a:extLst>
              <a:ext uri="{FF2B5EF4-FFF2-40B4-BE49-F238E27FC236}">
                <a16:creationId xmlns:a16="http://schemas.microsoft.com/office/drawing/2014/main" id="{2ECBA2F4-A71B-CC49-A425-4B86034F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77034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4044" name="Rectangle 23">
            <a:extLst>
              <a:ext uri="{FF2B5EF4-FFF2-40B4-BE49-F238E27FC236}">
                <a16:creationId xmlns:a16="http://schemas.microsoft.com/office/drawing/2014/main" id="{1E009798-ECC6-7142-9ED0-A9347CBD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720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dirty="0"/>
              <a:t>No Allowable Cut</a:t>
            </a:r>
          </a:p>
        </p:txBody>
      </p:sp>
      <p:sp>
        <p:nvSpPr>
          <p:cNvPr id="44045" name="AutoShape 24">
            <a:extLst>
              <a:ext uri="{FF2B5EF4-FFF2-40B4-BE49-F238E27FC236}">
                <a16:creationId xmlns:a16="http://schemas.microsoft.com/office/drawing/2014/main" id="{D3BF3ADA-2B6F-7241-876F-98DAEEF7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9720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6" name="AutoShape 25">
            <a:extLst>
              <a:ext uri="{FF2B5EF4-FFF2-40B4-BE49-F238E27FC236}">
                <a16:creationId xmlns:a16="http://schemas.microsoft.com/office/drawing/2014/main" id="{B11419C4-D167-914C-8E4F-F4D0A2832C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45434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4047" name="Rectangle 26">
            <a:extLst>
              <a:ext uri="{FF2B5EF4-FFF2-40B4-BE49-F238E27FC236}">
                <a16:creationId xmlns:a16="http://schemas.microsoft.com/office/drawing/2014/main" id="{ADD0D4E3-C9E6-7840-B7B2-F50745AD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429250"/>
            <a:ext cx="5657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Summary: Age = [27-28]   Zip= [53710 - 53711]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/>
          </a:p>
        </p:txBody>
      </p:sp>
      <p:sp>
        <p:nvSpPr>
          <p:cNvPr id="44048" name="AutoShape 27">
            <a:extLst>
              <a:ext uri="{FF2B5EF4-FFF2-40B4-BE49-F238E27FC236}">
                <a16:creationId xmlns:a16="http://schemas.microsoft.com/office/drawing/2014/main" id="{F0DC1275-EB1E-8C49-B1C0-739A5709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71750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7C28E2E7-07B6-0646-891B-6881851B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57611"/>
              </p:ext>
            </p:extLst>
          </p:nvPr>
        </p:nvGraphicFramePr>
        <p:xfrm>
          <a:off x="763596" y="2366010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173CB67C-0413-F84E-AD59-3859A73CD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83207"/>
              </p:ext>
            </p:extLst>
          </p:nvPr>
        </p:nvGraphicFramePr>
        <p:xfrm>
          <a:off x="753273" y="4655339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 animBg="1"/>
      <p:bldP spid="44040" grpId="0"/>
      <p:bldP spid="44042" grpId="0"/>
      <p:bldP spid="44043" grpId="0"/>
      <p:bldP spid="44044" grpId="0"/>
      <p:bldP spid="44044" grpId="1"/>
      <p:bldP spid="44045" grpId="0" animBg="1"/>
      <p:bldP spid="44046" grpId="0" animBg="1"/>
      <p:bldP spid="44047" grpId="0"/>
      <p:bldP spid="440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4A33-6E13-E448-9067-0E7D5FE5C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79A9-23EE-4DE9-83E7-FDBF9F28E44B}" type="slidenum">
              <a:rPr lang="zh-CN" altLang="en-US" smtClean="0"/>
              <a:pPr/>
              <a:t>19</a:t>
            </a:fld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AD9B25C-2375-094E-89AC-B036960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Example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4BC49-6451-E042-AF57-A7C4F2A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D6D6464-4F56-3F46-88B8-FA8B2026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485900"/>
            <a:ext cx="501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 u="sng" dirty="0"/>
              <a:t>Iteration # 5 (RHS from iteration # 1)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ED463BB-B01C-A041-B3D7-4AB21B50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43100"/>
            <a:ext cx="1657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i="1" dirty="0"/>
              <a:t>partition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B80060FA-1ABB-1243-98EE-00A6E0D86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71700"/>
            <a:ext cx="2400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No Allowable Cut</a:t>
            </a:r>
          </a:p>
        </p:txBody>
      </p:sp>
      <p:sp>
        <p:nvSpPr>
          <p:cNvPr id="45062" name="AutoShape 7">
            <a:extLst>
              <a:ext uri="{FF2B5EF4-FFF2-40B4-BE49-F238E27FC236}">
                <a16:creationId xmlns:a16="http://schemas.microsoft.com/office/drawing/2014/main" id="{5F9C13A2-DB93-894F-8BCE-F6B04597A4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29125" y="2143125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45063" name="Rectangle 8">
            <a:extLst>
              <a:ext uri="{FF2B5EF4-FFF2-40B4-BE49-F238E27FC236}">
                <a16:creationId xmlns:a16="http://schemas.microsoft.com/office/drawing/2014/main" id="{5E3844CE-40E3-7C45-9F76-877CC2E5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200400"/>
            <a:ext cx="4686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1950"/>
              <a:t>Summary: Age = [25-27]    Zip= [53712]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en-US" sz="1950"/>
          </a:p>
        </p:txBody>
      </p:sp>
      <p:sp>
        <p:nvSpPr>
          <p:cNvPr id="45064" name="AutoShape 16">
            <a:extLst>
              <a:ext uri="{FF2B5EF4-FFF2-40B4-BE49-F238E27FC236}">
                <a16:creationId xmlns:a16="http://schemas.microsoft.com/office/drawing/2014/main" id="{2678A5C4-C24C-EC4F-B3AC-C26EC98A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71750"/>
            <a:ext cx="342900" cy="5143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129B2B46-68C5-F144-85C2-A850D28B9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64217"/>
              </p:ext>
            </p:extLst>
          </p:nvPr>
        </p:nvGraphicFramePr>
        <p:xfrm>
          <a:off x="658023" y="2354580"/>
          <a:ext cx="3408354" cy="777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5381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697164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572491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87938"/>
              </p:ext>
            </p:extLst>
          </p:nvPr>
        </p:nvGraphicFramePr>
        <p:xfrm>
          <a:off x="2819400" y="4149648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3276600" y="37338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2-Anonymized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9613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it work with k=3?</a:t>
            </a:r>
          </a:p>
        </p:txBody>
      </p:sp>
    </p:spTree>
    <p:extLst>
      <p:ext uri="{BB962C8B-B14F-4D97-AF65-F5344CB8AC3E}">
        <p14:creationId xmlns:p14="http://schemas.microsoft.com/office/powerpoint/2010/main" val="24061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 animBg="1"/>
      <p:bldP spid="45063" grpId="0"/>
      <p:bldP spid="45064" grpId="0" animBg="1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B3880-3EC2-404A-8825-D4FEDB04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of data sharing (publishing)</a:t>
            </a:r>
          </a:p>
          <a:p>
            <a:r>
              <a:rPr lang="en-US" dirty="0"/>
              <a:t>Privacy requirement for data sharing </a:t>
            </a:r>
          </a:p>
          <a:p>
            <a:r>
              <a:rPr lang="en-US" dirty="0"/>
              <a:t>k-anonymization 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Methods for k-anonymization </a:t>
            </a:r>
          </a:p>
          <a:p>
            <a:pPr lvl="1"/>
            <a:r>
              <a:rPr lang="en-US" dirty="0"/>
              <a:t>Greedy Partitioning algorithm </a:t>
            </a:r>
          </a:p>
          <a:p>
            <a:pPr lvl="1"/>
            <a:r>
              <a:rPr lang="en-US" dirty="0"/>
              <a:t>Attacks on k-anonymization </a:t>
            </a:r>
          </a:p>
          <a:p>
            <a:r>
              <a:rPr lang="en-US" dirty="0"/>
              <a:t>Data sharing beyond k-anonymization</a:t>
            </a:r>
          </a:p>
          <a:p>
            <a:pPr lvl="1"/>
            <a:r>
              <a:rPr lang="en-US" dirty="0"/>
              <a:t>l-diversity </a:t>
            </a:r>
          </a:p>
          <a:p>
            <a:pPr lvl="1"/>
            <a:r>
              <a:rPr lang="en-US" dirty="0"/>
              <a:t>t-closeness 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B0F173-04A6-874A-A0AD-13225FA89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280844-8597-4A4F-AE1F-15C456F4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k depends on </a:t>
            </a:r>
          </a:p>
          <a:p>
            <a:pPr lvl="1"/>
            <a:r>
              <a:rPr lang="en-US" dirty="0"/>
              <a:t>Number of records in the table </a:t>
            </a:r>
          </a:p>
          <a:p>
            <a:pPr lvl="1"/>
            <a:r>
              <a:rPr lang="en-US" dirty="0"/>
              <a:t>Number of quasi-identifiers </a:t>
            </a:r>
          </a:p>
          <a:p>
            <a:pPr lvl="1"/>
            <a:r>
              <a:rPr lang="en-US" dirty="0"/>
              <a:t>The distribution of each quasi-identifier </a:t>
            </a:r>
          </a:p>
          <a:p>
            <a:pPr lvl="1"/>
            <a:r>
              <a:rPr lang="en-US" dirty="0"/>
              <a:t>The relationship between quasi-identifier</a:t>
            </a:r>
          </a:p>
          <a:p>
            <a:r>
              <a:rPr lang="en-US" dirty="0"/>
              <a:t>Rule of thump: </a:t>
            </a:r>
            <a:br>
              <a:rPr lang="en-US" dirty="0"/>
            </a:br>
            <a:r>
              <a:rPr lang="en-US" dirty="0"/>
              <a:t>k increases -&gt; privacy increases </a:t>
            </a:r>
            <a:br>
              <a:rPr lang="en-US" dirty="0"/>
            </a:br>
            <a:r>
              <a:rPr lang="en-US" dirty="0"/>
              <a:t>k increases -&gt; utility decreases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value of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4492111"/>
            <a:ext cx="2557462" cy="1662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4479411"/>
            <a:ext cx="3057525" cy="1684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466711"/>
            <a:ext cx="3038475" cy="1637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72200" y="3471647"/>
            <a:ext cx="2438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best value of k? </a:t>
            </a:r>
          </a:p>
        </p:txBody>
      </p:sp>
    </p:spTree>
    <p:extLst>
      <p:ext uri="{BB962C8B-B14F-4D97-AF65-F5344CB8AC3E}">
        <p14:creationId xmlns:p14="http://schemas.microsoft.com/office/powerpoint/2010/main" val="24377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EE7DA1-95B1-E44B-898A-65962CE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26E746D-0AB8-1B49-8E51-7B793488E0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371600"/>
                <a:ext cx="4210050" cy="476091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Discernibility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𝐸𝐶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Generalized Information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Loss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Utility = 1-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26E746D-0AB8-1B49-8E51-7B793488E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371600"/>
                <a:ext cx="4210050" cy="4760913"/>
              </a:xfrm>
              <a:blipFill>
                <a:blip r:embed="rId2"/>
                <a:stretch>
                  <a:fillRect l="-2711" t="-21333" r="-904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0DCE1B1-19AD-064E-A3CF-81E4D4A8D7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Where |E| is the size of equivalence class E, and EC is the set of all equivalence classes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upper and lower value of the generalized range of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record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upper and lower value of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 is the number of attributes </a:t>
                </a:r>
                <a:br>
                  <a:rPr lang="en-US" dirty="0" smtClean="0"/>
                </a:br>
                <a:r>
                  <a:rPr lang="en-US" dirty="0" smtClean="0"/>
                  <a:t>|T| is the number of records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0DCE1B1-19AD-064E-A3CF-81E4D4A8D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0" t="-2177" r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E93A0-907C-0148-B5E9-DA7FE11E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0EA9A-A625-164D-B590-2B3D24A9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80084-5B28-1F43-ADEE-2725A4021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</p:spPr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Two unequal ECs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=136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 equal </a:t>
                </a:r>
                <a:r>
                  <a:rPr lang="en-US" dirty="0" err="1" smtClean="0"/>
                  <a:t>Ecs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  <a:blipFill>
                <a:blip r:embed="rId2"/>
                <a:stretch>
                  <a:fillRect l="-313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86500"/>
              </p:ext>
            </p:extLst>
          </p:nvPr>
        </p:nvGraphicFramePr>
        <p:xfrm>
          <a:off x="6115050" y="1371600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943600" y="1676400"/>
            <a:ext cx="2743200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59171" y="4267200"/>
            <a:ext cx="2743200" cy="1600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0" y="23901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207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16∗1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30 −25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16∗1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16∗1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)=0.425</a:t>
                </a:r>
              </a:p>
              <a:p>
                <a:pPr marL="0" indent="0">
                  <a:buNone/>
                </a:pPr>
                <a:r>
                  <a:rPr lang="en-US" dirty="0" smtClean="0"/>
                  <a:t>Utility = 0.575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600"/>
                <a:ext cx="3886200" cy="4764024"/>
              </a:xfrm>
              <a:blipFill>
                <a:blip r:embed="rId2"/>
                <a:stretch>
                  <a:fillRect l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86500"/>
              </p:ext>
            </p:extLst>
          </p:nvPr>
        </p:nvGraphicFramePr>
        <p:xfrm>
          <a:off x="6115050" y="1371600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943600" y="1676400"/>
            <a:ext cx="2743200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59171" y="4267200"/>
            <a:ext cx="2743200" cy="16002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0" y="23901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5207" y="480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72B-71BC-534C-890E-935B508F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Vs. Privacy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00230-DEFC-874B-9B19-5FE1AA0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1335-268B-E044-8BCE-40A6CDFF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80084-5B28-1F43-ADEE-2725A4021EEF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0BFDC-6D5B-A942-8B14-DA69784045B5}"/>
              </a:ext>
            </a:extLst>
          </p:cNvPr>
          <p:cNvCxnSpPr>
            <a:cxnSpLocks/>
          </p:cNvCxnSpPr>
          <p:nvPr/>
        </p:nvCxnSpPr>
        <p:spPr>
          <a:xfrm>
            <a:off x="2815649" y="2125267"/>
            <a:ext cx="0" cy="3038807"/>
          </a:xfrm>
          <a:prstGeom prst="line">
            <a:avLst/>
          </a:prstGeom>
          <a:ln w="603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71EF94-AE53-4D4C-B516-740D4EA10A2D}"/>
              </a:ext>
            </a:extLst>
          </p:cNvPr>
          <p:cNvCxnSpPr>
            <a:cxnSpLocks/>
          </p:cNvCxnSpPr>
          <p:nvPr/>
        </p:nvCxnSpPr>
        <p:spPr>
          <a:xfrm flipH="1">
            <a:off x="2797455" y="5144052"/>
            <a:ext cx="3690659" cy="0"/>
          </a:xfrm>
          <a:prstGeom prst="line">
            <a:avLst/>
          </a:prstGeom>
          <a:ln w="603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034D74-AB24-6F4A-834C-9C5C3721AC93}"/>
              </a:ext>
            </a:extLst>
          </p:cNvPr>
          <p:cNvSpPr txBox="1"/>
          <p:nvPr/>
        </p:nvSpPr>
        <p:spPr>
          <a:xfrm rot="16200000">
            <a:off x="1750756" y="3198168"/>
            <a:ext cx="13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Utility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906F-A17E-EC46-9C4C-ACF9CB642CAD}"/>
              </a:ext>
            </a:extLst>
          </p:cNvPr>
          <p:cNvSpPr txBox="1"/>
          <p:nvPr/>
        </p:nvSpPr>
        <p:spPr>
          <a:xfrm>
            <a:off x="4203810" y="5124031"/>
            <a:ext cx="13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6B25A-E5CF-2344-87C3-73E3B12B8421}"/>
              </a:ext>
            </a:extLst>
          </p:cNvPr>
          <p:cNvSpPr txBox="1"/>
          <p:nvPr/>
        </p:nvSpPr>
        <p:spPr>
          <a:xfrm>
            <a:off x="2349783" y="5093292"/>
            <a:ext cx="43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6E951-8C7A-BB4D-9D0E-0DDE33A1B746}"/>
              </a:ext>
            </a:extLst>
          </p:cNvPr>
          <p:cNvSpPr txBox="1"/>
          <p:nvPr/>
        </p:nvSpPr>
        <p:spPr>
          <a:xfrm>
            <a:off x="6296117" y="5144052"/>
            <a:ext cx="101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028E1-F45E-4E4B-BB12-C1590D1A0299}"/>
              </a:ext>
            </a:extLst>
          </p:cNvPr>
          <p:cNvSpPr txBox="1"/>
          <p:nvPr/>
        </p:nvSpPr>
        <p:spPr>
          <a:xfrm rot="16200000">
            <a:off x="1998502" y="1940756"/>
            <a:ext cx="101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100%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D8D8A9D-FD4A-744A-B904-9621E1EE2388}"/>
              </a:ext>
            </a:extLst>
          </p:cNvPr>
          <p:cNvSpPr/>
          <p:nvPr/>
        </p:nvSpPr>
        <p:spPr>
          <a:xfrm>
            <a:off x="2870641" y="2311427"/>
            <a:ext cx="3288323" cy="2822615"/>
          </a:xfrm>
          <a:custGeom>
            <a:avLst/>
            <a:gdLst>
              <a:gd name="connsiteX0" fmla="*/ 0 w 4384431"/>
              <a:gd name="connsiteY0" fmla="*/ 12575 h 3763486"/>
              <a:gd name="connsiteX1" fmla="*/ 1735016 w 4384431"/>
              <a:gd name="connsiteY1" fmla="*/ 852 h 3763486"/>
              <a:gd name="connsiteX2" fmla="*/ 2368062 w 4384431"/>
              <a:gd name="connsiteY2" fmla="*/ 71190 h 3763486"/>
              <a:gd name="connsiteX3" fmla="*/ 3223847 w 4384431"/>
              <a:gd name="connsiteY3" fmla="*/ 622175 h 3763486"/>
              <a:gd name="connsiteX4" fmla="*/ 4032739 w 4384431"/>
              <a:gd name="connsiteY4" fmla="*/ 1630360 h 3763486"/>
              <a:gd name="connsiteX5" fmla="*/ 4337539 w 4384431"/>
              <a:gd name="connsiteY5" fmla="*/ 2931621 h 3763486"/>
              <a:gd name="connsiteX6" fmla="*/ 4372708 w 4384431"/>
              <a:gd name="connsiteY6" fmla="*/ 3670175 h 3763486"/>
              <a:gd name="connsiteX7" fmla="*/ 4384431 w 4384431"/>
              <a:gd name="connsiteY7" fmla="*/ 3728790 h 3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31" h="3763486">
                <a:moveTo>
                  <a:pt x="0" y="12575"/>
                </a:moveTo>
                <a:lnTo>
                  <a:pt x="1735016" y="852"/>
                </a:lnTo>
                <a:cubicBezTo>
                  <a:pt x="2129693" y="10621"/>
                  <a:pt x="2119924" y="-32364"/>
                  <a:pt x="2368062" y="71190"/>
                </a:cubicBezTo>
                <a:cubicBezTo>
                  <a:pt x="2616200" y="174744"/>
                  <a:pt x="2946401" y="362313"/>
                  <a:pt x="3223847" y="622175"/>
                </a:cubicBezTo>
                <a:cubicBezTo>
                  <a:pt x="3501293" y="882037"/>
                  <a:pt x="3847124" y="1245452"/>
                  <a:pt x="4032739" y="1630360"/>
                </a:cubicBezTo>
                <a:cubicBezTo>
                  <a:pt x="4218354" y="2015268"/>
                  <a:pt x="4280878" y="2591652"/>
                  <a:pt x="4337539" y="2931621"/>
                </a:cubicBezTo>
                <a:cubicBezTo>
                  <a:pt x="4394201" y="3271590"/>
                  <a:pt x="4364893" y="3537314"/>
                  <a:pt x="4372708" y="3670175"/>
                </a:cubicBezTo>
                <a:cubicBezTo>
                  <a:pt x="4380523" y="3803036"/>
                  <a:pt x="4382477" y="3765913"/>
                  <a:pt x="4384431" y="3728790"/>
                </a:cubicBezTo>
              </a:path>
            </a:pathLst>
          </a:custGeom>
          <a:ln w="60325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5D68CF-FCA5-6747-9ACE-29D758E41888}"/>
              </a:ext>
            </a:extLst>
          </p:cNvPr>
          <p:cNvSpPr txBox="1"/>
          <p:nvPr/>
        </p:nvSpPr>
        <p:spPr>
          <a:xfrm>
            <a:off x="2963351" y="1805740"/>
            <a:ext cx="1043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Accurate, not private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39E10E-A172-514A-9265-332EE1584511}"/>
              </a:ext>
            </a:extLst>
          </p:cNvPr>
          <p:cNvSpPr txBox="1"/>
          <p:nvPr/>
        </p:nvSpPr>
        <p:spPr>
          <a:xfrm>
            <a:off x="6218764" y="4572437"/>
            <a:ext cx="1043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Inaccurate, private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18C15-73E6-124B-AB6D-AB5483187082}"/>
              </a:ext>
            </a:extLst>
          </p:cNvPr>
          <p:cNvSpPr txBox="1"/>
          <p:nvPr/>
        </p:nvSpPr>
        <p:spPr>
          <a:xfrm>
            <a:off x="5774606" y="2797588"/>
            <a:ext cx="1531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Decent accuracy, decent private </a:t>
            </a:r>
          </a:p>
        </p:txBody>
      </p:sp>
    </p:spTree>
    <p:extLst>
      <p:ext uri="{BB962C8B-B14F-4D97-AF65-F5344CB8AC3E}">
        <p14:creationId xmlns:p14="http://schemas.microsoft.com/office/powerpoint/2010/main" val="4411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value of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22950"/>
              </p:ext>
            </p:extLst>
          </p:nvPr>
        </p:nvGraphicFramePr>
        <p:xfrm>
          <a:off x="377431" y="3844848"/>
          <a:ext cx="3962399" cy="2148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[25-27]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[53710-53711]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1219200" y="3439455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2-Anonymized table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36853"/>
              </p:ext>
            </p:extLst>
          </p:nvPr>
        </p:nvGraphicFramePr>
        <p:xfrm>
          <a:off x="4591844" y="3812401"/>
          <a:ext cx="3962399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[27-28]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5719372" y="3453353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3-Anonymized table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62455A1-C24D-B84E-B199-F79AA0B15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85614"/>
              </p:ext>
            </p:extLst>
          </p:nvPr>
        </p:nvGraphicFramePr>
        <p:xfrm>
          <a:off x="2514600" y="1454123"/>
          <a:ext cx="3962399" cy="1813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812943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810492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967365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Brochities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Broken Arm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[25-28]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5371*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Hang 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DFFDC1-0D85-8941-B5F7-A64B63732827}"/>
              </a:ext>
            </a:extLst>
          </p:cNvPr>
          <p:cNvSpPr txBox="1"/>
          <p:nvPr/>
        </p:nvSpPr>
        <p:spPr>
          <a:xfrm>
            <a:off x="3276600" y="1046033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4-Anonymized table</a:t>
            </a:r>
          </a:p>
        </p:txBody>
      </p:sp>
    </p:spTree>
    <p:extLst>
      <p:ext uri="{BB962C8B-B14F-4D97-AF65-F5344CB8AC3E}">
        <p14:creationId xmlns:p14="http://schemas.microsoft.com/office/powerpoint/2010/main" val="22592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8B90F20-D617-2541-BECE-5A5D1572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k-anonymity does not prevent attribute disclosure if:</a:t>
            </a:r>
          </a:p>
          <a:p>
            <a:pPr lvl="1"/>
            <a:r>
              <a:rPr lang="en-US" dirty="0"/>
              <a:t>Sensitive values lack diversity</a:t>
            </a:r>
          </a:p>
          <a:p>
            <a:pPr lvl="1"/>
            <a:r>
              <a:rPr lang="en-US" dirty="0"/>
              <a:t>The attacker has background knowledge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k-Anonymity</a:t>
            </a:r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DB68360-D05F-0F45-A408-9575AA1EB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A5E2307-A9CF-A14C-AF1B-626AF7E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87111"/>
              </p:ext>
            </p:extLst>
          </p:nvPr>
        </p:nvGraphicFramePr>
        <p:xfrm>
          <a:off x="5855543" y="3230974"/>
          <a:ext cx="2630185" cy="2035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 err="1">
                          <a:latin typeface="Verdana"/>
                          <a:cs typeface="Verdana"/>
                        </a:rPr>
                        <a:t>Zipcode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Age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629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 smtClean="0">
                          <a:latin typeface="Verdana"/>
                          <a:cs typeface="Verdana"/>
                        </a:rPr>
                        <a:t>476</a:t>
                      </a:r>
                      <a:r>
                        <a:rPr lang="en-US" sz="900" spc="5" dirty="0" smtClean="0">
                          <a:latin typeface="Verdana"/>
                          <a:cs typeface="Verdana"/>
                        </a:rPr>
                        <a:t>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45415" algn="just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Hear</a:t>
                      </a:r>
                      <a:r>
                        <a:rPr lang="en-US" sz="900" spc="-5" dirty="0">
                          <a:latin typeface="Verdana"/>
                          <a:cs typeface="Verdana"/>
                        </a:rPr>
                        <a:t>t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  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  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145415" indent="421640">
                        <a:lnSpc>
                          <a:spcPct val="120100"/>
                        </a:lnSpc>
                        <a:spcBef>
                          <a:spcPts val="6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Flu 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Heart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74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lang="en-US" sz="900" spc="-5" dirty="0">
                          <a:latin typeface="Verdana"/>
                          <a:cs typeface="Verdana"/>
                        </a:rPr>
                        <a:t>Flu  </a:t>
                      </a:r>
                    </a:p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lang="en-US" sz="900" spc="-5" dirty="0">
                        <a:latin typeface="Verdana"/>
                        <a:cs typeface="Verdana"/>
                      </a:endParaRPr>
                    </a:p>
                    <a:p>
                      <a:pPr marL="450215" marR="145415" indent="-268605" algn="ctr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666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61506" y="3020297"/>
            <a:ext cx="1663065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Times New Roman"/>
                <a:cs typeface="Times New Roman"/>
              </a:rPr>
              <a:t>A 3-anonymous patient</a:t>
            </a:r>
            <a:r>
              <a:rPr sz="1125" spc="-127" dirty="0">
                <a:latin typeface="Times New Roman"/>
                <a:cs typeface="Times New Roman"/>
              </a:rPr>
              <a:t> </a:t>
            </a:r>
            <a:r>
              <a:rPr sz="1125" dirty="0">
                <a:latin typeface="Times New Roman"/>
                <a:cs typeface="Times New Roman"/>
              </a:rPr>
              <a:t>table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64589" y="3287615"/>
          <a:ext cx="165782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Bob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27</a:t>
                      </a: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64589" y="4588921"/>
          <a:ext cx="165782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Carl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Zipcode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91A1AC0-9E42-9345-8DF7-65BEF80EDA65}"/>
              </a:ext>
            </a:extLst>
          </p:cNvPr>
          <p:cNvGrpSpPr/>
          <p:nvPr/>
        </p:nvGrpSpPr>
        <p:grpSpPr>
          <a:xfrm>
            <a:off x="5230083" y="3473781"/>
            <a:ext cx="745904" cy="393574"/>
            <a:chOff x="6973443" y="3488708"/>
            <a:chExt cx="994539" cy="524765"/>
          </a:xfrm>
        </p:grpSpPr>
        <p:sp>
          <p:nvSpPr>
            <p:cNvPr id="7" name="object 7"/>
            <p:cNvSpPr/>
            <p:nvPr/>
          </p:nvSpPr>
          <p:spPr>
            <a:xfrm>
              <a:off x="6973443" y="3610882"/>
              <a:ext cx="994411" cy="402591"/>
            </a:xfrm>
            <a:custGeom>
              <a:avLst/>
              <a:gdLst/>
              <a:ahLst/>
              <a:cxnLst/>
              <a:rect l="l" t="t" r="r" b="b"/>
              <a:pathLst>
                <a:path w="994410" h="402589">
                  <a:moveTo>
                    <a:pt x="872000" y="351797"/>
                  </a:moveTo>
                  <a:lnTo>
                    <a:pt x="852677" y="402208"/>
                  </a:lnTo>
                  <a:lnTo>
                    <a:pt x="994028" y="388365"/>
                  </a:lnTo>
                  <a:lnTo>
                    <a:pt x="964740" y="356362"/>
                  </a:lnTo>
                  <a:lnTo>
                    <a:pt x="883919" y="356362"/>
                  </a:lnTo>
                  <a:lnTo>
                    <a:pt x="872000" y="351797"/>
                  </a:lnTo>
                  <a:close/>
                </a:path>
                <a:path w="994410" h="402589">
                  <a:moveTo>
                    <a:pt x="878805" y="334043"/>
                  </a:moveTo>
                  <a:lnTo>
                    <a:pt x="872000" y="351797"/>
                  </a:lnTo>
                  <a:lnTo>
                    <a:pt x="883919" y="356362"/>
                  </a:lnTo>
                  <a:lnTo>
                    <a:pt x="890651" y="338581"/>
                  </a:lnTo>
                  <a:lnTo>
                    <a:pt x="878805" y="334043"/>
                  </a:lnTo>
                  <a:close/>
                </a:path>
                <a:path w="994410" h="402589">
                  <a:moveTo>
                    <a:pt x="898143" y="283590"/>
                  </a:moveTo>
                  <a:lnTo>
                    <a:pt x="878805" y="334043"/>
                  </a:lnTo>
                  <a:lnTo>
                    <a:pt x="890651" y="338581"/>
                  </a:lnTo>
                  <a:lnTo>
                    <a:pt x="883919" y="356362"/>
                  </a:lnTo>
                  <a:lnTo>
                    <a:pt x="964740" y="356362"/>
                  </a:lnTo>
                  <a:lnTo>
                    <a:pt x="898143" y="283590"/>
                  </a:lnTo>
                  <a:close/>
                </a:path>
                <a:path w="994410" h="402589">
                  <a:moveTo>
                    <a:pt x="6857" y="0"/>
                  </a:moveTo>
                  <a:lnTo>
                    <a:pt x="0" y="17906"/>
                  </a:lnTo>
                  <a:lnTo>
                    <a:pt x="872000" y="351797"/>
                  </a:lnTo>
                  <a:lnTo>
                    <a:pt x="878805" y="334043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6112" y="3488708"/>
              <a:ext cx="991869" cy="140971"/>
            </a:xfrm>
            <a:custGeom>
              <a:avLst/>
              <a:gdLst/>
              <a:ahLst/>
              <a:cxnLst/>
              <a:rect l="l" t="t" r="r" b="b"/>
              <a:pathLst>
                <a:path w="991870" h="140970">
                  <a:moveTo>
                    <a:pt x="864001" y="53827"/>
                  </a:moveTo>
                  <a:lnTo>
                    <a:pt x="0" y="121666"/>
                  </a:lnTo>
                  <a:lnTo>
                    <a:pt x="1524" y="140588"/>
                  </a:lnTo>
                  <a:lnTo>
                    <a:pt x="865481" y="72753"/>
                  </a:lnTo>
                  <a:lnTo>
                    <a:pt x="864001" y="53827"/>
                  </a:lnTo>
                  <a:close/>
                </a:path>
                <a:path w="991870" h="140970">
                  <a:moveTo>
                    <a:pt x="990108" y="52831"/>
                  </a:moveTo>
                  <a:lnTo>
                    <a:pt x="876681" y="52831"/>
                  </a:lnTo>
                  <a:lnTo>
                    <a:pt x="878204" y="71755"/>
                  </a:lnTo>
                  <a:lnTo>
                    <a:pt x="865481" y="72753"/>
                  </a:lnTo>
                  <a:lnTo>
                    <a:pt x="869696" y="126618"/>
                  </a:lnTo>
                  <a:lnTo>
                    <a:pt x="991362" y="53339"/>
                  </a:lnTo>
                  <a:lnTo>
                    <a:pt x="990108" y="52831"/>
                  </a:lnTo>
                  <a:close/>
                </a:path>
                <a:path w="991870" h="140970">
                  <a:moveTo>
                    <a:pt x="876681" y="52831"/>
                  </a:moveTo>
                  <a:lnTo>
                    <a:pt x="864001" y="53827"/>
                  </a:lnTo>
                  <a:lnTo>
                    <a:pt x="865481" y="72753"/>
                  </a:lnTo>
                  <a:lnTo>
                    <a:pt x="878204" y="71755"/>
                  </a:lnTo>
                  <a:lnTo>
                    <a:pt x="876681" y="52831"/>
                  </a:lnTo>
                  <a:close/>
                </a:path>
                <a:path w="991870" h="140970">
                  <a:moveTo>
                    <a:pt x="859789" y="0"/>
                  </a:moveTo>
                  <a:lnTo>
                    <a:pt x="864001" y="53827"/>
                  </a:lnTo>
                  <a:lnTo>
                    <a:pt x="876681" y="52831"/>
                  </a:lnTo>
                  <a:lnTo>
                    <a:pt x="990108" y="52831"/>
                  </a:lnTo>
                  <a:lnTo>
                    <a:pt x="8597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5477" y="3610374"/>
              <a:ext cx="992505" cy="204471"/>
            </a:xfrm>
            <a:custGeom>
              <a:avLst/>
              <a:gdLst/>
              <a:ahLst/>
              <a:cxnLst/>
              <a:rect l="l" t="t" r="r" b="b"/>
              <a:pathLst>
                <a:path w="992504" h="204470">
                  <a:moveTo>
                    <a:pt x="865013" y="150615"/>
                  </a:moveTo>
                  <a:lnTo>
                    <a:pt x="856869" y="203961"/>
                  </a:lnTo>
                  <a:lnTo>
                    <a:pt x="991997" y="160273"/>
                  </a:lnTo>
                  <a:lnTo>
                    <a:pt x="981031" y="152526"/>
                  </a:lnTo>
                  <a:lnTo>
                    <a:pt x="877570" y="152526"/>
                  </a:lnTo>
                  <a:lnTo>
                    <a:pt x="865013" y="150615"/>
                  </a:lnTo>
                  <a:close/>
                </a:path>
                <a:path w="992504" h="204470">
                  <a:moveTo>
                    <a:pt x="867903" y="131687"/>
                  </a:moveTo>
                  <a:lnTo>
                    <a:pt x="865013" y="150615"/>
                  </a:lnTo>
                  <a:lnTo>
                    <a:pt x="877570" y="152526"/>
                  </a:lnTo>
                  <a:lnTo>
                    <a:pt x="880491" y="133603"/>
                  </a:lnTo>
                  <a:lnTo>
                    <a:pt x="867903" y="131687"/>
                  </a:lnTo>
                  <a:close/>
                </a:path>
                <a:path w="992504" h="204470">
                  <a:moveTo>
                    <a:pt x="876046" y="78358"/>
                  </a:moveTo>
                  <a:lnTo>
                    <a:pt x="867903" y="131687"/>
                  </a:lnTo>
                  <a:lnTo>
                    <a:pt x="880491" y="133603"/>
                  </a:lnTo>
                  <a:lnTo>
                    <a:pt x="877570" y="152526"/>
                  </a:lnTo>
                  <a:lnTo>
                    <a:pt x="981031" y="152526"/>
                  </a:lnTo>
                  <a:lnTo>
                    <a:pt x="876046" y="78358"/>
                  </a:lnTo>
                  <a:close/>
                </a:path>
                <a:path w="992504" h="204470">
                  <a:moveTo>
                    <a:pt x="2794" y="0"/>
                  </a:moveTo>
                  <a:lnTo>
                    <a:pt x="0" y="18922"/>
                  </a:lnTo>
                  <a:lnTo>
                    <a:pt x="865013" y="150615"/>
                  </a:lnTo>
                  <a:lnTo>
                    <a:pt x="867903" y="131687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BA9D0A-71B2-B948-8AAA-62BCC3FA41B3}"/>
              </a:ext>
            </a:extLst>
          </p:cNvPr>
          <p:cNvGrpSpPr/>
          <p:nvPr/>
        </p:nvGrpSpPr>
        <p:grpSpPr>
          <a:xfrm>
            <a:off x="5230560" y="4756871"/>
            <a:ext cx="745331" cy="381952"/>
            <a:chOff x="6974207" y="5040394"/>
            <a:chExt cx="993775" cy="509269"/>
          </a:xfrm>
        </p:grpSpPr>
        <p:sp>
          <p:nvSpPr>
            <p:cNvPr id="10" name="object 10"/>
            <p:cNvSpPr/>
            <p:nvPr/>
          </p:nvSpPr>
          <p:spPr>
            <a:xfrm>
              <a:off x="6974207" y="5040394"/>
              <a:ext cx="993775" cy="322580"/>
            </a:xfrm>
            <a:custGeom>
              <a:avLst/>
              <a:gdLst/>
              <a:ahLst/>
              <a:cxnLst/>
              <a:rect l="l" t="t" r="r" b="b"/>
              <a:pathLst>
                <a:path w="993775" h="322579">
                  <a:moveTo>
                    <a:pt x="868644" y="51932"/>
                  </a:moveTo>
                  <a:lnTo>
                    <a:pt x="0" y="303783"/>
                  </a:lnTo>
                  <a:lnTo>
                    <a:pt x="5333" y="322198"/>
                  </a:lnTo>
                  <a:lnTo>
                    <a:pt x="873955" y="70228"/>
                  </a:lnTo>
                  <a:lnTo>
                    <a:pt x="868644" y="51932"/>
                  </a:lnTo>
                  <a:close/>
                </a:path>
                <a:path w="993775" h="322579">
                  <a:moveTo>
                    <a:pt x="968677" y="48386"/>
                  </a:moveTo>
                  <a:lnTo>
                    <a:pt x="880871" y="48386"/>
                  </a:lnTo>
                  <a:lnTo>
                    <a:pt x="886205" y="66675"/>
                  </a:lnTo>
                  <a:lnTo>
                    <a:pt x="873955" y="70228"/>
                  </a:lnTo>
                  <a:lnTo>
                    <a:pt x="889000" y="122047"/>
                  </a:lnTo>
                  <a:lnTo>
                    <a:pt x="968677" y="48386"/>
                  </a:lnTo>
                  <a:close/>
                </a:path>
                <a:path w="993775" h="322579">
                  <a:moveTo>
                    <a:pt x="880871" y="48386"/>
                  </a:moveTo>
                  <a:lnTo>
                    <a:pt x="868644" y="51932"/>
                  </a:lnTo>
                  <a:lnTo>
                    <a:pt x="873955" y="70228"/>
                  </a:lnTo>
                  <a:lnTo>
                    <a:pt x="886205" y="66675"/>
                  </a:lnTo>
                  <a:lnTo>
                    <a:pt x="880871" y="48386"/>
                  </a:lnTo>
                  <a:close/>
                </a:path>
                <a:path w="993775" h="322579">
                  <a:moveTo>
                    <a:pt x="853566" y="0"/>
                  </a:moveTo>
                  <a:lnTo>
                    <a:pt x="868644" y="51932"/>
                  </a:lnTo>
                  <a:lnTo>
                    <a:pt x="880871" y="48386"/>
                  </a:lnTo>
                  <a:lnTo>
                    <a:pt x="968677" y="48386"/>
                  </a:lnTo>
                  <a:lnTo>
                    <a:pt x="993266" y="25653"/>
                  </a:lnTo>
                  <a:lnTo>
                    <a:pt x="853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6112" y="5223655"/>
              <a:ext cx="991869" cy="139700"/>
            </a:xfrm>
            <a:custGeom>
              <a:avLst/>
              <a:gdLst/>
              <a:ahLst/>
              <a:cxnLst/>
              <a:rect l="l" t="t" r="r" b="b"/>
              <a:pathLst>
                <a:path w="991870" h="139700">
                  <a:moveTo>
                    <a:pt x="864018" y="53806"/>
                  </a:moveTo>
                  <a:lnTo>
                    <a:pt x="0" y="120268"/>
                  </a:lnTo>
                  <a:lnTo>
                    <a:pt x="1524" y="139191"/>
                  </a:lnTo>
                  <a:lnTo>
                    <a:pt x="865460" y="72725"/>
                  </a:lnTo>
                  <a:lnTo>
                    <a:pt x="864018" y="53806"/>
                  </a:lnTo>
                  <a:close/>
                </a:path>
                <a:path w="991870" h="139700">
                  <a:moveTo>
                    <a:pt x="989493" y="52831"/>
                  </a:moveTo>
                  <a:lnTo>
                    <a:pt x="876681" y="52831"/>
                  </a:lnTo>
                  <a:lnTo>
                    <a:pt x="878077" y="71754"/>
                  </a:lnTo>
                  <a:lnTo>
                    <a:pt x="865460" y="72725"/>
                  </a:lnTo>
                  <a:lnTo>
                    <a:pt x="869569" y="126618"/>
                  </a:lnTo>
                  <a:lnTo>
                    <a:pt x="991362" y="53593"/>
                  </a:lnTo>
                  <a:lnTo>
                    <a:pt x="989493" y="52831"/>
                  </a:lnTo>
                  <a:close/>
                </a:path>
                <a:path w="991870" h="139700">
                  <a:moveTo>
                    <a:pt x="876681" y="52831"/>
                  </a:moveTo>
                  <a:lnTo>
                    <a:pt x="864018" y="53806"/>
                  </a:lnTo>
                  <a:lnTo>
                    <a:pt x="865460" y="72725"/>
                  </a:lnTo>
                  <a:lnTo>
                    <a:pt x="878077" y="71754"/>
                  </a:lnTo>
                  <a:lnTo>
                    <a:pt x="876681" y="52831"/>
                  </a:lnTo>
                  <a:close/>
                </a:path>
                <a:path w="991870" h="139700">
                  <a:moveTo>
                    <a:pt x="859916" y="0"/>
                  </a:moveTo>
                  <a:lnTo>
                    <a:pt x="864018" y="53806"/>
                  </a:lnTo>
                  <a:lnTo>
                    <a:pt x="876681" y="52831"/>
                  </a:lnTo>
                  <a:lnTo>
                    <a:pt x="989493" y="52831"/>
                  </a:lnTo>
                  <a:lnTo>
                    <a:pt x="8599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5477" y="5343923"/>
              <a:ext cx="992505" cy="205740"/>
            </a:xfrm>
            <a:custGeom>
              <a:avLst/>
              <a:gdLst/>
              <a:ahLst/>
              <a:cxnLst/>
              <a:rect l="l" t="t" r="r" b="b"/>
              <a:pathLst>
                <a:path w="992504" h="205739">
                  <a:moveTo>
                    <a:pt x="865070" y="151976"/>
                  </a:moveTo>
                  <a:lnTo>
                    <a:pt x="856869" y="205308"/>
                  </a:lnTo>
                  <a:lnTo>
                    <a:pt x="991997" y="161861"/>
                  </a:lnTo>
                  <a:lnTo>
                    <a:pt x="980760" y="153898"/>
                  </a:lnTo>
                  <a:lnTo>
                    <a:pt x="877570" y="153898"/>
                  </a:lnTo>
                  <a:lnTo>
                    <a:pt x="865070" y="151976"/>
                  </a:lnTo>
                  <a:close/>
                </a:path>
                <a:path w="992504" h="205739">
                  <a:moveTo>
                    <a:pt x="867967" y="133137"/>
                  </a:moveTo>
                  <a:lnTo>
                    <a:pt x="865070" y="151976"/>
                  </a:lnTo>
                  <a:lnTo>
                    <a:pt x="877570" y="153898"/>
                  </a:lnTo>
                  <a:lnTo>
                    <a:pt x="880491" y="135064"/>
                  </a:lnTo>
                  <a:lnTo>
                    <a:pt x="867967" y="133137"/>
                  </a:lnTo>
                  <a:close/>
                </a:path>
                <a:path w="992504" h="205739">
                  <a:moveTo>
                    <a:pt x="876173" y="79781"/>
                  </a:moveTo>
                  <a:lnTo>
                    <a:pt x="867967" y="133137"/>
                  </a:lnTo>
                  <a:lnTo>
                    <a:pt x="880491" y="135064"/>
                  </a:lnTo>
                  <a:lnTo>
                    <a:pt x="877570" y="153898"/>
                  </a:lnTo>
                  <a:lnTo>
                    <a:pt x="980760" y="153898"/>
                  </a:lnTo>
                  <a:lnTo>
                    <a:pt x="876173" y="79781"/>
                  </a:lnTo>
                  <a:close/>
                </a:path>
                <a:path w="992504" h="205739">
                  <a:moveTo>
                    <a:pt x="2794" y="0"/>
                  </a:moveTo>
                  <a:lnTo>
                    <a:pt x="0" y="18923"/>
                  </a:lnTo>
                  <a:lnTo>
                    <a:pt x="865070" y="151976"/>
                  </a:lnTo>
                  <a:lnTo>
                    <a:pt x="867967" y="133137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981606" y="3431682"/>
            <a:ext cx="2447749" cy="539591"/>
          </a:xfrm>
          <a:custGeom>
            <a:avLst/>
            <a:gdLst/>
            <a:ahLst/>
            <a:cxnLst/>
            <a:rect l="l" t="t" r="r" b="b"/>
            <a:pathLst>
              <a:path w="2865754" h="719454">
                <a:moveTo>
                  <a:pt x="0" y="119760"/>
                </a:moveTo>
                <a:lnTo>
                  <a:pt x="9407" y="73134"/>
                </a:lnTo>
                <a:lnTo>
                  <a:pt x="35067" y="35067"/>
                </a:lnTo>
                <a:lnTo>
                  <a:pt x="73134" y="9407"/>
                </a:lnTo>
                <a:lnTo>
                  <a:pt x="119761" y="0"/>
                </a:lnTo>
                <a:lnTo>
                  <a:pt x="2745485" y="0"/>
                </a:lnTo>
                <a:lnTo>
                  <a:pt x="2792132" y="9407"/>
                </a:lnTo>
                <a:lnTo>
                  <a:pt x="2830242" y="35067"/>
                </a:lnTo>
                <a:lnTo>
                  <a:pt x="2855946" y="73134"/>
                </a:lnTo>
                <a:lnTo>
                  <a:pt x="2865374" y="119760"/>
                </a:lnTo>
                <a:lnTo>
                  <a:pt x="2865374" y="599185"/>
                </a:lnTo>
                <a:lnTo>
                  <a:pt x="2855946" y="645832"/>
                </a:lnTo>
                <a:lnTo>
                  <a:pt x="2830242" y="683942"/>
                </a:lnTo>
                <a:lnTo>
                  <a:pt x="2792132" y="709646"/>
                </a:lnTo>
                <a:lnTo>
                  <a:pt x="2745485" y="719073"/>
                </a:lnTo>
                <a:lnTo>
                  <a:pt x="119761" y="719073"/>
                </a:lnTo>
                <a:lnTo>
                  <a:pt x="73134" y="709646"/>
                </a:lnTo>
                <a:lnTo>
                  <a:pt x="35067" y="683942"/>
                </a:lnTo>
                <a:lnTo>
                  <a:pt x="9407" y="645832"/>
                </a:lnTo>
                <a:lnTo>
                  <a:pt x="0" y="599185"/>
                </a:lnTo>
                <a:lnTo>
                  <a:pt x="0" y="11976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1506" y="4587371"/>
            <a:ext cx="2283787" cy="679146"/>
          </a:xfrm>
          <a:custGeom>
            <a:avLst/>
            <a:gdLst/>
            <a:ahLst/>
            <a:cxnLst/>
            <a:rect l="l" t="t" r="r" b="b"/>
            <a:pathLst>
              <a:path w="2865754" h="762000">
                <a:moveTo>
                  <a:pt x="0" y="127000"/>
                </a:moveTo>
                <a:lnTo>
                  <a:pt x="9967" y="77581"/>
                </a:lnTo>
                <a:lnTo>
                  <a:pt x="37163" y="37211"/>
                </a:lnTo>
                <a:lnTo>
                  <a:pt x="77527" y="9985"/>
                </a:lnTo>
                <a:lnTo>
                  <a:pt x="127000" y="0"/>
                </a:lnTo>
                <a:lnTo>
                  <a:pt x="2738374" y="0"/>
                </a:lnTo>
                <a:lnTo>
                  <a:pt x="2787792" y="9985"/>
                </a:lnTo>
                <a:lnTo>
                  <a:pt x="2828163" y="37211"/>
                </a:lnTo>
                <a:lnTo>
                  <a:pt x="2855388" y="77581"/>
                </a:lnTo>
                <a:lnTo>
                  <a:pt x="2865374" y="127000"/>
                </a:lnTo>
                <a:lnTo>
                  <a:pt x="2865374" y="635000"/>
                </a:lnTo>
                <a:lnTo>
                  <a:pt x="2855388" y="684434"/>
                </a:lnTo>
                <a:lnTo>
                  <a:pt x="2828163" y="724803"/>
                </a:lnTo>
                <a:lnTo>
                  <a:pt x="2787792" y="752019"/>
                </a:lnTo>
                <a:lnTo>
                  <a:pt x="2738374" y="762000"/>
                </a:lnTo>
                <a:lnTo>
                  <a:pt x="127000" y="762000"/>
                </a:lnTo>
                <a:lnTo>
                  <a:pt x="77527" y="752019"/>
                </a:lnTo>
                <a:lnTo>
                  <a:pt x="37163" y="724803"/>
                </a:lnTo>
                <a:lnTo>
                  <a:pt x="9967" y="684434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77387" y="3077445"/>
            <a:ext cx="135255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8" dirty="0">
                <a:solidFill>
                  <a:srgbClr val="0000FF"/>
                </a:solidFill>
                <a:latin typeface="Times New Roman"/>
                <a:cs typeface="Times New Roman"/>
              </a:rPr>
              <a:t>Homogeneity</a:t>
            </a:r>
            <a:r>
              <a:rPr sz="1200" b="1" spc="-5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0238" y="4053939"/>
            <a:ext cx="2083118" cy="459581"/>
          </a:xfrm>
          <a:prstGeom prst="rect">
            <a:avLst/>
          </a:prstGeom>
        </p:spPr>
        <p:txBody>
          <a:bodyPr vert="horz" wrap="square" lIns="0" tIns="61436" rIns="0" bIns="0" rtlCol="0">
            <a:spAutoFit/>
          </a:bodyPr>
          <a:lstStyle/>
          <a:p>
            <a:pPr marL="9525">
              <a:spcBef>
                <a:spcPts val="484"/>
              </a:spcBef>
            </a:pPr>
            <a:r>
              <a:rPr sz="1200" b="1" spc="-8" dirty="0">
                <a:solidFill>
                  <a:srgbClr val="0000FF"/>
                </a:solidFill>
                <a:latin typeface="Times New Roman"/>
                <a:cs typeface="Times New Roman"/>
              </a:rPr>
              <a:t>Background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Knowledge</a:t>
            </a:r>
            <a:r>
              <a:rPr sz="1200" b="1" spc="-7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Attack</a:t>
            </a:r>
            <a:endParaRPr sz="1200" dirty="0">
              <a:latin typeface="Times New Roman"/>
              <a:cs typeface="Times New Roman"/>
            </a:endParaRPr>
          </a:p>
          <a:p>
            <a:pPr marL="238119">
              <a:spcBef>
                <a:spcPts val="368"/>
              </a:spcBef>
            </a:pPr>
            <a:r>
              <a:rPr sz="1050" b="1" spc="-4" dirty="0">
                <a:latin typeface="Times New Roman"/>
                <a:cs typeface="Times New Roman"/>
              </a:rPr>
              <a:t>Carl </a:t>
            </a:r>
            <a:r>
              <a:rPr sz="1050" b="1" dirty="0">
                <a:latin typeface="Times New Roman"/>
                <a:cs typeface="Times New Roman"/>
              </a:rPr>
              <a:t>does not have heart</a:t>
            </a:r>
            <a:r>
              <a:rPr sz="1050" b="1" spc="-83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disease</a:t>
            </a:r>
            <a:endParaRPr sz="10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70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D4B2F32-989E-924C-A8D3-3C66CFC18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9" y="1371599"/>
                <a:ext cx="7612063" cy="4764024"/>
              </a:xfrm>
            </p:spPr>
            <p:txBody>
              <a:bodyPr/>
              <a:lstStyle/>
              <a:p>
                <a:r>
                  <a:rPr lang="en-US" dirty="0"/>
                  <a:t>The l-diversity principle</a:t>
                </a:r>
              </a:p>
              <a:p>
                <a:pPr lvl="1"/>
                <a:r>
                  <a:rPr lang="en-US" dirty="0"/>
                  <a:t>Each equivalence class should contain</a:t>
                </a:r>
                <a:br>
                  <a:rPr lang="en-US" dirty="0"/>
                </a:br>
                <a:r>
                  <a:rPr lang="en-US" dirty="0"/>
                  <a:t>"at least"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sensitive values</a:t>
                </a:r>
              </a:p>
              <a:p>
                <a:r>
                  <a:rPr lang="en-US" dirty="0"/>
                  <a:t>Instantiation</a:t>
                </a:r>
              </a:p>
              <a:p>
                <a:pPr lvl="1"/>
                <a:r>
                  <a:rPr lang="en-US" dirty="0"/>
                  <a:t>Distinct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</a:t>
                </a:r>
              </a:p>
              <a:p>
                <a:pPr lvl="1"/>
                <a:r>
                  <a:rPr lang="en-US" dirty="0"/>
                  <a:t>Entropy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D4B2F32-989E-924C-A8D3-3C66CFC18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9" y="1371599"/>
                <a:ext cx="7612063" cy="4764024"/>
              </a:xfrm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l-Diversity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1C4FD2-7390-784D-A29C-239E106A8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79AB48-5154-624A-A954-6278BC6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4BD7-7D40-E54D-9FE2-05A3344E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2142267"/>
            <a:ext cx="2910968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>
                <a:extLst>
                  <a:ext uri="{FF2B5EF4-FFF2-40B4-BE49-F238E27FC236}">
                    <a16:creationId xmlns:a16="http://schemas.microsoft.com/office/drawing/2014/main" id="{DAB75AE0-9980-614B-9E16-695F417059A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71599"/>
                <a:ext cx="5105400" cy="4764024"/>
              </a:xfrm>
            </p:spPr>
            <p:txBody>
              <a:bodyPr/>
              <a:lstStyle/>
              <a:p>
                <a:r>
                  <a:rPr lang="en-US" altLang="zh-CN" dirty="0"/>
                  <a:t>Each equivalence class has at least </a:t>
                </a:r>
                <a:r>
                  <a:rPr lang="en-US" dirty="0"/>
                  <a:t>l </a:t>
                </a:r>
                <a:r>
                  <a:rPr lang="en-US" altLang="zh-CN" dirty="0"/>
                  <a:t>well-represented sensitive values</a:t>
                </a:r>
              </a:p>
              <a:p>
                <a:r>
                  <a:rPr lang="en-US" altLang="zh-CN" b="1" dirty="0"/>
                  <a:t>Limitation:</a:t>
                </a:r>
                <a:r>
                  <a:rPr lang="en-US" altLang="zh-CN" dirty="0"/>
                  <a:t> Doesn't prevent the probabilistic inference </a:t>
                </a:r>
                <a:r>
                  <a:rPr lang="en-US" altLang="zh-CN" dirty="0" smtClean="0"/>
                  <a:t>attacks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1/16 * 34/5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54627" name="Rectangle 3">
                <a:extLst>
                  <a:ext uri="{FF2B5EF4-FFF2-40B4-BE49-F238E27FC236}">
                    <a16:creationId xmlns:a16="http://schemas.microsoft.com/office/drawing/2014/main" id="{DAB75AE0-9980-614B-9E16-695F41705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599"/>
                <a:ext cx="5105400" cy="4764024"/>
              </a:xfrm>
              <a:blipFill>
                <a:blip r:embed="rId3"/>
                <a:stretch>
                  <a:fillRect l="-239" t="-102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626" name="Rectangle 2">
            <a:extLst>
              <a:ext uri="{FF2B5EF4-FFF2-40B4-BE49-F238E27FC236}">
                <a16:creationId xmlns:a16="http://schemas.microsoft.com/office/drawing/2014/main" id="{60AD910C-8947-0B40-8D3F-827C30868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Distinct </a:t>
            </a:r>
            <a:r>
              <a:rPr lang="en-US" dirty="0"/>
              <a:t>l-</a:t>
            </a:r>
            <a:r>
              <a:rPr lang="en-US" altLang="zh-CN" dirty="0"/>
              <a:t>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3FBBA-659C-2248-8755-1EEAD21F1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EF626-9FB7-894D-A5D9-0A8632C8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06F3CB48-3246-8F4B-8C70-43AEAD581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08825"/>
              </p:ext>
            </p:extLst>
          </p:nvPr>
        </p:nvGraphicFramePr>
        <p:xfrm>
          <a:off x="6032500" y="1841627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68038-D40A-B844-B888-F7C54B79189B}"/>
              </a:ext>
            </a:extLst>
          </p:cNvPr>
          <p:cNvSpPr txBox="1"/>
          <p:nvPr/>
        </p:nvSpPr>
        <p:spPr>
          <a:xfrm>
            <a:off x="6553200" y="1361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3-diversity</a:t>
            </a:r>
          </a:p>
        </p:txBody>
      </p:sp>
    </p:spTree>
    <p:extLst>
      <p:ext uri="{BB962C8B-B14F-4D97-AF65-F5344CB8AC3E}">
        <p14:creationId xmlns:p14="http://schemas.microsoft.com/office/powerpoint/2010/main" val="31282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7155" name="Rectangle 3">
                <a:extLst>
                  <a:ext uri="{FF2B5EF4-FFF2-40B4-BE49-F238E27FC236}">
                    <a16:creationId xmlns:a16="http://schemas.microsoft.com/office/drawing/2014/main" id="{D2F85ACB-59D2-6A4E-8068-3C549425648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371599"/>
                <a:ext cx="5029200" cy="47640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l-</a:t>
                </a:r>
                <a:r>
                  <a:rPr lang="en-US" altLang="zh-CN" dirty="0" err="1"/>
                  <a:t>distinc</a:t>
                </a:r>
                <a:r>
                  <a:rPr lang="en-US" altLang="zh-CN" dirty="0"/>
                  <a:t> diversity is not enough </a:t>
                </a:r>
              </a:p>
              <a:p>
                <a:r>
                  <a:rPr lang="en-US" altLang="zh-CN" dirty="0"/>
                  <a:t>Different sensitive values must be distributed evenly enough</a:t>
                </a:r>
              </a:p>
              <a:p>
                <a:r>
                  <a:rPr lang="en-US" altLang="zh-CN" dirty="0"/>
                  <a:t>Formally,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Where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record in EC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Limitation:</a:t>
                </a:r>
                <a:r>
                  <a:rPr lang="en-US" altLang="zh-CN" dirty="0"/>
                  <a:t> the entropy of the entire table may be very low because some values are very common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77155" name="Rectangle 3">
                <a:extLst>
                  <a:ext uri="{FF2B5EF4-FFF2-40B4-BE49-F238E27FC236}">
                    <a16:creationId xmlns:a16="http://schemas.microsoft.com/office/drawing/2014/main" id="{D2F85ACB-59D2-6A4E-8068-3C5494256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9"/>
                <a:ext cx="5029200" cy="4764024"/>
              </a:xfrm>
              <a:blipFill>
                <a:blip r:embed="rId3"/>
                <a:stretch>
                  <a:fillRect l="-252" t="-1867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154" name="Rectangle 2">
            <a:extLst>
              <a:ext uri="{FF2B5EF4-FFF2-40B4-BE49-F238E27FC236}">
                <a16:creationId xmlns:a16="http://schemas.microsoft.com/office/drawing/2014/main" id="{8214FA45-7802-FD43-8213-734821F85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Entropy </a:t>
            </a:r>
            <a:r>
              <a:rPr lang="en-US" dirty="0"/>
              <a:t>l-</a:t>
            </a:r>
            <a:r>
              <a:rPr lang="en-US" altLang="zh-CN" dirty="0"/>
              <a:t>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9EE76-7AE6-9E43-8819-534D6095A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32450-543E-D141-98A0-9C01CE93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61B065F-A936-E34E-97C4-A4ACCB44F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13655"/>
              </p:ext>
            </p:extLst>
          </p:nvPr>
        </p:nvGraphicFramePr>
        <p:xfrm>
          <a:off x="6032500" y="1841627"/>
          <a:ext cx="2667000" cy="440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8173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1208044787"/>
                    </a:ext>
                  </a:extLst>
                </a:gridCol>
                <a:gridCol w="1116345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[25-26]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515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7966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038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[25-26]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6958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902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8084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631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Heart disease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7114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Eye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932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[26-30]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Sore throat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218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2A94FA-7FD3-B142-9F7D-06619E1F01A3}"/>
              </a:ext>
            </a:extLst>
          </p:cNvPr>
          <p:cNvSpPr txBox="1"/>
          <p:nvPr/>
        </p:nvSpPr>
        <p:spPr>
          <a:xfrm>
            <a:off x="6553200" y="1361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3-diversity</a:t>
            </a:r>
          </a:p>
        </p:txBody>
      </p:sp>
    </p:spTree>
    <p:extLst>
      <p:ext uri="{BB962C8B-B14F-4D97-AF65-F5344CB8AC3E}">
        <p14:creationId xmlns:p14="http://schemas.microsoft.com/office/powerpoint/2010/main" val="19141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A98D9-BFED-4C43-B0B4-A47D0E57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necessary to share (publish) data</a:t>
            </a:r>
          </a:p>
          <a:p>
            <a:pPr lvl="1"/>
            <a:r>
              <a:rPr lang="en-US" dirty="0"/>
              <a:t>Mandated by laws and regulations</a:t>
            </a:r>
          </a:p>
          <a:p>
            <a:pPr lvl="2"/>
            <a:r>
              <a:rPr lang="en-US" dirty="0"/>
              <a:t>E.g., Census</a:t>
            </a:r>
          </a:p>
          <a:p>
            <a:pPr lvl="1"/>
            <a:r>
              <a:rPr lang="en-US" dirty="0"/>
              <a:t>For research purposes</a:t>
            </a:r>
          </a:p>
          <a:p>
            <a:pPr lvl="2"/>
            <a:r>
              <a:rPr lang="en-US" dirty="0"/>
              <a:t>E.g., social, medical, technological, etc.</a:t>
            </a:r>
          </a:p>
          <a:p>
            <a:pPr lvl="1"/>
            <a:r>
              <a:rPr lang="en-US" dirty="0"/>
              <a:t>For security/business decision making</a:t>
            </a:r>
          </a:p>
          <a:p>
            <a:pPr lvl="2"/>
            <a:r>
              <a:rPr lang="en-US" dirty="0"/>
              <a:t>E.g., network flow data for Internet-scale alert correlation</a:t>
            </a:r>
          </a:p>
          <a:p>
            <a:pPr lvl="1"/>
            <a:r>
              <a:rPr lang="en-US" dirty="0"/>
              <a:t>For system testing before deployment</a:t>
            </a:r>
          </a:p>
          <a:p>
            <a:r>
              <a:rPr lang="en-US" dirty="0"/>
              <a:t>Publishing data may result in privacy violations</a:t>
            </a:r>
          </a:p>
          <a:p>
            <a:r>
              <a:rPr lang="en-US" altLang="zh-CN" b="1" dirty="0"/>
              <a:t>Objective: </a:t>
            </a:r>
            <a:r>
              <a:rPr lang="en-US" altLang="zh-CN" dirty="0"/>
              <a:t>Maximize data </a:t>
            </a:r>
            <a:r>
              <a:rPr lang="en-US" altLang="zh-CN" dirty="0">
                <a:solidFill>
                  <a:schemeClr val="tx2"/>
                </a:solidFill>
              </a:rPr>
              <a:t>utility</a:t>
            </a:r>
            <a:r>
              <a:rPr lang="en-US" altLang="zh-CN" dirty="0"/>
              <a:t> while maintaining acceptable level of data </a:t>
            </a:r>
            <a:r>
              <a:rPr lang="en-US" altLang="zh-CN" dirty="0">
                <a:solidFill>
                  <a:schemeClr val="tx2"/>
                </a:solidFill>
              </a:rPr>
              <a:t>privacy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Preserving Data Sharing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ADAC8-20DA-8740-8428-58836951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C926E7-1A4E-C54D-AA33-8249AC9F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78098F0-25B5-E745-9003-C55172BE2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8153400" cy="47640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-diversity is difficult to achieve</a:t>
                </a:r>
              </a:p>
              <a:p>
                <a:r>
                  <a:rPr lang="en-US" dirty="0"/>
                  <a:t>Consider a single sensitive attribute with two values: </a:t>
                </a:r>
                <a:r>
                  <a:rPr lang="en-US" dirty="0">
                    <a:solidFill>
                      <a:srgbClr val="002060"/>
                    </a:solidFill>
                  </a:rPr>
                  <a:t>HIV positive </a:t>
                </a:r>
                <a:r>
                  <a:rPr lang="en-US" dirty="0"/>
                  <a:t>(1%) and </a:t>
                </a:r>
                <a:r>
                  <a:rPr lang="en-US" dirty="0">
                    <a:solidFill>
                      <a:srgbClr val="FF0000"/>
                    </a:solidFill>
                  </a:rPr>
                  <a:t>HIV negative </a:t>
                </a:r>
                <a:r>
                  <a:rPr lang="en-US" dirty="0"/>
                  <a:t>(99%)</a:t>
                </a:r>
              </a:p>
              <a:p>
                <a:r>
                  <a:rPr lang="en-US" dirty="0"/>
                  <a:t>One would not mind being known to be tested negative but one would not want to be known/considered to be tested </a:t>
                </a:r>
                <a:r>
                  <a:rPr lang="en-US" dirty="0" smtClean="0"/>
                  <a:t>positive</a:t>
                </a:r>
                <a:endParaRPr lang="en-US" dirty="0"/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there are 10000 records in </a:t>
                </a:r>
                <a:r>
                  <a:rPr lang="en-US" dirty="0" smtClean="0"/>
                  <a:t>total, how many ECs are needed to achieve 2-diversity?</a:t>
                </a:r>
                <a:endParaRPr lang="en-US" dirty="0"/>
              </a:p>
              <a:p>
                <a:pPr lvl="1"/>
                <a:r>
                  <a:rPr lang="en-US" dirty="0" smtClean="0"/>
                  <a:t>There </a:t>
                </a:r>
                <a:r>
                  <a:rPr lang="en-US" dirty="0"/>
                  <a:t>can be at most 10000*1%=100 </a:t>
                </a:r>
                <a:r>
                  <a:rPr lang="en-US" dirty="0" smtClean="0"/>
                  <a:t>ECs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of size 100, or 100-anonymization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78098F0-25B5-E745-9003-C55172BE2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8153400" cy="4764024"/>
              </a:xfrm>
              <a:blipFill>
                <a:blip r:embed="rId2"/>
                <a:stretch>
                  <a:fillRect l="-149" t="-1152" r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l-Diversity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8374-79C6-A84F-B965-132A00C44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ED2F-F509-E542-B1CB-1194D0D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0F0310-4ABA-C545-B65C-A91D7397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values for the sensitive attribute</a:t>
            </a:r>
          </a:p>
          <a:p>
            <a:pPr lvl="1"/>
            <a:r>
              <a:rPr lang="en-US" dirty="0"/>
              <a:t>HIV positive (1%) and HIV negative (99%)</a:t>
            </a:r>
          </a:p>
          <a:p>
            <a:r>
              <a:rPr lang="en-US" dirty="0"/>
              <a:t>Highest diversity still has serious privacy risk</a:t>
            </a:r>
          </a:p>
          <a:p>
            <a:pPr lvl="1"/>
            <a:r>
              <a:rPr lang="en-US" dirty="0"/>
              <a:t>Consider an EC that contains an equal number of  positive records and negative records -&gt; 50/50% of having HIV in one EC</a:t>
            </a:r>
          </a:p>
          <a:p>
            <a:r>
              <a:rPr lang="en-US" dirty="0"/>
              <a:t>Using diversity and entropy does not differentiate:</a:t>
            </a:r>
          </a:p>
          <a:p>
            <a:pPr lvl="1"/>
            <a:r>
              <a:rPr lang="en-US" dirty="0"/>
              <a:t>EC 1: 1 positive + 49 negative </a:t>
            </a:r>
          </a:p>
          <a:p>
            <a:pPr lvl="1"/>
            <a:r>
              <a:rPr lang="en-US" dirty="0"/>
              <a:t>EC 2: 49 positive + 1 negative -&gt; l-diversity is unnecessary </a:t>
            </a:r>
          </a:p>
          <a:p>
            <a:r>
              <a:rPr lang="en-US" dirty="0"/>
              <a:t>The overall distribution of sensitive values matters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Attack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1E89A-2FCA-4043-A7B0-41B8021F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F3353-69FE-8644-9B12-D1BFD7819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Attack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01F821D-CA1F-F44A-B5CA-482A9AE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50330" y="2458641"/>
          <a:ext cx="1656874" cy="731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984"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Bob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286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Zip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 i="1" dirty="0">
                          <a:latin typeface="Verdana"/>
                          <a:cs typeface="Verdana"/>
                        </a:rPr>
                        <a:t>Age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47678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27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93479" y="2275285"/>
          <a:ext cx="2824637" cy="2363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Zipcode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Age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Salary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Disease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7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20K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27000" algn="ctr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Gastric Ulcer  Gastritis  Stomach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4790*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≥40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50K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100K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70K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3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 marR="377825" indent="1905" algn="ctr">
                        <a:lnSpc>
                          <a:spcPct val="1201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Gastritis 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Flu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Br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97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476**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3*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60K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80K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5" dirty="0">
                          <a:latin typeface="Verdana"/>
                          <a:cs typeface="Verdana"/>
                        </a:rPr>
                        <a:t>90K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marR="127000" indent="-635" algn="ctr">
                        <a:lnSpc>
                          <a:spcPct val="12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Bronchitis  Pneumonia  Stomach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Cancer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06578" y="2020635"/>
            <a:ext cx="1417796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spc="-4" dirty="0">
                <a:latin typeface="Times New Roman"/>
                <a:cs typeface="Times New Roman"/>
              </a:rPr>
              <a:t>A </a:t>
            </a:r>
            <a:r>
              <a:rPr sz="1125" dirty="0">
                <a:latin typeface="Times New Roman"/>
                <a:cs typeface="Times New Roman"/>
              </a:rPr>
              <a:t>3-diverse </a:t>
            </a:r>
            <a:r>
              <a:rPr sz="1125" spc="-4" dirty="0">
                <a:latin typeface="Times New Roman"/>
                <a:cs typeface="Times New Roman"/>
              </a:rPr>
              <a:t>patient</a:t>
            </a:r>
            <a:r>
              <a:rPr sz="1125" spc="-153" dirty="0">
                <a:latin typeface="Times New Roman"/>
                <a:cs typeface="Times New Roman"/>
              </a:rPr>
              <a:t> </a:t>
            </a:r>
            <a:r>
              <a:rPr sz="1125" dirty="0">
                <a:latin typeface="Times New Roman"/>
                <a:cs typeface="Times New Roman"/>
              </a:rPr>
              <a:t>table</a:t>
            </a:r>
            <a:endParaRPr sz="112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15631" y="2679478"/>
            <a:ext cx="688658" cy="300038"/>
          </a:xfrm>
          <a:custGeom>
            <a:avLst/>
            <a:gdLst/>
            <a:ahLst/>
            <a:cxnLst/>
            <a:rect l="l" t="t" r="r" b="b"/>
            <a:pathLst>
              <a:path w="918210" h="400050">
                <a:moveTo>
                  <a:pt x="797141" y="349699"/>
                </a:moveTo>
                <a:lnTo>
                  <a:pt x="776351" y="399541"/>
                </a:lnTo>
                <a:lnTo>
                  <a:pt x="917956" y="389763"/>
                </a:lnTo>
                <a:lnTo>
                  <a:pt x="887600" y="354584"/>
                </a:lnTo>
                <a:lnTo>
                  <a:pt x="808863" y="354584"/>
                </a:lnTo>
                <a:lnTo>
                  <a:pt x="797141" y="349699"/>
                </a:lnTo>
                <a:close/>
              </a:path>
              <a:path w="918210" h="400050">
                <a:moveTo>
                  <a:pt x="804459" y="332154"/>
                </a:moveTo>
                <a:lnTo>
                  <a:pt x="797141" y="349699"/>
                </a:lnTo>
                <a:lnTo>
                  <a:pt x="808863" y="354584"/>
                </a:lnTo>
                <a:lnTo>
                  <a:pt x="816229" y="337058"/>
                </a:lnTo>
                <a:lnTo>
                  <a:pt x="804459" y="332154"/>
                </a:lnTo>
                <a:close/>
              </a:path>
              <a:path w="918210" h="400050">
                <a:moveTo>
                  <a:pt x="825246" y="282321"/>
                </a:moveTo>
                <a:lnTo>
                  <a:pt x="804459" y="332154"/>
                </a:lnTo>
                <a:lnTo>
                  <a:pt x="816229" y="337058"/>
                </a:lnTo>
                <a:lnTo>
                  <a:pt x="808863" y="354584"/>
                </a:lnTo>
                <a:lnTo>
                  <a:pt x="887600" y="354584"/>
                </a:lnTo>
                <a:lnTo>
                  <a:pt x="825246" y="282321"/>
                </a:lnTo>
                <a:close/>
              </a:path>
              <a:path w="918210" h="400050">
                <a:moveTo>
                  <a:pt x="7239" y="0"/>
                </a:moveTo>
                <a:lnTo>
                  <a:pt x="0" y="17525"/>
                </a:lnTo>
                <a:lnTo>
                  <a:pt x="797141" y="349699"/>
                </a:lnTo>
                <a:lnTo>
                  <a:pt x="804459" y="332154"/>
                </a:lnTo>
                <a:lnTo>
                  <a:pt x="7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158" y="2540415"/>
            <a:ext cx="687229" cy="152876"/>
          </a:xfrm>
          <a:custGeom>
            <a:avLst/>
            <a:gdLst/>
            <a:ahLst/>
            <a:cxnLst/>
            <a:rect l="l" t="t" r="r" b="b"/>
            <a:pathLst>
              <a:path w="916304" h="203835">
                <a:moveTo>
                  <a:pt x="789138" y="53261"/>
                </a:moveTo>
                <a:lnTo>
                  <a:pt x="0" y="184785"/>
                </a:lnTo>
                <a:lnTo>
                  <a:pt x="3175" y="203581"/>
                </a:lnTo>
                <a:lnTo>
                  <a:pt x="792262" y="72066"/>
                </a:lnTo>
                <a:lnTo>
                  <a:pt x="789138" y="53261"/>
                </a:lnTo>
                <a:close/>
              </a:path>
              <a:path w="916304" h="203835">
                <a:moveTo>
                  <a:pt x="903012" y="51181"/>
                </a:moveTo>
                <a:lnTo>
                  <a:pt x="801624" y="51181"/>
                </a:lnTo>
                <a:lnTo>
                  <a:pt x="804799" y="69977"/>
                </a:lnTo>
                <a:lnTo>
                  <a:pt x="792262" y="72066"/>
                </a:lnTo>
                <a:lnTo>
                  <a:pt x="801115" y="125349"/>
                </a:lnTo>
                <a:lnTo>
                  <a:pt x="903012" y="51181"/>
                </a:lnTo>
                <a:close/>
              </a:path>
              <a:path w="916304" h="203835">
                <a:moveTo>
                  <a:pt x="801624" y="51181"/>
                </a:moveTo>
                <a:lnTo>
                  <a:pt x="789138" y="53261"/>
                </a:lnTo>
                <a:lnTo>
                  <a:pt x="792262" y="72066"/>
                </a:lnTo>
                <a:lnTo>
                  <a:pt x="804799" y="69977"/>
                </a:lnTo>
                <a:lnTo>
                  <a:pt x="801624" y="51181"/>
                </a:lnTo>
                <a:close/>
              </a:path>
              <a:path w="916304" h="203835">
                <a:moveTo>
                  <a:pt x="780288" y="0"/>
                </a:moveTo>
                <a:lnTo>
                  <a:pt x="789138" y="53261"/>
                </a:lnTo>
                <a:lnTo>
                  <a:pt x="801624" y="51181"/>
                </a:lnTo>
                <a:lnTo>
                  <a:pt x="903012" y="51181"/>
                </a:lnTo>
                <a:lnTo>
                  <a:pt x="915924" y="41783"/>
                </a:lnTo>
                <a:lnTo>
                  <a:pt x="780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7729" y="2678907"/>
            <a:ext cx="686752" cy="103823"/>
          </a:xfrm>
          <a:custGeom>
            <a:avLst/>
            <a:gdLst/>
            <a:ahLst/>
            <a:cxnLst/>
            <a:rect l="l" t="t" r="r" b="b"/>
            <a:pathLst>
              <a:path w="915670" h="138430">
                <a:moveTo>
                  <a:pt x="793876" y="11937"/>
                </a:moveTo>
                <a:lnTo>
                  <a:pt x="789393" y="65738"/>
                </a:lnTo>
                <a:lnTo>
                  <a:pt x="802132" y="66801"/>
                </a:lnTo>
                <a:lnTo>
                  <a:pt x="800480" y="85725"/>
                </a:lnTo>
                <a:lnTo>
                  <a:pt x="787728" y="85725"/>
                </a:lnTo>
                <a:lnTo>
                  <a:pt x="783336" y="138429"/>
                </a:lnTo>
                <a:lnTo>
                  <a:pt x="915162" y="85725"/>
                </a:lnTo>
                <a:lnTo>
                  <a:pt x="800480" y="85725"/>
                </a:lnTo>
                <a:lnTo>
                  <a:pt x="787815" y="84670"/>
                </a:lnTo>
                <a:lnTo>
                  <a:pt x="913428" y="84670"/>
                </a:lnTo>
                <a:lnTo>
                  <a:pt x="793876" y="11937"/>
                </a:lnTo>
                <a:close/>
              </a:path>
              <a:path w="915670" h="138430">
                <a:moveTo>
                  <a:pt x="789393" y="65738"/>
                </a:moveTo>
                <a:lnTo>
                  <a:pt x="787815" y="84670"/>
                </a:lnTo>
                <a:lnTo>
                  <a:pt x="800480" y="85725"/>
                </a:lnTo>
                <a:lnTo>
                  <a:pt x="802132" y="66801"/>
                </a:lnTo>
                <a:lnTo>
                  <a:pt x="789393" y="65738"/>
                </a:lnTo>
                <a:close/>
              </a:path>
              <a:path w="915670" h="138430">
                <a:moveTo>
                  <a:pt x="1650" y="0"/>
                </a:moveTo>
                <a:lnTo>
                  <a:pt x="0" y="19050"/>
                </a:lnTo>
                <a:lnTo>
                  <a:pt x="787815" y="84670"/>
                </a:lnTo>
                <a:lnTo>
                  <a:pt x="789393" y="65738"/>
                </a:lnTo>
                <a:lnTo>
                  <a:pt x="16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1816" y="2466975"/>
            <a:ext cx="2802731" cy="738386"/>
          </a:xfrm>
          <a:custGeom>
            <a:avLst/>
            <a:gdLst/>
            <a:ahLst/>
            <a:cxnLst/>
            <a:rect l="l" t="t" r="r" b="b"/>
            <a:pathLst>
              <a:path w="3736975" h="762000">
                <a:moveTo>
                  <a:pt x="0" y="127000"/>
                </a:moveTo>
                <a:lnTo>
                  <a:pt x="9967" y="77581"/>
                </a:lnTo>
                <a:lnTo>
                  <a:pt x="37163" y="37211"/>
                </a:lnTo>
                <a:lnTo>
                  <a:pt x="77527" y="9985"/>
                </a:lnTo>
                <a:lnTo>
                  <a:pt x="127000" y="0"/>
                </a:lnTo>
                <a:lnTo>
                  <a:pt x="3609848" y="0"/>
                </a:lnTo>
                <a:lnTo>
                  <a:pt x="3659340" y="9985"/>
                </a:lnTo>
                <a:lnTo>
                  <a:pt x="3699748" y="37211"/>
                </a:lnTo>
                <a:lnTo>
                  <a:pt x="3726987" y="77581"/>
                </a:lnTo>
                <a:lnTo>
                  <a:pt x="3736975" y="127000"/>
                </a:lnTo>
                <a:lnTo>
                  <a:pt x="3736975" y="635000"/>
                </a:lnTo>
                <a:lnTo>
                  <a:pt x="3726987" y="684418"/>
                </a:lnTo>
                <a:lnTo>
                  <a:pt x="3699748" y="724788"/>
                </a:lnTo>
                <a:lnTo>
                  <a:pt x="3659340" y="752014"/>
                </a:lnTo>
                <a:lnTo>
                  <a:pt x="3609848" y="762000"/>
                </a:lnTo>
                <a:lnTo>
                  <a:pt x="127000" y="762000"/>
                </a:lnTo>
                <a:lnTo>
                  <a:pt x="77527" y="752014"/>
                </a:lnTo>
                <a:lnTo>
                  <a:pt x="37163" y="724788"/>
                </a:lnTo>
                <a:lnTo>
                  <a:pt x="9967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6406" y="3277269"/>
            <a:ext cx="5004435" cy="2234747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123822">
              <a:spcBef>
                <a:spcPts val="506"/>
              </a:spcBef>
            </a:pPr>
            <a:r>
              <a:rPr b="1" spc="-4" dirty="0">
                <a:latin typeface="Times New Roman"/>
                <a:cs typeface="Times New Roman"/>
              </a:rPr>
              <a:t>Conclusion</a:t>
            </a:r>
            <a:endParaRPr dirty="0">
              <a:latin typeface="Times New Roman"/>
              <a:cs typeface="Times New Roman"/>
            </a:endParaRPr>
          </a:p>
          <a:p>
            <a:pPr marL="495287" marR="2724558" indent="-371466">
              <a:spcBef>
                <a:spcPts val="431"/>
              </a:spcBef>
              <a:buClr>
                <a:srgbClr val="3366CC"/>
              </a:buClr>
              <a:buAutoNum type="arabicPeriod"/>
              <a:tabLst>
                <a:tab pos="495287" algn="l"/>
                <a:tab pos="495764" algn="l"/>
              </a:tabLst>
            </a:pPr>
            <a:r>
              <a:rPr spc="-23" dirty="0">
                <a:latin typeface="Times New Roman"/>
                <a:cs typeface="Times New Roman"/>
              </a:rPr>
              <a:t>Bob’s </a:t>
            </a:r>
            <a:r>
              <a:rPr dirty="0">
                <a:latin typeface="Times New Roman"/>
                <a:cs typeface="Times New Roman"/>
              </a:rPr>
              <a:t>salary is </a:t>
            </a:r>
            <a:r>
              <a:rPr spc="4" dirty="0">
                <a:latin typeface="Times New Roman"/>
                <a:cs typeface="Times New Roman"/>
              </a:rPr>
              <a:t>in  </a:t>
            </a:r>
            <a:r>
              <a:rPr spc="-4" dirty="0">
                <a:latin typeface="Times New Roman"/>
                <a:cs typeface="Times New Roman"/>
              </a:rPr>
              <a:t>[20k,40k], which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 relative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low.</a:t>
            </a:r>
            <a:endParaRPr dirty="0">
              <a:latin typeface="Times New Roman"/>
              <a:cs typeface="Times New Roman"/>
            </a:endParaRPr>
          </a:p>
          <a:p>
            <a:pPr marL="495287" marR="2325471" indent="-371466">
              <a:spcBef>
                <a:spcPts val="435"/>
              </a:spcBef>
              <a:buClr>
                <a:srgbClr val="3366CC"/>
              </a:buClr>
              <a:buAutoNum type="arabicPeriod"/>
              <a:tabLst>
                <a:tab pos="495287" algn="l"/>
                <a:tab pos="495764" algn="l"/>
              </a:tabLst>
            </a:pPr>
            <a:r>
              <a:rPr dirty="0">
                <a:latin typeface="Times New Roman"/>
                <a:cs typeface="Times New Roman"/>
              </a:rPr>
              <a:t>Bob </a:t>
            </a:r>
            <a:r>
              <a:rPr spc="-4" dirty="0">
                <a:latin typeface="Times New Roman"/>
                <a:cs typeface="Times New Roman"/>
              </a:rPr>
              <a:t>has some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stomach-  </a:t>
            </a:r>
            <a:r>
              <a:rPr dirty="0">
                <a:latin typeface="Times New Roman"/>
                <a:cs typeface="Times New Roman"/>
              </a:rPr>
              <a:t>related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disease.</a:t>
            </a:r>
          </a:p>
          <a:p>
            <a:pPr marL="9525">
              <a:spcBef>
                <a:spcPts val="1028"/>
              </a:spcBef>
            </a:pPr>
            <a:r>
              <a:rPr b="1" spc="-4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semantic meanings of attribute </a:t>
            </a:r>
            <a:r>
              <a:rPr b="1" spc="-4" dirty="0">
                <a:latin typeface="Times New Roman"/>
                <a:cs typeface="Times New Roman"/>
              </a:rPr>
              <a:t>values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matters.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FC4BDE-AE14-6B4B-9BA1-6A14813C7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6276BA-DD0A-234E-B221-EF19F7CF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t-closeness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00F73-32CD-ED42-9304-A6C4DBDE1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22EF4-8714-F744-A726-754CDE3A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D256CEE8-D023-044D-BDEC-1B912B169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Goal </a:t>
                </a:r>
                <a:r>
                  <a:rPr lang="en-US" dirty="0"/>
                  <a:t>is to quantify/limit amount of information  leakage through data publication</a:t>
                </a:r>
              </a:p>
              <a:p>
                <a:endParaRPr lang="en-US" dirty="0"/>
              </a:p>
              <a:p>
                <a:r>
                  <a:rPr lang="en-US" b="1" dirty="0"/>
                  <a:t>Principle:</a:t>
                </a:r>
                <a:r>
                  <a:rPr lang="en-US" dirty="0"/>
                  <a:t> Distribution of sensitive attribute </a:t>
                </a:r>
                <a:r>
                  <a:rPr lang="en-US" dirty="0" smtClean="0"/>
                  <a:t>value </a:t>
                </a:r>
                <a:r>
                  <a:rPr lang="en-US" dirty="0"/>
                  <a:t>in each equivalence-class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should </a:t>
                </a:r>
                <a:r>
                  <a:rPr lang="en-US" dirty="0"/>
                  <a:t>be close to that of the </a:t>
                </a:r>
                <a:r>
                  <a:rPr lang="en-US" dirty="0" smtClean="0"/>
                  <a:t>distribution in the overall dataset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should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-&gt; hence the name "t-closeness"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Challenge: </a:t>
                </a:r>
                <a:r>
                  <a:rPr lang="en-US" dirty="0"/>
                  <a:t>How to measure distance between two distributions so that semantic relationship  among sensitive attribute values is </a:t>
                </a:r>
                <a:r>
                  <a:rPr lang="en-US" dirty="0" smtClean="0"/>
                  <a:t>captured?</a:t>
                </a:r>
                <a:endParaRPr lang="en-US" dirty="0"/>
              </a:p>
              <a:p>
                <a:pPr lvl="1"/>
                <a:r>
                  <a:rPr lang="en-US" dirty="0"/>
                  <a:t>Assume distribution of income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(10K, 20K, 30K,…, </a:t>
                </a:r>
                <a:r>
                  <a:rPr lang="en-US" dirty="0" smtClean="0"/>
                  <a:t>90K)</a:t>
                </a:r>
              </a:p>
              <a:p>
                <a:pPr lvl="1"/>
                <a:r>
                  <a:rPr lang="en-US" dirty="0" smtClean="0"/>
                  <a:t>Which range is closer?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(20K,50K,80K</a:t>
                </a:r>
                <a:r>
                  <a:rPr lang="en-US" dirty="0" smtClean="0"/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(10K,20K,30K)?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D256CEE8-D023-044D-BDEC-1B912B169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2"/>
                <a:stretch>
                  <a:fillRect l="-80" t="-2177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Mover Distance</a:t>
            </a:r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59740" y="1310386"/>
            <a:ext cx="519303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  <a:tabLst>
                <a:tab pos="354965" algn="l"/>
                <a:tab pos="355600" algn="l"/>
              </a:tabLst>
            </a:pPr>
            <a:r>
              <a:rPr sz="2400" dirty="0">
                <a:latin typeface="+mn-lt"/>
                <a:cs typeface="+mn-cs"/>
              </a:rPr>
              <a:t>We use Earth Mover Distance</a:t>
            </a:r>
          </a:p>
        </p:txBody>
      </p:sp>
      <p:sp>
        <p:nvSpPr>
          <p:cNvPr id="14" name="object 14"/>
          <p:cNvSpPr/>
          <p:nvPr/>
        </p:nvSpPr>
        <p:spPr>
          <a:xfrm>
            <a:off x="1066800" y="1968459"/>
            <a:ext cx="6796020" cy="1967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F64258C9-ED6A-0245-A304-D0B9DE78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F7DFC86-A0BD-8E44-91CF-66C65F943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814E65C5-FC64-C84A-8A0C-B90C1D7F2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</a:p>
          <a:p>
            <a:pPr lvl="1"/>
            <a:r>
              <a:rPr lang="en-US" altLang="zh-CN" dirty="0" smtClean="0"/>
              <a:t>P=(p1,p2,…,pm), Q=(q1,q2,…,</a:t>
            </a:r>
            <a:r>
              <a:rPr lang="en-US" altLang="zh-CN" dirty="0" err="1" smtClean="0"/>
              <a:t>qm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dij</a:t>
            </a:r>
            <a:r>
              <a:rPr lang="en-US" altLang="zh-CN" dirty="0" smtClean="0"/>
              <a:t>: the ground distance between element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of P and element j of Q.</a:t>
            </a:r>
          </a:p>
          <a:p>
            <a:pPr lvl="1"/>
            <a:r>
              <a:rPr lang="en-US" altLang="zh-CN" dirty="0" smtClean="0"/>
              <a:t>Find a flow F=[</a:t>
            </a:r>
            <a:r>
              <a:rPr lang="en-US" altLang="zh-CN" dirty="0" err="1" smtClean="0"/>
              <a:t>fij</a:t>
            </a:r>
            <a:r>
              <a:rPr lang="en-US" altLang="zh-CN" dirty="0" smtClean="0"/>
              <a:t>] where </a:t>
            </a:r>
            <a:r>
              <a:rPr lang="en-US" altLang="zh-CN" dirty="0" err="1" smtClean="0"/>
              <a:t>fij</a:t>
            </a:r>
            <a:r>
              <a:rPr lang="en-US" altLang="zh-CN" dirty="0" smtClean="0"/>
              <a:t> is the flow of mass from element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of P to element j of Q that minimizes the overall work: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	subject to the constraints: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AB6FC3C7-49F7-0549-BF6A-5589907AE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842964"/>
          </a:xfrm>
        </p:spPr>
        <p:txBody>
          <a:bodyPr/>
          <a:lstStyle/>
          <a:p>
            <a:r>
              <a:rPr lang="en-US" altLang="zh-CN" dirty="0" smtClean="0"/>
              <a:t>Earth Mover’s Distance </a:t>
            </a:r>
            <a:r>
              <a:rPr lang="en-US" dirty="0" smtClean="0"/>
              <a:t>(Not included in Exam)</a:t>
            </a:r>
            <a:endParaRPr lang="en-US" altLang="zh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635FD-5127-814E-A053-CA4E10F4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COE526: Lecture 5</a:t>
            </a:r>
            <a:endParaRPr lang="en-US" altLang="zh-CN"/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411EEF79-CA2D-5D4B-9147-FFDCC2D4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73" y="5074776"/>
            <a:ext cx="2832497" cy="1060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1" name="Group 5">
            <a:extLst>
              <a:ext uri="{FF2B5EF4-FFF2-40B4-BE49-F238E27FC236}">
                <a16:creationId xmlns:a16="http://schemas.microsoft.com/office/drawing/2014/main" id="{E065AAA0-E0BD-7544-B3F4-5D3AA2E7D6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1673" y="3788572"/>
            <a:ext cx="2058591" cy="420290"/>
            <a:chOff x="2832" y="2016"/>
            <a:chExt cx="1729" cy="353"/>
          </a:xfrm>
        </p:grpSpPr>
        <p:sp>
          <p:nvSpPr>
            <p:cNvPr id="162822" name="AutoShape 6">
              <a:extLst>
                <a:ext uri="{FF2B5EF4-FFF2-40B4-BE49-F238E27FC236}">
                  <a16:creationId xmlns:a16="http://schemas.microsoft.com/office/drawing/2014/main" id="{8802E758-E2B2-574F-B240-C4696A9F66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2" y="2016"/>
              <a:ext cx="1729" cy="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823" name="Picture 7">
              <a:extLst>
                <a:ext uri="{FF2B5EF4-FFF2-40B4-BE49-F238E27FC236}">
                  <a16:creationId xmlns:a16="http://schemas.microsoft.com/office/drawing/2014/main" id="{525AE045-8852-1049-9ECA-B111C6CB2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16"/>
              <a:ext cx="1735" cy="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1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21E58053-4288-6042-A094-BB0F1CA277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</a:p>
          <a:p>
            <a:pPr lvl="1"/>
            <a:r>
              <a:rPr lang="en-US" altLang="zh-CN" dirty="0" smtClean="0"/>
              <a:t>With P1={3k,4k,5k} and {3k,4k,5k,6k,7k,8k,9k,10k,11k} </a:t>
            </a:r>
          </a:p>
          <a:p>
            <a:pPr lvl="2"/>
            <a:r>
              <a:rPr lang="en-US" altLang="zh-CN" dirty="0" smtClean="0"/>
              <a:t>Move 1/9 probability for each of the following pairs</a:t>
            </a:r>
          </a:p>
          <a:p>
            <a:pPr lvl="3"/>
            <a:r>
              <a:rPr lang="en-US" altLang="zh-CN" dirty="0" smtClean="0"/>
              <a:t>3k-&gt;6k,3k-&gt;7k        cost: 1/9*(3+4)/8</a:t>
            </a:r>
          </a:p>
          <a:p>
            <a:pPr lvl="3"/>
            <a:r>
              <a:rPr lang="en-US" altLang="zh-CN" dirty="0" smtClean="0"/>
              <a:t>4k-&gt;8k,4k-&gt;9k        cost: 1/9*(4+5)/8</a:t>
            </a:r>
          </a:p>
          <a:p>
            <a:pPr lvl="3"/>
            <a:r>
              <a:rPr lang="en-US" altLang="zh-CN" dirty="0" smtClean="0"/>
              <a:t>5k-&gt;10k,5k-&gt;11k    cost: 1/9*(5+6)/8</a:t>
            </a:r>
          </a:p>
          <a:p>
            <a:pPr lvl="2"/>
            <a:r>
              <a:rPr lang="en-US" altLang="zh-CN" dirty="0" smtClean="0"/>
              <a:t>Total cost: 1/9*27/8=0.375</a:t>
            </a:r>
          </a:p>
          <a:p>
            <a:pPr lvl="1"/>
            <a:r>
              <a:rPr lang="en-US" altLang="zh-CN" dirty="0" smtClean="0"/>
              <a:t>With P2={6k,8k,11k} and {3k,4k,5k,6k,7k,8k,9k,10k,11k} </a:t>
            </a:r>
          </a:p>
          <a:p>
            <a:pPr lvl="2"/>
            <a:r>
              <a:rPr lang="en-US" altLang="zh-CN" dirty="0" smtClean="0"/>
              <a:t>Total cost is 0.167 &lt; 0.375</a:t>
            </a:r>
            <a:endParaRPr lang="en-US" altLang="zh-CN" dirty="0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0A9070E4-B657-6C43-ACA8-B2969F05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/>
          <a:lstStyle/>
          <a:p>
            <a:r>
              <a:rPr lang="en-US" altLang="zh-CN" dirty="0" smtClean="0"/>
              <a:t>Earth Mover’s Distance </a:t>
            </a:r>
            <a:r>
              <a:rPr lang="en-US" dirty="0" smtClean="0"/>
              <a:t>(Not included in Exam)</a:t>
            </a:r>
            <a:endParaRPr lang="en-US" altLang="zh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32E02-0D8C-BE48-A4E0-BB5B0F9B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COE526: Lecture 5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B7D6AF0-454C-284C-B33F-C1052B211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Difficult to pin down adversary’s background knowledge</a:t>
                </a:r>
              </a:p>
              <a:p>
                <a:pPr lvl="1"/>
                <a:r>
                  <a:rPr lang="en-US" dirty="0"/>
                  <a:t>There are many adversaries when publishing data</a:t>
                </a:r>
              </a:p>
              <a:p>
                <a:r>
                  <a:rPr lang="en-US" dirty="0"/>
                  <a:t>Requires identifying which attributes are quasi-identifier or sensitive, not always possible</a:t>
                </a:r>
              </a:p>
              <a:p>
                <a:r>
                  <a:rPr lang="en-US" dirty="0"/>
                  <a:t>Syntactic in nature </a:t>
                </a:r>
                <a:endParaRPr lang="en-US" dirty="0" smtClean="0"/>
              </a:p>
              <a:p>
                <a:r>
                  <a:rPr lang="en-US" dirty="0" smtClean="0"/>
                  <a:t>Difficult </a:t>
                </a:r>
                <a:r>
                  <a:rPr lang="en-US" dirty="0"/>
                  <a:t>to find the value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B7D6AF0-454C-284C-B33F-C1052B211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 of K-anonymization, l-diversity, and t-closeness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BF22-B3DF-9D4A-ADAF-C19378EB6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49FCA-5660-534F-BA74-262A0E25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Privacy requirements in data sharing (publishing)</a:t>
            </a:r>
          </a:p>
          <a:p>
            <a:pPr lvl="1"/>
            <a:r>
              <a:rPr lang="en-US" dirty="0" smtClean="0"/>
              <a:t>Membership disclosure</a:t>
            </a:r>
          </a:p>
          <a:p>
            <a:pPr lvl="1"/>
            <a:r>
              <a:rPr lang="en-US" dirty="0" smtClean="0"/>
              <a:t>Attribute disclosure</a:t>
            </a:r>
          </a:p>
          <a:p>
            <a:pPr lvl="1"/>
            <a:r>
              <a:rPr lang="en-US" dirty="0" smtClean="0"/>
              <a:t>Identification disclosure </a:t>
            </a:r>
          </a:p>
          <a:p>
            <a:r>
              <a:rPr lang="en-US" dirty="0" smtClean="0"/>
              <a:t>Difference between key attributes, quasi-identifiers, and sensitive attributes </a:t>
            </a:r>
          </a:p>
          <a:p>
            <a:r>
              <a:rPr lang="en-US" dirty="0" smtClean="0"/>
              <a:t>K-anonymization</a:t>
            </a:r>
          </a:p>
          <a:p>
            <a:pPr lvl="1"/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Suppression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on k-anonymization</a:t>
            </a:r>
          </a:p>
          <a:p>
            <a:pPr lvl="1"/>
            <a:r>
              <a:rPr lang="en-US" dirty="0" smtClean="0"/>
              <a:t>Homogeneity </a:t>
            </a:r>
            <a:r>
              <a:rPr lang="en-US" dirty="0"/>
              <a:t>attack</a:t>
            </a:r>
          </a:p>
          <a:p>
            <a:pPr lvl="1"/>
            <a:r>
              <a:rPr lang="en-US" dirty="0"/>
              <a:t>Background attack</a:t>
            </a:r>
          </a:p>
          <a:p>
            <a:r>
              <a:rPr lang="en-US" dirty="0"/>
              <a:t>L-diversity </a:t>
            </a:r>
          </a:p>
          <a:p>
            <a:pPr lvl="1"/>
            <a:r>
              <a:rPr lang="en-US" dirty="0"/>
              <a:t>Distinct diversity </a:t>
            </a:r>
          </a:p>
          <a:p>
            <a:pPr lvl="1"/>
            <a:r>
              <a:rPr lang="en-US" dirty="0"/>
              <a:t>Entropy diversity </a:t>
            </a:r>
          </a:p>
          <a:p>
            <a:r>
              <a:rPr lang="en-US" dirty="0"/>
              <a:t>Attacks on l-diversity </a:t>
            </a:r>
          </a:p>
          <a:p>
            <a:pPr lvl="1"/>
            <a:r>
              <a:rPr lang="en-US" dirty="0"/>
              <a:t>Skewness attack</a:t>
            </a:r>
          </a:p>
          <a:p>
            <a:pPr lvl="1"/>
            <a:r>
              <a:rPr lang="en-US" dirty="0"/>
              <a:t>Similarity attacks </a:t>
            </a:r>
          </a:p>
          <a:p>
            <a:r>
              <a:rPr lang="en-US" dirty="0"/>
              <a:t>T-closeness </a:t>
            </a:r>
          </a:p>
          <a:p>
            <a:r>
              <a:rPr lang="en-US" dirty="0"/>
              <a:t>Limitations of syntactic privacy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Database Reconstruction Attacks on Public </a:t>
            </a:r>
            <a:r>
              <a:rPr lang="en-US" dirty="0" smtClean="0"/>
              <a:t>Data (on BB)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7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idx="1"/>
          </p:nvPr>
        </p:nvSpPr>
        <p:spPr>
          <a:xfrm>
            <a:off x="762000" y="1371599"/>
            <a:ext cx="4344156" cy="4764024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Example: In 1997, a researcher was able to re-identify the information of MA governor by linking released (anonymized) medical data with public voter list </a:t>
            </a:r>
          </a:p>
          <a:p>
            <a:r>
              <a:rPr lang="en-US" dirty="0"/>
              <a:t>Group Insurance Commissions (GIC, Massachusetts)</a:t>
            </a:r>
          </a:p>
          <a:p>
            <a:pPr lvl="1"/>
            <a:r>
              <a:rPr lang="en-US" dirty="0"/>
              <a:t>Collected data of ~135k states employees </a:t>
            </a:r>
          </a:p>
          <a:p>
            <a:pPr lvl="1"/>
            <a:r>
              <a:rPr lang="en-US" dirty="0"/>
              <a:t>A pseudonymized version was shared with researchers </a:t>
            </a:r>
          </a:p>
          <a:p>
            <a:r>
              <a:rPr lang="en-US" dirty="0"/>
              <a:t>Voter data purchased for $20 </a:t>
            </a:r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Linkage Attack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F8AF0-4397-424C-A2F3-A588F6A88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EC95B-4D1A-D04D-8DC7-26D071B9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  <p:sp>
        <p:nvSpPr>
          <p:cNvPr id="13" name="Google Shape;105;p23">
            <a:extLst>
              <a:ext uri="{FF2B5EF4-FFF2-40B4-BE49-F238E27FC236}">
                <a16:creationId xmlns:a16="http://schemas.microsoft.com/office/drawing/2014/main" id="{52F85753-449B-304B-B0FC-1E2E326F504F}"/>
              </a:ext>
            </a:extLst>
          </p:cNvPr>
          <p:cNvSpPr/>
          <p:nvPr/>
        </p:nvSpPr>
        <p:spPr>
          <a:xfrm>
            <a:off x="5106156" y="1371599"/>
            <a:ext cx="2360100" cy="2277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4" name="Google Shape;106;p23">
            <a:extLst>
              <a:ext uri="{FF2B5EF4-FFF2-40B4-BE49-F238E27FC236}">
                <a16:creationId xmlns:a16="http://schemas.microsoft.com/office/drawing/2014/main" id="{1C19AE98-953E-8E46-8B01-F2C54DA1AFCA}"/>
              </a:ext>
            </a:extLst>
          </p:cNvPr>
          <p:cNvSpPr/>
          <p:nvPr/>
        </p:nvSpPr>
        <p:spPr>
          <a:xfrm>
            <a:off x="6587631" y="1339249"/>
            <a:ext cx="2360100" cy="227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" name="Google Shape;109;p23">
            <a:extLst>
              <a:ext uri="{FF2B5EF4-FFF2-40B4-BE49-F238E27FC236}">
                <a16:creationId xmlns:a16="http://schemas.microsoft.com/office/drawing/2014/main" id="{643A86D5-9403-1743-80C8-B214E561A990}"/>
              </a:ext>
            </a:extLst>
          </p:cNvPr>
          <p:cNvSpPr txBox="1"/>
          <p:nvPr/>
        </p:nvSpPr>
        <p:spPr>
          <a:xfrm>
            <a:off x="5780856" y="3652361"/>
            <a:ext cx="1382700" cy="76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Medical data</a:t>
            </a:r>
            <a:endParaRPr dirty="0"/>
          </a:p>
        </p:txBody>
      </p:sp>
      <p:sp>
        <p:nvSpPr>
          <p:cNvPr id="16" name="Google Shape;110;p23">
            <a:extLst>
              <a:ext uri="{FF2B5EF4-FFF2-40B4-BE49-F238E27FC236}">
                <a16:creationId xmlns:a16="http://schemas.microsoft.com/office/drawing/2014/main" id="{61260E04-8F47-E54F-9A78-445757175A60}"/>
              </a:ext>
            </a:extLst>
          </p:cNvPr>
          <p:cNvSpPr txBox="1"/>
          <p:nvPr/>
        </p:nvSpPr>
        <p:spPr>
          <a:xfrm>
            <a:off x="7326731" y="3673197"/>
            <a:ext cx="1382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Voter list</a:t>
            </a:r>
            <a:endParaRPr/>
          </a:p>
        </p:txBody>
      </p:sp>
      <p:sp>
        <p:nvSpPr>
          <p:cNvPr id="17" name="Google Shape;111;p23">
            <a:extLst>
              <a:ext uri="{FF2B5EF4-FFF2-40B4-BE49-F238E27FC236}">
                <a16:creationId xmlns:a16="http://schemas.microsoft.com/office/drawing/2014/main" id="{B8C5C973-8DB1-A34D-B521-2F6DBA6ED9CD}"/>
              </a:ext>
            </a:extLst>
          </p:cNvPr>
          <p:cNvSpPr txBox="1"/>
          <p:nvPr/>
        </p:nvSpPr>
        <p:spPr>
          <a:xfrm>
            <a:off x="5447712" y="1707647"/>
            <a:ext cx="2011525" cy="17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>
              <a:spcBef>
                <a:spcPts val="0"/>
              </a:spcBef>
              <a:spcAft>
                <a:spcPts val="0"/>
              </a:spcAft>
              <a:defRPr sz="1400">
                <a:latin typeface="Roboto Mono"/>
                <a:ea typeface="Roboto Mono"/>
                <a:cs typeface="Roboto Mono"/>
              </a:defRPr>
            </a:lvl1pPr>
          </a:lstStyle>
          <a:p>
            <a:r>
              <a:rPr lang="en" dirty="0">
                <a:sym typeface="Roboto Mono"/>
              </a:rPr>
              <a:t>Ethnicity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Visit data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Diagnosis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Procedure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Medication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Charge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...</a:t>
            </a:r>
            <a:endParaRPr dirty="0">
              <a:sym typeface="Roboto Mono"/>
            </a:endParaRPr>
          </a:p>
        </p:txBody>
      </p:sp>
      <p:sp>
        <p:nvSpPr>
          <p:cNvPr id="18" name="Google Shape;112;p23">
            <a:extLst>
              <a:ext uri="{FF2B5EF4-FFF2-40B4-BE49-F238E27FC236}">
                <a16:creationId xmlns:a16="http://schemas.microsoft.com/office/drawing/2014/main" id="{B50897AC-D800-9B4A-B621-8A60A8DB6BE2}"/>
              </a:ext>
            </a:extLst>
          </p:cNvPr>
          <p:cNvSpPr txBox="1"/>
          <p:nvPr/>
        </p:nvSpPr>
        <p:spPr>
          <a:xfrm>
            <a:off x="6740031" y="2049311"/>
            <a:ext cx="586700" cy="11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zip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dob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sex</a:t>
            </a:r>
            <a:endParaRPr dirty="0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" name="Google Shape;113;p23">
            <a:extLst>
              <a:ext uri="{FF2B5EF4-FFF2-40B4-BE49-F238E27FC236}">
                <a16:creationId xmlns:a16="http://schemas.microsoft.com/office/drawing/2014/main" id="{77757C27-65AF-D742-B61C-BCACE6EACF49}"/>
              </a:ext>
            </a:extLst>
          </p:cNvPr>
          <p:cNvSpPr txBox="1"/>
          <p:nvPr/>
        </p:nvSpPr>
        <p:spPr>
          <a:xfrm>
            <a:off x="7565031" y="1795797"/>
            <a:ext cx="1382700" cy="157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Date registered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Party affiliation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Roboto Mono"/>
                <a:ea typeface="Roboto Mono"/>
                <a:cs typeface="Roboto Mono"/>
                <a:sym typeface="Roboto Mono"/>
              </a:rPr>
              <a:t>Date last voted</a:t>
            </a:r>
            <a:endParaRPr sz="14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8450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171B-476D-9149-8CB6-2020BED7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78" y="1146154"/>
            <a:ext cx="7659688" cy="4682817"/>
          </a:xfrm>
        </p:spPr>
        <p:txBody>
          <a:bodyPr/>
          <a:lstStyle/>
          <a:p>
            <a:r>
              <a:rPr lang="en-US" sz="2200" dirty="0"/>
              <a:t>Fact: 87% of the US citizens can be uniquely linked  using only three attributes &lt;</a:t>
            </a:r>
            <a:r>
              <a:rPr lang="en-US" sz="2200" dirty="0" err="1"/>
              <a:t>Zipcode</a:t>
            </a:r>
            <a:r>
              <a:rPr lang="en-US" sz="2200" dirty="0"/>
              <a:t>, DOB, Sex&gt;</a:t>
            </a:r>
          </a:p>
          <a:p>
            <a:r>
              <a:rPr lang="en-US" sz="2200" dirty="0"/>
              <a:t>According to MA voter list, only six people share the </a:t>
            </a:r>
            <a:r>
              <a:rPr lang="en-US" sz="2200" dirty="0" err="1"/>
              <a:t>BoD</a:t>
            </a:r>
            <a:r>
              <a:rPr lang="en-US" sz="2200" dirty="0"/>
              <a:t> with state governor </a:t>
            </a:r>
          </a:p>
          <a:p>
            <a:pPr lvl="1"/>
            <a:r>
              <a:rPr lang="en-US" sz="1900" dirty="0"/>
              <a:t>3 men and 3 women </a:t>
            </a:r>
          </a:p>
          <a:p>
            <a:pPr lvl="1"/>
            <a:r>
              <a:rPr lang="en-US" sz="1900" dirty="0"/>
              <a:t>One has same Zip code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EFAE9-833D-2840-ACDE-76407536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Data Linkage Attack (Cont.)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643AEA1-8814-2549-9E25-CFF648B7D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6FCDF3-A711-AA4D-9491-9F5E942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05E67-B882-994F-A0A7-6ED0D87B580B}"/>
              </a:ext>
            </a:extLst>
          </p:cNvPr>
          <p:cNvGrpSpPr/>
          <p:nvPr/>
        </p:nvGrpSpPr>
        <p:grpSpPr>
          <a:xfrm>
            <a:off x="5638800" y="3791965"/>
            <a:ext cx="3281363" cy="2289155"/>
            <a:chOff x="6629401" y="3915648"/>
            <a:chExt cx="4375151" cy="3052207"/>
          </a:xfrm>
        </p:grpSpPr>
        <p:graphicFrame>
          <p:nvGraphicFramePr>
            <p:cNvPr id="7" name="Group 45">
              <a:extLst>
                <a:ext uri="{FF2B5EF4-FFF2-40B4-BE49-F238E27FC236}">
                  <a16:creationId xmlns:a16="http://schemas.microsoft.com/office/drawing/2014/main" id="{EB112772-0502-A447-908F-0577AD098CD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9401" y="4326255"/>
            <a:ext cx="4375151" cy="2641600"/>
          </p:xfrm>
          <a:graphic>
            <a:graphicData uri="http://schemas.openxmlformats.org/drawingml/2006/table">
              <a:tbl>
                <a:tblPr/>
                <a:tblGrid>
                  <a:gridCol w="690563">
                    <a:extLst>
                      <a:ext uri="{9D8B030D-6E8A-4147-A177-3AD203B41FA5}">
                        <a16:colId xmlns:a16="http://schemas.microsoft.com/office/drawing/2014/main" val="2656841270"/>
                      </a:ext>
                    </a:extLst>
                  </a:gridCol>
                  <a:gridCol w="914400">
                    <a:extLst>
                      <a:ext uri="{9D8B030D-6E8A-4147-A177-3AD203B41FA5}">
                        <a16:colId xmlns:a16="http://schemas.microsoft.com/office/drawing/2014/main" val="2250067783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84604023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1660983979"/>
                      </a:ext>
                    </a:extLst>
                  </a:gridCol>
                </a:tblGrid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Name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DOB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Sex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Zipcode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58861985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Andre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906636216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Beth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1/10/81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55410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893232238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Carol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10/1/44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90210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245474012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Dan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2/21/84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02174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172673229"/>
                    </a:ext>
                  </a:extLst>
                </a:tr>
                <a:tr h="3302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Ellen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4/19/72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02237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308863416"/>
                    </a:ext>
                  </a:extLst>
                </a:tr>
              </a:tbl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0DE5E2-E291-964C-AE36-B8A141BCEF94}"/>
                </a:ext>
              </a:extLst>
            </p:cNvPr>
            <p:cNvSpPr txBox="1"/>
            <p:nvPr/>
          </p:nvSpPr>
          <p:spPr>
            <a:xfrm>
              <a:off x="7789333" y="3915648"/>
              <a:ext cx="238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Voter data</a:t>
              </a:r>
            </a:p>
          </p:txBody>
        </p:sp>
      </p:grpSp>
      <p:sp>
        <p:nvSpPr>
          <p:cNvPr id="12" name="Oval 84">
            <a:extLst>
              <a:ext uri="{FF2B5EF4-FFF2-40B4-BE49-F238E27FC236}">
                <a16:creationId xmlns:a16="http://schemas.microsoft.com/office/drawing/2014/main" id="{EDB94447-F307-874C-B4DE-1E46798C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128" y="4290891"/>
            <a:ext cx="3343472" cy="57335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86F68-E085-8942-A4C2-0F782FC71220}"/>
              </a:ext>
            </a:extLst>
          </p:cNvPr>
          <p:cNvGrpSpPr/>
          <p:nvPr/>
        </p:nvGrpSpPr>
        <p:grpSpPr>
          <a:xfrm>
            <a:off x="659189" y="3559666"/>
            <a:ext cx="4586110" cy="2532995"/>
            <a:chOff x="1974145" y="3882920"/>
            <a:chExt cx="6114811" cy="3377327"/>
          </a:xfrm>
        </p:grpSpPr>
        <p:graphicFrame>
          <p:nvGraphicFramePr>
            <p:cNvPr id="6" name="Group 3">
              <a:extLst>
                <a:ext uri="{FF2B5EF4-FFF2-40B4-BE49-F238E27FC236}">
                  <a16:creationId xmlns:a16="http://schemas.microsoft.com/office/drawing/2014/main" id="{5D11BA42-480F-7841-9FD0-63BB66D20F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74145" y="4293527"/>
            <a:ext cx="6114811" cy="2966720"/>
          </p:xfrm>
          <a:graphic>
            <a:graphicData uri="http://schemas.openxmlformats.org/drawingml/2006/table">
              <a:tbl>
                <a:tblPr/>
                <a:tblGrid>
                  <a:gridCol w="463713">
                    <a:extLst>
                      <a:ext uri="{9D8B030D-6E8A-4147-A177-3AD203B41FA5}">
                        <a16:colId xmlns:a16="http://schemas.microsoft.com/office/drawing/2014/main" val="1460002525"/>
                      </a:ext>
                    </a:extLst>
                  </a:gridCol>
                  <a:gridCol w="1023816">
                    <a:extLst>
                      <a:ext uri="{9D8B030D-6E8A-4147-A177-3AD203B41FA5}">
                        <a16:colId xmlns:a16="http://schemas.microsoft.com/office/drawing/2014/main" val="2945251979"/>
                      </a:ext>
                    </a:extLst>
                  </a:gridCol>
                  <a:gridCol w="958975">
                    <a:extLst>
                      <a:ext uri="{9D8B030D-6E8A-4147-A177-3AD203B41FA5}">
                        <a16:colId xmlns:a16="http://schemas.microsoft.com/office/drawing/2014/main" val="3766908150"/>
                      </a:ext>
                    </a:extLst>
                  </a:gridCol>
                  <a:gridCol w="914585">
                    <a:extLst>
                      <a:ext uri="{9D8B030D-6E8A-4147-A177-3AD203B41FA5}">
                        <a16:colId xmlns:a16="http://schemas.microsoft.com/office/drawing/2014/main" val="188447731"/>
                      </a:ext>
                    </a:extLst>
                  </a:gridCol>
                  <a:gridCol w="1225021">
                    <a:extLst>
                      <a:ext uri="{9D8B030D-6E8A-4147-A177-3AD203B41FA5}">
                        <a16:colId xmlns:a16="http://schemas.microsoft.com/office/drawing/2014/main" val="1766543140"/>
                      </a:ext>
                    </a:extLst>
                  </a:gridCol>
                </a:tblGrid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ID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DOB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Sex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Zipcode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Disease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301118393"/>
                    </a:ext>
                  </a:extLst>
                </a:tr>
                <a:tr h="28416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Heart Disease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242909913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4/13/86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53715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Hepatitis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148554151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3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2/28/76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53703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Brochitis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13590726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1/21/76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53703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Broken Arm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9839877"/>
                    </a:ext>
                  </a:extLst>
                </a:tr>
                <a:tr h="28416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4/13/86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Flu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482580439"/>
                    </a:ext>
                  </a:extLst>
                </a:tr>
                <a:tr h="2825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6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2/28/76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Female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53706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2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1pPr>
                        <a:lvl2pPr marL="47148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2pPr>
                        <a:lvl3pPr marL="909638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4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3pPr>
                        <a:lvl4pPr marL="1306513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2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4pPr>
                        <a:lvl5pPr marL="1695450">
                          <a:spcBef>
                            <a:spcPct val="25000"/>
                          </a:spcBef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5pPr>
                        <a:lvl6pPr marL="21526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6pPr>
                        <a:lvl7pPr marL="26098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7pPr>
                        <a:lvl8pPr marL="30670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8pPr>
                        <a:lvl9pPr marL="3524250" fontAlgn="base">
                          <a:spcBef>
                            <a:spcPct val="25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Font typeface="Wingdings" pitchFamily="2" charset="2"/>
                          <a:defRPr sz="100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2"/>
                          </a:buClr>
                          <a:buSzTx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altLang="zh-CN" sz="13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宋体" panose="02010600030101010101" pitchFamily="2" charset="-122"/>
                          </a:rPr>
                          <a:t>Hang Nail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864903818"/>
                    </a:ext>
                  </a:extLst>
                </a:tr>
              </a:tbl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40E97-8FE7-2744-AAC8-5CD1BCFACC87}"/>
                </a:ext>
              </a:extLst>
            </p:cNvPr>
            <p:cNvSpPr txBox="1"/>
            <p:nvPr/>
          </p:nvSpPr>
          <p:spPr>
            <a:xfrm>
              <a:off x="3826934" y="3882920"/>
              <a:ext cx="238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GIC data</a:t>
              </a:r>
            </a:p>
          </p:txBody>
        </p:sp>
      </p:grpSp>
      <p:sp>
        <p:nvSpPr>
          <p:cNvPr id="13" name="Oval 85">
            <a:extLst>
              <a:ext uri="{FF2B5EF4-FFF2-40B4-BE49-F238E27FC236}">
                <a16:creationId xmlns:a16="http://schemas.microsoft.com/office/drawing/2014/main" id="{9BB0750B-81F0-5F4E-94CE-A755A147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72" y="3928999"/>
            <a:ext cx="4727181" cy="758666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5905B-AA93-254C-A32B-1BD09591ED4C}"/>
              </a:ext>
            </a:extLst>
          </p:cNvPr>
          <p:cNvSpPr/>
          <p:nvPr/>
        </p:nvSpPr>
        <p:spPr>
          <a:xfrm>
            <a:off x="2286000" y="17444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n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66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A70B-5E10-5244-9BC3-D761F283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71600"/>
            <a:ext cx="7993063" cy="4760913"/>
          </a:xfrm>
        </p:spPr>
        <p:txBody>
          <a:bodyPr/>
          <a:lstStyle/>
          <a:p>
            <a:r>
              <a:rPr lang="en-US" dirty="0"/>
              <a:t>In 2006, Netflix launched "The Netflix Prize"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Users names were replaced with </a:t>
            </a:r>
            <a:br>
              <a:rPr lang="en-US" dirty="0"/>
            </a:br>
            <a:r>
              <a:rPr lang="en-US" dirty="0"/>
              <a:t>random numbers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prize was canceled in 2009 after two researchers identified individual users by linking data with IMDB!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Data Linkage Attack (Cont.)</a:t>
            </a:r>
            <a:endParaRPr dirty="0"/>
          </a:p>
        </p:txBody>
      </p:sp>
      <p:sp>
        <p:nvSpPr>
          <p:cNvPr id="7" name="Google Shape;141;p27">
            <a:extLst>
              <a:ext uri="{FF2B5EF4-FFF2-40B4-BE49-F238E27FC236}">
                <a16:creationId xmlns:a16="http://schemas.microsoft.com/office/drawing/2014/main" id="{612CB768-965C-FF4A-98D4-E9203780A41D}"/>
              </a:ext>
            </a:extLst>
          </p:cNvPr>
          <p:cNvSpPr txBox="1"/>
          <p:nvPr/>
        </p:nvSpPr>
        <p:spPr>
          <a:xfrm>
            <a:off x="6208821" y="1938581"/>
            <a:ext cx="3432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E965FE-19BE-D74A-A970-13BF9FCCD105}"/>
              </a:ext>
            </a:extLst>
          </p:cNvPr>
          <p:cNvGrpSpPr/>
          <p:nvPr/>
        </p:nvGrpSpPr>
        <p:grpSpPr>
          <a:xfrm>
            <a:off x="5434662" y="2138831"/>
            <a:ext cx="2490609" cy="1810226"/>
            <a:chOff x="6479444" y="1443536"/>
            <a:chExt cx="2490609" cy="1810226"/>
          </a:xfrm>
        </p:grpSpPr>
        <p:sp>
          <p:nvSpPr>
            <p:cNvPr id="6" name="Google Shape;140;p27">
              <a:extLst>
                <a:ext uri="{FF2B5EF4-FFF2-40B4-BE49-F238E27FC236}">
                  <a16:creationId xmlns:a16="http://schemas.microsoft.com/office/drawing/2014/main" id="{466D1284-887E-064C-8B7B-159B101438A2}"/>
                </a:ext>
              </a:extLst>
            </p:cNvPr>
            <p:cNvSpPr/>
            <p:nvPr/>
          </p:nvSpPr>
          <p:spPr>
            <a:xfrm>
              <a:off x="7394063" y="1899286"/>
              <a:ext cx="1575990" cy="1354476"/>
            </a:xfrm>
            <a:prstGeom prst="rect">
              <a:avLst/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142;p27">
              <a:extLst>
                <a:ext uri="{FF2B5EF4-FFF2-40B4-BE49-F238E27FC236}">
                  <a16:creationId xmlns:a16="http://schemas.microsoft.com/office/drawing/2014/main" id="{01A0979E-478D-4648-B3D0-EF53CEE412DA}"/>
                </a:ext>
              </a:extLst>
            </p:cNvPr>
            <p:cNvSpPr txBox="1"/>
            <p:nvPr/>
          </p:nvSpPr>
          <p:spPr>
            <a:xfrm>
              <a:off x="6479444" y="2217724"/>
              <a:ext cx="732507" cy="65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480k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users</a:t>
              </a:r>
              <a:endParaRPr dirty="0"/>
            </a:p>
          </p:txBody>
        </p:sp>
        <p:sp>
          <p:nvSpPr>
            <p:cNvPr id="9" name="Google Shape;143;p27">
              <a:extLst>
                <a:ext uri="{FF2B5EF4-FFF2-40B4-BE49-F238E27FC236}">
                  <a16:creationId xmlns:a16="http://schemas.microsoft.com/office/drawing/2014/main" id="{B904C464-976E-5940-BFD9-4A87D576B419}"/>
                </a:ext>
              </a:extLst>
            </p:cNvPr>
            <p:cNvSpPr txBox="1"/>
            <p:nvPr/>
          </p:nvSpPr>
          <p:spPr>
            <a:xfrm>
              <a:off x="7441527" y="1443536"/>
              <a:ext cx="1328250" cy="312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18k movies</a:t>
              </a:r>
              <a:endParaRPr dirty="0"/>
            </a:p>
          </p:txBody>
        </p:sp>
        <p:sp>
          <p:nvSpPr>
            <p:cNvPr id="10" name="Google Shape;144;p27">
              <a:extLst>
                <a:ext uri="{FF2B5EF4-FFF2-40B4-BE49-F238E27FC236}">
                  <a16:creationId xmlns:a16="http://schemas.microsoft.com/office/drawing/2014/main" id="{7D1F4C4F-6B78-CD49-AD5D-1C7C84C5E137}"/>
                </a:ext>
              </a:extLst>
            </p:cNvPr>
            <p:cNvSpPr txBox="1"/>
            <p:nvPr/>
          </p:nvSpPr>
          <p:spPr>
            <a:xfrm>
              <a:off x="7462037" y="2062765"/>
              <a:ext cx="1440041" cy="987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100M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ratings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" dirty="0"/>
                <a:t>{?, 0,1,...,5}</a:t>
              </a:r>
              <a:endParaRPr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3DA7C-6159-D14F-A462-9717A5429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2F2520A-1D87-C549-AD4F-2354DE86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0ACD2-DABC-4845-BC8E-660D8EC6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define privacy and utility in data sharing?</a:t>
            </a:r>
          </a:p>
          <a:p>
            <a:r>
              <a:rPr lang="en-US" dirty="0"/>
              <a:t>How to anonymize data to satisfy privacy while providing utility?</a:t>
            </a:r>
          </a:p>
          <a:p>
            <a:r>
              <a:rPr lang="en-US" dirty="0"/>
              <a:t>How to measure the utility of published data?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Problems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A0FE4D-136B-E945-A14F-F04A192C1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5273B1-4C37-7244-8BA5-878BD949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B4A38F1-FA91-F84E-9E88-1F3698E7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599"/>
            <a:ext cx="5334000" cy="47640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Key Attribute: </a:t>
            </a:r>
            <a:r>
              <a:rPr lang="en-US" altLang="zh-CN" dirty="0"/>
              <a:t>uniquely identifies an individual directly</a:t>
            </a:r>
          </a:p>
          <a:p>
            <a:pPr lvl="1"/>
            <a:r>
              <a:rPr lang="en-US" altLang="zh-CN" dirty="0"/>
              <a:t>Name, Address, Cell Phone</a:t>
            </a:r>
          </a:p>
          <a:p>
            <a:pPr lvl="1"/>
            <a:r>
              <a:rPr lang="en-US" altLang="zh-CN" dirty="0"/>
              <a:t>Always removed before release!</a:t>
            </a:r>
          </a:p>
          <a:p>
            <a:r>
              <a:rPr lang="en-US" altLang="zh-CN" b="1" dirty="0"/>
              <a:t>Quasi-Identifier: </a:t>
            </a:r>
            <a:r>
              <a:rPr lang="en-US" altLang="zh-CN" dirty="0"/>
              <a:t>A set of attributes that can be potentially linked with external information to re-identify entities</a:t>
            </a:r>
          </a:p>
          <a:p>
            <a:pPr lvl="1"/>
            <a:r>
              <a:rPr lang="en-US" altLang="zh-CN" dirty="0"/>
              <a:t>ZIP code, Birth date, gender</a:t>
            </a:r>
          </a:p>
          <a:p>
            <a:pPr lvl="1"/>
            <a:r>
              <a:rPr lang="en-US" altLang="zh-CN" dirty="0"/>
              <a:t>Can be removed, but utility will degrade</a:t>
            </a:r>
          </a:p>
          <a:p>
            <a:r>
              <a:rPr lang="en-US" altLang="zh-CN" b="1" dirty="0"/>
              <a:t>Sensitive Attribute: </a:t>
            </a:r>
            <a:r>
              <a:rPr lang="en-US" altLang="zh-CN" dirty="0"/>
              <a:t>A set of attributes that need to be released to researchers but raises privacy concerns</a:t>
            </a:r>
          </a:p>
          <a:p>
            <a:pPr lvl="1"/>
            <a:r>
              <a:rPr lang="en-US" altLang="zh-CN" dirty="0"/>
              <a:t>Medical record, wage,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BF1F1-FB5D-4941-81F1-C908B1F0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75DA32-B789-3C42-85F6-9DADA41C8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76B35E-774B-D74C-B3BC-8F995169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C8A3DE32-3DDA-664D-A80E-7611334FE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85296"/>
              </p:ext>
            </p:extLst>
          </p:nvPr>
        </p:nvGraphicFramePr>
        <p:xfrm>
          <a:off x="5544609" y="1905000"/>
          <a:ext cx="3372443" cy="1699260"/>
        </p:xfrm>
        <a:graphic>
          <a:graphicData uri="http://schemas.openxmlformats.org/drawingml/2006/table">
            <a:tbl>
              <a:tblPr/>
              <a:tblGrid>
                <a:gridCol w="347785">
                  <a:extLst>
                    <a:ext uri="{9D8B030D-6E8A-4147-A177-3AD203B41FA5}">
                      <a16:colId xmlns:a16="http://schemas.microsoft.com/office/drawing/2014/main" val="1460002525"/>
                    </a:ext>
                  </a:extLst>
                </a:gridCol>
                <a:gridCol w="700722">
                  <a:extLst>
                    <a:ext uri="{9D8B030D-6E8A-4147-A177-3AD203B41FA5}">
                      <a16:colId xmlns:a16="http://schemas.microsoft.com/office/drawing/2014/main" val="2945251979"/>
                    </a:ext>
                  </a:extLst>
                </a:gridCol>
                <a:gridCol w="719231">
                  <a:extLst>
                    <a:ext uri="{9D8B030D-6E8A-4147-A177-3AD203B41FA5}">
                      <a16:colId xmlns:a16="http://schemas.microsoft.com/office/drawing/2014/main" val="3766908150"/>
                    </a:ext>
                  </a:extLst>
                </a:gridCol>
                <a:gridCol w="698639">
                  <a:extLst>
                    <a:ext uri="{9D8B030D-6E8A-4147-A177-3AD203B41FA5}">
                      <a16:colId xmlns:a16="http://schemas.microsoft.com/office/drawing/2014/main" val="188447731"/>
                    </a:ext>
                  </a:extLst>
                </a:gridCol>
                <a:gridCol w="906066">
                  <a:extLst>
                    <a:ext uri="{9D8B030D-6E8A-4147-A177-3AD203B41FA5}">
                      <a16:colId xmlns:a16="http://schemas.microsoft.com/office/drawing/2014/main" val="1766543140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Sex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Zipcode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Disease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11839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1/21/76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Heart Disease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0991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4/13/86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Hepatitis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55415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2/28/76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Brochitis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59072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1/21/76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Broken 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9877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4/13/86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Flu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804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2/28/76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Female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53706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Hang Nail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03818"/>
                  </a:ext>
                </a:extLst>
              </a:tr>
            </a:tbl>
          </a:graphicData>
        </a:graphic>
      </p:graphicFrame>
      <p:sp>
        <p:nvSpPr>
          <p:cNvPr id="5" name="Oval 85">
            <a:extLst>
              <a:ext uri="{FF2B5EF4-FFF2-40B4-BE49-F238E27FC236}">
                <a16:creationId xmlns:a16="http://schemas.microsoft.com/office/drawing/2014/main" id="{F84AEFDC-47BE-B948-B4BF-FD6AB925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350" y="2073109"/>
            <a:ext cx="3634250" cy="46439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D9638-C67A-574E-8DEC-0F389CD3C4AC}"/>
              </a:ext>
            </a:extLst>
          </p:cNvPr>
          <p:cNvSpPr txBox="1"/>
          <p:nvPr/>
        </p:nvSpPr>
        <p:spPr>
          <a:xfrm>
            <a:off x="6781800" y="3675975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8E227-7DF5-1442-96EE-D20B16AD251F}"/>
              </a:ext>
            </a:extLst>
          </p:cNvPr>
          <p:cNvSpPr txBox="1"/>
          <p:nvPr/>
        </p:nvSpPr>
        <p:spPr>
          <a:xfrm>
            <a:off x="8078038" y="1526822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/>
              <a:t>Record</a:t>
            </a:r>
          </a:p>
        </p:txBody>
      </p:sp>
      <p:sp>
        <p:nvSpPr>
          <p:cNvPr id="8" name="Oval 85">
            <a:extLst>
              <a:ext uri="{FF2B5EF4-FFF2-40B4-BE49-F238E27FC236}">
                <a16:creationId xmlns:a16="http://schemas.microsoft.com/office/drawing/2014/main" id="{AE2DD532-AAEE-0D4B-BAFC-B5F474D9A7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5128" y="2542603"/>
            <a:ext cx="2562831" cy="46439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DCDEB-B9FF-CD4B-88B1-FD3C9BC6C457}"/>
              </a:ext>
            </a:extLst>
          </p:cNvPr>
          <p:cNvSpPr txBox="1"/>
          <p:nvPr/>
        </p:nvSpPr>
        <p:spPr>
          <a:xfrm>
            <a:off x="5291599" y="997396"/>
            <a:ext cx="172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/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9680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98CA19-2D0F-2041-BD66-2A9EB6A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599"/>
            <a:ext cx="8269288" cy="4764024"/>
          </a:xfrm>
        </p:spPr>
        <p:txBody>
          <a:bodyPr/>
          <a:lstStyle/>
          <a:p>
            <a:r>
              <a:rPr lang="en-US" dirty="0"/>
              <a:t>Objective is to preventing the following disclosures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Membership disclosure: </a:t>
            </a:r>
            <a:r>
              <a:rPr lang="en-US" dirty="0"/>
              <a:t>link a particular individual to a table (E.g. Bob is an engineer -&gt; he is sick)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Identification disclosure: </a:t>
            </a:r>
            <a:r>
              <a:rPr lang="en-US" dirty="0"/>
              <a:t>link an individual to a particular record (E.g. Alice is 30 year old -&gt; writer)</a:t>
            </a:r>
          </a:p>
          <a:p>
            <a:pPr marL="514350" indent="-457200">
              <a:buFont typeface="+mj-lt"/>
              <a:buAutoNum type="arabicPeriod"/>
            </a:pPr>
            <a:r>
              <a:rPr lang="en-US" b="1" dirty="0"/>
              <a:t>Attribute disclosure: </a:t>
            </a:r>
            <a:r>
              <a:rPr lang="en-US" dirty="0"/>
              <a:t>undiscover a new (sensitive) attribute about an individual</a:t>
            </a:r>
            <a:br>
              <a:rPr lang="en-US" dirty="0"/>
            </a:br>
            <a:r>
              <a:rPr lang="en-US" dirty="0"/>
              <a:t>(E.g. Writer Alice is 30 year old </a:t>
            </a:r>
            <a:br>
              <a:rPr lang="en-US" dirty="0"/>
            </a:br>
            <a:r>
              <a:rPr lang="en-US" dirty="0"/>
              <a:t>			-&gt; flu)</a:t>
            </a:r>
          </a:p>
          <a:p>
            <a:pPr marL="51435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Requirements in Data Sharing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10FEC0-EDF9-8041-95B1-F3255941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80084-5B28-1F43-ADEE-2725A4021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21D1CF-E291-AC42-AFF6-9E0479EB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5</a:t>
            </a:r>
            <a:endParaRPr lang="en-US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5467C97-2747-3F40-B877-6797BD58B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00539"/>
              </p:ext>
            </p:extLst>
          </p:nvPr>
        </p:nvGraphicFramePr>
        <p:xfrm>
          <a:off x="5029200" y="4173347"/>
          <a:ext cx="3657600" cy="2072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8937">
                  <a:extLst>
                    <a:ext uri="{9D8B030D-6E8A-4147-A177-3AD203B41FA5}">
                      <a16:colId xmlns:a16="http://schemas.microsoft.com/office/drawing/2014/main" val="41524126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6092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074294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8474650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1956527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Job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611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50413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082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Lawyer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2185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Writer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927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Writer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85095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Hepatitis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41978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4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41886</TotalTime>
  <Words>3748</Words>
  <Application>Microsoft Office PowerPoint</Application>
  <PresentationFormat>On-screen Show (4:3)</PresentationFormat>
  <Paragraphs>1316</Paragraphs>
  <Slides>39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宋体</vt:lpstr>
      <vt:lpstr>Arial</vt:lpstr>
      <vt:lpstr>Cambria Math</vt:lpstr>
      <vt:lpstr>Courier</vt:lpstr>
      <vt:lpstr>Roboto Mono</vt:lpstr>
      <vt:lpstr>Tahoma</vt:lpstr>
      <vt:lpstr>Times New Roman</vt:lpstr>
      <vt:lpstr>Verdana</vt:lpstr>
      <vt:lpstr>Wingdings</vt:lpstr>
      <vt:lpstr>2_Blends</vt:lpstr>
      <vt:lpstr>COE 526 Data Privacy </vt:lpstr>
      <vt:lpstr>Outline</vt:lpstr>
      <vt:lpstr>Privacy Preserving Data Sharing</vt:lpstr>
      <vt:lpstr>Data Linkage Attack</vt:lpstr>
      <vt:lpstr>Data Linkage Attack (Cont.)</vt:lpstr>
      <vt:lpstr>Data Linkage Attack (Cont.)</vt:lpstr>
      <vt:lpstr>Main Problems</vt:lpstr>
      <vt:lpstr>Terminologies</vt:lpstr>
      <vt:lpstr>Privacy Requirements in Data Sharing</vt:lpstr>
      <vt:lpstr>K-Anonymity</vt:lpstr>
      <vt:lpstr>Generalization and Suppression</vt:lpstr>
      <vt:lpstr>Other Anonymization Methods</vt:lpstr>
      <vt:lpstr>K-Anonymization Algorithm</vt:lpstr>
      <vt:lpstr>Greedy Partitioning Algorithm</vt:lpstr>
      <vt:lpstr>Algorithm Example</vt:lpstr>
      <vt:lpstr>Algorithm Example (Cont.)</vt:lpstr>
      <vt:lpstr>Algorithm Example (Cont.)</vt:lpstr>
      <vt:lpstr>Algorithm Example (Cont.)</vt:lpstr>
      <vt:lpstr>Algorithm Example (Cont.)</vt:lpstr>
      <vt:lpstr>Determining the value of k</vt:lpstr>
      <vt:lpstr>Utility Measures</vt:lpstr>
      <vt:lpstr>Example</vt:lpstr>
      <vt:lpstr>Example</vt:lpstr>
      <vt:lpstr>Utility Vs. Privacy </vt:lpstr>
      <vt:lpstr>Determining the value of k</vt:lpstr>
      <vt:lpstr>Attacks on k-Anonymity</vt:lpstr>
      <vt:lpstr>l-Diversity</vt:lpstr>
      <vt:lpstr>Distinct l-Diversity</vt:lpstr>
      <vt:lpstr>Entropy l-Diversity</vt:lpstr>
      <vt:lpstr>Limitations of l-Diversity</vt:lpstr>
      <vt:lpstr>Skewness Attack</vt:lpstr>
      <vt:lpstr>Similarity Attack</vt:lpstr>
      <vt:lpstr>t-closeness </vt:lpstr>
      <vt:lpstr>The Earth Mover Distance</vt:lpstr>
      <vt:lpstr>Earth Mover’s Distance (Not included in Exam)</vt:lpstr>
      <vt:lpstr>Earth Mover’s Distance (Not included in Exam)</vt:lpstr>
      <vt:lpstr>Limitation of K-anonymization, l-diversity, and t-closeness</vt:lpstr>
      <vt:lpstr>Summary</vt:lpstr>
      <vt:lpstr>Reading Assignment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655</cp:revision>
  <cp:lastPrinted>1999-09-10T20:38:56Z</cp:lastPrinted>
  <dcterms:created xsi:type="dcterms:W3CDTF">1998-06-19T04:38:52Z</dcterms:created>
  <dcterms:modified xsi:type="dcterms:W3CDTF">2020-09-29T15:49:41Z</dcterms:modified>
</cp:coreProperties>
</file>