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4579" r:id="rId3"/>
  </p:sldMasterIdLst>
  <p:notesMasterIdLst>
    <p:notesMasterId r:id="rId18"/>
  </p:notesMasterIdLst>
  <p:handoutMasterIdLst>
    <p:handoutMasterId r:id="rId19"/>
  </p:handoutMasterIdLst>
  <p:sldIdLst>
    <p:sldId id="256" r:id="rId4"/>
    <p:sldId id="257" r:id="rId5"/>
    <p:sldId id="272" r:id="rId6"/>
    <p:sldId id="259" r:id="rId7"/>
    <p:sldId id="273" r:id="rId8"/>
    <p:sldId id="260" r:id="rId9"/>
    <p:sldId id="261" r:id="rId10"/>
    <p:sldId id="270" r:id="rId11"/>
    <p:sldId id="262" r:id="rId12"/>
    <p:sldId id="274" r:id="rId13"/>
    <p:sldId id="263" r:id="rId14"/>
    <p:sldId id="264" r:id="rId15"/>
    <p:sldId id="275" r:id="rId16"/>
    <p:sldId id="276" r:id="rId17"/>
  </p:sldIdLst>
  <p:sldSz cx="9144000" cy="6858000" type="screen4x3"/>
  <p:notesSz cx="6831013" cy="91170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72">
          <p15:clr>
            <a:srgbClr val="A4A3A4"/>
          </p15:clr>
        </p15:guide>
        <p15:guide id="2" pos="215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222" autoAdjust="0"/>
    <p:restoredTop sz="94803" autoAdjust="0"/>
  </p:normalViewPr>
  <p:slideViewPr>
    <p:cSldViewPr>
      <p:cViewPr varScale="1">
        <p:scale>
          <a:sx n="111" d="100"/>
          <a:sy n="111" d="100"/>
        </p:scale>
        <p:origin x="1240" y="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14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-4456"/>
    </p:cViewPr>
  </p:sorterViewPr>
  <p:notesViewPr>
    <p:cSldViewPr>
      <p:cViewPr varScale="1">
        <p:scale>
          <a:sx n="51" d="100"/>
          <a:sy n="51" d="100"/>
        </p:scale>
        <p:origin x="2700" y="44"/>
      </p:cViewPr>
      <p:guideLst>
        <p:guide orient="horz" pos="2872"/>
        <p:guide pos="215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1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>
            <a:extLst>
              <a:ext uri="{FF2B5EF4-FFF2-40B4-BE49-F238E27FC236}">
                <a16:creationId xmlns:a16="http://schemas.microsoft.com/office/drawing/2014/main" id="{1658B7BD-C65A-A740-BCD1-F38BCBA62A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556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algn="l" defTabSz="911225" rtl="0" eaLnBrk="0" hangingPunct="0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1C9A4223-E865-8340-A303-5277A04626F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0325" y="0"/>
            <a:ext cx="2960688" cy="4556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algn="r" defTabSz="911225" rtl="0" eaLnBrk="0" hangingPunct="0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08" name="Rectangle 4">
            <a:extLst>
              <a:ext uri="{FF2B5EF4-FFF2-40B4-BE49-F238E27FC236}">
                <a16:creationId xmlns:a16="http://schemas.microsoft.com/office/drawing/2014/main" id="{F63A21B1-D4D6-264E-B0EE-B4E64140DC8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61400"/>
            <a:ext cx="2960688" cy="4556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algn="l" defTabSz="911225" rtl="0" eaLnBrk="0" hangingPunct="0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09" name="Rectangle 5">
            <a:extLst>
              <a:ext uri="{FF2B5EF4-FFF2-40B4-BE49-F238E27FC236}">
                <a16:creationId xmlns:a16="http://schemas.microsoft.com/office/drawing/2014/main" id="{115CF3CA-DF72-934C-A620-4E2C30BE87C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0325" y="8661400"/>
            <a:ext cx="2960688" cy="4556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 smtClean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BC57AEB6-E70D-944A-A712-7057ABD085AD}" type="slidenum">
              <a:rPr lang="ar-SA" altLang="en-US"/>
              <a:pPr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B6EE12A5-A980-F74E-9E09-89527EC3174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63663" y="1139825"/>
            <a:ext cx="4103687" cy="3076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565D7C80-C5BE-AF4E-B90F-16BF2FB200A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0688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AC3575-5B07-C846-9CC0-C5A8D4B7DBF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59813"/>
            <a:ext cx="2960688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2D346E-DCF7-A246-A524-101D60E247D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68738" y="8659813"/>
            <a:ext cx="2960687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B7B0209-2048-9B43-A681-58F1D86E7A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1AF0C818-9940-B94C-95CF-8409A50A7B9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68738" y="0"/>
            <a:ext cx="2960687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261530D-979E-0345-917D-825F45873F67}" type="datetimeFigureOut">
              <a:rPr lang="en-US"/>
              <a:pPr>
                <a:defRPr/>
              </a:pPr>
              <a:t>9/20/2020</a:t>
            </a:fld>
            <a:endParaRPr lang="en-US"/>
          </a:p>
        </p:txBody>
      </p:sp>
      <p:sp>
        <p:nvSpPr>
          <p:cNvPr id="9" name="Notes Placeholder 8">
            <a:extLst>
              <a:ext uri="{FF2B5EF4-FFF2-40B4-BE49-F238E27FC236}">
                <a16:creationId xmlns:a16="http://schemas.microsoft.com/office/drawing/2014/main" id="{AD26DA68-7232-D041-87FC-BB23C8CCDC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2625" y="4387850"/>
            <a:ext cx="5465763" cy="3589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2"/>
            <a:r>
              <a:rPr lang="en-US" dirty="0"/>
              <a:t>Privacy requirements must be defined in terms of implementable system  functionality and properties</a:t>
            </a:r>
          </a:p>
          <a:p>
            <a:pPr lvl="2"/>
            <a:r>
              <a:rPr lang="en-US" dirty="0"/>
              <a:t>Privacy risks, including those beyond compliance risks, are identified and  adequately addressed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B7B0209-2048-9B43-A681-58F1D86E7ADC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1081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77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728913"/>
            <a:ext cx="6096000" cy="77628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0977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295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878B8FB-C57D-E644-85B9-FB8079460C1B}"/>
              </a:ext>
            </a:extLst>
          </p:cNvPr>
          <p:cNvSpPr/>
          <p:nvPr userDrawn="1"/>
        </p:nvSpPr>
        <p:spPr bwMode="auto">
          <a:xfrm>
            <a:off x="3581400" y="6019800"/>
            <a:ext cx="2895600" cy="6858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478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88317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32F490FE-03A6-D548-873B-359A5C9461E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B8D479C-BA14-6743-B5E9-E73E392A725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17BC0BE-A207-5F4F-B1A6-86D78606F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COE526: Lecture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527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371600"/>
            <a:ext cx="3752850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7250" y="1371600"/>
            <a:ext cx="3754438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3B12358E-BBC9-9949-BF8E-5644631125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7D942A1-FF73-6640-91F0-96D03DC092B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6828F4F9-6C1F-164C-94DF-BD826C814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36FEF77E-4B7B-2146-B7FA-B7A9940E4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COE526: Lecture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720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AF957BD8-4F6C-4E49-856B-A9A109506D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99D763F-2135-5C43-8D91-2BDB34AB41B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ED7A6F-6D2E-A542-9CFA-248A04771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COE526: Lecture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09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7ED4D7-E59F-8B40-8490-05BD3783FC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COE526: Lecture 4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A09535-394D-3747-90F2-300B693420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922315-8863-A84D-AAFB-DCB82D00FC0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9518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3568A5-A373-C241-8508-B121771304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COE526: Lecture 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9B475C-6B7A-4A43-A2DE-623D2E62EB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922315-8863-A84D-AAFB-DCB82D00FC0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0132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A4F1892-8741-0C40-9F61-E8876223C8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214313"/>
            <a:ext cx="7307263" cy="62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FA2F6D4-9D43-C243-85E5-8B2CC90C45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371599"/>
            <a:ext cx="7659688" cy="4764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22E2470-7BBC-4971-A3C8-04B3A69EE2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0480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C1922315-8863-A84D-AAFB-DCB82D00FC0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A7C56BD-7A2A-1E4E-9FA1-71B4D5A980CA}"/>
              </a:ext>
            </a:extLst>
          </p:cNvPr>
          <p:cNvSpPr/>
          <p:nvPr userDrawn="1"/>
        </p:nvSpPr>
        <p:spPr bwMode="auto">
          <a:xfrm>
            <a:off x="6705600" y="6355715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085F79-B566-F640-920C-A9877DBB36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COE526: Lecture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340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80" r:id="rId1"/>
    <p:sldLayoutId id="2147484581" r:id="rId2"/>
    <p:sldLayoutId id="2147484582" r:id="rId3"/>
    <p:sldLayoutId id="2147484583" r:id="rId4"/>
    <p:sldLayoutId id="2147484584" r:id="rId5"/>
    <p:sldLayoutId id="2147484585" r:id="rId6"/>
    <p:sldLayoutId id="2147484586" r:id="rId7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9900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5000"/>
        <a:buFont typeface="Wingdings" pitchFamily="2" charset="2"/>
        <a:buChar char="n"/>
        <a:defRPr sz="12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n"/>
        <a:defRPr sz="12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n"/>
        <a:defRPr sz="12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n"/>
        <a:defRPr sz="12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n"/>
        <a:defRPr sz="12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n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tre.org/publications/systems-engineering-guide/enterprise-engineering/engineering-informationintensive-enterprises/privacy-systems-engineering" TargetMode="External"/><Relationship Id="rId2" Type="http://schemas.openxmlformats.org/officeDocument/2006/relationships/hyperlink" Target="https://www.mitre.org/publications/technical-papers/privacy-engineering-framewor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ivacybydesign.ca/index.php/about-PbD/7-foundational-principles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>
            <a:extLst>
              <a:ext uri="{FF2B5EF4-FFF2-40B4-BE49-F238E27FC236}">
                <a16:creationId xmlns:a16="http://schemas.microsoft.com/office/drawing/2014/main" id="{E7EC9125-0725-3B44-AB2B-E5C13B8663F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COE </a:t>
            </a:r>
            <a:r>
              <a:rPr lang="en-US" altLang="en-US" dirty="0" smtClean="0"/>
              <a:t>526 </a:t>
            </a:r>
            <a:r>
              <a:rPr lang="en-US" altLang="en-US" dirty="0"/>
              <a:t>Data Privacy </a:t>
            </a:r>
          </a:p>
        </p:txBody>
      </p:sp>
      <p:sp>
        <p:nvSpPr>
          <p:cNvPr id="53250" name="Subtitle 2">
            <a:extLst>
              <a:ext uri="{FF2B5EF4-FFF2-40B4-BE49-F238E27FC236}">
                <a16:creationId xmlns:a16="http://schemas.microsoft.com/office/drawing/2014/main" id="{33674855-BEA2-EF41-9B8D-848ED69F42A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600200" y="3886200"/>
            <a:ext cx="6172200" cy="2514600"/>
          </a:xfrm>
        </p:spPr>
        <p:txBody>
          <a:bodyPr/>
          <a:lstStyle/>
          <a:p>
            <a:r>
              <a:rPr lang="en-US" altLang="en-US" dirty="0"/>
              <a:t>Lecture </a:t>
            </a:r>
            <a:r>
              <a:rPr lang="en-US" altLang="en-US" dirty="0" smtClean="0"/>
              <a:t>4: Privacy Design and </a:t>
            </a:r>
            <a:br>
              <a:rPr lang="en-US" altLang="en-US" dirty="0" smtClean="0"/>
            </a:br>
            <a:r>
              <a:rPr lang="en-US" altLang="en-US" dirty="0" smtClean="0"/>
              <a:t>Engineering </a:t>
            </a:r>
            <a:endParaRPr lang="en-US" altLang="en-US" dirty="0"/>
          </a:p>
          <a:p>
            <a:pPr algn="l"/>
            <a:r>
              <a:rPr lang="en-US" altLang="en-US" dirty="0"/>
              <a:t>References:</a:t>
            </a:r>
          </a:p>
          <a:p>
            <a:pPr algn="l"/>
            <a:r>
              <a:rPr lang="en-US" sz="1100" dirty="0"/>
              <a:t>The MITRE Corporation, August 2014, </a:t>
            </a:r>
            <a:r>
              <a:rPr lang="en-US" sz="1100" i="1" u="sng" dirty="0">
                <a:hlinkClick r:id="rId2"/>
              </a:rPr>
              <a:t>Privacy Engineering Framework</a:t>
            </a:r>
            <a:r>
              <a:rPr lang="en-US" sz="1100" i="1" dirty="0"/>
              <a:t>.</a:t>
            </a:r>
            <a:br>
              <a:rPr lang="en-US" sz="1100" i="1" dirty="0"/>
            </a:br>
            <a:r>
              <a:rPr lang="en-US" sz="1100" i="1" dirty="0">
                <a:hlinkClick r:id="rId3"/>
              </a:rPr>
              <a:t>https://www.mitre.org/publications/systems-engineering-guide/enterprise-engineering/engineering-informationintensive-enterprises/privacy-systems-engineering</a:t>
            </a:r>
            <a:r>
              <a:rPr lang="en-US" sz="1100" i="1" dirty="0"/>
              <a:t/>
            </a:r>
            <a:br>
              <a:rPr lang="en-US" sz="1100" i="1" dirty="0"/>
            </a:br>
            <a:r>
              <a:rPr lang="en-US" sz="1100" dirty="0"/>
              <a:t>Privacy Engineering Meets Software Engineering. On the Challenges of Engineering Privacy By Design, </a:t>
            </a:r>
            <a:r>
              <a:rPr lang="en-US" sz="1100" dirty="0" err="1"/>
              <a:t>arxiv</a:t>
            </a:r>
            <a:r>
              <a:rPr lang="en-US" sz="1100" dirty="0"/>
              <a:t> </a:t>
            </a:r>
            <a:endParaRPr lang="en-US" sz="1100" i="1" dirty="0"/>
          </a:p>
          <a:p>
            <a:pPr algn="l"/>
            <a:endParaRPr lang="en-US" alt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524864D-6218-5D4C-9A70-56F790533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Relationship Between </a:t>
            </a:r>
            <a:r>
              <a:rPr lang="en-US" dirty="0" err="1"/>
              <a:t>PbD</a:t>
            </a:r>
            <a:r>
              <a:rPr lang="en-US" dirty="0"/>
              <a:t> and PE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605718-D2D3-5B43-ADB8-1BC9D8A4E45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D479C-BA14-6743-B5E9-E73E392A7250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236B7D-EA26-654B-99C0-01D41E9B7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COE526: Lecture 4</a:t>
            </a:r>
            <a:endParaRPr lang="en-US" dirty="0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4158C460-8579-BD49-9779-3A0E5DF0ED23}"/>
              </a:ext>
            </a:extLst>
          </p:cNvPr>
          <p:cNvSpPr/>
          <p:nvPr/>
        </p:nvSpPr>
        <p:spPr bwMode="auto">
          <a:xfrm>
            <a:off x="2971800" y="1295400"/>
            <a:ext cx="2667000" cy="1143000"/>
          </a:xfrm>
          <a:prstGeom prst="round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Arial" charset="0"/>
              </a:rPr>
              <a:t>Privacy by Design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cs typeface="Arial" charset="0"/>
              </a:rPr>
              <a:t>7 foundational </a:t>
            </a:r>
            <a:br>
              <a:rPr lang="en-US" sz="1400" dirty="0">
                <a:cs typeface="Arial" charset="0"/>
              </a:rPr>
            </a:br>
            <a:r>
              <a:rPr lang="en-US" sz="1400" dirty="0">
                <a:cs typeface="Arial" charset="0"/>
              </a:rPr>
              <a:t>principles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FB939B7C-FE3D-1D40-87B3-CABCCD23C757}"/>
              </a:ext>
            </a:extLst>
          </p:cNvPr>
          <p:cNvSpPr/>
          <p:nvPr/>
        </p:nvSpPr>
        <p:spPr bwMode="auto">
          <a:xfrm>
            <a:off x="2971800" y="3124200"/>
            <a:ext cx="2667000" cy="1143000"/>
          </a:xfrm>
          <a:prstGeom prst="round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Arial" charset="0"/>
              </a:rPr>
              <a:t>Privacy Engineer's </a:t>
            </a:r>
            <a:b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Arial" charset="0"/>
              </a:rPr>
            </a:b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Arial" charset="0"/>
              </a:rPr>
              <a:t>Manifesto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cs typeface="Arial" charset="0"/>
              </a:rPr>
              <a:t>process, management, </a:t>
            </a:r>
            <a:br>
              <a:rPr lang="en-US" sz="1400" dirty="0">
                <a:cs typeface="Arial" charset="0"/>
              </a:rPr>
            </a:br>
            <a:r>
              <a:rPr lang="en-US" sz="1400" dirty="0">
                <a:cs typeface="Arial" charset="0"/>
              </a:rPr>
              <a:t>governance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791F17F5-3882-3449-9CE1-FC16AE0D8F97}"/>
              </a:ext>
            </a:extLst>
          </p:cNvPr>
          <p:cNvSpPr/>
          <p:nvPr/>
        </p:nvSpPr>
        <p:spPr bwMode="auto">
          <a:xfrm>
            <a:off x="2971800" y="4953000"/>
            <a:ext cx="2667000" cy="1143000"/>
          </a:xfrm>
          <a:prstGeom prst="round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Arial" charset="0"/>
              </a:rPr>
              <a:t>Privacy Engineering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cs typeface="Arial" charset="0"/>
              </a:rPr>
              <a:t>Tools, techniques, </a:t>
            </a:r>
            <a:br>
              <a:rPr lang="en-US" sz="1400" dirty="0">
                <a:cs typeface="Arial" charset="0"/>
              </a:rPr>
            </a:br>
            <a:r>
              <a:rPr lang="en-US" sz="1400" dirty="0">
                <a:cs typeface="Arial" charset="0"/>
              </a:rPr>
              <a:t>taxonomy, ontology, </a:t>
            </a:r>
            <a:br>
              <a:rPr lang="en-US" sz="1400" dirty="0">
                <a:cs typeface="Arial" charset="0"/>
              </a:rPr>
            </a:br>
            <a:r>
              <a:rPr lang="en-US" sz="1400" dirty="0">
                <a:cs typeface="Arial" charset="0"/>
              </a:rPr>
              <a:t>requirements, metrics 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14" name="Down Arrow 13">
            <a:extLst>
              <a:ext uri="{FF2B5EF4-FFF2-40B4-BE49-F238E27FC236}">
                <a16:creationId xmlns:a16="http://schemas.microsoft.com/office/drawing/2014/main" id="{01ED6E60-DCC9-F24C-896A-2B7D3B8EB236}"/>
              </a:ext>
            </a:extLst>
          </p:cNvPr>
          <p:cNvSpPr/>
          <p:nvPr/>
        </p:nvSpPr>
        <p:spPr bwMode="auto">
          <a:xfrm>
            <a:off x="3733800" y="2438400"/>
            <a:ext cx="1143000" cy="7620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15" name="Down Arrow 14">
            <a:extLst>
              <a:ext uri="{FF2B5EF4-FFF2-40B4-BE49-F238E27FC236}">
                <a16:creationId xmlns:a16="http://schemas.microsoft.com/office/drawing/2014/main" id="{7332E384-B5B6-4846-A458-FC5E2CB72DBE}"/>
              </a:ext>
            </a:extLst>
          </p:cNvPr>
          <p:cNvSpPr/>
          <p:nvPr/>
        </p:nvSpPr>
        <p:spPr bwMode="auto">
          <a:xfrm>
            <a:off x="3733800" y="4278520"/>
            <a:ext cx="1143000" cy="7620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214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5DA51AA-74E7-6544-8809-123567C81B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71599"/>
            <a:ext cx="4419600" cy="4764024"/>
          </a:xfrm>
        </p:spPr>
        <p:txBody>
          <a:bodyPr>
            <a:normAutofit/>
          </a:bodyPr>
          <a:lstStyle/>
          <a:p>
            <a:r>
              <a:rPr lang="en-US" dirty="0"/>
              <a:t>This diagram illustrates how the core privacy engineering activities map to stages of the classic systems engineering life </a:t>
            </a:r>
            <a:r>
              <a:rPr lang="en-US" dirty="0" smtClean="0"/>
              <a:t>cycle</a:t>
            </a:r>
            <a:endParaRPr lang="en-US" dirty="0"/>
          </a:p>
          <a:p>
            <a:r>
              <a:rPr lang="en-US" dirty="0"/>
              <a:t>A mapping exists for every systems engineering life cycle, including </a:t>
            </a:r>
            <a:r>
              <a:rPr lang="en-US" dirty="0" smtClean="0"/>
              <a:t>agile development</a:t>
            </a:r>
            <a:endParaRPr lang="en-US" dirty="0"/>
          </a:p>
          <a:p>
            <a:endParaRPr lang="en-US" dirty="0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Privacy Engineering Framework</a:t>
            </a:r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B68E7214-859A-8A44-BDCE-97A07F140A8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D479C-BA14-6743-B5E9-E73E392A7250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9" name="object 2">
            <a:extLst>
              <a:ext uri="{FF2B5EF4-FFF2-40B4-BE49-F238E27FC236}">
                <a16:creationId xmlns:a16="http://schemas.microsoft.com/office/drawing/2014/main" id="{40368DEE-3018-6644-AE0E-585076B5528E}"/>
              </a:ext>
            </a:extLst>
          </p:cNvPr>
          <p:cNvSpPr/>
          <p:nvPr/>
        </p:nvSpPr>
        <p:spPr>
          <a:xfrm>
            <a:off x="4572000" y="1219200"/>
            <a:ext cx="4414012" cy="31825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Footer Placeholder 18">
            <a:extLst>
              <a:ext uri="{FF2B5EF4-FFF2-40B4-BE49-F238E27FC236}">
                <a16:creationId xmlns:a16="http://schemas.microsoft.com/office/drawing/2014/main" id="{49FF4DF6-C23F-1C4C-902E-7314D0F11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COE526: Lecture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274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88340" y="446989"/>
            <a:ext cx="7672070" cy="4686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Privacy Engineering Activities </a:t>
            </a:r>
            <a:r>
              <a:rPr spc="5" dirty="0"/>
              <a:t>and</a:t>
            </a:r>
            <a:r>
              <a:rPr spc="-250" dirty="0"/>
              <a:t> </a:t>
            </a:r>
            <a:r>
              <a:rPr spc="5" dirty="0"/>
              <a:t>Methods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4685492"/>
              </p:ext>
            </p:extLst>
          </p:nvPr>
        </p:nvGraphicFramePr>
        <p:xfrm>
          <a:off x="533400" y="990600"/>
          <a:ext cx="8305165" cy="51429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4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807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702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Life 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Cycle</a:t>
                      </a:r>
                      <a:r>
                        <a:rPr sz="140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Activity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B3D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Privacy</a:t>
                      </a:r>
                      <a:r>
                        <a:rPr sz="14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Method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B3D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Method</a:t>
                      </a:r>
                      <a:r>
                        <a:rPr sz="140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Description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B3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520">
                <a:tc rowSpan="2">
                  <a:txBody>
                    <a:bodyPr/>
                    <a:lstStyle/>
                    <a:p>
                      <a:pPr marL="91440" marR="17526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Privacy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Requirements  Definition:</a:t>
                      </a:r>
                      <a:r>
                        <a:rPr sz="1400" b="1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Specification  of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system privacy 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properties in a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way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that  supports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system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design  and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development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4F1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3335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Baseline &amp; custom</a:t>
                      </a:r>
                      <a:r>
                        <a:rPr sz="14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privacy  system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requirements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4F1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48831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Granular technical privacy requirements  derived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from first principles and from</a:t>
                      </a:r>
                      <a:r>
                        <a:rPr sz="14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risk 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analysis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4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7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4F1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9050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Privacy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empirical</a:t>
                      </a:r>
                      <a:r>
                        <a:rPr sz="14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theories  &amp; abstract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concepts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1F8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6891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Methodological constructs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based on</a:t>
                      </a:r>
                      <a:r>
                        <a:rPr sz="14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theories  of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privacy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socio-technical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systems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1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60">
                <a:tc rowSpan="4">
                  <a:txBody>
                    <a:bodyPr/>
                    <a:lstStyle/>
                    <a:p>
                      <a:pPr marL="91440" marR="22542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Privacy Design and 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Development: 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Representation and  implementation of</a:t>
                      </a:r>
                      <a:r>
                        <a:rPr sz="14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those  elements of the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system 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that support defined 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privacy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requirements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4F1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56959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Fundamental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privacy 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design</a:t>
                      </a:r>
                      <a:r>
                        <a:rPr sz="14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concepts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4F1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8288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Explicit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or tacit consensus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understandings</a:t>
                      </a:r>
                      <a:r>
                        <a:rPr sz="14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of  how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privacy works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in a</a:t>
                      </a:r>
                      <a:r>
                        <a:rPr sz="14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system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4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5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4F1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9050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Privacy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empirical</a:t>
                      </a:r>
                      <a:r>
                        <a:rPr sz="14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theories  and abstract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concepts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1F8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6891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Methodological constructs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based on</a:t>
                      </a:r>
                      <a:r>
                        <a:rPr sz="14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theories  of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privacy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socio-technical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systems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1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4F1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Privacy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design</a:t>
                      </a:r>
                      <a:r>
                        <a:rPr sz="14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tools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4F1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Specific techniques for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achieving</a:t>
                      </a:r>
                      <a:r>
                        <a:rPr sz="14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privacy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4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1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4F1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Privacy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heuristics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1F8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58547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Experientially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developed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rules of</a:t>
                      </a:r>
                      <a:r>
                        <a:rPr sz="14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thumb  regarding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privacy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properties of</a:t>
                      </a:r>
                      <a:r>
                        <a:rPr sz="14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artifacts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1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8286">
                <a:tc rowSpan="2">
                  <a:txBody>
                    <a:bodyPr/>
                    <a:lstStyle/>
                    <a:p>
                      <a:pPr marL="91440" marR="10858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Privacy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Verification</a:t>
                      </a:r>
                      <a:r>
                        <a:rPr sz="1400" b="1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Validation: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Confirmation 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that defined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privacy 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requirements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have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been  correctly implemented  and reflect stakeholder  expectations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4F1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Privacy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testing &amp;</a:t>
                      </a:r>
                      <a:r>
                        <a:rPr sz="14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review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4F1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20014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Executable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tests and targeted document 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reviews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associated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with privacy</a:t>
                      </a:r>
                      <a:r>
                        <a:rPr sz="14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requirements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4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6674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4F1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97790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Operational  s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nchroniza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ion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1F8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206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Analysis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privacy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policies &amp; procedures</a:t>
                      </a:r>
                      <a:r>
                        <a:rPr sz="14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system behaviors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inconsistencies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1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A062DD-51AA-A945-9F9C-4C4FFB6B074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235585" y="6411011"/>
            <a:ext cx="2057400" cy="365125"/>
          </a:xfrm>
        </p:spPr>
        <p:txBody>
          <a:bodyPr/>
          <a:lstStyle/>
          <a:p>
            <a:fld id="{AB8D479C-BA14-6743-B5E9-E73E392A7250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A253C03-0551-E946-B968-7E4AB6289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COE526: Lecture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24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ED8997DD-A655-DD4C-9508-73BB73DE49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Software development of billing system can take different models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A10CC83-BF2F-424A-B601-057A34BBC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Case: Billing System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F94045-4BA7-1541-9619-D5C13E57A51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D479C-BA14-6743-B5E9-E73E392A7250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4DF0C4-C76E-BF40-9EBC-C5B306260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COE526: Lecture 4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BC6156A-035E-2044-9F1E-76836DC438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750" y="3417277"/>
            <a:ext cx="1926931" cy="24384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F06D72C-80B5-9943-A66C-4E9E66EC94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3777" y="3429000"/>
            <a:ext cx="2598794" cy="199194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B52424C-1C7B-A94E-B946-20DB2FEC70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5333" y="3452446"/>
            <a:ext cx="2422143" cy="215069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BD6DF817-602E-D546-905D-EE0B5B4435A4}"/>
              </a:ext>
            </a:extLst>
          </p:cNvPr>
          <p:cNvSpPr txBox="1"/>
          <p:nvPr/>
        </p:nvSpPr>
        <p:spPr>
          <a:xfrm>
            <a:off x="722312" y="2855978"/>
            <a:ext cx="1536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Monolithic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274B500-3686-2F41-9EE8-D7896202A4B8}"/>
              </a:ext>
            </a:extLst>
          </p:cNvPr>
          <p:cNvSpPr txBox="1"/>
          <p:nvPr/>
        </p:nvSpPr>
        <p:spPr>
          <a:xfrm>
            <a:off x="3628378" y="2855978"/>
            <a:ext cx="1926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Service-oriented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42DE164-9FD2-7145-A04B-BF8594165926}"/>
              </a:ext>
            </a:extLst>
          </p:cNvPr>
          <p:cNvSpPr txBox="1"/>
          <p:nvPr/>
        </p:nvSpPr>
        <p:spPr>
          <a:xfrm>
            <a:off x="6492131" y="2855978"/>
            <a:ext cx="1926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Service-oriented</a:t>
            </a:r>
          </a:p>
        </p:txBody>
      </p:sp>
    </p:spTree>
    <p:extLst>
      <p:ext uri="{BB962C8B-B14F-4D97-AF65-F5344CB8AC3E}">
        <p14:creationId xmlns:p14="http://schemas.microsoft.com/office/powerpoint/2010/main" val="1320132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5547D99-4DD7-BB45-8716-06D761F84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Dealing with services </a:t>
            </a:r>
          </a:p>
          <a:p>
            <a:pPr marL="857250" lvl="1" indent="-457200"/>
            <a:r>
              <a:rPr lang="en-US" dirty="0"/>
              <a:t>Service-oriented architecture (SOA) increases the complexity of privacy  </a:t>
            </a:r>
          </a:p>
          <a:p>
            <a:pPr marL="857250" lvl="1" indent="-457200"/>
            <a:r>
              <a:rPr lang="en-US" dirty="0"/>
              <a:t>Service can be provided by untrusted third-parties </a:t>
            </a:r>
          </a:p>
          <a:p>
            <a:pPr marL="857250" lvl="1" indent="-457200"/>
            <a:r>
              <a:rPr lang="en-US" dirty="0"/>
              <a:t>Multi-teams efforts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Minimizing trust assumption </a:t>
            </a:r>
          </a:p>
          <a:p>
            <a:pPr marL="857250" lvl="1" indent="-457200"/>
            <a:r>
              <a:rPr lang="en-US" dirty="0"/>
              <a:t>Conflict in trust between software development requirements and privacy engineering requirements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Supporting development activities </a:t>
            </a:r>
            <a:endParaRPr lang="en-US" dirty="0" smtClean="0"/>
          </a:p>
          <a:p>
            <a:pPr lvl="1" indent="-342900"/>
            <a:r>
              <a:rPr lang="en-US" dirty="0" smtClean="0"/>
              <a:t>E.g. testing and debugging on operation, sensitive data 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1013EA8-827A-B143-B93E-383748A66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Practical Privacy Challenges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095D1F-B005-654D-9C22-03BCBB8BABB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D479C-BA14-6743-B5E9-E73E392A7250}" type="slidenum">
              <a:rPr lang="en-US" altLang="en-US" smtClean="0"/>
              <a:pPr/>
              <a:t>14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A28D9B-7560-C640-8D99-8AF8127D2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COE526: Lecture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466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Privacy by Design Principles </a:t>
            </a:r>
            <a:endParaRPr lang="en-US" dirty="0"/>
          </a:p>
          <a:p>
            <a:r>
              <a:rPr lang="en-US" dirty="0" smtClean="0"/>
              <a:t>Privacy Engineering Framework </a:t>
            </a:r>
          </a:p>
          <a:p>
            <a:r>
              <a:rPr lang="en-US" dirty="0" smtClean="0"/>
              <a:t>Privacy Engineering Use Case in Software Engineering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Outline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76B4F6D-15FA-2145-879A-DF97C215539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D479C-BA14-6743-B5E9-E73E392A7250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CA0586-5125-4841-80DC-E6809453F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COE526: Lecture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50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5E43469-18A0-BB45-BB3A-D3263E1AEE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GDPR Article 25 communicates requirements for data </a:t>
            </a:r>
            <a:r>
              <a:rPr lang="en-US" i="1" dirty="0"/>
              <a:t>privacy by design and </a:t>
            </a:r>
            <a:r>
              <a:rPr lang="en-US" i="1" dirty="0" smtClean="0"/>
              <a:t>by </a:t>
            </a:r>
            <a:r>
              <a:rPr lang="en-US" i="1" dirty="0"/>
              <a:t>default </a:t>
            </a:r>
          </a:p>
          <a:p>
            <a:r>
              <a:rPr lang="en-US" dirty="0"/>
              <a:t>Data privacy by design: </a:t>
            </a:r>
          </a:p>
          <a:p>
            <a:pPr lvl="1"/>
            <a:r>
              <a:rPr lang="en-US" dirty="0"/>
              <a:t>to embed organizational and technical </a:t>
            </a:r>
            <a:r>
              <a:rPr lang="en-US" dirty="0" smtClean="0"/>
              <a:t>privacy measures </a:t>
            </a:r>
            <a:r>
              <a:rPr lang="en-US" dirty="0"/>
              <a:t>into the complete lifecycle </a:t>
            </a:r>
            <a:r>
              <a:rPr lang="en-US" dirty="0" smtClean="0"/>
              <a:t>of products</a:t>
            </a:r>
            <a:r>
              <a:rPr lang="en-US" dirty="0"/>
              <a:t>, services, applications, and business and technical </a:t>
            </a:r>
            <a:r>
              <a:rPr lang="en-US" dirty="0" smtClean="0"/>
              <a:t>procedures</a:t>
            </a:r>
            <a:endParaRPr lang="en-US" dirty="0"/>
          </a:p>
          <a:p>
            <a:r>
              <a:rPr lang="en-US" dirty="0"/>
              <a:t>Data privacy by default:</a:t>
            </a:r>
          </a:p>
          <a:p>
            <a:pPr lvl="1"/>
            <a:r>
              <a:rPr lang="en-US" dirty="0"/>
              <a:t>only necessary personal data is collected, stored, or processed </a:t>
            </a:r>
          </a:p>
          <a:p>
            <a:pPr lvl="1"/>
            <a:r>
              <a:rPr lang="en-US" dirty="0"/>
              <a:t>personal data is not accessible to an indefinite number of </a:t>
            </a:r>
            <a:r>
              <a:rPr lang="en-US" dirty="0" smtClean="0"/>
              <a:t>people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F72C879-9023-D147-8C69-6B8E388D8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GDPR Article 25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81F5A-C85B-5B4F-9C1C-D75F437D687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D479C-BA14-6743-B5E9-E73E392A7250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E3747-EC1A-D041-80D4-C7520C925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COE526: Lecture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87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Many organizations rely on the following activities to  address privacy risks:</a:t>
            </a:r>
          </a:p>
          <a:p>
            <a:pPr lvl="1"/>
            <a:r>
              <a:rPr lang="en-US" dirty="0"/>
              <a:t>Policy</a:t>
            </a:r>
          </a:p>
          <a:p>
            <a:pPr lvl="1"/>
            <a:r>
              <a:rPr lang="en-US" dirty="0"/>
              <a:t>Privacy risk assessments and PIAs</a:t>
            </a:r>
          </a:p>
          <a:p>
            <a:pPr lvl="1"/>
            <a:r>
              <a:rPr lang="en-US" dirty="0"/>
              <a:t>Accounting of disclosures</a:t>
            </a:r>
          </a:p>
          <a:p>
            <a:r>
              <a:rPr lang="en-US" dirty="0"/>
              <a:t>Yet, privacy risks remain and </a:t>
            </a:r>
            <a:r>
              <a:rPr lang="en-US" dirty="0" smtClean="0"/>
              <a:t>privacy </a:t>
            </a:r>
            <a:r>
              <a:rPr lang="en-US" dirty="0"/>
              <a:t>breaches continue to</a:t>
            </a:r>
            <a:r>
              <a:rPr lang="ar-SA" dirty="0"/>
              <a:t> </a:t>
            </a:r>
            <a:r>
              <a:rPr lang="en-US" dirty="0" smtClean="0"/>
              <a:t>rise</a:t>
            </a:r>
            <a:r>
              <a:rPr lang="en-US" dirty="0"/>
              <a:t>	</a:t>
            </a:r>
          </a:p>
          <a:p>
            <a:pPr lvl="1"/>
            <a:r>
              <a:rPr lang="en-US" dirty="0"/>
              <a:t>Why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/>
              <a:t>Systems containing PII </a:t>
            </a:r>
            <a:r>
              <a:rPr lang="en-US" dirty="0" smtClean="0"/>
              <a:t>must be </a:t>
            </a:r>
            <a:r>
              <a:rPr lang="en-US" dirty="0"/>
              <a:t>capable </a:t>
            </a:r>
            <a:r>
              <a:rPr lang="en-US" dirty="0" smtClean="0"/>
              <a:t>of</a:t>
            </a:r>
            <a:r>
              <a:rPr lang="en-US" dirty="0"/>
              <a:t> </a:t>
            </a:r>
            <a:r>
              <a:rPr lang="en-US" dirty="0" smtClean="0"/>
              <a:t>preventing </a:t>
            </a:r>
            <a:r>
              <a:rPr lang="en-US" dirty="0"/>
              <a:t>or minimizing  the effect of human error </a:t>
            </a:r>
            <a:r>
              <a:rPr lang="en-US" dirty="0" smtClean="0"/>
              <a:t>or fallibility</a:t>
            </a:r>
          </a:p>
          <a:p>
            <a:r>
              <a:rPr lang="en-US" b="1" dirty="0" smtClean="0"/>
              <a:t>Solution: </a:t>
            </a:r>
            <a:r>
              <a:rPr lang="en-US" dirty="0" smtClean="0"/>
              <a:t>implementing feasible privacy measures, </a:t>
            </a:r>
            <a:r>
              <a:rPr lang="en-US" dirty="0" err="1" smtClean="0"/>
              <a:t>a.k.a</a:t>
            </a:r>
            <a:r>
              <a:rPr lang="en-US" dirty="0" smtClean="0"/>
              <a:t> Privacy-Enhancing Technologies (PETs)</a:t>
            </a:r>
            <a:endParaRPr lang="en-US" dirty="0"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Policy and Process Is Not Enough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AA7DEA-DFFF-F348-AEAB-E5C0806B0D1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D479C-BA14-6743-B5E9-E73E392A7250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A0C41F-6BA2-3848-A67F-0AD0C87CA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COE526: Lecture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94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D52FBDB-703F-BC41-A99F-2413BE1401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selecting a measure, the Data Controller must document an evaluation of the measure along four criteria:</a:t>
            </a:r>
          </a:p>
          <a:p>
            <a:pPr lvl="1"/>
            <a:r>
              <a:rPr lang="en-US" b="1" dirty="0"/>
              <a:t>State of the Art:</a:t>
            </a:r>
            <a:r>
              <a:rPr lang="en-US" dirty="0"/>
              <a:t> An evaluation of the latest and most advanced data security and privacy enhancement tools </a:t>
            </a:r>
            <a:r>
              <a:rPr lang="en-US" dirty="0" smtClean="0"/>
              <a:t>available</a:t>
            </a:r>
            <a:endParaRPr lang="en-US" dirty="0"/>
          </a:p>
          <a:p>
            <a:pPr lvl="1"/>
            <a:r>
              <a:rPr lang="en-US" b="1" dirty="0"/>
              <a:t>Processing Profile:</a:t>
            </a:r>
            <a:r>
              <a:rPr lang="en-US" dirty="0"/>
              <a:t> An evaluation of the nature, scope, </a:t>
            </a:r>
            <a:r>
              <a:rPr lang="en-US" dirty="0" smtClean="0"/>
              <a:t>and context of </a:t>
            </a:r>
            <a:r>
              <a:rPr lang="en-US" dirty="0"/>
              <a:t>the data </a:t>
            </a:r>
            <a:r>
              <a:rPr lang="en-US" dirty="0" smtClean="0"/>
              <a:t>processing</a:t>
            </a:r>
            <a:endParaRPr lang="en-US" dirty="0"/>
          </a:p>
          <a:p>
            <a:pPr lvl="1"/>
            <a:r>
              <a:rPr lang="en-US" b="1" dirty="0"/>
              <a:t>Risk Profile:</a:t>
            </a:r>
            <a:r>
              <a:rPr lang="en-US" dirty="0"/>
              <a:t> An evaluation of the likelihood and severity of risks to the rights and freedoms of natural person when processing personal </a:t>
            </a:r>
            <a:r>
              <a:rPr lang="en-US" dirty="0" smtClean="0"/>
              <a:t>data</a:t>
            </a:r>
            <a:endParaRPr lang="en-US" dirty="0"/>
          </a:p>
          <a:p>
            <a:pPr lvl="1"/>
            <a:r>
              <a:rPr lang="en-US" b="1" dirty="0"/>
              <a:t>Cost:</a:t>
            </a:r>
            <a:r>
              <a:rPr lang="en-US" dirty="0"/>
              <a:t> An evaluation of the cost of implementation relative to the risk </a:t>
            </a:r>
            <a:r>
              <a:rPr lang="en-US" dirty="0" smtClean="0"/>
              <a:t>profile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3E4F83E-0F2D-194B-95FE-C8C4E68C1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PETs Selection </a:t>
            </a:r>
            <a:r>
              <a:rPr lang="en-US" dirty="0"/>
              <a:t>Criteria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A93918-66D2-6045-B9F6-47E1F7A7158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D479C-BA14-6743-B5E9-E73E392A7250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3AB8C2-8E52-7343-8964-A420CC313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COE526: Lecture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817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ontent Placeholder 73">
            <a:extLst>
              <a:ext uri="{FF2B5EF4-FFF2-40B4-BE49-F238E27FC236}">
                <a16:creationId xmlns:a16="http://schemas.microsoft.com/office/drawing/2014/main" id="{4CFA36E0-7BC0-0B4F-942A-27C531A75A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adequately address privacy risks, systems that manage PII </a:t>
            </a:r>
            <a:r>
              <a:rPr lang="en-US" dirty="0" smtClean="0"/>
              <a:t>must behave </a:t>
            </a:r>
            <a:r>
              <a:rPr lang="en-US" dirty="0"/>
              <a:t>in a privacy-sensitive </a:t>
            </a:r>
            <a:r>
              <a:rPr lang="en-US" dirty="0" smtClean="0"/>
              <a:t>manner</a:t>
            </a:r>
          </a:p>
          <a:p>
            <a:r>
              <a:rPr lang="en-US" dirty="0" smtClean="0"/>
              <a:t>Privacy must be embedded into systems engineering cycle</a:t>
            </a:r>
            <a:endParaRPr lang="en-US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Overcoming Policy and Process Gaps</a:t>
            </a:r>
            <a:endParaRPr lang="en-US"/>
          </a:p>
        </p:txBody>
      </p:sp>
      <p:sp>
        <p:nvSpPr>
          <p:cNvPr id="76" name="Slide Number Placeholder 75">
            <a:extLst>
              <a:ext uri="{FF2B5EF4-FFF2-40B4-BE49-F238E27FC236}">
                <a16:creationId xmlns:a16="http://schemas.microsoft.com/office/drawing/2014/main" id="{13868550-24EF-F94A-B13E-2623E7AFDCE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D479C-BA14-6743-B5E9-E73E392A7250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81" name="Footer Placeholder 80">
            <a:extLst>
              <a:ext uri="{FF2B5EF4-FFF2-40B4-BE49-F238E27FC236}">
                <a16:creationId xmlns:a16="http://schemas.microsoft.com/office/drawing/2014/main" id="{E92FF5AE-FF72-324F-A974-F17B835A2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COE526: Lecture 4</a:t>
            </a:r>
            <a:endParaRPr lang="en-US" dirty="0"/>
          </a:p>
        </p:txBody>
      </p:sp>
      <p:sp>
        <p:nvSpPr>
          <p:cNvPr id="69" name="object 69"/>
          <p:cNvSpPr/>
          <p:nvPr/>
        </p:nvSpPr>
        <p:spPr>
          <a:xfrm>
            <a:off x="3950060" y="4459361"/>
            <a:ext cx="1552021" cy="824987"/>
          </a:xfrm>
          <a:custGeom>
            <a:avLst/>
            <a:gdLst/>
            <a:ahLst/>
            <a:cxnLst/>
            <a:rect l="l" t="t" r="r" b="b"/>
            <a:pathLst>
              <a:path w="1676400" h="990600">
                <a:moveTo>
                  <a:pt x="30987" y="247650"/>
                </a:moveTo>
                <a:lnTo>
                  <a:pt x="0" y="247650"/>
                </a:lnTo>
                <a:lnTo>
                  <a:pt x="0" y="742950"/>
                </a:lnTo>
                <a:lnTo>
                  <a:pt x="30987" y="742950"/>
                </a:lnTo>
                <a:lnTo>
                  <a:pt x="30987" y="247650"/>
                </a:lnTo>
                <a:close/>
              </a:path>
              <a:path w="1676400" h="990600">
                <a:moveTo>
                  <a:pt x="123825" y="247650"/>
                </a:moveTo>
                <a:lnTo>
                  <a:pt x="61849" y="247650"/>
                </a:lnTo>
                <a:lnTo>
                  <a:pt x="61849" y="742950"/>
                </a:lnTo>
                <a:lnTo>
                  <a:pt x="123825" y="742950"/>
                </a:lnTo>
                <a:lnTo>
                  <a:pt x="123825" y="247650"/>
                </a:lnTo>
                <a:close/>
              </a:path>
              <a:path w="1676400" h="990600">
                <a:moveTo>
                  <a:pt x="1181100" y="0"/>
                </a:moveTo>
                <a:lnTo>
                  <a:pt x="1181100" y="247650"/>
                </a:lnTo>
                <a:lnTo>
                  <a:pt x="154812" y="247650"/>
                </a:lnTo>
                <a:lnTo>
                  <a:pt x="154812" y="742950"/>
                </a:lnTo>
                <a:lnTo>
                  <a:pt x="1181100" y="742950"/>
                </a:lnTo>
                <a:lnTo>
                  <a:pt x="1181100" y="990600"/>
                </a:lnTo>
                <a:lnTo>
                  <a:pt x="1676400" y="495300"/>
                </a:lnTo>
                <a:lnTo>
                  <a:pt x="1181100" y="0"/>
                </a:lnTo>
                <a:close/>
              </a:path>
            </a:pathLst>
          </a:custGeom>
          <a:solidFill>
            <a:srgbClr val="C1CD22"/>
          </a:solidFill>
        </p:spPr>
        <p:txBody>
          <a:bodyPr wrap="square" lIns="0" tIns="0" rIns="0" bIns="0" rtlCol="0"/>
          <a:lstStyle/>
          <a:p>
            <a:endParaRPr sz="900"/>
          </a:p>
        </p:txBody>
      </p:sp>
      <p:grpSp>
        <p:nvGrpSpPr>
          <p:cNvPr id="6" name="Group 5"/>
          <p:cNvGrpSpPr/>
          <p:nvPr/>
        </p:nvGrpSpPr>
        <p:grpSpPr>
          <a:xfrm>
            <a:off x="838200" y="3350386"/>
            <a:ext cx="2819400" cy="2895601"/>
            <a:chOff x="838200" y="3350386"/>
            <a:chExt cx="2819400" cy="2895601"/>
          </a:xfrm>
        </p:grpSpPr>
        <p:grpSp>
          <p:nvGrpSpPr>
            <p:cNvPr id="7" name="object 5"/>
            <p:cNvGrpSpPr/>
            <p:nvPr/>
          </p:nvGrpSpPr>
          <p:grpSpPr>
            <a:xfrm>
              <a:off x="1063184" y="3685300"/>
              <a:ext cx="1004698" cy="512973"/>
              <a:chOff x="864044" y="3403028"/>
              <a:chExt cx="1085215" cy="615950"/>
            </a:xfrm>
          </p:grpSpPr>
          <p:sp>
            <p:nvSpPr>
              <p:cNvPr id="8" name="object 6"/>
              <p:cNvSpPr/>
              <p:nvPr/>
            </p:nvSpPr>
            <p:spPr>
              <a:xfrm>
                <a:off x="877062" y="3416045"/>
                <a:ext cx="1059180" cy="589915"/>
              </a:xfrm>
              <a:custGeom>
                <a:avLst/>
                <a:gdLst/>
                <a:ahLst/>
                <a:cxnLst/>
                <a:rect l="l" t="t" r="r" b="b"/>
                <a:pathLst>
                  <a:path w="1059180" h="589914">
                    <a:moveTo>
                      <a:pt x="1000251" y="0"/>
                    </a:moveTo>
                    <a:lnTo>
                      <a:pt x="58978" y="0"/>
                    </a:lnTo>
                    <a:lnTo>
                      <a:pt x="36020" y="4635"/>
                    </a:lnTo>
                    <a:lnTo>
                      <a:pt x="17273" y="17271"/>
                    </a:lnTo>
                    <a:lnTo>
                      <a:pt x="4634" y="36004"/>
                    </a:lnTo>
                    <a:lnTo>
                      <a:pt x="0" y="58927"/>
                    </a:lnTo>
                    <a:lnTo>
                      <a:pt x="0" y="530859"/>
                    </a:lnTo>
                    <a:lnTo>
                      <a:pt x="4634" y="553783"/>
                    </a:lnTo>
                    <a:lnTo>
                      <a:pt x="17273" y="572515"/>
                    </a:lnTo>
                    <a:lnTo>
                      <a:pt x="36020" y="585152"/>
                    </a:lnTo>
                    <a:lnTo>
                      <a:pt x="58978" y="589787"/>
                    </a:lnTo>
                    <a:lnTo>
                      <a:pt x="1000251" y="589787"/>
                    </a:lnTo>
                    <a:lnTo>
                      <a:pt x="1023175" y="585152"/>
                    </a:lnTo>
                    <a:lnTo>
                      <a:pt x="1041907" y="572515"/>
                    </a:lnTo>
                    <a:lnTo>
                      <a:pt x="1054544" y="553783"/>
                    </a:lnTo>
                    <a:lnTo>
                      <a:pt x="1059180" y="530859"/>
                    </a:lnTo>
                    <a:lnTo>
                      <a:pt x="1059180" y="58927"/>
                    </a:lnTo>
                    <a:lnTo>
                      <a:pt x="1054544" y="36004"/>
                    </a:lnTo>
                    <a:lnTo>
                      <a:pt x="1041907" y="17272"/>
                    </a:lnTo>
                    <a:lnTo>
                      <a:pt x="1023175" y="4635"/>
                    </a:lnTo>
                    <a:lnTo>
                      <a:pt x="1000251" y="0"/>
                    </a:lnTo>
                    <a:close/>
                  </a:path>
                </a:pathLst>
              </a:custGeom>
              <a:solidFill>
                <a:srgbClr val="CAE4F1">
                  <a:alpha val="90194"/>
                </a:srgbClr>
              </a:solidFill>
            </p:spPr>
            <p:txBody>
              <a:bodyPr wrap="square" lIns="0" tIns="0" rIns="0" bIns="0" rtlCol="0"/>
              <a:lstStyle/>
              <a:p>
                <a:endParaRPr sz="900"/>
              </a:p>
            </p:txBody>
          </p:sp>
          <p:sp>
            <p:nvSpPr>
              <p:cNvPr id="9" name="object 7"/>
              <p:cNvSpPr/>
              <p:nvPr/>
            </p:nvSpPr>
            <p:spPr>
              <a:xfrm>
                <a:off x="877062" y="3416045"/>
                <a:ext cx="1059180" cy="589915"/>
              </a:xfrm>
              <a:custGeom>
                <a:avLst/>
                <a:gdLst/>
                <a:ahLst/>
                <a:cxnLst/>
                <a:rect l="l" t="t" r="r" b="b"/>
                <a:pathLst>
                  <a:path w="1059180" h="589914">
                    <a:moveTo>
                      <a:pt x="0" y="58927"/>
                    </a:moveTo>
                    <a:lnTo>
                      <a:pt x="4634" y="36004"/>
                    </a:lnTo>
                    <a:lnTo>
                      <a:pt x="17273" y="17271"/>
                    </a:lnTo>
                    <a:lnTo>
                      <a:pt x="36020" y="4635"/>
                    </a:lnTo>
                    <a:lnTo>
                      <a:pt x="58978" y="0"/>
                    </a:lnTo>
                    <a:lnTo>
                      <a:pt x="1000251" y="0"/>
                    </a:lnTo>
                    <a:lnTo>
                      <a:pt x="1023175" y="4635"/>
                    </a:lnTo>
                    <a:lnTo>
                      <a:pt x="1041907" y="17272"/>
                    </a:lnTo>
                    <a:lnTo>
                      <a:pt x="1054544" y="36004"/>
                    </a:lnTo>
                    <a:lnTo>
                      <a:pt x="1059180" y="58927"/>
                    </a:lnTo>
                    <a:lnTo>
                      <a:pt x="1059180" y="530859"/>
                    </a:lnTo>
                    <a:lnTo>
                      <a:pt x="1054544" y="553783"/>
                    </a:lnTo>
                    <a:lnTo>
                      <a:pt x="1041907" y="572515"/>
                    </a:lnTo>
                    <a:lnTo>
                      <a:pt x="1023175" y="585152"/>
                    </a:lnTo>
                    <a:lnTo>
                      <a:pt x="1000251" y="589787"/>
                    </a:lnTo>
                    <a:lnTo>
                      <a:pt x="58978" y="589787"/>
                    </a:lnTo>
                    <a:lnTo>
                      <a:pt x="36020" y="585152"/>
                    </a:lnTo>
                    <a:lnTo>
                      <a:pt x="17273" y="572515"/>
                    </a:lnTo>
                    <a:lnTo>
                      <a:pt x="4634" y="553783"/>
                    </a:lnTo>
                    <a:lnTo>
                      <a:pt x="0" y="530859"/>
                    </a:lnTo>
                    <a:lnTo>
                      <a:pt x="0" y="58927"/>
                    </a:lnTo>
                    <a:close/>
                  </a:path>
                </a:pathLst>
              </a:custGeom>
              <a:ln w="25908">
                <a:solidFill>
                  <a:srgbClr val="CAE4F1"/>
                </a:solidFill>
              </a:ln>
            </p:spPr>
            <p:txBody>
              <a:bodyPr wrap="square" lIns="0" tIns="0" rIns="0" bIns="0" rtlCol="0"/>
              <a:lstStyle/>
              <a:p>
                <a:endParaRPr sz="900"/>
              </a:p>
            </p:txBody>
          </p:sp>
        </p:grpSp>
        <p:sp>
          <p:nvSpPr>
            <p:cNvPr id="10" name="object 8"/>
            <p:cNvSpPr txBox="1"/>
            <p:nvPr/>
          </p:nvSpPr>
          <p:spPr>
            <a:xfrm>
              <a:off x="1147334" y="3789217"/>
              <a:ext cx="847732" cy="319318"/>
            </a:xfrm>
            <a:prstGeom prst="rect">
              <a:avLst/>
            </a:prstGeom>
          </p:spPr>
          <p:txBody>
            <a:bodyPr vert="horz" wrap="square" lIns="0" tIns="36830" rIns="0" bIns="0" rtlCol="0">
              <a:spAutoFit/>
            </a:bodyPr>
            <a:lstStyle/>
            <a:p>
              <a:pPr marL="147320" marR="5080" indent="-147955">
                <a:lnSpc>
                  <a:spcPts val="1140"/>
                </a:lnSpc>
                <a:spcBef>
                  <a:spcPts val="290"/>
                </a:spcBef>
              </a:pPr>
              <a:r>
                <a:rPr sz="900" dirty="0">
                  <a:latin typeface="Arial"/>
                  <a:cs typeface="Arial"/>
                </a:rPr>
                <a:t>Or</a:t>
              </a:r>
              <a:r>
                <a:rPr sz="900" spc="5" dirty="0">
                  <a:latin typeface="Arial"/>
                  <a:cs typeface="Arial"/>
                </a:rPr>
                <a:t>g</a:t>
              </a:r>
              <a:r>
                <a:rPr sz="900" dirty="0">
                  <a:latin typeface="Arial"/>
                  <a:cs typeface="Arial"/>
                </a:rPr>
                <a:t>a</a:t>
              </a:r>
              <a:r>
                <a:rPr sz="900" spc="-5" dirty="0">
                  <a:latin typeface="Arial"/>
                  <a:cs typeface="Arial"/>
                </a:rPr>
                <a:t>n</a:t>
              </a:r>
              <a:r>
                <a:rPr sz="900" spc="-10" dirty="0">
                  <a:latin typeface="Arial"/>
                  <a:cs typeface="Arial"/>
                </a:rPr>
                <a:t>i</a:t>
              </a:r>
              <a:r>
                <a:rPr sz="900" spc="-15" dirty="0">
                  <a:latin typeface="Arial"/>
                  <a:cs typeface="Arial"/>
                </a:rPr>
                <a:t>z</a:t>
              </a:r>
              <a:r>
                <a:rPr sz="900" dirty="0">
                  <a:latin typeface="Arial"/>
                  <a:cs typeface="Arial"/>
                </a:rPr>
                <a:t>ati</a:t>
              </a:r>
              <a:r>
                <a:rPr sz="900" spc="-5" dirty="0">
                  <a:latin typeface="Arial"/>
                  <a:cs typeface="Arial"/>
                </a:rPr>
                <a:t>o</a:t>
              </a:r>
              <a:r>
                <a:rPr sz="900" dirty="0">
                  <a:latin typeface="Arial"/>
                  <a:cs typeface="Arial"/>
                </a:rPr>
                <a:t>n</a:t>
              </a:r>
              <a:r>
                <a:rPr sz="900" spc="-5" dirty="0">
                  <a:latin typeface="Arial"/>
                  <a:cs typeface="Arial"/>
                </a:rPr>
                <a:t>a</a:t>
              </a:r>
              <a:r>
                <a:rPr sz="900" dirty="0">
                  <a:latin typeface="Arial"/>
                  <a:cs typeface="Arial"/>
                </a:rPr>
                <a:t>l  Functions</a:t>
              </a:r>
              <a:endParaRPr sz="900">
                <a:latin typeface="Arial"/>
                <a:cs typeface="Arial"/>
              </a:endParaRPr>
            </a:p>
          </p:txBody>
        </p:sp>
        <p:grpSp>
          <p:nvGrpSpPr>
            <p:cNvPr id="11" name="object 9"/>
            <p:cNvGrpSpPr/>
            <p:nvPr/>
          </p:nvGrpSpPr>
          <p:grpSpPr>
            <a:xfrm>
              <a:off x="2481166" y="3685300"/>
              <a:ext cx="1004698" cy="512973"/>
              <a:chOff x="2395664" y="3403028"/>
              <a:chExt cx="1085215" cy="615950"/>
            </a:xfrm>
          </p:grpSpPr>
          <p:sp>
            <p:nvSpPr>
              <p:cNvPr id="12" name="object 10"/>
              <p:cNvSpPr/>
              <p:nvPr/>
            </p:nvSpPr>
            <p:spPr>
              <a:xfrm>
                <a:off x="2408681" y="3416045"/>
                <a:ext cx="1059180" cy="589915"/>
              </a:xfrm>
              <a:custGeom>
                <a:avLst/>
                <a:gdLst/>
                <a:ahLst/>
                <a:cxnLst/>
                <a:rect l="l" t="t" r="r" b="b"/>
                <a:pathLst>
                  <a:path w="1059179" h="589914">
                    <a:moveTo>
                      <a:pt x="1000252" y="0"/>
                    </a:moveTo>
                    <a:lnTo>
                      <a:pt x="58928" y="0"/>
                    </a:lnTo>
                    <a:lnTo>
                      <a:pt x="36004" y="4635"/>
                    </a:lnTo>
                    <a:lnTo>
                      <a:pt x="17272" y="17271"/>
                    </a:lnTo>
                    <a:lnTo>
                      <a:pt x="4635" y="36004"/>
                    </a:lnTo>
                    <a:lnTo>
                      <a:pt x="0" y="58927"/>
                    </a:lnTo>
                    <a:lnTo>
                      <a:pt x="0" y="530859"/>
                    </a:lnTo>
                    <a:lnTo>
                      <a:pt x="4635" y="553783"/>
                    </a:lnTo>
                    <a:lnTo>
                      <a:pt x="17272" y="572515"/>
                    </a:lnTo>
                    <a:lnTo>
                      <a:pt x="36004" y="585152"/>
                    </a:lnTo>
                    <a:lnTo>
                      <a:pt x="58928" y="589787"/>
                    </a:lnTo>
                    <a:lnTo>
                      <a:pt x="1000252" y="589787"/>
                    </a:lnTo>
                    <a:lnTo>
                      <a:pt x="1023175" y="585152"/>
                    </a:lnTo>
                    <a:lnTo>
                      <a:pt x="1041907" y="572515"/>
                    </a:lnTo>
                    <a:lnTo>
                      <a:pt x="1054544" y="553783"/>
                    </a:lnTo>
                    <a:lnTo>
                      <a:pt x="1059180" y="530859"/>
                    </a:lnTo>
                    <a:lnTo>
                      <a:pt x="1059180" y="58927"/>
                    </a:lnTo>
                    <a:lnTo>
                      <a:pt x="1054544" y="36004"/>
                    </a:lnTo>
                    <a:lnTo>
                      <a:pt x="1041908" y="17272"/>
                    </a:lnTo>
                    <a:lnTo>
                      <a:pt x="1023175" y="4635"/>
                    </a:lnTo>
                    <a:lnTo>
                      <a:pt x="1000252" y="0"/>
                    </a:lnTo>
                    <a:close/>
                  </a:path>
                </a:pathLst>
              </a:custGeom>
              <a:solidFill>
                <a:srgbClr val="CAE4F1">
                  <a:alpha val="90194"/>
                </a:srgbClr>
              </a:solidFill>
            </p:spPr>
            <p:txBody>
              <a:bodyPr wrap="square" lIns="0" tIns="0" rIns="0" bIns="0" rtlCol="0"/>
              <a:lstStyle/>
              <a:p>
                <a:endParaRPr sz="900"/>
              </a:p>
            </p:txBody>
          </p:sp>
          <p:sp>
            <p:nvSpPr>
              <p:cNvPr id="13" name="object 11"/>
              <p:cNvSpPr/>
              <p:nvPr/>
            </p:nvSpPr>
            <p:spPr>
              <a:xfrm>
                <a:off x="2408681" y="3416045"/>
                <a:ext cx="1059180" cy="589915"/>
              </a:xfrm>
              <a:custGeom>
                <a:avLst/>
                <a:gdLst/>
                <a:ahLst/>
                <a:cxnLst/>
                <a:rect l="l" t="t" r="r" b="b"/>
                <a:pathLst>
                  <a:path w="1059179" h="589914">
                    <a:moveTo>
                      <a:pt x="0" y="58927"/>
                    </a:moveTo>
                    <a:lnTo>
                      <a:pt x="4635" y="36004"/>
                    </a:lnTo>
                    <a:lnTo>
                      <a:pt x="17272" y="17271"/>
                    </a:lnTo>
                    <a:lnTo>
                      <a:pt x="36004" y="4635"/>
                    </a:lnTo>
                    <a:lnTo>
                      <a:pt x="58928" y="0"/>
                    </a:lnTo>
                    <a:lnTo>
                      <a:pt x="1000252" y="0"/>
                    </a:lnTo>
                    <a:lnTo>
                      <a:pt x="1023175" y="4635"/>
                    </a:lnTo>
                    <a:lnTo>
                      <a:pt x="1041908" y="17272"/>
                    </a:lnTo>
                    <a:lnTo>
                      <a:pt x="1054544" y="36004"/>
                    </a:lnTo>
                    <a:lnTo>
                      <a:pt x="1059180" y="58927"/>
                    </a:lnTo>
                    <a:lnTo>
                      <a:pt x="1059180" y="530859"/>
                    </a:lnTo>
                    <a:lnTo>
                      <a:pt x="1054544" y="553783"/>
                    </a:lnTo>
                    <a:lnTo>
                      <a:pt x="1041907" y="572515"/>
                    </a:lnTo>
                    <a:lnTo>
                      <a:pt x="1023175" y="585152"/>
                    </a:lnTo>
                    <a:lnTo>
                      <a:pt x="1000252" y="589787"/>
                    </a:lnTo>
                    <a:lnTo>
                      <a:pt x="58928" y="589787"/>
                    </a:lnTo>
                    <a:lnTo>
                      <a:pt x="36004" y="585152"/>
                    </a:lnTo>
                    <a:lnTo>
                      <a:pt x="17272" y="572515"/>
                    </a:lnTo>
                    <a:lnTo>
                      <a:pt x="4635" y="553783"/>
                    </a:lnTo>
                    <a:lnTo>
                      <a:pt x="0" y="530859"/>
                    </a:lnTo>
                    <a:lnTo>
                      <a:pt x="0" y="58927"/>
                    </a:lnTo>
                    <a:close/>
                  </a:path>
                </a:pathLst>
              </a:custGeom>
              <a:ln w="25908">
                <a:solidFill>
                  <a:srgbClr val="CAE4F1"/>
                </a:solidFill>
              </a:ln>
            </p:spPr>
            <p:txBody>
              <a:bodyPr wrap="square" lIns="0" tIns="0" rIns="0" bIns="0" rtlCol="0"/>
              <a:lstStyle/>
              <a:p>
                <a:endParaRPr sz="900"/>
              </a:p>
            </p:txBody>
          </p:sp>
        </p:grpSp>
        <p:sp>
          <p:nvSpPr>
            <p:cNvPr id="14" name="object 12"/>
            <p:cNvSpPr txBox="1"/>
            <p:nvPr/>
          </p:nvSpPr>
          <p:spPr>
            <a:xfrm>
              <a:off x="2636193" y="3789217"/>
              <a:ext cx="703700" cy="319318"/>
            </a:xfrm>
            <a:prstGeom prst="rect">
              <a:avLst/>
            </a:prstGeom>
          </p:spPr>
          <p:txBody>
            <a:bodyPr vert="horz" wrap="square" lIns="0" tIns="36830" rIns="0" bIns="0" rtlCol="0">
              <a:spAutoFit/>
            </a:bodyPr>
            <a:lstStyle/>
            <a:p>
              <a:pPr marL="71120" marR="5080" indent="-71755">
                <a:lnSpc>
                  <a:spcPts val="1140"/>
                </a:lnSpc>
                <a:spcBef>
                  <a:spcPts val="290"/>
                </a:spcBef>
              </a:pPr>
              <a:r>
                <a:rPr sz="900" spc="-5" dirty="0">
                  <a:latin typeface="Arial"/>
                  <a:cs typeface="Arial"/>
                </a:rPr>
                <a:t>E</a:t>
              </a:r>
              <a:r>
                <a:rPr sz="900" dirty="0">
                  <a:latin typeface="Arial"/>
                  <a:cs typeface="Arial"/>
                </a:rPr>
                <a:t>n</a:t>
              </a:r>
              <a:r>
                <a:rPr sz="900" spc="5" dirty="0">
                  <a:latin typeface="Arial"/>
                  <a:cs typeface="Arial"/>
                </a:rPr>
                <a:t>g</a:t>
              </a:r>
              <a:r>
                <a:rPr sz="900" spc="-10" dirty="0">
                  <a:latin typeface="Arial"/>
                  <a:cs typeface="Arial"/>
                </a:rPr>
                <a:t>i</a:t>
              </a:r>
              <a:r>
                <a:rPr sz="900" dirty="0">
                  <a:latin typeface="Arial"/>
                  <a:cs typeface="Arial"/>
                </a:rPr>
                <a:t>n</a:t>
              </a:r>
              <a:r>
                <a:rPr sz="900" spc="-5" dirty="0">
                  <a:latin typeface="Arial"/>
                  <a:cs typeface="Arial"/>
                </a:rPr>
                <a:t>e</a:t>
              </a:r>
              <a:r>
                <a:rPr sz="900" dirty="0">
                  <a:latin typeface="Arial"/>
                  <a:cs typeface="Arial"/>
                </a:rPr>
                <a:t>eri</a:t>
              </a:r>
              <a:r>
                <a:rPr sz="900" spc="-5" dirty="0">
                  <a:latin typeface="Arial"/>
                  <a:cs typeface="Arial"/>
                </a:rPr>
                <a:t>n</a:t>
              </a:r>
              <a:r>
                <a:rPr sz="900" dirty="0">
                  <a:latin typeface="Arial"/>
                  <a:cs typeface="Arial"/>
                </a:rPr>
                <a:t>g  Functions</a:t>
              </a:r>
              <a:endParaRPr sz="900">
                <a:latin typeface="Arial"/>
                <a:cs typeface="Arial"/>
              </a:endParaRPr>
            </a:p>
          </p:txBody>
        </p:sp>
        <p:sp>
          <p:nvSpPr>
            <p:cNvPr id="59" name="object 14"/>
            <p:cNvSpPr/>
            <p:nvPr/>
          </p:nvSpPr>
          <p:spPr>
            <a:xfrm>
              <a:off x="2069939" y="5781456"/>
              <a:ext cx="409168" cy="368070"/>
            </a:xfrm>
            <a:custGeom>
              <a:avLst/>
              <a:gdLst/>
              <a:ahLst/>
              <a:cxnLst/>
              <a:rect l="l" t="t" r="r" b="b"/>
              <a:pathLst>
                <a:path w="441960" h="441960">
                  <a:moveTo>
                    <a:pt x="220980" y="0"/>
                  </a:moveTo>
                  <a:lnTo>
                    <a:pt x="0" y="441960"/>
                  </a:lnTo>
                  <a:lnTo>
                    <a:pt x="441960" y="441960"/>
                  </a:lnTo>
                  <a:lnTo>
                    <a:pt x="220980" y="0"/>
                  </a:lnTo>
                  <a:close/>
                </a:path>
              </a:pathLst>
            </a:custGeom>
            <a:solidFill>
              <a:srgbClr val="CAE4F1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 sz="900"/>
            </a:p>
          </p:txBody>
        </p:sp>
        <p:sp>
          <p:nvSpPr>
            <p:cNvPr id="60" name="object 15"/>
            <p:cNvSpPr/>
            <p:nvPr/>
          </p:nvSpPr>
          <p:spPr>
            <a:xfrm>
              <a:off x="2069939" y="5781456"/>
              <a:ext cx="409168" cy="368070"/>
            </a:xfrm>
            <a:custGeom>
              <a:avLst/>
              <a:gdLst/>
              <a:ahLst/>
              <a:cxnLst/>
              <a:rect l="l" t="t" r="r" b="b"/>
              <a:pathLst>
                <a:path w="441960" h="441960">
                  <a:moveTo>
                    <a:pt x="0" y="441960"/>
                  </a:moveTo>
                  <a:lnTo>
                    <a:pt x="220980" y="0"/>
                  </a:lnTo>
                  <a:lnTo>
                    <a:pt x="441960" y="441960"/>
                  </a:lnTo>
                  <a:lnTo>
                    <a:pt x="0" y="441960"/>
                  </a:lnTo>
                  <a:close/>
                </a:path>
              </a:pathLst>
            </a:custGeom>
            <a:ln w="25908">
              <a:solidFill>
                <a:srgbClr val="CAE4F1"/>
              </a:solidFill>
            </a:ln>
          </p:spPr>
          <p:txBody>
            <a:bodyPr wrap="square" lIns="0" tIns="0" rIns="0" bIns="0" rtlCol="0"/>
            <a:lstStyle/>
            <a:p>
              <a:endParaRPr sz="900"/>
            </a:p>
          </p:txBody>
        </p:sp>
        <p:sp>
          <p:nvSpPr>
            <p:cNvPr id="61" name="object 16"/>
            <p:cNvSpPr/>
            <p:nvPr/>
          </p:nvSpPr>
          <p:spPr>
            <a:xfrm>
              <a:off x="1043396" y="5546355"/>
              <a:ext cx="2460893" cy="308313"/>
            </a:xfrm>
            <a:custGeom>
              <a:avLst/>
              <a:gdLst/>
              <a:ahLst/>
              <a:cxnLst/>
              <a:rect l="l" t="t" r="r" b="b"/>
              <a:pathLst>
                <a:path w="2658110" h="370204">
                  <a:moveTo>
                    <a:pt x="2645130" y="0"/>
                  </a:moveTo>
                  <a:lnTo>
                    <a:pt x="0" y="184962"/>
                  </a:lnTo>
                  <a:lnTo>
                    <a:pt x="12941" y="369925"/>
                  </a:lnTo>
                  <a:lnTo>
                    <a:pt x="2658084" y="184962"/>
                  </a:lnTo>
                  <a:lnTo>
                    <a:pt x="2645130" y="0"/>
                  </a:lnTo>
                  <a:close/>
                </a:path>
              </a:pathLst>
            </a:custGeom>
            <a:solidFill>
              <a:srgbClr val="CAE4F1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 sz="900"/>
            </a:p>
          </p:txBody>
        </p:sp>
        <p:sp>
          <p:nvSpPr>
            <p:cNvPr id="62" name="object 17"/>
            <p:cNvSpPr/>
            <p:nvPr/>
          </p:nvSpPr>
          <p:spPr>
            <a:xfrm>
              <a:off x="1043396" y="5546355"/>
              <a:ext cx="2460893" cy="308313"/>
            </a:xfrm>
            <a:custGeom>
              <a:avLst/>
              <a:gdLst/>
              <a:ahLst/>
              <a:cxnLst/>
              <a:rect l="l" t="t" r="r" b="b"/>
              <a:pathLst>
                <a:path w="2658110" h="370204">
                  <a:moveTo>
                    <a:pt x="0" y="184962"/>
                  </a:moveTo>
                  <a:lnTo>
                    <a:pt x="2645130" y="0"/>
                  </a:lnTo>
                  <a:lnTo>
                    <a:pt x="2658084" y="184962"/>
                  </a:lnTo>
                  <a:lnTo>
                    <a:pt x="12941" y="369925"/>
                  </a:lnTo>
                  <a:lnTo>
                    <a:pt x="0" y="184962"/>
                  </a:lnTo>
                  <a:close/>
                </a:path>
              </a:pathLst>
            </a:custGeom>
            <a:ln w="25399">
              <a:solidFill>
                <a:srgbClr val="CAE4F1"/>
              </a:solidFill>
            </a:ln>
          </p:spPr>
          <p:txBody>
            <a:bodyPr wrap="square" lIns="0" tIns="0" rIns="0" bIns="0" rtlCol="0"/>
            <a:lstStyle/>
            <a:p>
              <a:endParaRPr sz="900"/>
            </a:p>
          </p:txBody>
        </p:sp>
        <p:sp>
          <p:nvSpPr>
            <p:cNvPr id="63" name="object 18"/>
            <p:cNvSpPr/>
            <p:nvPr/>
          </p:nvSpPr>
          <p:spPr>
            <a:xfrm>
              <a:off x="931734" y="4333562"/>
              <a:ext cx="1092704" cy="134852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900" dirty="0"/>
            </a:p>
          </p:txBody>
        </p:sp>
        <p:sp>
          <p:nvSpPr>
            <p:cNvPr id="64" name="object 19"/>
            <p:cNvSpPr/>
            <p:nvPr/>
          </p:nvSpPr>
          <p:spPr>
            <a:xfrm>
              <a:off x="2461825" y="5229984"/>
              <a:ext cx="987650" cy="356437"/>
            </a:xfrm>
            <a:custGeom>
              <a:avLst/>
              <a:gdLst/>
              <a:ahLst/>
              <a:cxnLst/>
              <a:rect l="l" t="t" r="r" b="b"/>
              <a:pathLst>
                <a:path w="1066800" h="427989">
                  <a:moveTo>
                    <a:pt x="985012" y="0"/>
                  </a:moveTo>
                  <a:lnTo>
                    <a:pt x="56133" y="65024"/>
                  </a:lnTo>
                  <a:lnTo>
                    <a:pt x="14636" y="85677"/>
                  </a:lnTo>
                  <a:lnTo>
                    <a:pt x="0" y="129666"/>
                  </a:lnTo>
                  <a:lnTo>
                    <a:pt x="16890" y="371297"/>
                  </a:lnTo>
                  <a:lnTo>
                    <a:pt x="23258" y="394479"/>
                  </a:lnTo>
                  <a:lnTo>
                    <a:pt x="37544" y="412778"/>
                  </a:lnTo>
                  <a:lnTo>
                    <a:pt x="57663" y="424385"/>
                  </a:lnTo>
                  <a:lnTo>
                    <a:pt x="81533" y="427494"/>
                  </a:lnTo>
                  <a:lnTo>
                    <a:pt x="1010412" y="362534"/>
                  </a:lnTo>
                  <a:lnTo>
                    <a:pt x="1033541" y="356147"/>
                  </a:lnTo>
                  <a:lnTo>
                    <a:pt x="1051814" y="341863"/>
                  </a:lnTo>
                  <a:lnTo>
                    <a:pt x="1063418" y="321766"/>
                  </a:lnTo>
                  <a:lnTo>
                    <a:pt x="1066546" y="297941"/>
                  </a:lnTo>
                  <a:lnTo>
                    <a:pt x="1049654" y="56261"/>
                  </a:lnTo>
                  <a:lnTo>
                    <a:pt x="1043287" y="33057"/>
                  </a:lnTo>
                  <a:lnTo>
                    <a:pt x="1029001" y="14747"/>
                  </a:lnTo>
                  <a:lnTo>
                    <a:pt x="1008882" y="3129"/>
                  </a:lnTo>
                  <a:lnTo>
                    <a:pt x="98501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900"/>
            </a:p>
          </p:txBody>
        </p:sp>
        <p:sp>
          <p:nvSpPr>
            <p:cNvPr id="65" name="object 20"/>
            <p:cNvSpPr/>
            <p:nvPr/>
          </p:nvSpPr>
          <p:spPr>
            <a:xfrm>
              <a:off x="2461825" y="5229984"/>
              <a:ext cx="987650" cy="356437"/>
            </a:xfrm>
            <a:custGeom>
              <a:avLst/>
              <a:gdLst/>
              <a:ahLst/>
              <a:cxnLst/>
              <a:rect l="l" t="t" r="r" b="b"/>
              <a:pathLst>
                <a:path w="1066800" h="427989">
                  <a:moveTo>
                    <a:pt x="0" y="129666"/>
                  </a:moveTo>
                  <a:lnTo>
                    <a:pt x="14636" y="85677"/>
                  </a:lnTo>
                  <a:lnTo>
                    <a:pt x="56133" y="65024"/>
                  </a:lnTo>
                  <a:lnTo>
                    <a:pt x="985012" y="0"/>
                  </a:lnTo>
                  <a:lnTo>
                    <a:pt x="1008882" y="3129"/>
                  </a:lnTo>
                  <a:lnTo>
                    <a:pt x="1029001" y="14747"/>
                  </a:lnTo>
                  <a:lnTo>
                    <a:pt x="1043287" y="33057"/>
                  </a:lnTo>
                  <a:lnTo>
                    <a:pt x="1049654" y="56261"/>
                  </a:lnTo>
                  <a:lnTo>
                    <a:pt x="1066546" y="297941"/>
                  </a:lnTo>
                  <a:lnTo>
                    <a:pt x="1063418" y="321766"/>
                  </a:lnTo>
                  <a:lnTo>
                    <a:pt x="1051814" y="341863"/>
                  </a:lnTo>
                  <a:lnTo>
                    <a:pt x="1033541" y="356147"/>
                  </a:lnTo>
                  <a:lnTo>
                    <a:pt x="1010412" y="362534"/>
                  </a:lnTo>
                  <a:lnTo>
                    <a:pt x="81533" y="427494"/>
                  </a:lnTo>
                  <a:lnTo>
                    <a:pt x="57663" y="424385"/>
                  </a:lnTo>
                  <a:lnTo>
                    <a:pt x="37544" y="412778"/>
                  </a:lnTo>
                  <a:lnTo>
                    <a:pt x="23258" y="394479"/>
                  </a:lnTo>
                  <a:lnTo>
                    <a:pt x="16890" y="371297"/>
                  </a:lnTo>
                  <a:lnTo>
                    <a:pt x="0" y="129666"/>
                  </a:lnTo>
                  <a:close/>
                </a:path>
              </a:pathLst>
            </a:custGeom>
            <a:ln w="25400">
              <a:solidFill>
                <a:srgbClr val="00B3DC"/>
              </a:solidFill>
            </a:ln>
          </p:spPr>
          <p:txBody>
            <a:bodyPr wrap="square" lIns="0" tIns="0" rIns="0" bIns="0" rtlCol="0"/>
            <a:lstStyle/>
            <a:p>
              <a:endParaRPr sz="900"/>
            </a:p>
          </p:txBody>
        </p:sp>
        <p:sp>
          <p:nvSpPr>
            <p:cNvPr id="66" name="object 21"/>
            <p:cNvSpPr/>
            <p:nvPr/>
          </p:nvSpPr>
          <p:spPr>
            <a:xfrm>
              <a:off x="2767996" y="5361453"/>
              <a:ext cx="372720" cy="84614"/>
            </a:xfrm>
            <a:custGeom>
              <a:avLst/>
              <a:gdLst/>
              <a:ahLst/>
              <a:cxnLst/>
              <a:rect l="l" t="t" r="r" b="b"/>
              <a:pathLst>
                <a:path w="402589" h="101600">
                  <a:moveTo>
                    <a:pt x="33274" y="25780"/>
                  </a:moveTo>
                  <a:lnTo>
                    <a:pt x="22860" y="26542"/>
                  </a:lnTo>
                  <a:lnTo>
                    <a:pt x="0" y="101472"/>
                  </a:lnTo>
                  <a:lnTo>
                    <a:pt x="10160" y="100710"/>
                  </a:lnTo>
                  <a:lnTo>
                    <a:pt x="16637" y="78104"/>
                  </a:lnTo>
                  <a:lnTo>
                    <a:pt x="47117" y="75945"/>
                  </a:lnTo>
                  <a:lnTo>
                    <a:pt x="57996" y="75945"/>
                  </a:lnTo>
                  <a:lnTo>
                    <a:pt x="55055" y="69976"/>
                  </a:lnTo>
                  <a:lnTo>
                    <a:pt x="18923" y="69976"/>
                  </a:lnTo>
                  <a:lnTo>
                    <a:pt x="26796" y="43306"/>
                  </a:lnTo>
                  <a:lnTo>
                    <a:pt x="27812" y="38607"/>
                  </a:lnTo>
                  <a:lnTo>
                    <a:pt x="28320" y="33908"/>
                  </a:lnTo>
                  <a:lnTo>
                    <a:pt x="37279" y="33908"/>
                  </a:lnTo>
                  <a:lnTo>
                    <a:pt x="33274" y="25780"/>
                  </a:lnTo>
                  <a:close/>
                </a:path>
                <a:path w="402589" h="101600">
                  <a:moveTo>
                    <a:pt x="57996" y="75945"/>
                  </a:moveTo>
                  <a:lnTo>
                    <a:pt x="47117" y="75945"/>
                  </a:lnTo>
                  <a:lnTo>
                    <a:pt x="57276" y="97408"/>
                  </a:lnTo>
                  <a:lnTo>
                    <a:pt x="68199" y="96647"/>
                  </a:lnTo>
                  <a:lnTo>
                    <a:pt x="57996" y="75945"/>
                  </a:lnTo>
                  <a:close/>
                </a:path>
                <a:path w="402589" h="101600">
                  <a:moveTo>
                    <a:pt x="37279" y="33908"/>
                  </a:moveTo>
                  <a:lnTo>
                    <a:pt x="28320" y="33908"/>
                  </a:lnTo>
                  <a:lnTo>
                    <a:pt x="29844" y="37718"/>
                  </a:lnTo>
                  <a:lnTo>
                    <a:pt x="31876" y="42671"/>
                  </a:lnTo>
                  <a:lnTo>
                    <a:pt x="34670" y="48640"/>
                  </a:lnTo>
                  <a:lnTo>
                    <a:pt x="43687" y="68325"/>
                  </a:lnTo>
                  <a:lnTo>
                    <a:pt x="18923" y="69976"/>
                  </a:lnTo>
                  <a:lnTo>
                    <a:pt x="55055" y="69976"/>
                  </a:lnTo>
                  <a:lnTo>
                    <a:pt x="37279" y="33908"/>
                  </a:lnTo>
                  <a:close/>
                </a:path>
                <a:path w="402589" h="101600">
                  <a:moveTo>
                    <a:pt x="103758" y="20827"/>
                  </a:moveTo>
                  <a:lnTo>
                    <a:pt x="98298" y="21335"/>
                  </a:lnTo>
                  <a:lnTo>
                    <a:pt x="70866" y="23240"/>
                  </a:lnTo>
                  <a:lnTo>
                    <a:pt x="75945" y="96138"/>
                  </a:lnTo>
                  <a:lnTo>
                    <a:pt x="103758" y="94106"/>
                  </a:lnTo>
                  <a:lnTo>
                    <a:pt x="108457" y="93852"/>
                  </a:lnTo>
                  <a:lnTo>
                    <a:pt x="112268" y="93090"/>
                  </a:lnTo>
                  <a:lnTo>
                    <a:pt x="118618" y="91058"/>
                  </a:lnTo>
                  <a:lnTo>
                    <a:pt x="121157" y="89661"/>
                  </a:lnTo>
                  <a:lnTo>
                    <a:pt x="123189" y="88010"/>
                  </a:lnTo>
                  <a:lnTo>
                    <a:pt x="124496" y="86867"/>
                  </a:lnTo>
                  <a:lnTo>
                    <a:pt x="85089" y="86867"/>
                  </a:lnTo>
                  <a:lnTo>
                    <a:pt x="83312" y="61721"/>
                  </a:lnTo>
                  <a:lnTo>
                    <a:pt x="100202" y="60578"/>
                  </a:lnTo>
                  <a:lnTo>
                    <a:pt x="104775" y="60197"/>
                  </a:lnTo>
                  <a:lnTo>
                    <a:pt x="125111" y="60197"/>
                  </a:lnTo>
                  <a:lnTo>
                    <a:pt x="122681" y="57403"/>
                  </a:lnTo>
                  <a:lnTo>
                    <a:pt x="119125" y="55371"/>
                  </a:lnTo>
                  <a:lnTo>
                    <a:pt x="114554" y="54355"/>
                  </a:lnTo>
                  <a:lnTo>
                    <a:pt x="116535" y="53212"/>
                  </a:lnTo>
                  <a:lnTo>
                    <a:pt x="82676" y="53212"/>
                  </a:lnTo>
                  <a:lnTo>
                    <a:pt x="81152" y="31114"/>
                  </a:lnTo>
                  <a:lnTo>
                    <a:pt x="100964" y="29717"/>
                  </a:lnTo>
                  <a:lnTo>
                    <a:pt x="120799" y="29717"/>
                  </a:lnTo>
                  <a:lnTo>
                    <a:pt x="120142" y="28828"/>
                  </a:lnTo>
                  <a:lnTo>
                    <a:pt x="118110" y="25907"/>
                  </a:lnTo>
                  <a:lnTo>
                    <a:pt x="115316" y="23748"/>
                  </a:lnTo>
                  <a:lnTo>
                    <a:pt x="111760" y="22605"/>
                  </a:lnTo>
                  <a:lnTo>
                    <a:pt x="108331" y="21335"/>
                  </a:lnTo>
                  <a:lnTo>
                    <a:pt x="103758" y="20827"/>
                  </a:lnTo>
                  <a:close/>
                </a:path>
                <a:path w="402589" h="101600">
                  <a:moveTo>
                    <a:pt x="125111" y="60197"/>
                  </a:moveTo>
                  <a:lnTo>
                    <a:pt x="104775" y="60197"/>
                  </a:lnTo>
                  <a:lnTo>
                    <a:pt x="108331" y="60451"/>
                  </a:lnTo>
                  <a:lnTo>
                    <a:pt x="113411" y="61721"/>
                  </a:lnTo>
                  <a:lnTo>
                    <a:pt x="119689" y="74548"/>
                  </a:lnTo>
                  <a:lnTo>
                    <a:pt x="119380" y="76200"/>
                  </a:lnTo>
                  <a:lnTo>
                    <a:pt x="109727" y="84708"/>
                  </a:lnTo>
                  <a:lnTo>
                    <a:pt x="108457" y="85089"/>
                  </a:lnTo>
                  <a:lnTo>
                    <a:pt x="106299" y="85343"/>
                  </a:lnTo>
                  <a:lnTo>
                    <a:pt x="103250" y="85597"/>
                  </a:lnTo>
                  <a:lnTo>
                    <a:pt x="85089" y="86867"/>
                  </a:lnTo>
                  <a:lnTo>
                    <a:pt x="124496" y="86867"/>
                  </a:lnTo>
                  <a:lnTo>
                    <a:pt x="125221" y="86232"/>
                  </a:lnTo>
                  <a:lnTo>
                    <a:pt x="126873" y="83819"/>
                  </a:lnTo>
                  <a:lnTo>
                    <a:pt x="128016" y="80772"/>
                  </a:lnTo>
                  <a:lnTo>
                    <a:pt x="129286" y="77723"/>
                  </a:lnTo>
                  <a:lnTo>
                    <a:pt x="129793" y="74548"/>
                  </a:lnTo>
                  <a:lnTo>
                    <a:pt x="129539" y="71119"/>
                  </a:lnTo>
                  <a:lnTo>
                    <a:pt x="129286" y="66928"/>
                  </a:lnTo>
                  <a:lnTo>
                    <a:pt x="127888" y="63245"/>
                  </a:lnTo>
                  <a:lnTo>
                    <a:pt x="125111" y="60197"/>
                  </a:lnTo>
                  <a:close/>
                </a:path>
                <a:path w="402589" h="101600">
                  <a:moveTo>
                    <a:pt x="120799" y="29717"/>
                  </a:moveTo>
                  <a:lnTo>
                    <a:pt x="100964" y="29717"/>
                  </a:lnTo>
                  <a:lnTo>
                    <a:pt x="104648" y="29844"/>
                  </a:lnTo>
                  <a:lnTo>
                    <a:pt x="106933" y="30352"/>
                  </a:lnTo>
                  <a:lnTo>
                    <a:pt x="114426" y="42544"/>
                  </a:lnTo>
                  <a:lnTo>
                    <a:pt x="114045" y="44703"/>
                  </a:lnTo>
                  <a:lnTo>
                    <a:pt x="111760" y="48259"/>
                  </a:lnTo>
                  <a:lnTo>
                    <a:pt x="109981" y="49656"/>
                  </a:lnTo>
                  <a:lnTo>
                    <a:pt x="107568" y="50545"/>
                  </a:lnTo>
                  <a:lnTo>
                    <a:pt x="105791" y="51307"/>
                  </a:lnTo>
                  <a:lnTo>
                    <a:pt x="102743" y="51688"/>
                  </a:lnTo>
                  <a:lnTo>
                    <a:pt x="98425" y="52069"/>
                  </a:lnTo>
                  <a:lnTo>
                    <a:pt x="82676" y="53212"/>
                  </a:lnTo>
                  <a:lnTo>
                    <a:pt x="116535" y="53212"/>
                  </a:lnTo>
                  <a:lnTo>
                    <a:pt x="123951" y="41401"/>
                  </a:lnTo>
                  <a:lnTo>
                    <a:pt x="123443" y="34925"/>
                  </a:lnTo>
                  <a:lnTo>
                    <a:pt x="122300" y="31750"/>
                  </a:lnTo>
                  <a:lnTo>
                    <a:pt x="120799" y="29717"/>
                  </a:lnTo>
                  <a:close/>
                </a:path>
                <a:path w="402589" h="101600">
                  <a:moveTo>
                    <a:pt x="148970" y="66675"/>
                  </a:moveTo>
                  <a:lnTo>
                    <a:pt x="139826" y="68072"/>
                  </a:lnTo>
                  <a:lnTo>
                    <a:pt x="140308" y="72643"/>
                  </a:lnTo>
                  <a:lnTo>
                    <a:pt x="140432" y="73151"/>
                  </a:lnTo>
                  <a:lnTo>
                    <a:pt x="166116" y="91058"/>
                  </a:lnTo>
                  <a:lnTo>
                    <a:pt x="177926" y="90169"/>
                  </a:lnTo>
                  <a:lnTo>
                    <a:pt x="182499" y="88900"/>
                  </a:lnTo>
                  <a:lnTo>
                    <a:pt x="190626" y="84581"/>
                  </a:lnTo>
                  <a:lnTo>
                    <a:pt x="192912" y="82295"/>
                  </a:lnTo>
                  <a:lnTo>
                    <a:pt x="167512" y="82295"/>
                  </a:lnTo>
                  <a:lnTo>
                    <a:pt x="163702" y="81787"/>
                  </a:lnTo>
                  <a:lnTo>
                    <a:pt x="149606" y="70230"/>
                  </a:lnTo>
                  <a:lnTo>
                    <a:pt x="148970" y="66675"/>
                  </a:lnTo>
                  <a:close/>
                </a:path>
                <a:path w="402589" h="101600">
                  <a:moveTo>
                    <a:pt x="170180" y="14985"/>
                  </a:moveTo>
                  <a:lnTo>
                    <a:pt x="159893" y="15747"/>
                  </a:lnTo>
                  <a:lnTo>
                    <a:pt x="155448" y="16890"/>
                  </a:lnTo>
                  <a:lnTo>
                    <a:pt x="151637" y="18795"/>
                  </a:lnTo>
                  <a:lnTo>
                    <a:pt x="147700" y="20700"/>
                  </a:lnTo>
                  <a:lnTo>
                    <a:pt x="140325" y="35178"/>
                  </a:lnTo>
                  <a:lnTo>
                    <a:pt x="140716" y="40639"/>
                  </a:lnTo>
                  <a:lnTo>
                    <a:pt x="141858" y="43560"/>
                  </a:lnTo>
                  <a:lnTo>
                    <a:pt x="143763" y="46100"/>
                  </a:lnTo>
                  <a:lnTo>
                    <a:pt x="145669" y="48767"/>
                  </a:lnTo>
                  <a:lnTo>
                    <a:pt x="173227" y="57150"/>
                  </a:lnTo>
                  <a:lnTo>
                    <a:pt x="177545" y="58038"/>
                  </a:lnTo>
                  <a:lnTo>
                    <a:pt x="179577" y="58673"/>
                  </a:lnTo>
                  <a:lnTo>
                    <a:pt x="182752" y="59562"/>
                  </a:lnTo>
                  <a:lnTo>
                    <a:pt x="185038" y="60832"/>
                  </a:lnTo>
                  <a:lnTo>
                    <a:pt x="186436" y="62483"/>
                  </a:lnTo>
                  <a:lnTo>
                    <a:pt x="187960" y="64134"/>
                  </a:lnTo>
                  <a:lnTo>
                    <a:pt x="188721" y="66039"/>
                  </a:lnTo>
                  <a:lnTo>
                    <a:pt x="188834" y="68072"/>
                  </a:lnTo>
                  <a:lnTo>
                    <a:pt x="188944" y="70738"/>
                  </a:lnTo>
                  <a:lnTo>
                    <a:pt x="188468" y="72643"/>
                  </a:lnTo>
                  <a:lnTo>
                    <a:pt x="187198" y="74675"/>
                  </a:lnTo>
                  <a:lnTo>
                    <a:pt x="186055" y="76707"/>
                  </a:lnTo>
                  <a:lnTo>
                    <a:pt x="184023" y="78358"/>
                  </a:lnTo>
                  <a:lnTo>
                    <a:pt x="181229" y="79628"/>
                  </a:lnTo>
                  <a:lnTo>
                    <a:pt x="178562" y="80898"/>
                  </a:lnTo>
                  <a:lnTo>
                    <a:pt x="175260" y="81660"/>
                  </a:lnTo>
                  <a:lnTo>
                    <a:pt x="171576" y="81914"/>
                  </a:lnTo>
                  <a:lnTo>
                    <a:pt x="167512" y="82295"/>
                  </a:lnTo>
                  <a:lnTo>
                    <a:pt x="192912" y="82295"/>
                  </a:lnTo>
                  <a:lnTo>
                    <a:pt x="193548" y="81660"/>
                  </a:lnTo>
                  <a:lnTo>
                    <a:pt x="195580" y="78104"/>
                  </a:lnTo>
                  <a:lnTo>
                    <a:pt x="197485" y="74422"/>
                  </a:lnTo>
                  <a:lnTo>
                    <a:pt x="198374" y="70738"/>
                  </a:lnTo>
                  <a:lnTo>
                    <a:pt x="197866" y="62991"/>
                  </a:lnTo>
                  <a:lnTo>
                    <a:pt x="196595" y="59562"/>
                  </a:lnTo>
                  <a:lnTo>
                    <a:pt x="194310" y="56768"/>
                  </a:lnTo>
                  <a:lnTo>
                    <a:pt x="192150" y="53847"/>
                  </a:lnTo>
                  <a:lnTo>
                    <a:pt x="188849" y="51561"/>
                  </a:lnTo>
                  <a:lnTo>
                    <a:pt x="184404" y="49910"/>
                  </a:lnTo>
                  <a:lnTo>
                    <a:pt x="181482" y="48767"/>
                  </a:lnTo>
                  <a:lnTo>
                    <a:pt x="175894" y="47625"/>
                  </a:lnTo>
                  <a:lnTo>
                    <a:pt x="168020" y="46354"/>
                  </a:lnTo>
                  <a:lnTo>
                    <a:pt x="160019" y="45211"/>
                  </a:lnTo>
                  <a:lnTo>
                    <a:pt x="155067" y="43814"/>
                  </a:lnTo>
                  <a:lnTo>
                    <a:pt x="149606" y="32892"/>
                  </a:lnTo>
                  <a:lnTo>
                    <a:pt x="150749" y="30225"/>
                  </a:lnTo>
                  <a:lnTo>
                    <a:pt x="153288" y="27939"/>
                  </a:lnTo>
                  <a:lnTo>
                    <a:pt x="155701" y="25653"/>
                  </a:lnTo>
                  <a:lnTo>
                    <a:pt x="159893" y="24256"/>
                  </a:lnTo>
                  <a:lnTo>
                    <a:pt x="171323" y="23494"/>
                  </a:lnTo>
                  <a:lnTo>
                    <a:pt x="188950" y="23494"/>
                  </a:lnTo>
                  <a:lnTo>
                    <a:pt x="186817" y="20827"/>
                  </a:lnTo>
                  <a:lnTo>
                    <a:pt x="183514" y="18414"/>
                  </a:lnTo>
                  <a:lnTo>
                    <a:pt x="179324" y="17017"/>
                  </a:lnTo>
                  <a:lnTo>
                    <a:pt x="175006" y="15493"/>
                  </a:lnTo>
                  <a:lnTo>
                    <a:pt x="170180" y="14985"/>
                  </a:lnTo>
                  <a:close/>
                </a:path>
                <a:path w="402589" h="101600">
                  <a:moveTo>
                    <a:pt x="188950" y="23494"/>
                  </a:moveTo>
                  <a:lnTo>
                    <a:pt x="171323" y="23494"/>
                  </a:lnTo>
                  <a:lnTo>
                    <a:pt x="175641" y="24383"/>
                  </a:lnTo>
                  <a:lnTo>
                    <a:pt x="181737" y="28701"/>
                  </a:lnTo>
                  <a:lnTo>
                    <a:pt x="183642" y="32003"/>
                  </a:lnTo>
                  <a:lnTo>
                    <a:pt x="184531" y="36575"/>
                  </a:lnTo>
                  <a:lnTo>
                    <a:pt x="193675" y="35178"/>
                  </a:lnTo>
                  <a:lnTo>
                    <a:pt x="193294" y="30987"/>
                  </a:lnTo>
                  <a:lnTo>
                    <a:pt x="191769" y="27177"/>
                  </a:lnTo>
                  <a:lnTo>
                    <a:pt x="189356" y="24002"/>
                  </a:lnTo>
                  <a:lnTo>
                    <a:pt x="188950" y="23494"/>
                  </a:lnTo>
                  <a:close/>
                </a:path>
                <a:path w="402589" h="101600">
                  <a:moveTo>
                    <a:pt x="260985" y="9905"/>
                  </a:moveTo>
                  <a:lnTo>
                    <a:pt x="208280" y="13588"/>
                  </a:lnTo>
                  <a:lnTo>
                    <a:pt x="213360" y="86486"/>
                  </a:lnTo>
                  <a:lnTo>
                    <a:pt x="267843" y="82676"/>
                  </a:lnTo>
                  <a:lnTo>
                    <a:pt x="267441" y="77215"/>
                  </a:lnTo>
                  <a:lnTo>
                    <a:pt x="222504" y="77215"/>
                  </a:lnTo>
                  <a:lnTo>
                    <a:pt x="220725" y="52450"/>
                  </a:lnTo>
                  <a:lnTo>
                    <a:pt x="261112" y="49529"/>
                  </a:lnTo>
                  <a:lnTo>
                    <a:pt x="260685" y="43814"/>
                  </a:lnTo>
                  <a:lnTo>
                    <a:pt x="220091" y="43814"/>
                  </a:lnTo>
                  <a:lnTo>
                    <a:pt x="218567" y="21462"/>
                  </a:lnTo>
                  <a:lnTo>
                    <a:pt x="261619" y="18541"/>
                  </a:lnTo>
                  <a:lnTo>
                    <a:pt x="260985" y="9905"/>
                  </a:lnTo>
                  <a:close/>
                </a:path>
                <a:path w="402589" h="101600">
                  <a:moveTo>
                    <a:pt x="267207" y="74040"/>
                  </a:moveTo>
                  <a:lnTo>
                    <a:pt x="222504" y="77215"/>
                  </a:lnTo>
                  <a:lnTo>
                    <a:pt x="267441" y="77215"/>
                  </a:lnTo>
                  <a:lnTo>
                    <a:pt x="267207" y="74040"/>
                  </a:lnTo>
                  <a:close/>
                </a:path>
                <a:path w="402589" h="101600">
                  <a:moveTo>
                    <a:pt x="260476" y="41020"/>
                  </a:moveTo>
                  <a:lnTo>
                    <a:pt x="220091" y="43814"/>
                  </a:lnTo>
                  <a:lnTo>
                    <a:pt x="260685" y="43814"/>
                  </a:lnTo>
                  <a:lnTo>
                    <a:pt x="260476" y="41020"/>
                  </a:lnTo>
                  <a:close/>
                </a:path>
                <a:path w="402589" h="101600">
                  <a:moveTo>
                    <a:pt x="286385" y="8127"/>
                  </a:moveTo>
                  <a:lnTo>
                    <a:pt x="276479" y="8762"/>
                  </a:lnTo>
                  <a:lnTo>
                    <a:pt x="281558" y="81787"/>
                  </a:lnTo>
                  <a:lnTo>
                    <a:pt x="290830" y="81025"/>
                  </a:lnTo>
                  <a:lnTo>
                    <a:pt x="286766" y="23748"/>
                  </a:lnTo>
                  <a:lnTo>
                    <a:pt x="298482" y="23748"/>
                  </a:lnTo>
                  <a:lnTo>
                    <a:pt x="286385" y="8127"/>
                  </a:lnTo>
                  <a:close/>
                </a:path>
                <a:path w="402589" h="101600">
                  <a:moveTo>
                    <a:pt x="298482" y="23748"/>
                  </a:moveTo>
                  <a:lnTo>
                    <a:pt x="286766" y="23748"/>
                  </a:lnTo>
                  <a:lnTo>
                    <a:pt x="329056" y="78358"/>
                  </a:lnTo>
                  <a:lnTo>
                    <a:pt x="338963" y="77723"/>
                  </a:lnTo>
                  <a:lnTo>
                    <a:pt x="337918" y="62737"/>
                  </a:lnTo>
                  <a:lnTo>
                    <a:pt x="328675" y="62737"/>
                  </a:lnTo>
                  <a:lnTo>
                    <a:pt x="298482" y="23748"/>
                  </a:lnTo>
                  <a:close/>
                </a:path>
                <a:path w="402589" h="101600">
                  <a:moveTo>
                    <a:pt x="333882" y="4825"/>
                  </a:moveTo>
                  <a:lnTo>
                    <a:pt x="324612" y="5460"/>
                  </a:lnTo>
                  <a:lnTo>
                    <a:pt x="328675" y="62737"/>
                  </a:lnTo>
                  <a:lnTo>
                    <a:pt x="337918" y="62737"/>
                  </a:lnTo>
                  <a:lnTo>
                    <a:pt x="333882" y="4825"/>
                  </a:lnTo>
                  <a:close/>
                </a:path>
                <a:path w="402589" h="101600">
                  <a:moveTo>
                    <a:pt x="378385" y="11048"/>
                  </a:moveTo>
                  <a:lnTo>
                    <a:pt x="368681" y="11048"/>
                  </a:lnTo>
                  <a:lnTo>
                    <a:pt x="373125" y="75310"/>
                  </a:lnTo>
                  <a:lnTo>
                    <a:pt x="382777" y="74675"/>
                  </a:lnTo>
                  <a:lnTo>
                    <a:pt x="378385" y="11048"/>
                  </a:lnTo>
                  <a:close/>
                </a:path>
                <a:path w="402589" h="101600">
                  <a:moveTo>
                    <a:pt x="401827" y="0"/>
                  </a:moveTo>
                  <a:lnTo>
                    <a:pt x="344043" y="4063"/>
                  </a:lnTo>
                  <a:lnTo>
                    <a:pt x="344677" y="12700"/>
                  </a:lnTo>
                  <a:lnTo>
                    <a:pt x="368681" y="11048"/>
                  </a:lnTo>
                  <a:lnTo>
                    <a:pt x="378385" y="11048"/>
                  </a:lnTo>
                  <a:lnTo>
                    <a:pt x="378332" y="10286"/>
                  </a:lnTo>
                  <a:lnTo>
                    <a:pt x="402463" y="8635"/>
                  </a:lnTo>
                  <a:lnTo>
                    <a:pt x="401827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 sz="900"/>
            </a:p>
          </p:txBody>
        </p:sp>
        <p:sp>
          <p:nvSpPr>
            <p:cNvPr id="67" name="object 22"/>
            <p:cNvSpPr/>
            <p:nvPr/>
          </p:nvSpPr>
          <p:spPr>
            <a:xfrm>
              <a:off x="838200" y="3580644"/>
              <a:ext cx="2744255" cy="2665343"/>
            </a:xfrm>
            <a:custGeom>
              <a:avLst/>
              <a:gdLst/>
              <a:ahLst/>
              <a:cxnLst/>
              <a:rect l="l" t="t" r="r" b="b"/>
              <a:pathLst>
                <a:path w="2964179" h="3200400">
                  <a:moveTo>
                    <a:pt x="0" y="3200400"/>
                  </a:moveTo>
                  <a:lnTo>
                    <a:pt x="2964180" y="3200400"/>
                  </a:lnTo>
                  <a:lnTo>
                    <a:pt x="2964180" y="0"/>
                  </a:lnTo>
                  <a:lnTo>
                    <a:pt x="0" y="0"/>
                  </a:lnTo>
                  <a:lnTo>
                    <a:pt x="0" y="3200400"/>
                  </a:lnTo>
                  <a:close/>
                </a:path>
              </a:pathLst>
            </a:custGeom>
            <a:ln w="25908">
              <a:solidFill>
                <a:srgbClr val="C1CD22"/>
              </a:solidFill>
            </a:ln>
          </p:spPr>
          <p:txBody>
            <a:bodyPr wrap="square" lIns="0" tIns="0" rIns="0" bIns="0" rtlCol="0"/>
            <a:lstStyle/>
            <a:p>
              <a:endParaRPr sz="900"/>
            </a:p>
          </p:txBody>
        </p:sp>
        <p:sp>
          <p:nvSpPr>
            <p:cNvPr id="71" name="object 71"/>
            <p:cNvSpPr txBox="1"/>
            <p:nvPr/>
          </p:nvSpPr>
          <p:spPr>
            <a:xfrm>
              <a:off x="965136" y="3350386"/>
              <a:ext cx="2692464" cy="150682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  <a:tabLst>
                  <a:tab pos="5427980" algn="l"/>
                </a:tabLst>
              </a:pPr>
              <a:r>
                <a:rPr sz="900" b="1" spc="-10" dirty="0">
                  <a:latin typeface="Arial"/>
                  <a:cs typeface="Arial"/>
                </a:rPr>
                <a:t>Privacy</a:t>
              </a:r>
              <a:r>
                <a:rPr sz="900" b="1" spc="35" dirty="0">
                  <a:latin typeface="Arial"/>
                  <a:cs typeface="Arial"/>
                </a:rPr>
                <a:t> </a:t>
              </a:r>
              <a:r>
                <a:rPr sz="900" b="1" spc="-5" dirty="0" smtClean="0">
                  <a:latin typeface="Arial"/>
                  <a:cs typeface="Arial"/>
                </a:rPr>
                <a:t>Partially</a:t>
              </a:r>
              <a:r>
                <a:rPr lang="en-US" sz="900" b="1" spc="-15" dirty="0">
                  <a:latin typeface="Arial"/>
                  <a:cs typeface="Arial"/>
                </a:rPr>
                <a:t> </a:t>
              </a:r>
              <a:r>
                <a:rPr sz="900" b="1" spc="-10" dirty="0" smtClean="0">
                  <a:latin typeface="Arial"/>
                  <a:cs typeface="Arial"/>
                </a:rPr>
                <a:t>Addressed</a:t>
              </a:r>
              <a:endParaRPr sz="900" dirty="0">
                <a:latin typeface="Arial"/>
                <a:cs typeface="Arial"/>
              </a:endParaRP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5698846" y="3341206"/>
            <a:ext cx="2799042" cy="2904780"/>
            <a:chOff x="5698846" y="3341206"/>
            <a:chExt cx="2799042" cy="2904780"/>
          </a:xfrm>
        </p:grpSpPr>
        <p:grpSp>
          <p:nvGrpSpPr>
            <p:cNvPr id="15" name="object 23"/>
            <p:cNvGrpSpPr/>
            <p:nvPr/>
          </p:nvGrpSpPr>
          <p:grpSpPr>
            <a:xfrm>
              <a:off x="5860339" y="3685300"/>
              <a:ext cx="1004698" cy="512973"/>
              <a:chOff x="6045644" y="3403028"/>
              <a:chExt cx="1085215" cy="615950"/>
            </a:xfrm>
          </p:grpSpPr>
          <p:sp>
            <p:nvSpPr>
              <p:cNvPr id="16" name="object 24"/>
              <p:cNvSpPr/>
              <p:nvPr/>
            </p:nvSpPr>
            <p:spPr>
              <a:xfrm>
                <a:off x="6058662" y="3416045"/>
                <a:ext cx="1059180" cy="589915"/>
              </a:xfrm>
              <a:custGeom>
                <a:avLst/>
                <a:gdLst/>
                <a:ahLst/>
                <a:cxnLst/>
                <a:rect l="l" t="t" r="r" b="b"/>
                <a:pathLst>
                  <a:path w="1059179" h="589914">
                    <a:moveTo>
                      <a:pt x="1000252" y="0"/>
                    </a:moveTo>
                    <a:lnTo>
                      <a:pt x="58927" y="0"/>
                    </a:lnTo>
                    <a:lnTo>
                      <a:pt x="36004" y="4635"/>
                    </a:lnTo>
                    <a:lnTo>
                      <a:pt x="17272" y="17271"/>
                    </a:lnTo>
                    <a:lnTo>
                      <a:pt x="4635" y="36004"/>
                    </a:lnTo>
                    <a:lnTo>
                      <a:pt x="0" y="58927"/>
                    </a:lnTo>
                    <a:lnTo>
                      <a:pt x="0" y="530859"/>
                    </a:lnTo>
                    <a:lnTo>
                      <a:pt x="4635" y="553783"/>
                    </a:lnTo>
                    <a:lnTo>
                      <a:pt x="17271" y="572515"/>
                    </a:lnTo>
                    <a:lnTo>
                      <a:pt x="36004" y="585152"/>
                    </a:lnTo>
                    <a:lnTo>
                      <a:pt x="58927" y="589787"/>
                    </a:lnTo>
                    <a:lnTo>
                      <a:pt x="1000252" y="589787"/>
                    </a:lnTo>
                    <a:lnTo>
                      <a:pt x="1023175" y="585152"/>
                    </a:lnTo>
                    <a:lnTo>
                      <a:pt x="1041908" y="572515"/>
                    </a:lnTo>
                    <a:lnTo>
                      <a:pt x="1054544" y="553783"/>
                    </a:lnTo>
                    <a:lnTo>
                      <a:pt x="1059180" y="530859"/>
                    </a:lnTo>
                    <a:lnTo>
                      <a:pt x="1059180" y="58927"/>
                    </a:lnTo>
                    <a:lnTo>
                      <a:pt x="1054544" y="36004"/>
                    </a:lnTo>
                    <a:lnTo>
                      <a:pt x="1041908" y="17272"/>
                    </a:lnTo>
                    <a:lnTo>
                      <a:pt x="1023175" y="4635"/>
                    </a:lnTo>
                    <a:lnTo>
                      <a:pt x="1000252" y="0"/>
                    </a:lnTo>
                    <a:close/>
                  </a:path>
                </a:pathLst>
              </a:custGeom>
              <a:solidFill>
                <a:srgbClr val="CAE4F1">
                  <a:alpha val="90194"/>
                </a:srgbClr>
              </a:solidFill>
            </p:spPr>
            <p:txBody>
              <a:bodyPr wrap="square" lIns="0" tIns="0" rIns="0" bIns="0" rtlCol="0"/>
              <a:lstStyle/>
              <a:p>
                <a:endParaRPr sz="900"/>
              </a:p>
            </p:txBody>
          </p:sp>
          <p:sp>
            <p:nvSpPr>
              <p:cNvPr id="17" name="object 25"/>
              <p:cNvSpPr/>
              <p:nvPr/>
            </p:nvSpPr>
            <p:spPr>
              <a:xfrm>
                <a:off x="6058662" y="3416045"/>
                <a:ext cx="1059180" cy="589915"/>
              </a:xfrm>
              <a:custGeom>
                <a:avLst/>
                <a:gdLst/>
                <a:ahLst/>
                <a:cxnLst/>
                <a:rect l="l" t="t" r="r" b="b"/>
                <a:pathLst>
                  <a:path w="1059179" h="589914">
                    <a:moveTo>
                      <a:pt x="0" y="58927"/>
                    </a:moveTo>
                    <a:lnTo>
                      <a:pt x="4635" y="36004"/>
                    </a:lnTo>
                    <a:lnTo>
                      <a:pt x="17272" y="17271"/>
                    </a:lnTo>
                    <a:lnTo>
                      <a:pt x="36004" y="4635"/>
                    </a:lnTo>
                    <a:lnTo>
                      <a:pt x="58927" y="0"/>
                    </a:lnTo>
                    <a:lnTo>
                      <a:pt x="1000252" y="0"/>
                    </a:lnTo>
                    <a:lnTo>
                      <a:pt x="1023175" y="4635"/>
                    </a:lnTo>
                    <a:lnTo>
                      <a:pt x="1041908" y="17272"/>
                    </a:lnTo>
                    <a:lnTo>
                      <a:pt x="1054544" y="36004"/>
                    </a:lnTo>
                    <a:lnTo>
                      <a:pt x="1059180" y="58927"/>
                    </a:lnTo>
                    <a:lnTo>
                      <a:pt x="1059180" y="530859"/>
                    </a:lnTo>
                    <a:lnTo>
                      <a:pt x="1054544" y="553783"/>
                    </a:lnTo>
                    <a:lnTo>
                      <a:pt x="1041908" y="572515"/>
                    </a:lnTo>
                    <a:lnTo>
                      <a:pt x="1023175" y="585152"/>
                    </a:lnTo>
                    <a:lnTo>
                      <a:pt x="1000252" y="589787"/>
                    </a:lnTo>
                    <a:lnTo>
                      <a:pt x="58927" y="589787"/>
                    </a:lnTo>
                    <a:lnTo>
                      <a:pt x="36004" y="585152"/>
                    </a:lnTo>
                    <a:lnTo>
                      <a:pt x="17271" y="572515"/>
                    </a:lnTo>
                    <a:lnTo>
                      <a:pt x="4635" y="553783"/>
                    </a:lnTo>
                    <a:lnTo>
                      <a:pt x="0" y="530859"/>
                    </a:lnTo>
                    <a:lnTo>
                      <a:pt x="0" y="58927"/>
                    </a:lnTo>
                    <a:close/>
                  </a:path>
                </a:pathLst>
              </a:custGeom>
              <a:ln w="25908">
                <a:solidFill>
                  <a:srgbClr val="CAE4F1"/>
                </a:solidFill>
              </a:ln>
            </p:spPr>
            <p:txBody>
              <a:bodyPr wrap="square" lIns="0" tIns="0" rIns="0" bIns="0" rtlCol="0"/>
              <a:lstStyle/>
              <a:p>
                <a:endParaRPr sz="900"/>
              </a:p>
            </p:txBody>
          </p:sp>
        </p:grpSp>
        <p:sp>
          <p:nvSpPr>
            <p:cNvPr id="18" name="object 26"/>
            <p:cNvSpPr txBox="1"/>
            <p:nvPr/>
          </p:nvSpPr>
          <p:spPr>
            <a:xfrm>
              <a:off x="5945289" y="3789217"/>
              <a:ext cx="847732" cy="319318"/>
            </a:xfrm>
            <a:prstGeom prst="rect">
              <a:avLst/>
            </a:prstGeom>
          </p:spPr>
          <p:txBody>
            <a:bodyPr vert="horz" wrap="square" lIns="0" tIns="36830" rIns="0" bIns="0" rtlCol="0">
              <a:spAutoFit/>
            </a:bodyPr>
            <a:lstStyle/>
            <a:p>
              <a:pPr marL="147320" marR="5080" indent="-147955">
                <a:lnSpc>
                  <a:spcPts val="1140"/>
                </a:lnSpc>
                <a:spcBef>
                  <a:spcPts val="290"/>
                </a:spcBef>
              </a:pPr>
              <a:r>
                <a:rPr sz="900" dirty="0">
                  <a:latin typeface="Arial"/>
                  <a:cs typeface="Arial"/>
                </a:rPr>
                <a:t>Or</a:t>
              </a:r>
              <a:r>
                <a:rPr sz="900" spc="5" dirty="0">
                  <a:latin typeface="Arial"/>
                  <a:cs typeface="Arial"/>
                </a:rPr>
                <a:t>g</a:t>
              </a:r>
              <a:r>
                <a:rPr sz="900" dirty="0">
                  <a:latin typeface="Arial"/>
                  <a:cs typeface="Arial"/>
                </a:rPr>
                <a:t>a</a:t>
              </a:r>
              <a:r>
                <a:rPr sz="900" spc="-5" dirty="0">
                  <a:latin typeface="Arial"/>
                  <a:cs typeface="Arial"/>
                </a:rPr>
                <a:t>n</a:t>
              </a:r>
              <a:r>
                <a:rPr sz="900" spc="-10" dirty="0">
                  <a:latin typeface="Arial"/>
                  <a:cs typeface="Arial"/>
                </a:rPr>
                <a:t>i</a:t>
              </a:r>
              <a:r>
                <a:rPr sz="900" spc="-15" dirty="0">
                  <a:latin typeface="Arial"/>
                  <a:cs typeface="Arial"/>
                </a:rPr>
                <a:t>z</a:t>
              </a:r>
              <a:r>
                <a:rPr sz="900" dirty="0">
                  <a:latin typeface="Arial"/>
                  <a:cs typeface="Arial"/>
                </a:rPr>
                <a:t>ati</a:t>
              </a:r>
              <a:r>
                <a:rPr sz="900" spc="-5" dirty="0">
                  <a:latin typeface="Arial"/>
                  <a:cs typeface="Arial"/>
                </a:rPr>
                <a:t>o</a:t>
              </a:r>
              <a:r>
                <a:rPr sz="900" dirty="0">
                  <a:latin typeface="Arial"/>
                  <a:cs typeface="Arial"/>
                </a:rPr>
                <a:t>n</a:t>
              </a:r>
              <a:r>
                <a:rPr sz="900" spc="-5" dirty="0">
                  <a:latin typeface="Arial"/>
                  <a:cs typeface="Arial"/>
                </a:rPr>
                <a:t>a</a:t>
              </a:r>
              <a:r>
                <a:rPr sz="900" dirty="0">
                  <a:latin typeface="Arial"/>
                  <a:cs typeface="Arial"/>
                </a:rPr>
                <a:t>l  Functions</a:t>
              </a:r>
              <a:endParaRPr sz="900">
                <a:latin typeface="Arial"/>
                <a:cs typeface="Arial"/>
              </a:endParaRPr>
            </a:p>
          </p:txBody>
        </p:sp>
        <p:grpSp>
          <p:nvGrpSpPr>
            <p:cNvPr id="19" name="object 27"/>
            <p:cNvGrpSpPr/>
            <p:nvPr/>
          </p:nvGrpSpPr>
          <p:grpSpPr>
            <a:xfrm>
              <a:off x="7278321" y="3685300"/>
              <a:ext cx="1004698" cy="512973"/>
              <a:chOff x="7577264" y="3403028"/>
              <a:chExt cx="1085215" cy="615950"/>
            </a:xfrm>
          </p:grpSpPr>
          <p:sp>
            <p:nvSpPr>
              <p:cNvPr id="20" name="object 28"/>
              <p:cNvSpPr/>
              <p:nvPr/>
            </p:nvSpPr>
            <p:spPr>
              <a:xfrm>
                <a:off x="7590282" y="3416045"/>
                <a:ext cx="1059180" cy="589915"/>
              </a:xfrm>
              <a:custGeom>
                <a:avLst/>
                <a:gdLst/>
                <a:ahLst/>
                <a:cxnLst/>
                <a:rect l="l" t="t" r="r" b="b"/>
                <a:pathLst>
                  <a:path w="1059179" h="589914">
                    <a:moveTo>
                      <a:pt x="1000251" y="0"/>
                    </a:moveTo>
                    <a:lnTo>
                      <a:pt x="58927" y="0"/>
                    </a:lnTo>
                    <a:lnTo>
                      <a:pt x="36004" y="4635"/>
                    </a:lnTo>
                    <a:lnTo>
                      <a:pt x="17272" y="17271"/>
                    </a:lnTo>
                    <a:lnTo>
                      <a:pt x="4635" y="36004"/>
                    </a:lnTo>
                    <a:lnTo>
                      <a:pt x="0" y="58927"/>
                    </a:lnTo>
                    <a:lnTo>
                      <a:pt x="0" y="530859"/>
                    </a:lnTo>
                    <a:lnTo>
                      <a:pt x="4635" y="553783"/>
                    </a:lnTo>
                    <a:lnTo>
                      <a:pt x="17272" y="572515"/>
                    </a:lnTo>
                    <a:lnTo>
                      <a:pt x="36004" y="585152"/>
                    </a:lnTo>
                    <a:lnTo>
                      <a:pt x="58927" y="589787"/>
                    </a:lnTo>
                    <a:lnTo>
                      <a:pt x="1000251" y="589787"/>
                    </a:lnTo>
                    <a:lnTo>
                      <a:pt x="1023175" y="585152"/>
                    </a:lnTo>
                    <a:lnTo>
                      <a:pt x="1041907" y="572515"/>
                    </a:lnTo>
                    <a:lnTo>
                      <a:pt x="1054544" y="553783"/>
                    </a:lnTo>
                    <a:lnTo>
                      <a:pt x="1059179" y="530859"/>
                    </a:lnTo>
                    <a:lnTo>
                      <a:pt x="1059179" y="58927"/>
                    </a:lnTo>
                    <a:lnTo>
                      <a:pt x="1054544" y="36004"/>
                    </a:lnTo>
                    <a:lnTo>
                      <a:pt x="1041908" y="17272"/>
                    </a:lnTo>
                    <a:lnTo>
                      <a:pt x="1023175" y="4635"/>
                    </a:lnTo>
                    <a:lnTo>
                      <a:pt x="1000251" y="0"/>
                    </a:lnTo>
                    <a:close/>
                  </a:path>
                </a:pathLst>
              </a:custGeom>
              <a:solidFill>
                <a:srgbClr val="CAE4F1">
                  <a:alpha val="90194"/>
                </a:srgbClr>
              </a:solidFill>
            </p:spPr>
            <p:txBody>
              <a:bodyPr wrap="square" lIns="0" tIns="0" rIns="0" bIns="0" rtlCol="0"/>
              <a:lstStyle/>
              <a:p>
                <a:endParaRPr sz="900"/>
              </a:p>
            </p:txBody>
          </p:sp>
          <p:sp>
            <p:nvSpPr>
              <p:cNvPr id="21" name="object 29"/>
              <p:cNvSpPr/>
              <p:nvPr/>
            </p:nvSpPr>
            <p:spPr>
              <a:xfrm>
                <a:off x="7590282" y="3416045"/>
                <a:ext cx="1059180" cy="589915"/>
              </a:xfrm>
              <a:custGeom>
                <a:avLst/>
                <a:gdLst/>
                <a:ahLst/>
                <a:cxnLst/>
                <a:rect l="l" t="t" r="r" b="b"/>
                <a:pathLst>
                  <a:path w="1059179" h="589914">
                    <a:moveTo>
                      <a:pt x="0" y="58927"/>
                    </a:moveTo>
                    <a:lnTo>
                      <a:pt x="4635" y="36004"/>
                    </a:lnTo>
                    <a:lnTo>
                      <a:pt x="17272" y="17271"/>
                    </a:lnTo>
                    <a:lnTo>
                      <a:pt x="36004" y="4635"/>
                    </a:lnTo>
                    <a:lnTo>
                      <a:pt x="58927" y="0"/>
                    </a:lnTo>
                    <a:lnTo>
                      <a:pt x="1000251" y="0"/>
                    </a:lnTo>
                    <a:lnTo>
                      <a:pt x="1023175" y="4635"/>
                    </a:lnTo>
                    <a:lnTo>
                      <a:pt x="1041908" y="17272"/>
                    </a:lnTo>
                    <a:lnTo>
                      <a:pt x="1054544" y="36004"/>
                    </a:lnTo>
                    <a:lnTo>
                      <a:pt x="1059179" y="58927"/>
                    </a:lnTo>
                    <a:lnTo>
                      <a:pt x="1059179" y="530859"/>
                    </a:lnTo>
                    <a:lnTo>
                      <a:pt x="1054544" y="553783"/>
                    </a:lnTo>
                    <a:lnTo>
                      <a:pt x="1041907" y="572515"/>
                    </a:lnTo>
                    <a:lnTo>
                      <a:pt x="1023175" y="585152"/>
                    </a:lnTo>
                    <a:lnTo>
                      <a:pt x="1000251" y="589787"/>
                    </a:lnTo>
                    <a:lnTo>
                      <a:pt x="58927" y="589787"/>
                    </a:lnTo>
                    <a:lnTo>
                      <a:pt x="36004" y="585152"/>
                    </a:lnTo>
                    <a:lnTo>
                      <a:pt x="17272" y="572515"/>
                    </a:lnTo>
                    <a:lnTo>
                      <a:pt x="4635" y="553783"/>
                    </a:lnTo>
                    <a:lnTo>
                      <a:pt x="0" y="530859"/>
                    </a:lnTo>
                    <a:lnTo>
                      <a:pt x="0" y="58927"/>
                    </a:lnTo>
                    <a:close/>
                  </a:path>
                </a:pathLst>
              </a:custGeom>
              <a:ln w="25908">
                <a:solidFill>
                  <a:srgbClr val="CAE4F1"/>
                </a:solidFill>
              </a:ln>
            </p:spPr>
            <p:txBody>
              <a:bodyPr wrap="square" lIns="0" tIns="0" rIns="0" bIns="0" rtlCol="0"/>
              <a:lstStyle/>
              <a:p>
                <a:endParaRPr sz="900"/>
              </a:p>
            </p:txBody>
          </p:sp>
        </p:grpSp>
        <p:sp>
          <p:nvSpPr>
            <p:cNvPr id="22" name="object 30"/>
            <p:cNvSpPr txBox="1"/>
            <p:nvPr/>
          </p:nvSpPr>
          <p:spPr>
            <a:xfrm>
              <a:off x="7434171" y="3789217"/>
              <a:ext cx="703700" cy="319318"/>
            </a:xfrm>
            <a:prstGeom prst="rect">
              <a:avLst/>
            </a:prstGeom>
          </p:spPr>
          <p:txBody>
            <a:bodyPr vert="horz" wrap="square" lIns="0" tIns="36830" rIns="0" bIns="0" rtlCol="0">
              <a:spAutoFit/>
            </a:bodyPr>
            <a:lstStyle/>
            <a:p>
              <a:pPr marL="71120" marR="5080" indent="-71755">
                <a:lnSpc>
                  <a:spcPts val="1140"/>
                </a:lnSpc>
                <a:spcBef>
                  <a:spcPts val="290"/>
                </a:spcBef>
              </a:pPr>
              <a:r>
                <a:rPr sz="900" spc="-5" dirty="0">
                  <a:latin typeface="Arial"/>
                  <a:cs typeface="Arial"/>
                </a:rPr>
                <a:t>E</a:t>
              </a:r>
              <a:r>
                <a:rPr sz="900" dirty="0">
                  <a:latin typeface="Arial"/>
                  <a:cs typeface="Arial"/>
                </a:rPr>
                <a:t>n</a:t>
              </a:r>
              <a:r>
                <a:rPr sz="900" spc="5" dirty="0">
                  <a:latin typeface="Arial"/>
                  <a:cs typeface="Arial"/>
                </a:rPr>
                <a:t>g</a:t>
              </a:r>
              <a:r>
                <a:rPr sz="900" spc="-10" dirty="0">
                  <a:latin typeface="Arial"/>
                  <a:cs typeface="Arial"/>
                </a:rPr>
                <a:t>i</a:t>
              </a:r>
              <a:r>
                <a:rPr sz="900" dirty="0">
                  <a:latin typeface="Arial"/>
                  <a:cs typeface="Arial"/>
                </a:rPr>
                <a:t>n</a:t>
              </a:r>
              <a:r>
                <a:rPr sz="900" spc="-5" dirty="0">
                  <a:latin typeface="Arial"/>
                  <a:cs typeface="Arial"/>
                </a:rPr>
                <a:t>e</a:t>
              </a:r>
              <a:r>
                <a:rPr sz="900" dirty="0">
                  <a:latin typeface="Arial"/>
                  <a:cs typeface="Arial"/>
                </a:rPr>
                <a:t>eri</a:t>
              </a:r>
              <a:r>
                <a:rPr sz="900" spc="-5" dirty="0">
                  <a:latin typeface="Arial"/>
                  <a:cs typeface="Arial"/>
                </a:rPr>
                <a:t>n</a:t>
              </a:r>
              <a:r>
                <a:rPr sz="900" dirty="0">
                  <a:latin typeface="Arial"/>
                  <a:cs typeface="Arial"/>
                </a:rPr>
                <a:t>g  Functions</a:t>
              </a:r>
              <a:endParaRPr sz="900">
                <a:latin typeface="Arial"/>
                <a:cs typeface="Arial"/>
              </a:endParaRPr>
            </a:p>
          </p:txBody>
        </p:sp>
        <p:grpSp>
          <p:nvGrpSpPr>
            <p:cNvPr id="23" name="object 31"/>
            <p:cNvGrpSpPr/>
            <p:nvPr/>
          </p:nvGrpSpPr>
          <p:grpSpPr>
            <a:xfrm>
              <a:off x="5832120" y="5297198"/>
              <a:ext cx="2479118" cy="863592"/>
              <a:chOff x="6015164" y="5338508"/>
              <a:chExt cx="2677795" cy="1036955"/>
            </a:xfrm>
          </p:grpSpPr>
          <p:sp>
            <p:nvSpPr>
              <p:cNvPr id="24" name="object 32"/>
              <p:cNvSpPr/>
              <p:nvPr/>
            </p:nvSpPr>
            <p:spPr>
              <a:xfrm>
                <a:off x="7133082" y="5919978"/>
                <a:ext cx="441959" cy="441959"/>
              </a:xfrm>
              <a:custGeom>
                <a:avLst/>
                <a:gdLst/>
                <a:ahLst/>
                <a:cxnLst/>
                <a:rect l="l" t="t" r="r" b="b"/>
                <a:pathLst>
                  <a:path w="441959" h="441960">
                    <a:moveTo>
                      <a:pt x="220979" y="0"/>
                    </a:moveTo>
                    <a:lnTo>
                      <a:pt x="0" y="441960"/>
                    </a:lnTo>
                    <a:lnTo>
                      <a:pt x="441960" y="441960"/>
                    </a:lnTo>
                    <a:lnTo>
                      <a:pt x="220979" y="0"/>
                    </a:lnTo>
                    <a:close/>
                  </a:path>
                </a:pathLst>
              </a:custGeom>
              <a:solidFill>
                <a:srgbClr val="CAE4F1">
                  <a:alpha val="90194"/>
                </a:srgbClr>
              </a:solidFill>
            </p:spPr>
            <p:txBody>
              <a:bodyPr wrap="square" lIns="0" tIns="0" rIns="0" bIns="0" rtlCol="0"/>
              <a:lstStyle/>
              <a:p>
                <a:endParaRPr sz="900"/>
              </a:p>
            </p:txBody>
          </p:sp>
          <p:sp>
            <p:nvSpPr>
              <p:cNvPr id="25" name="object 33"/>
              <p:cNvSpPr/>
              <p:nvPr/>
            </p:nvSpPr>
            <p:spPr>
              <a:xfrm>
                <a:off x="7133082" y="5919978"/>
                <a:ext cx="441959" cy="441959"/>
              </a:xfrm>
              <a:custGeom>
                <a:avLst/>
                <a:gdLst/>
                <a:ahLst/>
                <a:cxnLst/>
                <a:rect l="l" t="t" r="r" b="b"/>
                <a:pathLst>
                  <a:path w="441959" h="441960">
                    <a:moveTo>
                      <a:pt x="0" y="441960"/>
                    </a:moveTo>
                    <a:lnTo>
                      <a:pt x="220979" y="0"/>
                    </a:lnTo>
                    <a:lnTo>
                      <a:pt x="441960" y="441960"/>
                    </a:lnTo>
                    <a:lnTo>
                      <a:pt x="0" y="441960"/>
                    </a:lnTo>
                    <a:close/>
                  </a:path>
                </a:pathLst>
              </a:custGeom>
              <a:ln w="25908">
                <a:solidFill>
                  <a:srgbClr val="CAE4F1"/>
                </a:solidFill>
              </a:ln>
            </p:spPr>
            <p:txBody>
              <a:bodyPr wrap="square" lIns="0" tIns="0" rIns="0" bIns="0" rtlCol="0"/>
              <a:lstStyle/>
              <a:p>
                <a:endParaRPr sz="900"/>
              </a:p>
            </p:txBody>
          </p:sp>
          <p:sp>
            <p:nvSpPr>
              <p:cNvPr id="26" name="object 34"/>
              <p:cNvSpPr/>
              <p:nvPr/>
            </p:nvSpPr>
            <p:spPr>
              <a:xfrm>
                <a:off x="6028182" y="5735574"/>
                <a:ext cx="2651760" cy="178435"/>
              </a:xfrm>
              <a:custGeom>
                <a:avLst/>
                <a:gdLst/>
                <a:ahLst/>
                <a:cxnLst/>
                <a:rect l="l" t="t" r="r" b="b"/>
                <a:pathLst>
                  <a:path w="2651759" h="178435">
                    <a:moveTo>
                      <a:pt x="2651760" y="0"/>
                    </a:moveTo>
                    <a:lnTo>
                      <a:pt x="0" y="0"/>
                    </a:lnTo>
                    <a:lnTo>
                      <a:pt x="0" y="178307"/>
                    </a:lnTo>
                    <a:lnTo>
                      <a:pt x="2651760" y="178307"/>
                    </a:lnTo>
                    <a:lnTo>
                      <a:pt x="2651760" y="0"/>
                    </a:lnTo>
                    <a:close/>
                  </a:path>
                </a:pathLst>
              </a:custGeom>
              <a:solidFill>
                <a:srgbClr val="CAE4F1">
                  <a:alpha val="90194"/>
                </a:srgbClr>
              </a:solidFill>
            </p:spPr>
            <p:txBody>
              <a:bodyPr wrap="square" lIns="0" tIns="0" rIns="0" bIns="0" rtlCol="0"/>
              <a:lstStyle/>
              <a:p>
                <a:endParaRPr sz="900"/>
              </a:p>
            </p:txBody>
          </p:sp>
          <p:sp>
            <p:nvSpPr>
              <p:cNvPr id="27" name="object 35"/>
              <p:cNvSpPr/>
              <p:nvPr/>
            </p:nvSpPr>
            <p:spPr>
              <a:xfrm>
                <a:off x="6028182" y="5735574"/>
                <a:ext cx="2651760" cy="178435"/>
              </a:xfrm>
              <a:custGeom>
                <a:avLst/>
                <a:gdLst/>
                <a:ahLst/>
                <a:cxnLst/>
                <a:rect l="l" t="t" r="r" b="b"/>
                <a:pathLst>
                  <a:path w="2651759" h="178435">
                    <a:moveTo>
                      <a:pt x="0" y="178307"/>
                    </a:moveTo>
                    <a:lnTo>
                      <a:pt x="2651760" y="178307"/>
                    </a:lnTo>
                    <a:lnTo>
                      <a:pt x="2651760" y="0"/>
                    </a:lnTo>
                    <a:lnTo>
                      <a:pt x="0" y="0"/>
                    </a:lnTo>
                    <a:lnTo>
                      <a:pt x="0" y="178307"/>
                    </a:lnTo>
                    <a:close/>
                  </a:path>
                </a:pathLst>
              </a:custGeom>
              <a:ln w="25908">
                <a:solidFill>
                  <a:srgbClr val="CAE4F1"/>
                </a:solidFill>
              </a:ln>
            </p:spPr>
            <p:txBody>
              <a:bodyPr wrap="square" lIns="0" tIns="0" rIns="0" bIns="0" rtlCol="0"/>
              <a:lstStyle/>
              <a:p>
                <a:endParaRPr sz="900"/>
              </a:p>
            </p:txBody>
          </p:sp>
          <p:sp>
            <p:nvSpPr>
              <p:cNvPr id="28" name="object 36"/>
              <p:cNvSpPr/>
              <p:nvPr/>
            </p:nvSpPr>
            <p:spPr>
              <a:xfrm>
                <a:off x="7590282" y="5351526"/>
                <a:ext cx="1059180" cy="363220"/>
              </a:xfrm>
              <a:custGeom>
                <a:avLst/>
                <a:gdLst/>
                <a:ahLst/>
                <a:cxnLst/>
                <a:rect l="l" t="t" r="r" b="b"/>
                <a:pathLst>
                  <a:path w="1059179" h="363220">
                    <a:moveTo>
                      <a:pt x="998727" y="0"/>
                    </a:moveTo>
                    <a:lnTo>
                      <a:pt x="60451" y="0"/>
                    </a:lnTo>
                    <a:lnTo>
                      <a:pt x="36915" y="4748"/>
                    </a:lnTo>
                    <a:lnTo>
                      <a:pt x="17700" y="17700"/>
                    </a:lnTo>
                    <a:lnTo>
                      <a:pt x="4748" y="36915"/>
                    </a:lnTo>
                    <a:lnTo>
                      <a:pt x="0" y="60452"/>
                    </a:lnTo>
                    <a:lnTo>
                      <a:pt x="0" y="302260"/>
                    </a:lnTo>
                    <a:lnTo>
                      <a:pt x="4748" y="325791"/>
                    </a:lnTo>
                    <a:lnTo>
                      <a:pt x="17700" y="345006"/>
                    </a:lnTo>
                    <a:lnTo>
                      <a:pt x="36915" y="357961"/>
                    </a:lnTo>
                    <a:lnTo>
                      <a:pt x="60451" y="362712"/>
                    </a:lnTo>
                    <a:lnTo>
                      <a:pt x="998727" y="362712"/>
                    </a:lnTo>
                    <a:lnTo>
                      <a:pt x="1022264" y="357961"/>
                    </a:lnTo>
                    <a:lnTo>
                      <a:pt x="1041479" y="345006"/>
                    </a:lnTo>
                    <a:lnTo>
                      <a:pt x="1054431" y="325791"/>
                    </a:lnTo>
                    <a:lnTo>
                      <a:pt x="1059179" y="302260"/>
                    </a:lnTo>
                    <a:lnTo>
                      <a:pt x="1059179" y="60452"/>
                    </a:lnTo>
                    <a:lnTo>
                      <a:pt x="1054431" y="36915"/>
                    </a:lnTo>
                    <a:lnTo>
                      <a:pt x="1041479" y="17700"/>
                    </a:lnTo>
                    <a:lnTo>
                      <a:pt x="1022264" y="4748"/>
                    </a:lnTo>
                    <a:lnTo>
                      <a:pt x="998727" y="0"/>
                    </a:lnTo>
                    <a:close/>
                  </a:path>
                </a:pathLst>
              </a:custGeom>
              <a:solidFill>
                <a:srgbClr val="00B3DC"/>
              </a:solidFill>
            </p:spPr>
            <p:txBody>
              <a:bodyPr wrap="square" lIns="0" tIns="0" rIns="0" bIns="0" rtlCol="0"/>
              <a:lstStyle/>
              <a:p>
                <a:endParaRPr sz="900"/>
              </a:p>
            </p:txBody>
          </p:sp>
          <p:sp>
            <p:nvSpPr>
              <p:cNvPr id="29" name="object 37"/>
              <p:cNvSpPr/>
              <p:nvPr/>
            </p:nvSpPr>
            <p:spPr>
              <a:xfrm>
                <a:off x="7590282" y="5351526"/>
                <a:ext cx="1059180" cy="363220"/>
              </a:xfrm>
              <a:custGeom>
                <a:avLst/>
                <a:gdLst/>
                <a:ahLst/>
                <a:cxnLst/>
                <a:rect l="l" t="t" r="r" b="b"/>
                <a:pathLst>
                  <a:path w="1059179" h="363220">
                    <a:moveTo>
                      <a:pt x="0" y="60452"/>
                    </a:moveTo>
                    <a:lnTo>
                      <a:pt x="4748" y="36915"/>
                    </a:lnTo>
                    <a:lnTo>
                      <a:pt x="17700" y="17700"/>
                    </a:lnTo>
                    <a:lnTo>
                      <a:pt x="36915" y="4748"/>
                    </a:lnTo>
                    <a:lnTo>
                      <a:pt x="60451" y="0"/>
                    </a:lnTo>
                    <a:lnTo>
                      <a:pt x="998727" y="0"/>
                    </a:lnTo>
                    <a:lnTo>
                      <a:pt x="1022264" y="4748"/>
                    </a:lnTo>
                    <a:lnTo>
                      <a:pt x="1041479" y="17700"/>
                    </a:lnTo>
                    <a:lnTo>
                      <a:pt x="1054431" y="36915"/>
                    </a:lnTo>
                    <a:lnTo>
                      <a:pt x="1059179" y="60452"/>
                    </a:lnTo>
                    <a:lnTo>
                      <a:pt x="1059179" y="302260"/>
                    </a:lnTo>
                    <a:lnTo>
                      <a:pt x="1054431" y="325791"/>
                    </a:lnTo>
                    <a:lnTo>
                      <a:pt x="1041479" y="345006"/>
                    </a:lnTo>
                    <a:lnTo>
                      <a:pt x="1022264" y="357961"/>
                    </a:lnTo>
                    <a:lnTo>
                      <a:pt x="998727" y="362712"/>
                    </a:lnTo>
                    <a:lnTo>
                      <a:pt x="60451" y="362712"/>
                    </a:lnTo>
                    <a:lnTo>
                      <a:pt x="36915" y="357961"/>
                    </a:lnTo>
                    <a:lnTo>
                      <a:pt x="17700" y="345006"/>
                    </a:lnTo>
                    <a:lnTo>
                      <a:pt x="4748" y="325791"/>
                    </a:lnTo>
                    <a:lnTo>
                      <a:pt x="0" y="302260"/>
                    </a:lnTo>
                    <a:lnTo>
                      <a:pt x="0" y="60452"/>
                    </a:lnTo>
                    <a:close/>
                  </a:path>
                </a:pathLst>
              </a:custGeom>
              <a:ln w="25908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 sz="900"/>
              </a:p>
            </p:txBody>
          </p:sp>
        </p:grpSp>
        <p:sp>
          <p:nvSpPr>
            <p:cNvPr id="30" name="object 38"/>
            <p:cNvSpPr txBox="1"/>
            <p:nvPr/>
          </p:nvSpPr>
          <p:spPr>
            <a:xfrm>
              <a:off x="7377600" y="5346770"/>
              <a:ext cx="783653" cy="234294"/>
            </a:xfrm>
            <a:prstGeom prst="rect">
              <a:avLst/>
            </a:prstGeom>
          </p:spPr>
          <p:txBody>
            <a:bodyPr vert="horz" wrap="square" lIns="0" tIns="27939" rIns="0" bIns="0" rtlCol="0">
              <a:spAutoFit/>
            </a:bodyPr>
            <a:lstStyle/>
            <a:p>
              <a:pPr marL="176530" marR="5080" indent="-177165">
                <a:lnSpc>
                  <a:spcPts val="720"/>
                </a:lnSpc>
                <a:spcBef>
                  <a:spcPts val="219"/>
                </a:spcBef>
              </a:pPr>
              <a:r>
                <a:rPr sz="800" spc="-10" dirty="0" smtClean="0">
                  <a:solidFill>
                    <a:srgbClr val="FFFFFF"/>
                  </a:solidFill>
                  <a:latin typeface="Arial"/>
                  <a:cs typeface="Arial"/>
                </a:rPr>
                <a:t>System-focused</a:t>
              </a:r>
              <a:endParaRPr lang="en-US" sz="800" spc="-10" dirty="0" smtClean="0">
                <a:solidFill>
                  <a:srgbClr val="FFFFFF"/>
                </a:solidFill>
                <a:latin typeface="Arial"/>
                <a:cs typeface="Arial"/>
              </a:endParaRPr>
            </a:p>
            <a:p>
              <a:pPr marL="176530" marR="5080" indent="-177165">
                <a:lnSpc>
                  <a:spcPts val="720"/>
                </a:lnSpc>
                <a:spcBef>
                  <a:spcPts val="219"/>
                </a:spcBef>
              </a:pPr>
              <a:r>
                <a:rPr sz="800" spc="-5" dirty="0" smtClean="0">
                  <a:solidFill>
                    <a:srgbClr val="FFFFFF"/>
                  </a:solidFill>
                  <a:latin typeface="Arial"/>
                  <a:cs typeface="Arial"/>
                </a:rPr>
                <a:t>Risk Assessment</a:t>
              </a:r>
              <a:endParaRPr sz="800" dirty="0">
                <a:latin typeface="Arial"/>
                <a:cs typeface="Arial"/>
              </a:endParaRPr>
            </a:p>
          </p:txBody>
        </p:sp>
        <p:grpSp>
          <p:nvGrpSpPr>
            <p:cNvPr id="31" name="object 39"/>
            <p:cNvGrpSpPr/>
            <p:nvPr/>
          </p:nvGrpSpPr>
          <p:grpSpPr>
            <a:xfrm>
              <a:off x="7290373" y="4981853"/>
              <a:ext cx="980595" cy="302496"/>
              <a:chOff x="7590282" y="4959858"/>
              <a:chExt cx="1059180" cy="363221"/>
            </a:xfrm>
          </p:grpSpPr>
          <p:sp>
            <p:nvSpPr>
              <p:cNvPr id="32" name="object 40"/>
              <p:cNvSpPr/>
              <p:nvPr/>
            </p:nvSpPr>
            <p:spPr>
              <a:xfrm>
                <a:off x="7590282" y="4959858"/>
                <a:ext cx="1059180" cy="363221"/>
              </a:xfrm>
              <a:custGeom>
                <a:avLst/>
                <a:gdLst/>
                <a:ahLst/>
                <a:cxnLst/>
                <a:rect l="l" t="t" r="r" b="b"/>
                <a:pathLst>
                  <a:path w="1059179" h="363220">
                    <a:moveTo>
                      <a:pt x="998727" y="0"/>
                    </a:moveTo>
                    <a:lnTo>
                      <a:pt x="60451" y="0"/>
                    </a:lnTo>
                    <a:lnTo>
                      <a:pt x="36915" y="4748"/>
                    </a:lnTo>
                    <a:lnTo>
                      <a:pt x="17700" y="17700"/>
                    </a:lnTo>
                    <a:lnTo>
                      <a:pt x="4748" y="36915"/>
                    </a:lnTo>
                    <a:lnTo>
                      <a:pt x="0" y="60452"/>
                    </a:lnTo>
                    <a:lnTo>
                      <a:pt x="0" y="302260"/>
                    </a:lnTo>
                    <a:lnTo>
                      <a:pt x="4748" y="325796"/>
                    </a:lnTo>
                    <a:lnTo>
                      <a:pt x="17700" y="345011"/>
                    </a:lnTo>
                    <a:lnTo>
                      <a:pt x="36915" y="357963"/>
                    </a:lnTo>
                    <a:lnTo>
                      <a:pt x="60451" y="362712"/>
                    </a:lnTo>
                    <a:lnTo>
                      <a:pt x="998727" y="362712"/>
                    </a:lnTo>
                    <a:lnTo>
                      <a:pt x="1022264" y="357963"/>
                    </a:lnTo>
                    <a:lnTo>
                      <a:pt x="1041479" y="345011"/>
                    </a:lnTo>
                    <a:lnTo>
                      <a:pt x="1054431" y="325796"/>
                    </a:lnTo>
                    <a:lnTo>
                      <a:pt x="1059179" y="302260"/>
                    </a:lnTo>
                    <a:lnTo>
                      <a:pt x="1059179" y="60452"/>
                    </a:lnTo>
                    <a:lnTo>
                      <a:pt x="1054431" y="36915"/>
                    </a:lnTo>
                    <a:lnTo>
                      <a:pt x="1041479" y="17700"/>
                    </a:lnTo>
                    <a:lnTo>
                      <a:pt x="1022264" y="4748"/>
                    </a:lnTo>
                    <a:lnTo>
                      <a:pt x="998727" y="0"/>
                    </a:lnTo>
                    <a:close/>
                  </a:path>
                </a:pathLst>
              </a:custGeom>
              <a:solidFill>
                <a:srgbClr val="00B3DC"/>
              </a:solidFill>
            </p:spPr>
            <p:txBody>
              <a:bodyPr wrap="square" lIns="0" tIns="0" rIns="0" bIns="0" rtlCol="0"/>
              <a:lstStyle/>
              <a:p>
                <a:endParaRPr sz="900"/>
              </a:p>
            </p:txBody>
          </p:sp>
          <p:sp>
            <p:nvSpPr>
              <p:cNvPr id="33" name="object 41"/>
              <p:cNvSpPr/>
              <p:nvPr/>
            </p:nvSpPr>
            <p:spPr>
              <a:xfrm>
                <a:off x="7590282" y="4959858"/>
                <a:ext cx="1059180" cy="363220"/>
              </a:xfrm>
              <a:custGeom>
                <a:avLst/>
                <a:gdLst/>
                <a:ahLst/>
                <a:cxnLst/>
                <a:rect l="l" t="t" r="r" b="b"/>
                <a:pathLst>
                  <a:path w="1059179" h="363220">
                    <a:moveTo>
                      <a:pt x="0" y="60452"/>
                    </a:moveTo>
                    <a:lnTo>
                      <a:pt x="4748" y="36915"/>
                    </a:lnTo>
                    <a:lnTo>
                      <a:pt x="17700" y="17700"/>
                    </a:lnTo>
                    <a:lnTo>
                      <a:pt x="36915" y="4748"/>
                    </a:lnTo>
                    <a:lnTo>
                      <a:pt x="60451" y="0"/>
                    </a:lnTo>
                    <a:lnTo>
                      <a:pt x="998727" y="0"/>
                    </a:lnTo>
                    <a:lnTo>
                      <a:pt x="1022264" y="4748"/>
                    </a:lnTo>
                    <a:lnTo>
                      <a:pt x="1041479" y="17700"/>
                    </a:lnTo>
                    <a:lnTo>
                      <a:pt x="1054431" y="36915"/>
                    </a:lnTo>
                    <a:lnTo>
                      <a:pt x="1059179" y="60452"/>
                    </a:lnTo>
                    <a:lnTo>
                      <a:pt x="1059179" y="302260"/>
                    </a:lnTo>
                    <a:lnTo>
                      <a:pt x="1054431" y="325796"/>
                    </a:lnTo>
                    <a:lnTo>
                      <a:pt x="1041479" y="345011"/>
                    </a:lnTo>
                    <a:lnTo>
                      <a:pt x="1022264" y="357963"/>
                    </a:lnTo>
                    <a:lnTo>
                      <a:pt x="998727" y="362712"/>
                    </a:lnTo>
                    <a:lnTo>
                      <a:pt x="60451" y="362712"/>
                    </a:lnTo>
                    <a:lnTo>
                      <a:pt x="36915" y="357963"/>
                    </a:lnTo>
                    <a:lnTo>
                      <a:pt x="17700" y="345011"/>
                    </a:lnTo>
                    <a:lnTo>
                      <a:pt x="4748" y="325796"/>
                    </a:lnTo>
                    <a:lnTo>
                      <a:pt x="0" y="302260"/>
                    </a:lnTo>
                    <a:lnTo>
                      <a:pt x="0" y="60452"/>
                    </a:lnTo>
                    <a:close/>
                  </a:path>
                </a:pathLst>
              </a:custGeom>
              <a:ln w="25908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 sz="900"/>
              </a:p>
            </p:txBody>
          </p:sp>
        </p:grpSp>
        <p:sp>
          <p:nvSpPr>
            <p:cNvPr id="34" name="object 42"/>
            <p:cNvSpPr txBox="1"/>
            <p:nvPr/>
          </p:nvSpPr>
          <p:spPr>
            <a:xfrm>
              <a:off x="7415537" y="5027347"/>
              <a:ext cx="961368" cy="234295"/>
            </a:xfrm>
            <a:prstGeom prst="rect">
              <a:avLst/>
            </a:prstGeom>
          </p:spPr>
          <p:txBody>
            <a:bodyPr vert="horz" wrap="square" lIns="0" tIns="27940" rIns="0" bIns="0" rtlCol="0">
              <a:spAutoFit/>
            </a:bodyPr>
            <a:lstStyle/>
            <a:p>
              <a:pPr marL="116839" marR="5080" indent="-117475">
                <a:lnSpc>
                  <a:spcPts val="720"/>
                </a:lnSpc>
                <a:spcBef>
                  <a:spcPts val="220"/>
                </a:spcBef>
              </a:pPr>
              <a:r>
                <a:rPr sz="800" spc="-5" dirty="0" smtClean="0">
                  <a:solidFill>
                    <a:srgbClr val="FFFFFF"/>
                  </a:solidFill>
                  <a:latin typeface="Arial"/>
                  <a:cs typeface="Arial"/>
                </a:rPr>
                <a:t>Privacy</a:t>
              </a:r>
              <a:r>
                <a:rPr lang="en-US" sz="800" spc="-5" dirty="0" smtClean="0">
                  <a:solidFill>
                    <a:srgbClr val="FFFFFF"/>
                  </a:solidFill>
                  <a:latin typeface="Arial"/>
                  <a:cs typeface="Arial"/>
                </a:rPr>
                <a:t> </a:t>
              </a:r>
              <a:r>
                <a:rPr sz="800" spc="-5" dirty="0" err="1" smtClean="0">
                  <a:solidFill>
                    <a:srgbClr val="FFFFFF"/>
                  </a:solidFill>
                  <a:latin typeface="Arial"/>
                  <a:cs typeface="Arial"/>
                </a:rPr>
                <a:t>Reqs</a:t>
              </a:r>
              <a:r>
                <a:rPr lang="en-US" sz="800" spc="-5" dirty="0" smtClean="0">
                  <a:solidFill>
                    <a:srgbClr val="FFFFFF"/>
                  </a:solidFill>
                  <a:latin typeface="Arial"/>
                  <a:cs typeface="Arial"/>
                </a:rPr>
                <a:t>.</a:t>
              </a:r>
              <a:r>
                <a:rPr sz="800" spc="-5" dirty="0" smtClean="0">
                  <a:solidFill>
                    <a:srgbClr val="FFFFFF"/>
                  </a:solidFill>
                  <a:latin typeface="Arial"/>
                  <a:cs typeface="Arial"/>
                </a:rPr>
                <a:t>&amp;</a:t>
              </a:r>
              <a:endParaRPr lang="en-US" sz="800" spc="-5" dirty="0" smtClean="0">
                <a:solidFill>
                  <a:srgbClr val="FFFFFF"/>
                </a:solidFill>
                <a:latin typeface="Arial"/>
                <a:cs typeface="Arial"/>
              </a:endParaRPr>
            </a:p>
            <a:p>
              <a:pPr marL="116839" marR="5080" indent="-117475">
                <a:lnSpc>
                  <a:spcPts val="720"/>
                </a:lnSpc>
                <a:spcBef>
                  <a:spcPts val="220"/>
                </a:spcBef>
              </a:pPr>
              <a:r>
                <a:rPr sz="800" spc="-5" dirty="0" smtClean="0">
                  <a:solidFill>
                    <a:srgbClr val="FFFFFF"/>
                  </a:solidFill>
                  <a:latin typeface="Arial"/>
                  <a:cs typeface="Arial"/>
                </a:rPr>
                <a:t>Controls</a:t>
              </a:r>
              <a:r>
                <a:rPr sz="800" spc="5" dirty="0" smtClean="0">
                  <a:solidFill>
                    <a:srgbClr val="FFFFFF"/>
                  </a:solidFill>
                  <a:latin typeface="Arial"/>
                  <a:cs typeface="Arial"/>
                </a:rPr>
                <a:t> </a:t>
              </a:r>
              <a:r>
                <a:rPr sz="800" spc="-5" dirty="0">
                  <a:solidFill>
                    <a:srgbClr val="FFFFFF"/>
                  </a:solidFill>
                  <a:latin typeface="Arial"/>
                  <a:cs typeface="Arial"/>
                </a:rPr>
                <a:t>Selection</a:t>
              </a:r>
              <a:endParaRPr sz="800" dirty="0">
                <a:latin typeface="Arial"/>
                <a:cs typeface="Arial"/>
              </a:endParaRPr>
            </a:p>
          </p:txBody>
        </p:sp>
        <p:grpSp>
          <p:nvGrpSpPr>
            <p:cNvPr id="35" name="object 43"/>
            <p:cNvGrpSpPr/>
            <p:nvPr/>
          </p:nvGrpSpPr>
          <p:grpSpPr>
            <a:xfrm>
              <a:off x="7290373" y="4655665"/>
              <a:ext cx="980595" cy="302496"/>
              <a:chOff x="7590282" y="4568189"/>
              <a:chExt cx="1059180" cy="363221"/>
            </a:xfrm>
          </p:grpSpPr>
          <p:sp>
            <p:nvSpPr>
              <p:cNvPr id="36" name="object 44"/>
              <p:cNvSpPr/>
              <p:nvPr/>
            </p:nvSpPr>
            <p:spPr>
              <a:xfrm>
                <a:off x="7590282" y="4568189"/>
                <a:ext cx="1059180" cy="363221"/>
              </a:xfrm>
              <a:custGeom>
                <a:avLst/>
                <a:gdLst/>
                <a:ahLst/>
                <a:cxnLst/>
                <a:rect l="l" t="t" r="r" b="b"/>
                <a:pathLst>
                  <a:path w="1059179" h="363220">
                    <a:moveTo>
                      <a:pt x="998727" y="0"/>
                    </a:moveTo>
                    <a:lnTo>
                      <a:pt x="60451" y="0"/>
                    </a:lnTo>
                    <a:lnTo>
                      <a:pt x="36915" y="4748"/>
                    </a:lnTo>
                    <a:lnTo>
                      <a:pt x="17700" y="17700"/>
                    </a:lnTo>
                    <a:lnTo>
                      <a:pt x="4748" y="36915"/>
                    </a:lnTo>
                    <a:lnTo>
                      <a:pt x="0" y="60452"/>
                    </a:lnTo>
                    <a:lnTo>
                      <a:pt x="0" y="302260"/>
                    </a:lnTo>
                    <a:lnTo>
                      <a:pt x="4748" y="325796"/>
                    </a:lnTo>
                    <a:lnTo>
                      <a:pt x="17700" y="345011"/>
                    </a:lnTo>
                    <a:lnTo>
                      <a:pt x="36915" y="357963"/>
                    </a:lnTo>
                    <a:lnTo>
                      <a:pt x="60451" y="362712"/>
                    </a:lnTo>
                    <a:lnTo>
                      <a:pt x="998727" y="362712"/>
                    </a:lnTo>
                    <a:lnTo>
                      <a:pt x="1022264" y="357963"/>
                    </a:lnTo>
                    <a:lnTo>
                      <a:pt x="1041479" y="345011"/>
                    </a:lnTo>
                    <a:lnTo>
                      <a:pt x="1054431" y="325796"/>
                    </a:lnTo>
                    <a:lnTo>
                      <a:pt x="1059179" y="302260"/>
                    </a:lnTo>
                    <a:lnTo>
                      <a:pt x="1059179" y="60452"/>
                    </a:lnTo>
                    <a:lnTo>
                      <a:pt x="1054431" y="36915"/>
                    </a:lnTo>
                    <a:lnTo>
                      <a:pt x="1041479" y="17700"/>
                    </a:lnTo>
                    <a:lnTo>
                      <a:pt x="1022264" y="4748"/>
                    </a:lnTo>
                    <a:lnTo>
                      <a:pt x="998727" y="0"/>
                    </a:lnTo>
                    <a:close/>
                  </a:path>
                </a:pathLst>
              </a:custGeom>
              <a:solidFill>
                <a:srgbClr val="00B3DC"/>
              </a:solidFill>
            </p:spPr>
            <p:txBody>
              <a:bodyPr wrap="square" lIns="0" tIns="0" rIns="0" bIns="0" rtlCol="0"/>
              <a:lstStyle/>
              <a:p>
                <a:endParaRPr sz="900"/>
              </a:p>
            </p:txBody>
          </p:sp>
          <p:sp>
            <p:nvSpPr>
              <p:cNvPr id="37" name="object 45"/>
              <p:cNvSpPr/>
              <p:nvPr/>
            </p:nvSpPr>
            <p:spPr>
              <a:xfrm>
                <a:off x="7590282" y="4568189"/>
                <a:ext cx="1059180" cy="363220"/>
              </a:xfrm>
              <a:custGeom>
                <a:avLst/>
                <a:gdLst/>
                <a:ahLst/>
                <a:cxnLst/>
                <a:rect l="l" t="t" r="r" b="b"/>
                <a:pathLst>
                  <a:path w="1059179" h="363220">
                    <a:moveTo>
                      <a:pt x="0" y="60452"/>
                    </a:moveTo>
                    <a:lnTo>
                      <a:pt x="4748" y="36915"/>
                    </a:lnTo>
                    <a:lnTo>
                      <a:pt x="17700" y="17700"/>
                    </a:lnTo>
                    <a:lnTo>
                      <a:pt x="36915" y="4748"/>
                    </a:lnTo>
                    <a:lnTo>
                      <a:pt x="60451" y="0"/>
                    </a:lnTo>
                    <a:lnTo>
                      <a:pt x="998727" y="0"/>
                    </a:lnTo>
                    <a:lnTo>
                      <a:pt x="1022264" y="4748"/>
                    </a:lnTo>
                    <a:lnTo>
                      <a:pt x="1041479" y="17700"/>
                    </a:lnTo>
                    <a:lnTo>
                      <a:pt x="1054431" y="36915"/>
                    </a:lnTo>
                    <a:lnTo>
                      <a:pt x="1059179" y="60452"/>
                    </a:lnTo>
                    <a:lnTo>
                      <a:pt x="1059179" y="302260"/>
                    </a:lnTo>
                    <a:lnTo>
                      <a:pt x="1054431" y="325796"/>
                    </a:lnTo>
                    <a:lnTo>
                      <a:pt x="1041479" y="345011"/>
                    </a:lnTo>
                    <a:lnTo>
                      <a:pt x="1022264" y="357963"/>
                    </a:lnTo>
                    <a:lnTo>
                      <a:pt x="998727" y="362712"/>
                    </a:lnTo>
                    <a:lnTo>
                      <a:pt x="60451" y="362712"/>
                    </a:lnTo>
                    <a:lnTo>
                      <a:pt x="36915" y="357963"/>
                    </a:lnTo>
                    <a:lnTo>
                      <a:pt x="17700" y="345011"/>
                    </a:lnTo>
                    <a:lnTo>
                      <a:pt x="4748" y="325796"/>
                    </a:lnTo>
                    <a:lnTo>
                      <a:pt x="0" y="302260"/>
                    </a:lnTo>
                    <a:lnTo>
                      <a:pt x="0" y="60452"/>
                    </a:lnTo>
                    <a:close/>
                  </a:path>
                </a:pathLst>
              </a:custGeom>
              <a:ln w="25908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 sz="900"/>
              </a:p>
            </p:txBody>
          </p:sp>
        </p:grpSp>
        <p:sp>
          <p:nvSpPr>
            <p:cNvPr id="38" name="object 46"/>
            <p:cNvSpPr txBox="1"/>
            <p:nvPr/>
          </p:nvSpPr>
          <p:spPr>
            <a:xfrm>
              <a:off x="7102731" y="4701075"/>
              <a:ext cx="1395157" cy="234295"/>
            </a:xfrm>
            <a:prstGeom prst="rect">
              <a:avLst/>
            </a:prstGeom>
          </p:spPr>
          <p:txBody>
            <a:bodyPr vert="horz" wrap="square" lIns="0" tIns="27940" rIns="0" bIns="0" rtlCol="0">
              <a:spAutoFit/>
            </a:bodyPr>
            <a:lstStyle/>
            <a:p>
              <a:pPr marL="290830" marR="5080" indent="-291465" algn="ctr">
                <a:lnSpc>
                  <a:spcPts val="720"/>
                </a:lnSpc>
                <a:spcBef>
                  <a:spcPts val="220"/>
                </a:spcBef>
              </a:pPr>
              <a:r>
                <a:rPr sz="800" spc="-5" dirty="0" smtClean="0">
                  <a:solidFill>
                    <a:srgbClr val="FFFFFF"/>
                  </a:solidFill>
                  <a:latin typeface="Arial"/>
                  <a:cs typeface="Arial"/>
                </a:rPr>
                <a:t>Privacy-sensitive</a:t>
              </a:r>
              <a:endParaRPr lang="en-US" sz="800" spc="-5" dirty="0" smtClean="0">
                <a:solidFill>
                  <a:srgbClr val="FFFFFF"/>
                </a:solidFill>
                <a:latin typeface="Arial"/>
                <a:cs typeface="Arial"/>
              </a:endParaRPr>
            </a:p>
            <a:p>
              <a:pPr marL="290830" marR="5080" indent="-291465" algn="ctr">
                <a:lnSpc>
                  <a:spcPts val="720"/>
                </a:lnSpc>
                <a:spcBef>
                  <a:spcPts val="220"/>
                </a:spcBef>
              </a:pPr>
              <a:r>
                <a:rPr sz="800" spc="-5" dirty="0" smtClean="0">
                  <a:solidFill>
                    <a:srgbClr val="FFFFFF"/>
                  </a:solidFill>
                  <a:latin typeface="Arial"/>
                  <a:cs typeface="Arial"/>
                </a:rPr>
                <a:t>Design</a:t>
              </a:r>
              <a:r>
                <a:rPr lang="en-US" sz="800" spc="-5" dirty="0" smtClean="0">
                  <a:solidFill>
                    <a:srgbClr val="FFFFFF"/>
                  </a:solidFill>
                  <a:latin typeface="Arial"/>
                  <a:cs typeface="Arial"/>
                </a:rPr>
                <a:t> </a:t>
              </a:r>
              <a:r>
                <a:rPr sz="800" spc="-5" dirty="0" smtClean="0">
                  <a:solidFill>
                    <a:srgbClr val="FFFFFF"/>
                  </a:solidFill>
                  <a:latin typeface="Arial"/>
                  <a:cs typeface="Arial"/>
                </a:rPr>
                <a:t>Decisions</a:t>
              </a:r>
              <a:endParaRPr sz="800" dirty="0">
                <a:latin typeface="Arial"/>
                <a:cs typeface="Arial"/>
              </a:endParaRPr>
            </a:p>
          </p:txBody>
        </p:sp>
        <p:grpSp>
          <p:nvGrpSpPr>
            <p:cNvPr id="39" name="object 47"/>
            <p:cNvGrpSpPr/>
            <p:nvPr/>
          </p:nvGrpSpPr>
          <p:grpSpPr>
            <a:xfrm>
              <a:off x="7278321" y="4313560"/>
              <a:ext cx="1004698" cy="324178"/>
              <a:chOff x="7577264" y="4157408"/>
              <a:chExt cx="1085215" cy="389255"/>
            </a:xfrm>
          </p:grpSpPr>
          <p:sp>
            <p:nvSpPr>
              <p:cNvPr id="40" name="object 48"/>
              <p:cNvSpPr/>
              <p:nvPr/>
            </p:nvSpPr>
            <p:spPr>
              <a:xfrm>
                <a:off x="7590282" y="4170426"/>
                <a:ext cx="1059180" cy="363220"/>
              </a:xfrm>
              <a:custGeom>
                <a:avLst/>
                <a:gdLst/>
                <a:ahLst/>
                <a:cxnLst/>
                <a:rect l="l" t="t" r="r" b="b"/>
                <a:pathLst>
                  <a:path w="1059179" h="363220">
                    <a:moveTo>
                      <a:pt x="998727" y="0"/>
                    </a:moveTo>
                    <a:lnTo>
                      <a:pt x="60451" y="0"/>
                    </a:lnTo>
                    <a:lnTo>
                      <a:pt x="36915" y="4748"/>
                    </a:lnTo>
                    <a:lnTo>
                      <a:pt x="17700" y="17700"/>
                    </a:lnTo>
                    <a:lnTo>
                      <a:pt x="4748" y="36915"/>
                    </a:lnTo>
                    <a:lnTo>
                      <a:pt x="0" y="60451"/>
                    </a:lnTo>
                    <a:lnTo>
                      <a:pt x="0" y="302260"/>
                    </a:lnTo>
                    <a:lnTo>
                      <a:pt x="4748" y="325796"/>
                    </a:lnTo>
                    <a:lnTo>
                      <a:pt x="17700" y="345011"/>
                    </a:lnTo>
                    <a:lnTo>
                      <a:pt x="36915" y="357963"/>
                    </a:lnTo>
                    <a:lnTo>
                      <a:pt x="60451" y="362712"/>
                    </a:lnTo>
                    <a:lnTo>
                      <a:pt x="998727" y="362712"/>
                    </a:lnTo>
                    <a:lnTo>
                      <a:pt x="1022264" y="357963"/>
                    </a:lnTo>
                    <a:lnTo>
                      <a:pt x="1041479" y="345011"/>
                    </a:lnTo>
                    <a:lnTo>
                      <a:pt x="1054431" y="325796"/>
                    </a:lnTo>
                    <a:lnTo>
                      <a:pt x="1059179" y="302260"/>
                    </a:lnTo>
                    <a:lnTo>
                      <a:pt x="1059179" y="60451"/>
                    </a:lnTo>
                    <a:lnTo>
                      <a:pt x="1054431" y="36915"/>
                    </a:lnTo>
                    <a:lnTo>
                      <a:pt x="1041479" y="17700"/>
                    </a:lnTo>
                    <a:lnTo>
                      <a:pt x="1022264" y="4748"/>
                    </a:lnTo>
                    <a:lnTo>
                      <a:pt x="998727" y="0"/>
                    </a:lnTo>
                    <a:close/>
                  </a:path>
                </a:pathLst>
              </a:custGeom>
              <a:solidFill>
                <a:srgbClr val="00B3DC"/>
              </a:solidFill>
            </p:spPr>
            <p:txBody>
              <a:bodyPr wrap="square" lIns="0" tIns="0" rIns="0" bIns="0" rtlCol="0"/>
              <a:lstStyle/>
              <a:p>
                <a:endParaRPr sz="900"/>
              </a:p>
            </p:txBody>
          </p:sp>
          <p:sp>
            <p:nvSpPr>
              <p:cNvPr id="41" name="object 49"/>
              <p:cNvSpPr/>
              <p:nvPr/>
            </p:nvSpPr>
            <p:spPr>
              <a:xfrm>
                <a:off x="7590282" y="4170426"/>
                <a:ext cx="1059180" cy="363220"/>
              </a:xfrm>
              <a:custGeom>
                <a:avLst/>
                <a:gdLst/>
                <a:ahLst/>
                <a:cxnLst/>
                <a:rect l="l" t="t" r="r" b="b"/>
                <a:pathLst>
                  <a:path w="1059179" h="363220">
                    <a:moveTo>
                      <a:pt x="0" y="60451"/>
                    </a:moveTo>
                    <a:lnTo>
                      <a:pt x="4748" y="36915"/>
                    </a:lnTo>
                    <a:lnTo>
                      <a:pt x="17700" y="17700"/>
                    </a:lnTo>
                    <a:lnTo>
                      <a:pt x="36915" y="4748"/>
                    </a:lnTo>
                    <a:lnTo>
                      <a:pt x="60451" y="0"/>
                    </a:lnTo>
                    <a:lnTo>
                      <a:pt x="998727" y="0"/>
                    </a:lnTo>
                    <a:lnTo>
                      <a:pt x="1022264" y="4748"/>
                    </a:lnTo>
                    <a:lnTo>
                      <a:pt x="1041479" y="17700"/>
                    </a:lnTo>
                    <a:lnTo>
                      <a:pt x="1054431" y="36915"/>
                    </a:lnTo>
                    <a:lnTo>
                      <a:pt x="1059179" y="60451"/>
                    </a:lnTo>
                    <a:lnTo>
                      <a:pt x="1059179" y="302260"/>
                    </a:lnTo>
                    <a:lnTo>
                      <a:pt x="1054431" y="325796"/>
                    </a:lnTo>
                    <a:lnTo>
                      <a:pt x="1041479" y="345011"/>
                    </a:lnTo>
                    <a:lnTo>
                      <a:pt x="1022264" y="357963"/>
                    </a:lnTo>
                    <a:lnTo>
                      <a:pt x="998727" y="362712"/>
                    </a:lnTo>
                    <a:lnTo>
                      <a:pt x="60451" y="362712"/>
                    </a:lnTo>
                    <a:lnTo>
                      <a:pt x="36915" y="357963"/>
                    </a:lnTo>
                    <a:lnTo>
                      <a:pt x="17700" y="345011"/>
                    </a:lnTo>
                    <a:lnTo>
                      <a:pt x="4748" y="325796"/>
                    </a:lnTo>
                    <a:lnTo>
                      <a:pt x="0" y="302260"/>
                    </a:lnTo>
                    <a:lnTo>
                      <a:pt x="0" y="60451"/>
                    </a:lnTo>
                    <a:close/>
                  </a:path>
                </a:pathLst>
              </a:custGeom>
              <a:ln w="25908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 sz="900"/>
              </a:p>
            </p:txBody>
          </p:sp>
        </p:grpSp>
        <p:sp>
          <p:nvSpPr>
            <p:cNvPr id="42" name="object 50"/>
            <p:cNvSpPr txBox="1"/>
            <p:nvPr/>
          </p:nvSpPr>
          <p:spPr>
            <a:xfrm>
              <a:off x="7452382" y="4419011"/>
              <a:ext cx="739090" cy="135293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95"/>
                </a:spcBef>
              </a:pPr>
              <a:r>
                <a:rPr sz="800" spc="-5" dirty="0">
                  <a:solidFill>
                    <a:srgbClr val="FFFFFF"/>
                  </a:solidFill>
                  <a:latin typeface="Arial"/>
                  <a:cs typeface="Arial"/>
                </a:rPr>
                <a:t>Privacy</a:t>
              </a:r>
              <a:r>
                <a:rPr sz="800" spc="-40" dirty="0">
                  <a:solidFill>
                    <a:srgbClr val="FFFFFF"/>
                  </a:solidFill>
                  <a:latin typeface="Arial"/>
                  <a:cs typeface="Arial"/>
                </a:rPr>
                <a:t> </a:t>
              </a:r>
              <a:r>
                <a:rPr sz="800" spc="-5" dirty="0">
                  <a:solidFill>
                    <a:srgbClr val="FFFFFF"/>
                  </a:solidFill>
                  <a:latin typeface="Arial"/>
                  <a:cs typeface="Arial"/>
                </a:rPr>
                <a:t>Testing</a:t>
              </a:r>
              <a:endParaRPr sz="800" dirty="0">
                <a:latin typeface="Arial"/>
                <a:cs typeface="Arial"/>
              </a:endParaRPr>
            </a:p>
          </p:txBody>
        </p:sp>
        <p:grpSp>
          <p:nvGrpSpPr>
            <p:cNvPr id="43" name="object 51"/>
            <p:cNvGrpSpPr/>
            <p:nvPr/>
          </p:nvGrpSpPr>
          <p:grpSpPr>
            <a:xfrm>
              <a:off x="5860339" y="5297198"/>
              <a:ext cx="1004698" cy="324178"/>
              <a:chOff x="6045644" y="5338508"/>
              <a:chExt cx="1085215" cy="389255"/>
            </a:xfrm>
          </p:grpSpPr>
          <p:sp>
            <p:nvSpPr>
              <p:cNvPr id="44" name="object 52"/>
              <p:cNvSpPr/>
              <p:nvPr/>
            </p:nvSpPr>
            <p:spPr>
              <a:xfrm>
                <a:off x="6058662" y="5351526"/>
                <a:ext cx="1059180" cy="363220"/>
              </a:xfrm>
              <a:custGeom>
                <a:avLst/>
                <a:gdLst/>
                <a:ahLst/>
                <a:cxnLst/>
                <a:rect l="l" t="t" r="r" b="b"/>
                <a:pathLst>
                  <a:path w="1059179" h="363220">
                    <a:moveTo>
                      <a:pt x="998728" y="0"/>
                    </a:moveTo>
                    <a:lnTo>
                      <a:pt x="60451" y="0"/>
                    </a:lnTo>
                    <a:lnTo>
                      <a:pt x="36915" y="4748"/>
                    </a:lnTo>
                    <a:lnTo>
                      <a:pt x="17700" y="17700"/>
                    </a:lnTo>
                    <a:lnTo>
                      <a:pt x="4748" y="36915"/>
                    </a:lnTo>
                    <a:lnTo>
                      <a:pt x="0" y="60452"/>
                    </a:lnTo>
                    <a:lnTo>
                      <a:pt x="0" y="302260"/>
                    </a:lnTo>
                    <a:lnTo>
                      <a:pt x="4748" y="325791"/>
                    </a:lnTo>
                    <a:lnTo>
                      <a:pt x="17700" y="345006"/>
                    </a:lnTo>
                    <a:lnTo>
                      <a:pt x="36915" y="357961"/>
                    </a:lnTo>
                    <a:lnTo>
                      <a:pt x="60451" y="362712"/>
                    </a:lnTo>
                    <a:lnTo>
                      <a:pt x="998728" y="362712"/>
                    </a:lnTo>
                    <a:lnTo>
                      <a:pt x="1022264" y="357961"/>
                    </a:lnTo>
                    <a:lnTo>
                      <a:pt x="1041479" y="345006"/>
                    </a:lnTo>
                    <a:lnTo>
                      <a:pt x="1054431" y="325791"/>
                    </a:lnTo>
                    <a:lnTo>
                      <a:pt x="1059180" y="302260"/>
                    </a:lnTo>
                    <a:lnTo>
                      <a:pt x="1059180" y="60452"/>
                    </a:lnTo>
                    <a:lnTo>
                      <a:pt x="1054431" y="36915"/>
                    </a:lnTo>
                    <a:lnTo>
                      <a:pt x="1041479" y="17700"/>
                    </a:lnTo>
                    <a:lnTo>
                      <a:pt x="1022264" y="4748"/>
                    </a:lnTo>
                    <a:lnTo>
                      <a:pt x="998728" y="0"/>
                    </a:lnTo>
                    <a:close/>
                  </a:path>
                </a:pathLst>
              </a:custGeom>
              <a:solidFill>
                <a:srgbClr val="00B3DC"/>
              </a:solidFill>
            </p:spPr>
            <p:txBody>
              <a:bodyPr wrap="square" lIns="0" tIns="0" rIns="0" bIns="0" rtlCol="0"/>
              <a:lstStyle/>
              <a:p>
                <a:endParaRPr sz="800"/>
              </a:p>
            </p:txBody>
          </p:sp>
          <p:sp>
            <p:nvSpPr>
              <p:cNvPr id="45" name="object 53"/>
              <p:cNvSpPr/>
              <p:nvPr/>
            </p:nvSpPr>
            <p:spPr>
              <a:xfrm>
                <a:off x="6058662" y="5351526"/>
                <a:ext cx="1059180" cy="363220"/>
              </a:xfrm>
              <a:custGeom>
                <a:avLst/>
                <a:gdLst/>
                <a:ahLst/>
                <a:cxnLst/>
                <a:rect l="l" t="t" r="r" b="b"/>
                <a:pathLst>
                  <a:path w="1059179" h="363220">
                    <a:moveTo>
                      <a:pt x="0" y="60452"/>
                    </a:moveTo>
                    <a:lnTo>
                      <a:pt x="4748" y="36915"/>
                    </a:lnTo>
                    <a:lnTo>
                      <a:pt x="17700" y="17700"/>
                    </a:lnTo>
                    <a:lnTo>
                      <a:pt x="36915" y="4748"/>
                    </a:lnTo>
                    <a:lnTo>
                      <a:pt x="60451" y="0"/>
                    </a:lnTo>
                    <a:lnTo>
                      <a:pt x="998728" y="0"/>
                    </a:lnTo>
                    <a:lnTo>
                      <a:pt x="1022264" y="4748"/>
                    </a:lnTo>
                    <a:lnTo>
                      <a:pt x="1041479" y="17700"/>
                    </a:lnTo>
                    <a:lnTo>
                      <a:pt x="1054431" y="36915"/>
                    </a:lnTo>
                    <a:lnTo>
                      <a:pt x="1059180" y="60452"/>
                    </a:lnTo>
                    <a:lnTo>
                      <a:pt x="1059180" y="302260"/>
                    </a:lnTo>
                    <a:lnTo>
                      <a:pt x="1054431" y="325791"/>
                    </a:lnTo>
                    <a:lnTo>
                      <a:pt x="1041479" y="345006"/>
                    </a:lnTo>
                    <a:lnTo>
                      <a:pt x="1022264" y="357961"/>
                    </a:lnTo>
                    <a:lnTo>
                      <a:pt x="998728" y="362712"/>
                    </a:lnTo>
                    <a:lnTo>
                      <a:pt x="60451" y="362712"/>
                    </a:lnTo>
                    <a:lnTo>
                      <a:pt x="36915" y="357961"/>
                    </a:lnTo>
                    <a:lnTo>
                      <a:pt x="17700" y="345006"/>
                    </a:lnTo>
                    <a:lnTo>
                      <a:pt x="4748" y="325791"/>
                    </a:lnTo>
                    <a:lnTo>
                      <a:pt x="0" y="302260"/>
                    </a:lnTo>
                    <a:lnTo>
                      <a:pt x="0" y="60452"/>
                    </a:lnTo>
                    <a:close/>
                  </a:path>
                </a:pathLst>
              </a:custGeom>
              <a:ln w="25908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 sz="900"/>
              </a:p>
            </p:txBody>
          </p:sp>
        </p:grpSp>
        <p:sp>
          <p:nvSpPr>
            <p:cNvPr id="46" name="object 54"/>
            <p:cNvSpPr txBox="1"/>
            <p:nvPr/>
          </p:nvSpPr>
          <p:spPr>
            <a:xfrm>
              <a:off x="6152169" y="5396778"/>
              <a:ext cx="465521" cy="150682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95"/>
                </a:spcBef>
              </a:pPr>
              <a:r>
                <a:rPr sz="900" spc="-5" dirty="0">
                  <a:solidFill>
                    <a:srgbClr val="FFFFFF"/>
                  </a:solidFill>
                  <a:latin typeface="Arial"/>
                  <a:cs typeface="Arial"/>
                </a:rPr>
                <a:t>P</a:t>
              </a:r>
              <a:r>
                <a:rPr sz="900" spc="-10" dirty="0">
                  <a:solidFill>
                    <a:srgbClr val="FFFFFF"/>
                  </a:solidFill>
                  <a:latin typeface="Arial"/>
                  <a:cs typeface="Arial"/>
                </a:rPr>
                <a:t>o</a:t>
              </a:r>
              <a:r>
                <a:rPr sz="900" spc="-5" dirty="0">
                  <a:solidFill>
                    <a:srgbClr val="FFFFFF"/>
                  </a:solidFill>
                  <a:latin typeface="Arial"/>
                  <a:cs typeface="Arial"/>
                </a:rPr>
                <a:t>licy</a:t>
              </a:r>
              <a:endParaRPr sz="900" dirty="0">
                <a:latin typeface="Arial"/>
                <a:cs typeface="Arial"/>
              </a:endParaRPr>
            </a:p>
          </p:txBody>
        </p:sp>
        <p:grpSp>
          <p:nvGrpSpPr>
            <p:cNvPr id="47" name="object 55"/>
            <p:cNvGrpSpPr/>
            <p:nvPr/>
          </p:nvGrpSpPr>
          <p:grpSpPr>
            <a:xfrm>
              <a:off x="5872391" y="4981853"/>
              <a:ext cx="980595" cy="302496"/>
              <a:chOff x="6058662" y="4959858"/>
              <a:chExt cx="1059180" cy="363221"/>
            </a:xfrm>
          </p:grpSpPr>
          <p:sp>
            <p:nvSpPr>
              <p:cNvPr id="48" name="object 56"/>
              <p:cNvSpPr/>
              <p:nvPr/>
            </p:nvSpPr>
            <p:spPr>
              <a:xfrm>
                <a:off x="6058662" y="4959858"/>
                <a:ext cx="1059180" cy="363221"/>
              </a:xfrm>
              <a:custGeom>
                <a:avLst/>
                <a:gdLst/>
                <a:ahLst/>
                <a:cxnLst/>
                <a:rect l="l" t="t" r="r" b="b"/>
                <a:pathLst>
                  <a:path w="1059179" h="363220">
                    <a:moveTo>
                      <a:pt x="998728" y="0"/>
                    </a:moveTo>
                    <a:lnTo>
                      <a:pt x="60451" y="0"/>
                    </a:lnTo>
                    <a:lnTo>
                      <a:pt x="36915" y="4748"/>
                    </a:lnTo>
                    <a:lnTo>
                      <a:pt x="17700" y="17700"/>
                    </a:lnTo>
                    <a:lnTo>
                      <a:pt x="4748" y="36915"/>
                    </a:lnTo>
                    <a:lnTo>
                      <a:pt x="0" y="60452"/>
                    </a:lnTo>
                    <a:lnTo>
                      <a:pt x="0" y="302260"/>
                    </a:lnTo>
                    <a:lnTo>
                      <a:pt x="4748" y="325796"/>
                    </a:lnTo>
                    <a:lnTo>
                      <a:pt x="17700" y="345011"/>
                    </a:lnTo>
                    <a:lnTo>
                      <a:pt x="36915" y="357963"/>
                    </a:lnTo>
                    <a:lnTo>
                      <a:pt x="60451" y="362712"/>
                    </a:lnTo>
                    <a:lnTo>
                      <a:pt x="998728" y="362712"/>
                    </a:lnTo>
                    <a:lnTo>
                      <a:pt x="1022264" y="357963"/>
                    </a:lnTo>
                    <a:lnTo>
                      <a:pt x="1041479" y="345011"/>
                    </a:lnTo>
                    <a:lnTo>
                      <a:pt x="1054431" y="325796"/>
                    </a:lnTo>
                    <a:lnTo>
                      <a:pt x="1059180" y="302260"/>
                    </a:lnTo>
                    <a:lnTo>
                      <a:pt x="1059180" y="60452"/>
                    </a:lnTo>
                    <a:lnTo>
                      <a:pt x="1054431" y="36915"/>
                    </a:lnTo>
                    <a:lnTo>
                      <a:pt x="1041479" y="17700"/>
                    </a:lnTo>
                    <a:lnTo>
                      <a:pt x="1022264" y="4748"/>
                    </a:lnTo>
                    <a:lnTo>
                      <a:pt x="998728" y="0"/>
                    </a:lnTo>
                    <a:close/>
                  </a:path>
                </a:pathLst>
              </a:custGeom>
              <a:solidFill>
                <a:srgbClr val="00B3DC"/>
              </a:solidFill>
            </p:spPr>
            <p:txBody>
              <a:bodyPr wrap="square" lIns="0" tIns="0" rIns="0" bIns="0" rtlCol="0"/>
              <a:lstStyle/>
              <a:p>
                <a:endParaRPr sz="900"/>
              </a:p>
            </p:txBody>
          </p:sp>
          <p:sp>
            <p:nvSpPr>
              <p:cNvPr id="49" name="object 57"/>
              <p:cNvSpPr/>
              <p:nvPr/>
            </p:nvSpPr>
            <p:spPr>
              <a:xfrm>
                <a:off x="6058662" y="4959858"/>
                <a:ext cx="1059180" cy="363220"/>
              </a:xfrm>
              <a:custGeom>
                <a:avLst/>
                <a:gdLst/>
                <a:ahLst/>
                <a:cxnLst/>
                <a:rect l="l" t="t" r="r" b="b"/>
                <a:pathLst>
                  <a:path w="1059179" h="363220">
                    <a:moveTo>
                      <a:pt x="0" y="60452"/>
                    </a:moveTo>
                    <a:lnTo>
                      <a:pt x="4748" y="36915"/>
                    </a:lnTo>
                    <a:lnTo>
                      <a:pt x="17700" y="17700"/>
                    </a:lnTo>
                    <a:lnTo>
                      <a:pt x="36915" y="4748"/>
                    </a:lnTo>
                    <a:lnTo>
                      <a:pt x="60451" y="0"/>
                    </a:lnTo>
                    <a:lnTo>
                      <a:pt x="998728" y="0"/>
                    </a:lnTo>
                    <a:lnTo>
                      <a:pt x="1022264" y="4748"/>
                    </a:lnTo>
                    <a:lnTo>
                      <a:pt x="1041479" y="17700"/>
                    </a:lnTo>
                    <a:lnTo>
                      <a:pt x="1054431" y="36915"/>
                    </a:lnTo>
                    <a:lnTo>
                      <a:pt x="1059180" y="60452"/>
                    </a:lnTo>
                    <a:lnTo>
                      <a:pt x="1059180" y="302260"/>
                    </a:lnTo>
                    <a:lnTo>
                      <a:pt x="1054431" y="325796"/>
                    </a:lnTo>
                    <a:lnTo>
                      <a:pt x="1041479" y="345011"/>
                    </a:lnTo>
                    <a:lnTo>
                      <a:pt x="1022264" y="357963"/>
                    </a:lnTo>
                    <a:lnTo>
                      <a:pt x="998728" y="362712"/>
                    </a:lnTo>
                    <a:lnTo>
                      <a:pt x="60451" y="362712"/>
                    </a:lnTo>
                    <a:lnTo>
                      <a:pt x="36915" y="357963"/>
                    </a:lnTo>
                    <a:lnTo>
                      <a:pt x="17700" y="345011"/>
                    </a:lnTo>
                    <a:lnTo>
                      <a:pt x="4748" y="325796"/>
                    </a:lnTo>
                    <a:lnTo>
                      <a:pt x="0" y="302260"/>
                    </a:lnTo>
                    <a:lnTo>
                      <a:pt x="0" y="60452"/>
                    </a:lnTo>
                    <a:close/>
                  </a:path>
                </a:pathLst>
              </a:custGeom>
              <a:ln w="25908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 sz="900"/>
              </a:p>
            </p:txBody>
          </p:sp>
        </p:grpSp>
        <p:sp>
          <p:nvSpPr>
            <p:cNvPr id="50" name="object 58"/>
            <p:cNvSpPr txBox="1"/>
            <p:nvPr/>
          </p:nvSpPr>
          <p:spPr>
            <a:xfrm>
              <a:off x="6104490" y="5002204"/>
              <a:ext cx="792353" cy="258404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95"/>
                </a:spcBef>
              </a:pPr>
              <a:r>
                <a:rPr sz="800" spc="-5" dirty="0">
                  <a:solidFill>
                    <a:srgbClr val="FFFFFF"/>
                  </a:solidFill>
                  <a:latin typeface="Arial"/>
                  <a:cs typeface="Arial"/>
                </a:rPr>
                <a:t>Strategy &amp;</a:t>
              </a:r>
              <a:r>
                <a:rPr sz="800" spc="-35" dirty="0">
                  <a:solidFill>
                    <a:srgbClr val="FFFFFF"/>
                  </a:solidFill>
                  <a:latin typeface="Arial"/>
                  <a:cs typeface="Arial"/>
                </a:rPr>
                <a:t> </a:t>
              </a:r>
              <a:r>
                <a:rPr sz="800" spc="-5" dirty="0">
                  <a:solidFill>
                    <a:srgbClr val="FFFFFF"/>
                  </a:solidFill>
                  <a:latin typeface="Arial"/>
                  <a:cs typeface="Arial"/>
                </a:rPr>
                <a:t>Planning</a:t>
              </a:r>
              <a:endParaRPr sz="800" dirty="0">
                <a:latin typeface="Arial"/>
                <a:cs typeface="Arial"/>
              </a:endParaRPr>
            </a:p>
          </p:txBody>
        </p:sp>
        <p:grpSp>
          <p:nvGrpSpPr>
            <p:cNvPr id="51" name="object 59"/>
            <p:cNvGrpSpPr/>
            <p:nvPr/>
          </p:nvGrpSpPr>
          <p:grpSpPr>
            <a:xfrm>
              <a:off x="5860339" y="4644824"/>
              <a:ext cx="1004698" cy="324178"/>
              <a:chOff x="6045644" y="4555172"/>
              <a:chExt cx="1085215" cy="389255"/>
            </a:xfrm>
          </p:grpSpPr>
          <p:sp>
            <p:nvSpPr>
              <p:cNvPr id="52" name="object 60"/>
              <p:cNvSpPr/>
              <p:nvPr/>
            </p:nvSpPr>
            <p:spPr>
              <a:xfrm>
                <a:off x="6058662" y="4568189"/>
                <a:ext cx="1059180" cy="363220"/>
              </a:xfrm>
              <a:custGeom>
                <a:avLst/>
                <a:gdLst/>
                <a:ahLst/>
                <a:cxnLst/>
                <a:rect l="l" t="t" r="r" b="b"/>
                <a:pathLst>
                  <a:path w="1059179" h="363220">
                    <a:moveTo>
                      <a:pt x="998728" y="0"/>
                    </a:moveTo>
                    <a:lnTo>
                      <a:pt x="60451" y="0"/>
                    </a:lnTo>
                    <a:lnTo>
                      <a:pt x="36915" y="4748"/>
                    </a:lnTo>
                    <a:lnTo>
                      <a:pt x="17700" y="17700"/>
                    </a:lnTo>
                    <a:lnTo>
                      <a:pt x="4748" y="36915"/>
                    </a:lnTo>
                    <a:lnTo>
                      <a:pt x="0" y="60452"/>
                    </a:lnTo>
                    <a:lnTo>
                      <a:pt x="0" y="302260"/>
                    </a:lnTo>
                    <a:lnTo>
                      <a:pt x="4748" y="325796"/>
                    </a:lnTo>
                    <a:lnTo>
                      <a:pt x="17700" y="345011"/>
                    </a:lnTo>
                    <a:lnTo>
                      <a:pt x="36915" y="357963"/>
                    </a:lnTo>
                    <a:lnTo>
                      <a:pt x="60451" y="362712"/>
                    </a:lnTo>
                    <a:lnTo>
                      <a:pt x="998728" y="362712"/>
                    </a:lnTo>
                    <a:lnTo>
                      <a:pt x="1022264" y="357963"/>
                    </a:lnTo>
                    <a:lnTo>
                      <a:pt x="1041479" y="345011"/>
                    </a:lnTo>
                    <a:lnTo>
                      <a:pt x="1054431" y="325796"/>
                    </a:lnTo>
                    <a:lnTo>
                      <a:pt x="1059180" y="302260"/>
                    </a:lnTo>
                    <a:lnTo>
                      <a:pt x="1059180" y="60452"/>
                    </a:lnTo>
                    <a:lnTo>
                      <a:pt x="1054431" y="36915"/>
                    </a:lnTo>
                    <a:lnTo>
                      <a:pt x="1041479" y="17700"/>
                    </a:lnTo>
                    <a:lnTo>
                      <a:pt x="1022264" y="4748"/>
                    </a:lnTo>
                    <a:lnTo>
                      <a:pt x="998728" y="0"/>
                    </a:lnTo>
                    <a:close/>
                  </a:path>
                </a:pathLst>
              </a:custGeom>
              <a:solidFill>
                <a:srgbClr val="00B3DC"/>
              </a:solidFill>
            </p:spPr>
            <p:txBody>
              <a:bodyPr wrap="square" lIns="0" tIns="0" rIns="0" bIns="0" rtlCol="0"/>
              <a:lstStyle/>
              <a:p>
                <a:endParaRPr sz="900"/>
              </a:p>
            </p:txBody>
          </p:sp>
          <p:sp>
            <p:nvSpPr>
              <p:cNvPr id="53" name="object 61"/>
              <p:cNvSpPr/>
              <p:nvPr/>
            </p:nvSpPr>
            <p:spPr>
              <a:xfrm>
                <a:off x="6058662" y="4568189"/>
                <a:ext cx="1059180" cy="363220"/>
              </a:xfrm>
              <a:custGeom>
                <a:avLst/>
                <a:gdLst/>
                <a:ahLst/>
                <a:cxnLst/>
                <a:rect l="l" t="t" r="r" b="b"/>
                <a:pathLst>
                  <a:path w="1059179" h="363220">
                    <a:moveTo>
                      <a:pt x="0" y="60452"/>
                    </a:moveTo>
                    <a:lnTo>
                      <a:pt x="4748" y="36915"/>
                    </a:lnTo>
                    <a:lnTo>
                      <a:pt x="17700" y="17700"/>
                    </a:lnTo>
                    <a:lnTo>
                      <a:pt x="36915" y="4748"/>
                    </a:lnTo>
                    <a:lnTo>
                      <a:pt x="60451" y="0"/>
                    </a:lnTo>
                    <a:lnTo>
                      <a:pt x="998728" y="0"/>
                    </a:lnTo>
                    <a:lnTo>
                      <a:pt x="1022264" y="4748"/>
                    </a:lnTo>
                    <a:lnTo>
                      <a:pt x="1041479" y="17700"/>
                    </a:lnTo>
                    <a:lnTo>
                      <a:pt x="1054431" y="36915"/>
                    </a:lnTo>
                    <a:lnTo>
                      <a:pt x="1059180" y="60452"/>
                    </a:lnTo>
                    <a:lnTo>
                      <a:pt x="1059180" y="302260"/>
                    </a:lnTo>
                    <a:lnTo>
                      <a:pt x="1054431" y="325796"/>
                    </a:lnTo>
                    <a:lnTo>
                      <a:pt x="1041479" y="345011"/>
                    </a:lnTo>
                    <a:lnTo>
                      <a:pt x="1022264" y="357963"/>
                    </a:lnTo>
                    <a:lnTo>
                      <a:pt x="998728" y="362712"/>
                    </a:lnTo>
                    <a:lnTo>
                      <a:pt x="60451" y="362712"/>
                    </a:lnTo>
                    <a:lnTo>
                      <a:pt x="36915" y="357963"/>
                    </a:lnTo>
                    <a:lnTo>
                      <a:pt x="17700" y="345011"/>
                    </a:lnTo>
                    <a:lnTo>
                      <a:pt x="4748" y="325796"/>
                    </a:lnTo>
                    <a:lnTo>
                      <a:pt x="0" y="302260"/>
                    </a:lnTo>
                    <a:lnTo>
                      <a:pt x="0" y="60452"/>
                    </a:lnTo>
                    <a:close/>
                  </a:path>
                </a:pathLst>
              </a:custGeom>
              <a:ln w="25908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 sz="900"/>
              </a:p>
            </p:txBody>
          </p:sp>
        </p:grpSp>
        <p:sp>
          <p:nvSpPr>
            <p:cNvPr id="54" name="object 62"/>
            <p:cNvSpPr txBox="1"/>
            <p:nvPr/>
          </p:nvSpPr>
          <p:spPr>
            <a:xfrm>
              <a:off x="5905288" y="4701075"/>
              <a:ext cx="959287" cy="207749"/>
            </a:xfrm>
            <a:prstGeom prst="rect">
              <a:avLst/>
            </a:prstGeom>
          </p:spPr>
          <p:txBody>
            <a:bodyPr vert="horz" wrap="square" lIns="0" tIns="27940" rIns="0" bIns="0" rtlCol="0">
              <a:spAutoFit/>
            </a:bodyPr>
            <a:lstStyle/>
            <a:p>
              <a:pPr marL="39370" marR="5080" indent="-40005">
                <a:lnSpc>
                  <a:spcPts val="720"/>
                </a:lnSpc>
                <a:spcBef>
                  <a:spcPts val="220"/>
                </a:spcBef>
              </a:pPr>
              <a:r>
                <a:rPr sz="800" spc="-5" dirty="0">
                  <a:solidFill>
                    <a:srgbClr val="FFFFFF"/>
                  </a:solidFill>
                  <a:latin typeface="Arial"/>
                  <a:cs typeface="Arial"/>
                </a:rPr>
                <a:t>Co</a:t>
              </a:r>
              <a:r>
                <a:rPr sz="800" dirty="0">
                  <a:solidFill>
                    <a:srgbClr val="FFFFFF"/>
                  </a:solidFill>
                  <a:latin typeface="Arial"/>
                  <a:cs typeface="Arial"/>
                </a:rPr>
                <a:t>m</a:t>
              </a:r>
              <a:r>
                <a:rPr sz="800" spc="-10" dirty="0">
                  <a:solidFill>
                    <a:srgbClr val="FFFFFF"/>
                  </a:solidFill>
                  <a:latin typeface="Arial"/>
                  <a:cs typeface="Arial"/>
                </a:rPr>
                <a:t>p</a:t>
              </a:r>
              <a:r>
                <a:rPr sz="800" spc="-5" dirty="0">
                  <a:solidFill>
                    <a:srgbClr val="FFFFFF"/>
                  </a:solidFill>
                  <a:latin typeface="Arial"/>
                  <a:cs typeface="Arial"/>
                </a:rPr>
                <a:t>li</a:t>
              </a:r>
              <a:r>
                <a:rPr sz="800" spc="-10" dirty="0">
                  <a:solidFill>
                    <a:srgbClr val="FFFFFF"/>
                  </a:solidFill>
                  <a:latin typeface="Arial"/>
                  <a:cs typeface="Arial"/>
                </a:rPr>
                <a:t>an</a:t>
              </a:r>
              <a:r>
                <a:rPr sz="800" spc="-5" dirty="0">
                  <a:solidFill>
                    <a:srgbClr val="FFFFFF"/>
                  </a:solidFill>
                  <a:latin typeface="Arial"/>
                  <a:cs typeface="Arial"/>
                </a:rPr>
                <a:t>c</a:t>
              </a:r>
              <a:r>
                <a:rPr sz="800" spc="-10" dirty="0">
                  <a:solidFill>
                    <a:srgbClr val="FFFFFF"/>
                  </a:solidFill>
                  <a:latin typeface="Arial"/>
                  <a:cs typeface="Arial"/>
                </a:rPr>
                <a:t>e-</a:t>
              </a:r>
              <a:r>
                <a:rPr sz="800" spc="-5" dirty="0">
                  <a:solidFill>
                    <a:srgbClr val="FFFFFF"/>
                  </a:solidFill>
                  <a:latin typeface="Arial"/>
                  <a:cs typeface="Arial"/>
                </a:rPr>
                <a:t>f</a:t>
              </a:r>
              <a:r>
                <a:rPr sz="800" spc="-10" dirty="0">
                  <a:solidFill>
                    <a:srgbClr val="FFFFFF"/>
                  </a:solidFill>
                  <a:latin typeface="Arial"/>
                  <a:cs typeface="Arial"/>
                </a:rPr>
                <a:t>o</a:t>
              </a:r>
              <a:r>
                <a:rPr sz="800" spc="-5" dirty="0">
                  <a:solidFill>
                    <a:srgbClr val="FFFFFF"/>
                  </a:solidFill>
                  <a:latin typeface="Arial"/>
                  <a:cs typeface="Arial"/>
                </a:rPr>
                <a:t>c</a:t>
              </a:r>
              <a:r>
                <a:rPr sz="800" spc="-10" dirty="0">
                  <a:solidFill>
                    <a:srgbClr val="FFFFFF"/>
                  </a:solidFill>
                  <a:latin typeface="Arial"/>
                  <a:cs typeface="Arial"/>
                </a:rPr>
                <a:t>u</a:t>
              </a:r>
              <a:r>
                <a:rPr sz="800" spc="-5" dirty="0">
                  <a:solidFill>
                    <a:srgbClr val="FFFFFF"/>
                  </a:solidFill>
                  <a:latin typeface="Arial"/>
                  <a:cs typeface="Arial"/>
                </a:rPr>
                <a:t>s</a:t>
              </a:r>
              <a:r>
                <a:rPr sz="800" spc="-10" dirty="0">
                  <a:solidFill>
                    <a:srgbClr val="FFFFFF"/>
                  </a:solidFill>
                  <a:latin typeface="Arial"/>
                  <a:cs typeface="Arial"/>
                </a:rPr>
                <a:t>e</a:t>
              </a:r>
              <a:r>
                <a:rPr sz="800" spc="-5" dirty="0">
                  <a:solidFill>
                    <a:srgbClr val="FFFFFF"/>
                  </a:solidFill>
                  <a:latin typeface="Arial"/>
                  <a:cs typeface="Arial"/>
                </a:rPr>
                <a:t>d  Risk</a:t>
              </a:r>
              <a:r>
                <a:rPr sz="800" spc="-15" dirty="0">
                  <a:solidFill>
                    <a:srgbClr val="FFFFFF"/>
                  </a:solidFill>
                  <a:latin typeface="Arial"/>
                  <a:cs typeface="Arial"/>
                </a:rPr>
                <a:t> </a:t>
              </a:r>
              <a:r>
                <a:rPr sz="800" spc="-5" dirty="0">
                  <a:solidFill>
                    <a:srgbClr val="FFFFFF"/>
                  </a:solidFill>
                  <a:latin typeface="Arial"/>
                  <a:cs typeface="Arial"/>
                </a:rPr>
                <a:t>Assessments</a:t>
              </a:r>
              <a:endParaRPr sz="800" dirty="0">
                <a:latin typeface="Arial"/>
                <a:cs typeface="Arial"/>
              </a:endParaRPr>
            </a:p>
          </p:txBody>
        </p:sp>
        <p:grpSp>
          <p:nvGrpSpPr>
            <p:cNvPr id="55" name="object 63"/>
            <p:cNvGrpSpPr/>
            <p:nvPr/>
          </p:nvGrpSpPr>
          <p:grpSpPr>
            <a:xfrm>
              <a:off x="5872391" y="4324402"/>
              <a:ext cx="980595" cy="302496"/>
              <a:chOff x="6058662" y="4170426"/>
              <a:chExt cx="1059180" cy="363221"/>
            </a:xfrm>
          </p:grpSpPr>
          <p:sp>
            <p:nvSpPr>
              <p:cNvPr id="56" name="object 64"/>
              <p:cNvSpPr/>
              <p:nvPr/>
            </p:nvSpPr>
            <p:spPr>
              <a:xfrm>
                <a:off x="6058662" y="4170426"/>
                <a:ext cx="1059180" cy="363221"/>
              </a:xfrm>
              <a:custGeom>
                <a:avLst/>
                <a:gdLst/>
                <a:ahLst/>
                <a:cxnLst/>
                <a:rect l="l" t="t" r="r" b="b"/>
                <a:pathLst>
                  <a:path w="1059179" h="363220">
                    <a:moveTo>
                      <a:pt x="998728" y="0"/>
                    </a:moveTo>
                    <a:lnTo>
                      <a:pt x="60451" y="0"/>
                    </a:lnTo>
                    <a:lnTo>
                      <a:pt x="36915" y="4748"/>
                    </a:lnTo>
                    <a:lnTo>
                      <a:pt x="17700" y="17700"/>
                    </a:lnTo>
                    <a:lnTo>
                      <a:pt x="4748" y="36915"/>
                    </a:lnTo>
                    <a:lnTo>
                      <a:pt x="0" y="60451"/>
                    </a:lnTo>
                    <a:lnTo>
                      <a:pt x="0" y="302260"/>
                    </a:lnTo>
                    <a:lnTo>
                      <a:pt x="4748" y="325796"/>
                    </a:lnTo>
                    <a:lnTo>
                      <a:pt x="17700" y="345011"/>
                    </a:lnTo>
                    <a:lnTo>
                      <a:pt x="36915" y="357963"/>
                    </a:lnTo>
                    <a:lnTo>
                      <a:pt x="60451" y="362712"/>
                    </a:lnTo>
                    <a:lnTo>
                      <a:pt x="998728" y="362712"/>
                    </a:lnTo>
                    <a:lnTo>
                      <a:pt x="1022264" y="357963"/>
                    </a:lnTo>
                    <a:lnTo>
                      <a:pt x="1041479" y="345011"/>
                    </a:lnTo>
                    <a:lnTo>
                      <a:pt x="1054431" y="325796"/>
                    </a:lnTo>
                    <a:lnTo>
                      <a:pt x="1059180" y="302260"/>
                    </a:lnTo>
                    <a:lnTo>
                      <a:pt x="1059180" y="60451"/>
                    </a:lnTo>
                    <a:lnTo>
                      <a:pt x="1054431" y="36915"/>
                    </a:lnTo>
                    <a:lnTo>
                      <a:pt x="1041479" y="17700"/>
                    </a:lnTo>
                    <a:lnTo>
                      <a:pt x="1022264" y="4748"/>
                    </a:lnTo>
                    <a:lnTo>
                      <a:pt x="998728" y="0"/>
                    </a:lnTo>
                    <a:close/>
                  </a:path>
                </a:pathLst>
              </a:custGeom>
              <a:solidFill>
                <a:srgbClr val="00B3DC"/>
              </a:solidFill>
            </p:spPr>
            <p:txBody>
              <a:bodyPr wrap="square" lIns="0" tIns="0" rIns="0" bIns="0" rtlCol="0"/>
              <a:lstStyle/>
              <a:p>
                <a:endParaRPr sz="800"/>
              </a:p>
            </p:txBody>
          </p:sp>
          <p:sp>
            <p:nvSpPr>
              <p:cNvPr id="57" name="object 65"/>
              <p:cNvSpPr/>
              <p:nvPr/>
            </p:nvSpPr>
            <p:spPr>
              <a:xfrm>
                <a:off x="6058662" y="4170426"/>
                <a:ext cx="1059180" cy="363220"/>
              </a:xfrm>
              <a:custGeom>
                <a:avLst/>
                <a:gdLst/>
                <a:ahLst/>
                <a:cxnLst/>
                <a:rect l="l" t="t" r="r" b="b"/>
                <a:pathLst>
                  <a:path w="1059179" h="363220">
                    <a:moveTo>
                      <a:pt x="0" y="60451"/>
                    </a:moveTo>
                    <a:lnTo>
                      <a:pt x="4748" y="36915"/>
                    </a:lnTo>
                    <a:lnTo>
                      <a:pt x="17700" y="17700"/>
                    </a:lnTo>
                    <a:lnTo>
                      <a:pt x="36915" y="4748"/>
                    </a:lnTo>
                    <a:lnTo>
                      <a:pt x="60451" y="0"/>
                    </a:lnTo>
                    <a:lnTo>
                      <a:pt x="998728" y="0"/>
                    </a:lnTo>
                    <a:lnTo>
                      <a:pt x="1022264" y="4748"/>
                    </a:lnTo>
                    <a:lnTo>
                      <a:pt x="1041479" y="17700"/>
                    </a:lnTo>
                    <a:lnTo>
                      <a:pt x="1054431" y="36915"/>
                    </a:lnTo>
                    <a:lnTo>
                      <a:pt x="1059180" y="60451"/>
                    </a:lnTo>
                    <a:lnTo>
                      <a:pt x="1059180" y="302260"/>
                    </a:lnTo>
                    <a:lnTo>
                      <a:pt x="1054431" y="325796"/>
                    </a:lnTo>
                    <a:lnTo>
                      <a:pt x="1041479" y="345011"/>
                    </a:lnTo>
                    <a:lnTo>
                      <a:pt x="1022264" y="357963"/>
                    </a:lnTo>
                    <a:lnTo>
                      <a:pt x="998728" y="362712"/>
                    </a:lnTo>
                    <a:lnTo>
                      <a:pt x="60451" y="362712"/>
                    </a:lnTo>
                    <a:lnTo>
                      <a:pt x="36915" y="357963"/>
                    </a:lnTo>
                    <a:lnTo>
                      <a:pt x="17700" y="345011"/>
                    </a:lnTo>
                    <a:lnTo>
                      <a:pt x="4748" y="325796"/>
                    </a:lnTo>
                    <a:lnTo>
                      <a:pt x="0" y="302260"/>
                    </a:lnTo>
                    <a:lnTo>
                      <a:pt x="0" y="60451"/>
                    </a:lnTo>
                    <a:close/>
                  </a:path>
                </a:pathLst>
              </a:custGeom>
              <a:ln w="25908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 sz="900"/>
              </a:p>
            </p:txBody>
          </p:sp>
        </p:grpSp>
        <p:sp>
          <p:nvSpPr>
            <p:cNvPr id="58" name="object 66"/>
            <p:cNvSpPr txBox="1"/>
            <p:nvPr/>
          </p:nvSpPr>
          <p:spPr>
            <a:xfrm>
              <a:off x="5954364" y="4390799"/>
              <a:ext cx="1021509" cy="207749"/>
            </a:xfrm>
            <a:prstGeom prst="rect">
              <a:avLst/>
            </a:prstGeom>
          </p:spPr>
          <p:txBody>
            <a:bodyPr vert="horz" wrap="square" lIns="0" tIns="27940" rIns="0" bIns="0" rtlCol="0">
              <a:spAutoFit/>
            </a:bodyPr>
            <a:lstStyle/>
            <a:p>
              <a:pPr marL="71120" marR="5080" indent="-71755">
                <a:lnSpc>
                  <a:spcPts val="720"/>
                </a:lnSpc>
                <a:spcBef>
                  <a:spcPts val="220"/>
                </a:spcBef>
              </a:pPr>
              <a:r>
                <a:rPr sz="800" spc="-5" dirty="0">
                  <a:solidFill>
                    <a:srgbClr val="FFFFFF"/>
                  </a:solidFill>
                  <a:latin typeface="Arial"/>
                  <a:cs typeface="Arial"/>
                </a:rPr>
                <a:t>Privacy</a:t>
              </a:r>
              <a:r>
                <a:rPr sz="800" spc="-45" dirty="0">
                  <a:solidFill>
                    <a:srgbClr val="FFFFFF"/>
                  </a:solidFill>
                  <a:latin typeface="Arial"/>
                  <a:cs typeface="Arial"/>
                </a:rPr>
                <a:t> </a:t>
              </a:r>
              <a:r>
                <a:rPr sz="800" spc="-10" dirty="0">
                  <a:solidFill>
                    <a:srgbClr val="FFFFFF"/>
                  </a:solidFill>
                  <a:latin typeface="Arial"/>
                  <a:cs typeface="Arial"/>
                </a:rPr>
                <a:t>Program  Management</a:t>
              </a:r>
              <a:endParaRPr sz="800" dirty="0">
                <a:latin typeface="Arial"/>
                <a:cs typeface="Arial"/>
              </a:endParaRPr>
            </a:p>
          </p:txBody>
        </p:sp>
        <p:sp>
          <p:nvSpPr>
            <p:cNvPr id="68" name="object 67"/>
            <p:cNvSpPr/>
            <p:nvPr/>
          </p:nvSpPr>
          <p:spPr>
            <a:xfrm>
              <a:off x="5698846" y="3580643"/>
              <a:ext cx="2746019" cy="2665343"/>
            </a:xfrm>
            <a:custGeom>
              <a:avLst/>
              <a:gdLst/>
              <a:ahLst/>
              <a:cxnLst/>
              <a:rect l="l" t="t" r="r" b="b"/>
              <a:pathLst>
                <a:path w="2966084" h="3200400">
                  <a:moveTo>
                    <a:pt x="0" y="3200400"/>
                  </a:moveTo>
                  <a:lnTo>
                    <a:pt x="2965704" y="3200400"/>
                  </a:lnTo>
                  <a:lnTo>
                    <a:pt x="2965704" y="0"/>
                  </a:lnTo>
                  <a:lnTo>
                    <a:pt x="0" y="0"/>
                  </a:lnTo>
                  <a:lnTo>
                    <a:pt x="0" y="3200400"/>
                  </a:lnTo>
                  <a:close/>
                </a:path>
              </a:pathLst>
            </a:custGeom>
            <a:ln w="25908">
              <a:solidFill>
                <a:srgbClr val="C1CD22"/>
              </a:solidFill>
            </a:ln>
          </p:spPr>
          <p:txBody>
            <a:bodyPr wrap="square" lIns="0" tIns="0" rIns="0" bIns="0" rtlCol="0"/>
            <a:lstStyle/>
            <a:p>
              <a:endParaRPr sz="90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6348678" y="3341206"/>
              <a:ext cx="1508105" cy="150682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spcBef>
                  <a:spcPts val="95"/>
                </a:spcBef>
                <a:tabLst>
                  <a:tab pos="5427980" algn="l"/>
                </a:tabLst>
              </a:pPr>
              <a:r>
                <a:rPr lang="en-US" sz="900" b="1" spc="-10" dirty="0">
                  <a:latin typeface="Arial"/>
                  <a:cs typeface="Arial"/>
                </a:rPr>
                <a:t>Privacy Fully Addressed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4204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2FF0637F-4611-1045-98CD-6AE7A3C76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Privacy by Design (</a:t>
            </a:r>
            <a:r>
              <a:rPr lang="en-US" dirty="0" err="1"/>
              <a:t>PbD</a:t>
            </a:r>
            <a:r>
              <a:rPr lang="en-US" dirty="0"/>
              <a:t>) emphasizes that privacy cannot be assured solely by compliance with regulatory frameworks</a:t>
            </a:r>
          </a:p>
          <a:p>
            <a:r>
              <a:rPr lang="en-US" dirty="0"/>
              <a:t>Privacy assurance </a:t>
            </a:r>
            <a:r>
              <a:rPr lang="en-US" dirty="0" smtClean="0"/>
              <a:t>must become </a:t>
            </a:r>
            <a:r>
              <a:rPr lang="en-US" dirty="0"/>
              <a:t>an organization’s default mode of </a:t>
            </a:r>
            <a:r>
              <a:rPr lang="en-US" dirty="0" smtClean="0"/>
              <a:t>operation</a:t>
            </a:r>
            <a:endParaRPr lang="en-US" dirty="0"/>
          </a:p>
          <a:p>
            <a:r>
              <a:rPr lang="en-US" dirty="0" err="1"/>
              <a:t>PbD</a:t>
            </a:r>
            <a:r>
              <a:rPr lang="en-US" dirty="0"/>
              <a:t> applies to:</a:t>
            </a:r>
          </a:p>
          <a:p>
            <a:pPr lvl="1"/>
            <a:r>
              <a:rPr lang="en-US" dirty="0"/>
              <a:t>IT</a:t>
            </a:r>
          </a:p>
          <a:p>
            <a:pPr lvl="1"/>
            <a:r>
              <a:rPr lang="en-US" dirty="0"/>
              <a:t>Accountable business practices</a:t>
            </a:r>
          </a:p>
          <a:p>
            <a:pPr lvl="1"/>
            <a:r>
              <a:rPr lang="en-US" dirty="0"/>
              <a:t>Physical design</a:t>
            </a:r>
          </a:p>
          <a:p>
            <a:r>
              <a:rPr lang="en-US" dirty="0"/>
              <a:t>Adequate privacy requires </a:t>
            </a:r>
            <a:r>
              <a:rPr lang="en-US" dirty="0" smtClean="0"/>
              <a:t>thoughtful integration </a:t>
            </a:r>
            <a:r>
              <a:rPr lang="en-US" dirty="0"/>
              <a:t>with every layer of an </a:t>
            </a:r>
            <a:r>
              <a:rPr lang="en-US" dirty="0" smtClean="0"/>
              <a:t>organization</a:t>
            </a:r>
          </a:p>
          <a:p>
            <a:pPr lvl="1"/>
            <a:r>
              <a:rPr lang="en-US" dirty="0" smtClean="0"/>
              <a:t>Organization </a:t>
            </a:r>
            <a:r>
              <a:rPr lang="en-US" dirty="0"/>
              <a:t>policies and governance;</a:t>
            </a:r>
          </a:p>
          <a:p>
            <a:pPr lvl="1"/>
            <a:r>
              <a:rPr lang="en-US" dirty="0"/>
              <a:t>Business processes;</a:t>
            </a:r>
          </a:p>
          <a:p>
            <a:pPr lvl="1"/>
            <a:r>
              <a:rPr lang="en-US" dirty="0"/>
              <a:t>Standard operating procedures;</a:t>
            </a:r>
          </a:p>
          <a:p>
            <a:pPr lvl="1"/>
            <a:r>
              <a:rPr lang="en-US" dirty="0"/>
              <a:t>System and network architectures;</a:t>
            </a:r>
          </a:p>
          <a:p>
            <a:pPr lvl="1"/>
            <a:r>
              <a:rPr lang="en-US" dirty="0"/>
              <a:t>IT system design and development </a:t>
            </a:r>
            <a:r>
              <a:rPr lang="en-US" dirty="0" smtClean="0"/>
              <a:t>practices</a:t>
            </a:r>
            <a:endParaRPr lang="en-US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47800" y="214313"/>
            <a:ext cx="7307263" cy="776287"/>
          </a:xfrm>
        </p:spPr>
        <p:txBody>
          <a:bodyPr/>
          <a:lstStyle/>
          <a:p>
            <a:r>
              <a:rPr lang="en-US" dirty="0"/>
              <a:t>Privacy by Design Philosophical Framework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17DF4673-22BC-C24B-80BE-534A6DA2082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D479C-BA14-6743-B5E9-E73E392A7250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E762326A-6E9A-5740-B6F1-9D69EE52E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COE526: Lecture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159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7AD08472-6AF2-EF4B-9086-BB859112B1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1" spc="-5" dirty="0">
                <a:latin typeface="Arial"/>
              </a:rPr>
              <a:t>Proactive </a:t>
            </a:r>
            <a:r>
              <a:rPr lang="en-US" dirty="0">
                <a:latin typeface="Arial"/>
              </a:rPr>
              <a:t>not </a:t>
            </a:r>
            <a:r>
              <a:rPr lang="en-US" b="1" spc="-5" dirty="0">
                <a:latin typeface="Arial"/>
              </a:rPr>
              <a:t>Reactive</a:t>
            </a:r>
            <a:r>
              <a:rPr lang="en-US" spc="-5" dirty="0">
                <a:latin typeface="Arial"/>
              </a:rPr>
              <a:t>; Preventative </a:t>
            </a:r>
            <a:r>
              <a:rPr lang="en-US" dirty="0">
                <a:latin typeface="Arial"/>
              </a:rPr>
              <a:t>not</a:t>
            </a:r>
            <a:r>
              <a:rPr lang="en-US" spc="-20" dirty="0">
                <a:latin typeface="Arial"/>
              </a:rPr>
              <a:t> </a:t>
            </a:r>
            <a:r>
              <a:rPr lang="en-US" spc="-5" dirty="0">
                <a:latin typeface="Arial"/>
              </a:rPr>
              <a:t>Remedial</a:t>
            </a:r>
          </a:p>
          <a:p>
            <a:pPr lvl="1"/>
            <a:r>
              <a:rPr lang="en-US" spc="-5" dirty="0">
                <a:latin typeface="Arial"/>
              </a:rPr>
              <a:t>Anticipate issues; prevent </a:t>
            </a:r>
            <a:r>
              <a:rPr lang="en-US" dirty="0">
                <a:latin typeface="Arial"/>
              </a:rPr>
              <a:t>problems before they</a:t>
            </a:r>
            <a:r>
              <a:rPr lang="en-US" spc="-95" dirty="0">
                <a:latin typeface="Arial"/>
              </a:rPr>
              <a:t> </a:t>
            </a:r>
            <a:r>
              <a:rPr lang="en-US" dirty="0">
                <a:latin typeface="Arial"/>
              </a:rPr>
              <a:t>arise</a:t>
            </a:r>
          </a:p>
          <a:p>
            <a:pPr marL="514350" indent="-457200">
              <a:buFont typeface="+mj-lt"/>
              <a:buAutoNum type="arabicPeriod"/>
            </a:pPr>
            <a:r>
              <a:rPr lang="en-US" spc="-5" dirty="0">
                <a:latin typeface="Arial"/>
              </a:rPr>
              <a:t>Privacy </a:t>
            </a:r>
            <a:r>
              <a:rPr lang="en-US" dirty="0">
                <a:latin typeface="Arial"/>
              </a:rPr>
              <a:t>as the </a:t>
            </a:r>
            <a:r>
              <a:rPr lang="en-US" b="1" dirty="0">
                <a:latin typeface="Arial"/>
              </a:rPr>
              <a:t>Default</a:t>
            </a:r>
            <a:r>
              <a:rPr lang="en-US" b="1" spc="-60" dirty="0">
                <a:latin typeface="Arial"/>
              </a:rPr>
              <a:t> </a:t>
            </a:r>
            <a:r>
              <a:rPr lang="en-US" b="1" dirty="0">
                <a:latin typeface="Arial"/>
              </a:rPr>
              <a:t>Setting</a:t>
            </a:r>
          </a:p>
          <a:p>
            <a:pPr marL="914400" lvl="1" indent="-457200"/>
            <a:r>
              <a:rPr lang="en-US" dirty="0">
                <a:latin typeface="Arial"/>
              </a:rPr>
              <a:t>Personal data protected from inception; individuals need not act to protect data</a:t>
            </a:r>
          </a:p>
          <a:p>
            <a:pPr marL="514350" indent="-457200">
              <a:buFont typeface="+mj-lt"/>
              <a:buAutoNum type="arabicPeriod"/>
            </a:pPr>
            <a:r>
              <a:rPr lang="en-US" spc="-5" dirty="0">
                <a:latin typeface="Arial"/>
              </a:rPr>
              <a:t>Privacy </a:t>
            </a:r>
            <a:r>
              <a:rPr lang="en-US" b="1" dirty="0">
                <a:latin typeface="Arial"/>
              </a:rPr>
              <a:t>Embedded </a:t>
            </a:r>
            <a:r>
              <a:rPr lang="en-US" spc="-5" dirty="0">
                <a:latin typeface="Arial"/>
              </a:rPr>
              <a:t>into</a:t>
            </a:r>
            <a:r>
              <a:rPr lang="en-US" dirty="0">
                <a:latin typeface="Arial"/>
              </a:rPr>
              <a:t> </a:t>
            </a:r>
            <a:r>
              <a:rPr lang="en-US" spc="-5" dirty="0">
                <a:latin typeface="Arial"/>
              </a:rPr>
              <a:t>Design</a:t>
            </a:r>
          </a:p>
          <a:p>
            <a:pPr marL="914400" lvl="1" indent="-457200"/>
            <a:r>
              <a:rPr lang="en-US" spc="-5" dirty="0">
                <a:latin typeface="Arial"/>
              </a:rPr>
              <a:t>Privacy </a:t>
            </a:r>
            <a:r>
              <a:rPr lang="en-US" dirty="0">
                <a:latin typeface="Arial"/>
              </a:rPr>
              <a:t>protections are core, organic functions; not </a:t>
            </a:r>
            <a:r>
              <a:rPr lang="en-US" spc="-5" dirty="0">
                <a:latin typeface="Arial"/>
              </a:rPr>
              <a:t>bolted </a:t>
            </a:r>
            <a:r>
              <a:rPr lang="en-US" dirty="0">
                <a:latin typeface="Arial"/>
              </a:rPr>
              <a:t>on after</a:t>
            </a:r>
            <a:r>
              <a:rPr lang="en-US" spc="-225" dirty="0">
                <a:latin typeface="Arial"/>
              </a:rPr>
              <a:t> </a:t>
            </a:r>
            <a:r>
              <a:rPr lang="en-US" dirty="0">
                <a:latin typeface="Arial"/>
              </a:rPr>
              <a:t>the </a:t>
            </a:r>
            <a:r>
              <a:rPr lang="en-US" spc="5" dirty="0">
                <a:latin typeface="Arial"/>
              </a:rPr>
              <a:t>fact</a:t>
            </a:r>
            <a:endParaRPr lang="en-US" spc="-5" dirty="0">
              <a:latin typeface="Arial"/>
            </a:endParaRPr>
          </a:p>
          <a:p>
            <a:pPr marL="514350" indent="-457200">
              <a:buFont typeface="+mj-lt"/>
              <a:buAutoNum type="arabicPeriod"/>
            </a:pPr>
            <a:r>
              <a:rPr lang="en-US" spc="-5" dirty="0">
                <a:latin typeface="Arial"/>
              </a:rPr>
              <a:t>Full Functionality </a:t>
            </a:r>
            <a:r>
              <a:rPr lang="en-US" spc="5" dirty="0">
                <a:latin typeface="Arial"/>
              </a:rPr>
              <a:t>— </a:t>
            </a:r>
            <a:r>
              <a:rPr lang="en-US" b="1" spc="-5" dirty="0">
                <a:latin typeface="Arial"/>
              </a:rPr>
              <a:t>Positive-Sum</a:t>
            </a:r>
            <a:r>
              <a:rPr lang="en-US" spc="-5" dirty="0">
                <a:latin typeface="Arial"/>
              </a:rPr>
              <a:t>, not</a:t>
            </a:r>
            <a:r>
              <a:rPr lang="en-US" spc="-25" dirty="0">
                <a:latin typeface="Arial"/>
              </a:rPr>
              <a:t> </a:t>
            </a:r>
            <a:r>
              <a:rPr lang="en-US" dirty="0">
                <a:latin typeface="Arial"/>
              </a:rPr>
              <a:t>Zero-Sum</a:t>
            </a:r>
          </a:p>
          <a:p>
            <a:pPr marL="914400" lvl="1" indent="-457200"/>
            <a:r>
              <a:rPr lang="en-US" spc="-5" dirty="0">
                <a:latin typeface="Arial"/>
              </a:rPr>
              <a:t>Privacy enhances, not </a:t>
            </a:r>
            <a:r>
              <a:rPr lang="en-US" dirty="0">
                <a:latin typeface="Arial"/>
              </a:rPr>
              <a:t>degrades, security and</a:t>
            </a:r>
            <a:r>
              <a:rPr lang="en-US" spc="-80" dirty="0">
                <a:latin typeface="Arial"/>
              </a:rPr>
              <a:t> </a:t>
            </a:r>
            <a:r>
              <a:rPr lang="en-US" spc="-5" dirty="0">
                <a:latin typeface="Arial"/>
              </a:rPr>
              <a:t>functionality</a:t>
            </a:r>
            <a:endParaRPr lang="en-US" dirty="0">
              <a:latin typeface="Arial"/>
            </a:endParaRPr>
          </a:p>
          <a:p>
            <a:pPr marL="514350" indent="-457200">
              <a:buFont typeface="+mj-lt"/>
              <a:buAutoNum type="arabicPeriod"/>
            </a:pPr>
            <a:r>
              <a:rPr lang="en-US" dirty="0">
                <a:latin typeface="Arial"/>
              </a:rPr>
              <a:t>End-to-End </a:t>
            </a:r>
            <a:r>
              <a:rPr lang="en-US" spc="-5" dirty="0">
                <a:latin typeface="Arial"/>
              </a:rPr>
              <a:t>Security </a:t>
            </a:r>
            <a:r>
              <a:rPr lang="en-US" dirty="0">
                <a:latin typeface="Arial"/>
              </a:rPr>
              <a:t>— </a:t>
            </a:r>
            <a:r>
              <a:rPr lang="en-US" b="1" spc="-5" dirty="0">
                <a:latin typeface="Arial"/>
              </a:rPr>
              <a:t>Full Lifecycle</a:t>
            </a:r>
            <a:r>
              <a:rPr lang="en-US" b="1" spc="-75" dirty="0">
                <a:latin typeface="Arial"/>
              </a:rPr>
              <a:t> </a:t>
            </a:r>
            <a:r>
              <a:rPr lang="en-US" b="1" dirty="0">
                <a:latin typeface="Arial"/>
              </a:rPr>
              <a:t>Protection</a:t>
            </a:r>
          </a:p>
          <a:p>
            <a:pPr marL="914400" lvl="1" indent="-457200"/>
            <a:r>
              <a:rPr lang="en-US" spc="-5" dirty="0">
                <a:latin typeface="Arial"/>
              </a:rPr>
              <a:t>Security applied </a:t>
            </a:r>
            <a:r>
              <a:rPr lang="en-US" dirty="0">
                <a:latin typeface="Arial"/>
              </a:rPr>
              <a:t>to each data </a:t>
            </a:r>
            <a:r>
              <a:rPr lang="en-US" spc="-5" dirty="0">
                <a:latin typeface="Arial"/>
              </a:rPr>
              <a:t>lifecycle </a:t>
            </a:r>
            <a:r>
              <a:rPr lang="en-US" dirty="0">
                <a:latin typeface="Arial"/>
              </a:rPr>
              <a:t>stage, </a:t>
            </a:r>
            <a:r>
              <a:rPr lang="en-US" spc="5" dirty="0">
                <a:latin typeface="Arial"/>
              </a:rPr>
              <a:t>from </a:t>
            </a:r>
            <a:r>
              <a:rPr lang="en-US" spc="-5" dirty="0">
                <a:latin typeface="Arial"/>
              </a:rPr>
              <a:t>creation </a:t>
            </a:r>
            <a:r>
              <a:rPr lang="en-US" dirty="0">
                <a:latin typeface="Arial"/>
              </a:rPr>
              <a:t>to </a:t>
            </a:r>
            <a:r>
              <a:rPr lang="en-US" spc="-5" dirty="0">
                <a:latin typeface="Arial"/>
              </a:rPr>
              <a:t>archiving </a:t>
            </a:r>
            <a:r>
              <a:rPr lang="en-US" dirty="0">
                <a:latin typeface="Arial"/>
              </a:rPr>
              <a:t>or  </a:t>
            </a:r>
            <a:r>
              <a:rPr lang="en-US" spc="-5" dirty="0">
                <a:latin typeface="Arial"/>
              </a:rPr>
              <a:t>deletion</a:t>
            </a:r>
            <a:endParaRPr lang="en-US" b="1" dirty="0">
              <a:latin typeface="Arial"/>
            </a:endParaRPr>
          </a:p>
          <a:p>
            <a:pPr marL="514350" indent="-457200">
              <a:buFont typeface="+mj-lt"/>
              <a:buAutoNum type="arabicPeriod"/>
            </a:pPr>
            <a:r>
              <a:rPr lang="en-US" b="1" spc="-5" dirty="0">
                <a:latin typeface="Arial"/>
              </a:rPr>
              <a:t>Visibility </a:t>
            </a:r>
            <a:r>
              <a:rPr lang="en-US" spc="-5" dirty="0">
                <a:latin typeface="Arial"/>
              </a:rPr>
              <a:t>and </a:t>
            </a:r>
            <a:r>
              <a:rPr lang="en-US" b="1" spc="-5" dirty="0">
                <a:latin typeface="Arial"/>
              </a:rPr>
              <a:t>Transparency </a:t>
            </a:r>
            <a:r>
              <a:rPr lang="en-US" dirty="0">
                <a:latin typeface="Arial"/>
              </a:rPr>
              <a:t>— </a:t>
            </a:r>
            <a:r>
              <a:rPr lang="en-US" spc="-5" dirty="0">
                <a:latin typeface="Arial"/>
              </a:rPr>
              <a:t>Keep it</a:t>
            </a:r>
            <a:r>
              <a:rPr lang="en-US" spc="-40" dirty="0">
                <a:latin typeface="Arial"/>
              </a:rPr>
              <a:t> </a:t>
            </a:r>
            <a:r>
              <a:rPr lang="en-US" dirty="0">
                <a:latin typeface="Arial"/>
              </a:rPr>
              <a:t>Open</a:t>
            </a:r>
          </a:p>
          <a:p>
            <a:pPr marL="914400" lvl="1" indent="-457200"/>
            <a:r>
              <a:rPr lang="en-US" spc="-5" dirty="0">
                <a:latin typeface="Arial"/>
              </a:rPr>
              <a:t>Individuals </a:t>
            </a:r>
            <a:r>
              <a:rPr lang="en-US" dirty="0">
                <a:latin typeface="Arial"/>
              </a:rPr>
              <a:t>understand data use; </a:t>
            </a:r>
            <a:r>
              <a:rPr lang="en-US" spc="-5" dirty="0">
                <a:latin typeface="Arial"/>
              </a:rPr>
              <a:t>privacy </a:t>
            </a:r>
            <a:r>
              <a:rPr lang="en-US" dirty="0">
                <a:latin typeface="Arial"/>
              </a:rPr>
              <a:t>practices</a:t>
            </a:r>
            <a:r>
              <a:rPr lang="en-US" spc="-65" dirty="0">
                <a:latin typeface="Arial"/>
              </a:rPr>
              <a:t> </a:t>
            </a:r>
            <a:r>
              <a:rPr lang="en-US" spc="-5" dirty="0">
                <a:latin typeface="Arial"/>
              </a:rPr>
              <a:t>audited</a:t>
            </a:r>
            <a:endParaRPr lang="en-US" dirty="0">
              <a:latin typeface="Arial"/>
            </a:endParaRPr>
          </a:p>
          <a:p>
            <a:pPr marL="514350" indent="-457200">
              <a:buFont typeface="+mj-lt"/>
              <a:buAutoNum type="arabicPeriod"/>
            </a:pPr>
            <a:r>
              <a:rPr lang="en-US" b="1" spc="-5" dirty="0">
                <a:latin typeface="Arial"/>
              </a:rPr>
              <a:t>Respect </a:t>
            </a:r>
            <a:r>
              <a:rPr lang="en-US" spc="5" dirty="0">
                <a:latin typeface="Arial"/>
              </a:rPr>
              <a:t>for </a:t>
            </a:r>
            <a:r>
              <a:rPr lang="en-US" spc="-5" dirty="0">
                <a:latin typeface="Arial"/>
              </a:rPr>
              <a:t>User Privacy </a:t>
            </a:r>
            <a:r>
              <a:rPr lang="en-US" dirty="0">
                <a:latin typeface="Arial"/>
              </a:rPr>
              <a:t>— </a:t>
            </a:r>
            <a:r>
              <a:rPr lang="en-US" spc="-5" dirty="0">
                <a:latin typeface="Arial"/>
              </a:rPr>
              <a:t>Keep </a:t>
            </a:r>
            <a:r>
              <a:rPr lang="en-US" dirty="0">
                <a:latin typeface="Arial"/>
              </a:rPr>
              <a:t>it</a:t>
            </a:r>
            <a:r>
              <a:rPr lang="en-US" spc="-30" dirty="0">
                <a:latin typeface="Arial"/>
              </a:rPr>
              <a:t> </a:t>
            </a:r>
            <a:r>
              <a:rPr lang="en-US" b="1" spc="-5" dirty="0">
                <a:latin typeface="Arial"/>
              </a:rPr>
              <a:t>User-Centric</a:t>
            </a:r>
          </a:p>
          <a:p>
            <a:pPr marL="914400" lvl="1" indent="-457200"/>
            <a:r>
              <a:rPr lang="en-US" spc="-5" dirty="0">
                <a:latin typeface="Arial"/>
              </a:rPr>
              <a:t>Organizational imperative </a:t>
            </a:r>
            <a:r>
              <a:rPr lang="en-US" dirty="0">
                <a:latin typeface="Arial"/>
              </a:rPr>
              <a:t>= </a:t>
            </a:r>
            <a:r>
              <a:rPr lang="en-US" spc="-5" dirty="0">
                <a:latin typeface="Arial"/>
              </a:rPr>
              <a:t>privacy is about </a:t>
            </a:r>
            <a:r>
              <a:rPr lang="en-US" dirty="0">
                <a:latin typeface="Arial"/>
              </a:rPr>
              <a:t>personal control and </a:t>
            </a:r>
            <a:r>
              <a:rPr lang="en-US" spc="5" dirty="0">
                <a:latin typeface="Arial"/>
              </a:rPr>
              <a:t>free  </a:t>
            </a:r>
            <a:r>
              <a:rPr lang="en-US" spc="-5" dirty="0">
                <a:latin typeface="Arial"/>
              </a:rPr>
              <a:t>choice</a:t>
            </a:r>
            <a:endParaRPr lang="en-US" dirty="0">
              <a:latin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47800" y="332292"/>
            <a:ext cx="7307263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dirty="0" err="1"/>
              <a:t>PbD</a:t>
            </a:r>
            <a:r>
              <a:rPr lang="en-US" dirty="0"/>
              <a:t> Principles </a:t>
            </a:r>
            <a:endParaRPr dirty="0"/>
          </a:p>
        </p:txBody>
      </p:sp>
      <p:sp>
        <p:nvSpPr>
          <p:cNvPr id="12" name="object 12"/>
          <p:cNvSpPr txBox="1"/>
          <p:nvPr/>
        </p:nvSpPr>
        <p:spPr>
          <a:xfrm>
            <a:off x="2590800" y="6313818"/>
            <a:ext cx="3564254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latin typeface="Arial"/>
                <a:cs typeface="Arial"/>
                <a:hlinkClick r:id="rId2"/>
              </a:rPr>
              <a:t>*h</a:t>
            </a:r>
            <a:r>
              <a:rPr sz="800" spc="-5" dirty="0">
                <a:latin typeface="Arial"/>
                <a:cs typeface="Arial"/>
              </a:rPr>
              <a:t>t</a:t>
            </a:r>
            <a:r>
              <a:rPr sz="800" spc="-5" dirty="0">
                <a:latin typeface="Arial"/>
                <a:cs typeface="Arial"/>
                <a:hlinkClick r:id="rId2"/>
              </a:rPr>
              <a:t>tp://www.privacybydesign.ca/index.php/about-PbD/7-foundational-principles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F8D17A08-187F-F645-A422-BC77FE104BF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D479C-BA14-6743-B5E9-E73E392A7250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17" name="Footer Placeholder 16">
            <a:extLst>
              <a:ext uri="{FF2B5EF4-FFF2-40B4-BE49-F238E27FC236}">
                <a16:creationId xmlns:a16="http://schemas.microsoft.com/office/drawing/2014/main" id="{C7A7D36E-332B-A64B-BEA1-36B485CB8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COE526: Lecture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009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1FA5D898-FBE5-D547-8B90-28B1747757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Focuses on providing </a:t>
            </a:r>
            <a:r>
              <a:rPr lang="en-US" dirty="0">
                <a:solidFill>
                  <a:schemeClr val="tx2"/>
                </a:solidFill>
              </a:rPr>
              <a:t>guidance</a:t>
            </a:r>
            <a:r>
              <a:rPr lang="en-US" dirty="0"/>
              <a:t> that can be used to </a:t>
            </a:r>
          </a:p>
          <a:p>
            <a:pPr lvl="1"/>
            <a:r>
              <a:rPr lang="en-US" dirty="0" smtClean="0"/>
              <a:t>Decrease </a:t>
            </a:r>
            <a:r>
              <a:rPr lang="en-US" dirty="0"/>
              <a:t>privacy risks</a:t>
            </a:r>
          </a:p>
          <a:p>
            <a:pPr lvl="1"/>
            <a:r>
              <a:rPr lang="en-US" dirty="0" smtClean="0"/>
              <a:t>Enable </a:t>
            </a:r>
            <a:r>
              <a:rPr lang="en-US" dirty="0"/>
              <a:t>organizations to make purposeful decisions about resource allocation</a:t>
            </a:r>
          </a:p>
          <a:p>
            <a:pPr lvl="1"/>
            <a:r>
              <a:rPr lang="en-US" dirty="0" smtClean="0"/>
              <a:t>Effectively implement controls </a:t>
            </a:r>
            <a:r>
              <a:rPr lang="en-US" dirty="0"/>
              <a:t>in information systems </a:t>
            </a:r>
          </a:p>
          <a:p>
            <a:r>
              <a:rPr lang="en-US" dirty="0"/>
              <a:t>Operationalizes </a:t>
            </a:r>
            <a:r>
              <a:rPr lang="en-US" dirty="0" err="1"/>
              <a:t>PbD</a:t>
            </a:r>
            <a:r>
              <a:rPr lang="en-US" dirty="0"/>
              <a:t> by</a:t>
            </a:r>
          </a:p>
          <a:p>
            <a:pPr lvl="1"/>
            <a:r>
              <a:rPr lang="en-US" dirty="0"/>
              <a:t>Segmenting </a:t>
            </a:r>
            <a:r>
              <a:rPr lang="en-US" dirty="0" err="1"/>
              <a:t>PbD</a:t>
            </a:r>
            <a:r>
              <a:rPr lang="en-US" dirty="0"/>
              <a:t> into activities aligned with those of the systems engineering life cycle (SELC) </a:t>
            </a:r>
          </a:p>
          <a:p>
            <a:pPr lvl="1"/>
            <a:r>
              <a:rPr lang="en-US" dirty="0"/>
              <a:t>Defining and implementing requirements for addressing privacy risks within the SELC</a:t>
            </a:r>
          </a:p>
          <a:p>
            <a:pPr lvl="1"/>
            <a:r>
              <a:rPr lang="en-US" dirty="0"/>
              <a:t>Supporting deployed systems by aligning system usage and enhancement with a broader privacy program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60000"/>
              <a:buFont typeface="Wingdings" pitchFamily="2" charset="2"/>
              <a:buChar char="n"/>
            </a:pPr>
            <a:endParaRPr lang="en-US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Privacy Engineering</a:t>
            </a:r>
            <a:endParaRPr lang="en-US"/>
          </a:p>
        </p:txBody>
      </p:sp>
      <p:sp>
        <p:nvSpPr>
          <p:cNvPr id="5" name="object 5"/>
          <p:cNvSpPr txBox="1"/>
          <p:nvPr/>
        </p:nvSpPr>
        <p:spPr>
          <a:xfrm>
            <a:off x="483318" y="5812408"/>
            <a:ext cx="8077200" cy="646430"/>
          </a:xfrm>
          <a:prstGeom prst="rect">
            <a:avLst/>
          </a:prstGeom>
          <a:solidFill>
            <a:srgbClr val="919A1A"/>
          </a:solidFill>
        </p:spPr>
        <p:txBody>
          <a:bodyPr vert="horz" wrap="square" lIns="0" tIns="4064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20"/>
              </a:spcBef>
            </a:pPr>
            <a:r>
              <a:rPr sz="1800" b="1" spc="-50" dirty="0">
                <a:solidFill>
                  <a:srgbClr val="FFFFFF"/>
                </a:solidFill>
                <a:latin typeface="Arial"/>
                <a:cs typeface="Arial"/>
              </a:rPr>
              <a:t>RESULT: </a:t>
            </a:r>
            <a:r>
              <a:rPr sz="1800" b="1" i="1" spc="-5" dirty="0">
                <a:solidFill>
                  <a:srgbClr val="FFFFFF"/>
                </a:solidFill>
                <a:latin typeface="Arial"/>
                <a:cs typeface="Arial"/>
              </a:rPr>
              <a:t>Privacy is integrated </a:t>
            </a:r>
            <a:r>
              <a:rPr sz="1800" b="1" i="1" dirty="0">
                <a:solidFill>
                  <a:srgbClr val="FFFFFF"/>
                </a:solidFill>
                <a:latin typeface="Arial"/>
                <a:cs typeface="Arial"/>
              </a:rPr>
              <a:t>into </a:t>
            </a:r>
            <a:r>
              <a:rPr sz="1800" b="1" i="1" spc="-5" dirty="0">
                <a:solidFill>
                  <a:srgbClr val="FFFFFF"/>
                </a:solidFill>
                <a:latin typeface="Arial"/>
                <a:cs typeface="Arial"/>
              </a:rPr>
              <a:t>systems as part </a:t>
            </a:r>
            <a:r>
              <a:rPr sz="1800" b="1" i="1" dirty="0">
                <a:solidFill>
                  <a:srgbClr val="FFFFFF"/>
                </a:solidFill>
                <a:latin typeface="Arial"/>
                <a:cs typeface="Arial"/>
              </a:rPr>
              <a:t>of the</a:t>
            </a:r>
            <a:r>
              <a:rPr sz="1800" b="1" i="1" spc="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i="1" spc="-5" dirty="0">
                <a:solidFill>
                  <a:srgbClr val="FFFFFF"/>
                </a:solidFill>
                <a:latin typeface="Arial"/>
                <a:cs typeface="Arial"/>
              </a:rPr>
              <a:t>systems</a:t>
            </a:r>
            <a:endParaRPr sz="1800" dirty="0">
              <a:latin typeface="Arial"/>
              <a:cs typeface="Arial"/>
            </a:endParaRPr>
          </a:p>
          <a:p>
            <a:pPr marL="1905" algn="ctr">
              <a:lnSpc>
                <a:spcPct val="100000"/>
              </a:lnSpc>
            </a:pPr>
            <a:r>
              <a:rPr sz="1800" b="1" i="1" spc="-5" dirty="0">
                <a:solidFill>
                  <a:srgbClr val="FFFFFF"/>
                </a:solidFill>
                <a:latin typeface="Arial"/>
                <a:cs typeface="Arial"/>
              </a:rPr>
              <a:t>engineering</a:t>
            </a:r>
            <a:r>
              <a:rPr sz="1800" b="1" i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i="1" spc="-5" dirty="0">
                <a:solidFill>
                  <a:srgbClr val="FFFFFF"/>
                </a:solidFill>
                <a:latin typeface="Arial"/>
                <a:cs typeface="Arial"/>
              </a:rPr>
              <a:t>process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9EC922B0-8854-AF4E-8FED-A5518E3AE90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D479C-BA14-6743-B5E9-E73E392A7250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0D7613A4-15C9-DB4B-B420-9DEAA10E7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COE526: Lecture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404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2_Blends">
  <a:themeElements>
    <a:clrScheme name="1_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Blends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lnDef>
  </a:objectDefaults>
  <a:extraClrSchemeLst>
    <a:extraClrScheme>
      <a:clrScheme name="1_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D80A0EA57A7747A10508C03AE9B5FD" ma:contentTypeVersion="4" ma:contentTypeDescription="Create a new document." ma:contentTypeScope="" ma:versionID="9644134ab4ba5c332a9059aec268b0ca">
  <xsd:schema xmlns:xsd="http://www.w3.org/2001/XMLSchema" xmlns:xs="http://www.w3.org/2001/XMLSchema" xmlns:p="http://schemas.microsoft.com/office/2006/metadata/properties" xmlns:ns2="837904e5-5329-4e50-8811-0545955fba74" targetNamespace="http://schemas.microsoft.com/office/2006/metadata/properties" ma:root="true" ma:fieldsID="9de839035f9a8c529b4dc78ea2bc3bfb" ns2:_="">
    <xsd:import namespace="837904e5-5329-4e50-8811-0545955fba7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7904e5-5329-4e50-8811-0545955fba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5E6745B-CB39-47FD-BD26-370D8C296C1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2739DBE-ECF6-49D1-B833-F71F3CBF04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37904e5-5329-4e50-8811-0545955fba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KFUPM-Template</Template>
  <TotalTime>40436</TotalTime>
  <Words>1078</Words>
  <Application>Microsoft Office PowerPoint</Application>
  <PresentationFormat>On-screen Show (4:3)</PresentationFormat>
  <Paragraphs>166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Tahoma</vt:lpstr>
      <vt:lpstr>Times New Roman</vt:lpstr>
      <vt:lpstr>Wingdings</vt:lpstr>
      <vt:lpstr>2_Blends</vt:lpstr>
      <vt:lpstr>COE 526 Data Privacy </vt:lpstr>
      <vt:lpstr>Outline</vt:lpstr>
      <vt:lpstr>GDPR Article 25  </vt:lpstr>
      <vt:lpstr>Why Policy and Process Is Not Enough</vt:lpstr>
      <vt:lpstr>PETs Selection Criteria </vt:lpstr>
      <vt:lpstr>Overcoming Policy and Process Gaps</vt:lpstr>
      <vt:lpstr>Privacy by Design Philosophical Framework</vt:lpstr>
      <vt:lpstr>PbD Principles </vt:lpstr>
      <vt:lpstr>Privacy Engineering</vt:lpstr>
      <vt:lpstr>Relationship Between PbD and PE</vt:lpstr>
      <vt:lpstr>Privacy Engineering Framework</vt:lpstr>
      <vt:lpstr>Privacy Engineering Activities and Methods</vt:lpstr>
      <vt:lpstr>Use Case: Billing System </vt:lpstr>
      <vt:lpstr>Practical Privacy Challenges </vt:lpstr>
    </vt:vector>
  </TitlesOfParts>
  <Company>S.F.U.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Jiawei Han</dc:creator>
  <cp:lastModifiedBy>Muhamad Felemban</cp:lastModifiedBy>
  <cp:revision>568</cp:revision>
  <cp:lastPrinted>1999-09-10T20:38:56Z</cp:lastPrinted>
  <dcterms:created xsi:type="dcterms:W3CDTF">1998-06-19T04:38:52Z</dcterms:created>
  <dcterms:modified xsi:type="dcterms:W3CDTF">2020-09-20T15:42:45Z</dcterms:modified>
</cp:coreProperties>
</file>