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4579" r:id="rId3"/>
  </p:sldMasterIdLst>
  <p:notesMasterIdLst>
    <p:notesMasterId r:id="rId26"/>
  </p:notesMasterIdLst>
  <p:handoutMasterIdLst>
    <p:handoutMasterId r:id="rId27"/>
  </p:handoutMasterIdLst>
  <p:sldIdLst>
    <p:sldId id="256" r:id="rId4"/>
    <p:sldId id="1189" r:id="rId5"/>
    <p:sldId id="257" r:id="rId6"/>
    <p:sldId id="426" r:id="rId7"/>
    <p:sldId id="1169" r:id="rId8"/>
    <p:sldId id="1171" r:id="rId9"/>
    <p:sldId id="1172" r:id="rId10"/>
    <p:sldId id="428" r:id="rId11"/>
    <p:sldId id="1162" r:id="rId12"/>
    <p:sldId id="1168" r:id="rId13"/>
    <p:sldId id="1177" r:id="rId14"/>
    <p:sldId id="1183" r:id="rId15"/>
    <p:sldId id="1179" r:id="rId16"/>
    <p:sldId id="1184" r:id="rId17"/>
    <p:sldId id="1185" r:id="rId18"/>
    <p:sldId id="1186" r:id="rId19"/>
    <p:sldId id="1187" r:id="rId20"/>
    <p:sldId id="1164" r:id="rId21"/>
    <p:sldId id="1161" r:id="rId22"/>
    <p:sldId id="416" r:id="rId23"/>
    <p:sldId id="1190" r:id="rId24"/>
    <p:sldId id="1188" r:id="rId25"/>
  </p:sldIdLst>
  <p:sldSz cx="9144000" cy="6858000" type="screen4x3"/>
  <p:notesSz cx="6831013" cy="91170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72">
          <p15:clr>
            <a:srgbClr val="A4A3A4"/>
          </p15:clr>
        </p15:guide>
        <p15:guide id="2" pos="215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99" autoAdjust="0"/>
    <p:restoredTop sz="96472" autoAdjust="0"/>
  </p:normalViewPr>
  <p:slideViewPr>
    <p:cSldViewPr>
      <p:cViewPr varScale="1">
        <p:scale>
          <a:sx n="118" d="100"/>
          <a:sy n="118" d="100"/>
        </p:scale>
        <p:origin x="104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41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-4456"/>
    </p:cViewPr>
  </p:sorterViewPr>
  <p:notesViewPr>
    <p:cSldViewPr>
      <p:cViewPr varScale="1">
        <p:scale>
          <a:sx n="51" d="100"/>
          <a:sy n="51" d="100"/>
        </p:scale>
        <p:origin x="2700" y="44"/>
      </p:cViewPr>
      <p:guideLst>
        <p:guide orient="horz" pos="2872"/>
        <p:guide pos="215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>
            <a:extLst>
              <a:ext uri="{FF2B5EF4-FFF2-40B4-BE49-F238E27FC236}">
                <a16:creationId xmlns:a16="http://schemas.microsoft.com/office/drawing/2014/main" id="{1658B7BD-C65A-A740-BCD1-F38BCBA62A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l" defTabSz="911225" rtl="0"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1C9A4223-E865-8340-A303-5277A04626F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0325" y="0"/>
            <a:ext cx="2960688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129" tIns="45565" rIns="91129" bIns="45565" numCol="1" anchor="t" anchorCtr="0" compatLnSpc="1">
            <a:prstTxWarp prst="textNoShape">
              <a:avLst/>
            </a:prstTxWarp>
          </a:bodyPr>
          <a:lstStyle>
            <a:lvl1pPr algn="r" defTabSz="911225" rtl="0"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8" name="Rectangle 4">
            <a:extLst>
              <a:ext uri="{FF2B5EF4-FFF2-40B4-BE49-F238E27FC236}">
                <a16:creationId xmlns:a16="http://schemas.microsoft.com/office/drawing/2014/main" id="{F63A21B1-D4D6-264E-B0EE-B4E64140DC87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61400"/>
            <a:ext cx="2960688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l" defTabSz="911225" rtl="0" eaLnBrk="0" hangingPunct="0">
              <a:defRPr sz="120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3909" name="Rectangle 5">
            <a:extLst>
              <a:ext uri="{FF2B5EF4-FFF2-40B4-BE49-F238E27FC236}">
                <a16:creationId xmlns:a16="http://schemas.microsoft.com/office/drawing/2014/main" id="{115CF3CA-DF72-934C-A620-4E2C30BE87C3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0325" y="8661400"/>
            <a:ext cx="2960688" cy="4556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129" tIns="45565" rIns="91129" bIns="45565" numCol="1" anchor="b" anchorCtr="0" compatLnSpc="1">
            <a:prstTxWarp prst="textNoShape">
              <a:avLst/>
            </a:prstTxWarp>
          </a:bodyPr>
          <a:lstStyle>
            <a:lvl1pPr algn="r" defTabSz="911225">
              <a:defRPr sz="1200" smtClean="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BC57AEB6-E70D-944A-A712-7057ABD085AD}" type="slidenum">
              <a:rPr lang="ar-SA" altLang="en-US"/>
              <a:pPr>
                <a:defRPr/>
              </a:pPr>
              <a:t>‹#›</a:t>
            </a:fld>
            <a:endParaRPr lang="en-US" altLang="en-US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Image Placeholder 2">
            <a:extLst>
              <a:ext uri="{FF2B5EF4-FFF2-40B4-BE49-F238E27FC236}">
                <a16:creationId xmlns:a16="http://schemas.microsoft.com/office/drawing/2014/main" id="{B6EE12A5-A980-F74E-9E09-89527EC317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63663" y="1139825"/>
            <a:ext cx="4103687" cy="3076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4" name="Header Placeholder 3">
            <a:extLst>
              <a:ext uri="{FF2B5EF4-FFF2-40B4-BE49-F238E27FC236}">
                <a16:creationId xmlns:a16="http://schemas.microsoft.com/office/drawing/2014/main" id="{565D7C80-C5BE-AF4E-B90F-16BF2FB200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0688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AC3575-5B07-C846-9CC0-C5A8D4B7DBF4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59813"/>
            <a:ext cx="2960688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2D346E-DCF7-A246-A524-101D60E247D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68738" y="8659813"/>
            <a:ext cx="2960687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EB7B0209-2048-9B43-A681-58F1D86E7A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1AF0C818-9940-B94C-95CF-8409A50A7B9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68738" y="0"/>
            <a:ext cx="2960687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61530D-979E-0345-917D-825F45873F67}" type="datetimeFigureOut">
              <a:rPr lang="en-US"/>
              <a:pPr>
                <a:defRPr/>
              </a:pPr>
              <a:t>9/15/2020</a:t>
            </a:fld>
            <a:endParaRPr lang="en-US"/>
          </a:p>
        </p:txBody>
      </p:sp>
      <p:sp>
        <p:nvSpPr>
          <p:cNvPr id="9" name="Notes Placeholder 8">
            <a:extLst>
              <a:ext uri="{FF2B5EF4-FFF2-40B4-BE49-F238E27FC236}">
                <a16:creationId xmlns:a16="http://schemas.microsoft.com/office/drawing/2014/main" id="{AD26DA68-7232-D041-87FC-BB23C8CCD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2625" y="4387850"/>
            <a:ext cx="5465763" cy="3589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A3B109-D46D-6D42-9114-61C605F27BF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9557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https://dataprivacymanager.net/7-steps-and-elements-of-privacy-risk-management/</a:t>
            </a:r>
            <a:endParaRPr lang="ar-SA" dirty="0" smtClean="0"/>
          </a:p>
          <a:p>
            <a:endParaRPr lang="ar-SA" dirty="0" smtClean="0"/>
          </a:p>
          <a:p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Risk identification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risk analysis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and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risk evaluation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 are collectively referred to as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risk assessment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, a sub-process of the overall </a:t>
            </a:r>
            <a:r>
              <a:rPr lang="en-US" sz="1200" b="1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risk management process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Times New Roman" pitchFamily="18" charset="0"/>
                <a:ea typeface="+mn-ea"/>
                <a:cs typeface="+mn-cs"/>
              </a:rPr>
              <a:t>.</a:t>
            </a:r>
            <a:endParaRPr lang="ar-SA" sz="1200" b="0" i="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ar-SA" sz="1200" b="0" i="0" kern="1200" dirty="0" smtClean="0">
              <a:solidFill>
                <a:schemeClr val="tx1"/>
              </a:solidFill>
              <a:effectLst/>
              <a:latin typeface="Times New Roman" pitchFamily="18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B7B0209-2048-9B43-A681-58F1D86E7ADC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93473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404B5E4-2652-42DD-B95B-77BFAC755AE7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1591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77925" y="695325"/>
            <a:ext cx="4641850" cy="3481388"/>
          </a:xfrm>
          <a:ln/>
        </p:spPr>
      </p:sp>
      <p:sp>
        <p:nvSpPr>
          <p:cNvPr id="1591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0088" y="4410075"/>
            <a:ext cx="5597525" cy="4178300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7838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77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728913"/>
            <a:ext cx="6096000" cy="7762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10977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2954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878B8FB-C57D-E644-85B9-FB8079460C1B}"/>
              </a:ext>
            </a:extLst>
          </p:cNvPr>
          <p:cNvSpPr/>
          <p:nvPr userDrawn="1"/>
        </p:nvSpPr>
        <p:spPr bwMode="auto">
          <a:xfrm>
            <a:off x="3581400" y="6019800"/>
            <a:ext cx="2895600" cy="6858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5478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831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32F490FE-03A6-D548-873B-359A5C9461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B8D479C-BA14-6743-B5E9-E73E392A725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517BC0BE-A207-5F4F-B1A6-86D78606F0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4527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371600"/>
            <a:ext cx="3752850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0" y="1371600"/>
            <a:ext cx="3754438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3B12358E-BBC9-9949-BF8E-56446311255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7D942A1-FF73-6640-91F0-96D03DC092B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6828F4F9-6C1F-164C-94DF-BD826C814B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36FEF77E-4B7B-2146-B7FA-B7A9940E4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072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1">
            <a:extLst>
              <a:ext uri="{FF2B5EF4-FFF2-40B4-BE49-F238E27FC236}">
                <a16:creationId xmlns:a16="http://schemas.microsoft.com/office/drawing/2014/main" id="{AF957BD8-4F6C-4E49-856B-A9A109506D4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9D763F-2135-5C43-8D91-2BDB34AB41B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ED7A6F-6D2E-A542-9CFA-248A04771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09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7ED4D7-E59F-8B40-8490-05BD3783FCF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09535-394D-3747-90F2-300B693420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922315-8863-A84D-AAFB-DCB82D00FC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9518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3568A5-A373-C241-8508-B121771304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9B475C-6B7A-4A43-A2DE-623D2E62EB1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922315-8863-A84D-AAFB-DCB82D00FC0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0132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A4F1892-8741-0C40-9F61-E8876223C8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14313"/>
            <a:ext cx="7307263" cy="623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FA2F6D4-9D43-C243-85E5-8B2CC90C45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371599"/>
            <a:ext cx="7659688" cy="4764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22E2470-7BBC-4971-A3C8-04B3A69EE2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0480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C1922315-8863-A84D-AAFB-DCB82D00FC0D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A7C56BD-7A2A-1E4E-9FA1-71B4D5A980CA}"/>
              </a:ext>
            </a:extLst>
          </p:cNvPr>
          <p:cNvSpPr/>
          <p:nvPr userDrawn="1"/>
        </p:nvSpPr>
        <p:spPr bwMode="auto">
          <a:xfrm>
            <a:off x="6705600" y="6355715"/>
            <a:ext cx="2438400" cy="4572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085F79-B566-F640-920C-A9877DBB36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340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580" r:id="rId1"/>
    <p:sldLayoutId id="2147484581" r:id="rId2"/>
    <p:sldLayoutId id="2147484582" r:id="rId3"/>
    <p:sldLayoutId id="2147484583" r:id="rId4"/>
    <p:sldLayoutId id="2147484584" r:id="rId5"/>
    <p:sldLayoutId id="2147484585" r:id="rId6"/>
    <p:sldLayoutId id="2147484586" r:id="rId7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00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5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50000"/>
        <a:buFont typeface="Wingdings" pitchFamily="2" charset="2"/>
        <a:buChar char="n"/>
        <a:defRPr sz="12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gdpr-info.eu/issues/privacy-impact-assessment/" TargetMode="External"/><Relationship Id="rId2" Type="http://schemas.openxmlformats.org/officeDocument/2006/relationships/hyperlink" Target="https://www.nist.gov/privacy-framework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nature.com/articles/d41586-020-01514-2" TargetMode="External"/><Relationship Id="rId5" Type="http://schemas.openxmlformats.org/officeDocument/2006/relationships/hyperlink" Target="https://www.nature.com/articles/d41586-020-01264-1" TargetMode="External"/><Relationship Id="rId4" Type="http://schemas.openxmlformats.org/officeDocument/2006/relationships/hyperlink" Target="https://www.technologyreview.com/2020/05/07/1000961/launching-mittr-covid-tracing-tracker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https://learning.oreilly.com/library/view/fundamentals-of-information/9781284116465/images/ch04_fig01.jpg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itle 1">
            <a:extLst>
              <a:ext uri="{FF2B5EF4-FFF2-40B4-BE49-F238E27FC236}">
                <a16:creationId xmlns:a16="http://schemas.microsoft.com/office/drawing/2014/main" id="{E7EC9125-0725-3B44-AB2B-E5C13B8663F7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dirty="0"/>
              <a:t>COE </a:t>
            </a:r>
            <a:r>
              <a:rPr lang="en-US" altLang="en-US" dirty="0" smtClean="0"/>
              <a:t>526 </a:t>
            </a:r>
            <a:r>
              <a:rPr lang="en-US" altLang="en-US" dirty="0"/>
              <a:t>Data Privacy </a:t>
            </a:r>
          </a:p>
        </p:txBody>
      </p:sp>
      <p:sp>
        <p:nvSpPr>
          <p:cNvPr id="53250" name="Subtitle 2">
            <a:extLst>
              <a:ext uri="{FF2B5EF4-FFF2-40B4-BE49-F238E27FC236}">
                <a16:creationId xmlns:a16="http://schemas.microsoft.com/office/drawing/2014/main" id="{33674855-BEA2-EF41-9B8D-848ED69F42A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676400" y="3886200"/>
            <a:ext cx="5867400" cy="1295400"/>
          </a:xfrm>
        </p:spPr>
        <p:txBody>
          <a:bodyPr>
            <a:normAutofit fontScale="70000" lnSpcReduction="20000"/>
          </a:bodyPr>
          <a:lstStyle/>
          <a:p>
            <a:r>
              <a:rPr lang="en-US" altLang="en-US" dirty="0"/>
              <a:t>Lecture 3: Privacy </a:t>
            </a:r>
            <a:r>
              <a:rPr lang="en-US" altLang="en-US" dirty="0" smtClean="0"/>
              <a:t>Impact and Risk Assessment</a:t>
            </a:r>
            <a:endParaRPr lang="en-US" altLang="en-US" dirty="0"/>
          </a:p>
          <a:p>
            <a:endParaRPr lang="en-US" altLang="en-US" dirty="0" smtClean="0"/>
          </a:p>
          <a:p>
            <a:pPr algn="l"/>
            <a:r>
              <a:rPr lang="en-US" altLang="en-US" dirty="0" smtClean="0"/>
              <a:t>References: </a:t>
            </a:r>
          </a:p>
          <a:p>
            <a:pPr algn="l"/>
            <a:r>
              <a:rPr lang="en-US" altLang="en-US" dirty="0" smtClean="0"/>
              <a:t>Sides from Prof. </a:t>
            </a:r>
            <a:r>
              <a:rPr lang="en-US" altLang="en-US" dirty="0" err="1" smtClean="0"/>
              <a:t>Bhargave</a:t>
            </a:r>
            <a:r>
              <a:rPr lang="en-US" altLang="en-US" dirty="0" smtClean="0"/>
              <a:t> (Privacy in Computing)</a:t>
            </a:r>
            <a:br>
              <a:rPr lang="en-US" altLang="en-US" dirty="0" smtClean="0"/>
            </a:br>
            <a:r>
              <a:rPr lang="en-US" altLang="en-US" dirty="0" smtClean="0"/>
              <a:t>NIST Privacy Framework </a:t>
            </a:r>
          </a:p>
          <a:p>
            <a:pPr algn="l"/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 Process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10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0" y="1219200"/>
            <a:ext cx="4652962" cy="4950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7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information security, this involves defining the scope and boundaries, and establishing appropriate organizational structure </a:t>
            </a:r>
          </a:p>
          <a:p>
            <a:r>
              <a:rPr lang="en-US" dirty="0" smtClean="0"/>
              <a:t>In data privacy, this can be </a:t>
            </a:r>
          </a:p>
          <a:p>
            <a:pPr lvl="1"/>
            <a:r>
              <a:rPr lang="en-US" dirty="0" smtClean="0"/>
              <a:t>Defining the nature, scope, and context, and purpose of processing data </a:t>
            </a:r>
          </a:p>
          <a:p>
            <a:pPr lvl="1"/>
            <a:r>
              <a:rPr lang="en-US" dirty="0" smtClean="0"/>
              <a:t>Organization objectives for protecting data privacy </a:t>
            </a:r>
          </a:p>
          <a:p>
            <a:pPr lvl="1"/>
            <a:r>
              <a:rPr lang="en-US" dirty="0" smtClean="0"/>
              <a:t>Naming stakeholders </a:t>
            </a:r>
          </a:p>
          <a:p>
            <a:pPr lvl="1"/>
            <a:r>
              <a:rPr lang="en-US" dirty="0" smtClean="0"/>
              <a:t>Defining roles and responsibilities </a:t>
            </a:r>
          </a:p>
          <a:p>
            <a:pPr lvl="1"/>
            <a:r>
              <a:rPr lang="en-US" dirty="0" smtClean="0"/>
              <a:t>Specifications of records </a:t>
            </a:r>
          </a:p>
          <a:p>
            <a:pPr lvl="1"/>
            <a:r>
              <a:rPr lang="en-US" dirty="0" smtClean="0"/>
              <a:t>Develop risk evaluation, impact, and acceptance criteria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1- Context Establishment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3505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Objectives:</a:t>
            </a:r>
          </a:p>
          <a:p>
            <a:pPr lvl="1"/>
            <a:r>
              <a:rPr lang="en-US" dirty="0" smtClean="0"/>
              <a:t>Determine what could happen to cause a potential loss to assets </a:t>
            </a:r>
          </a:p>
          <a:p>
            <a:pPr lvl="1"/>
            <a:r>
              <a:rPr lang="en-US" dirty="0" smtClean="0"/>
              <a:t>Gain insights into how, where, and why the loss might happen</a:t>
            </a:r>
          </a:p>
          <a:p>
            <a:r>
              <a:rPr lang="en-US" dirty="0" smtClean="0"/>
              <a:t>Risk identification sub-steps </a:t>
            </a:r>
          </a:p>
          <a:p>
            <a:pPr lvl="1"/>
            <a:r>
              <a:rPr lang="en-US" dirty="0" smtClean="0"/>
              <a:t>Identification of assets: the only asset is PIIs</a:t>
            </a:r>
          </a:p>
          <a:p>
            <a:pPr lvl="1"/>
            <a:r>
              <a:rPr lang="en-US" dirty="0"/>
              <a:t>Identification of </a:t>
            </a:r>
            <a:r>
              <a:rPr lang="en-US" dirty="0" smtClean="0"/>
              <a:t>threats:</a:t>
            </a:r>
          </a:p>
          <a:p>
            <a:pPr lvl="2"/>
            <a:r>
              <a:rPr lang="en-US" dirty="0" smtClean="0"/>
              <a:t>Application level</a:t>
            </a:r>
          </a:p>
          <a:p>
            <a:pPr lvl="2"/>
            <a:r>
              <a:rPr lang="en-US" dirty="0" smtClean="0"/>
              <a:t>Communication level</a:t>
            </a:r>
          </a:p>
          <a:p>
            <a:pPr lvl="2"/>
            <a:r>
              <a:rPr lang="en-US" dirty="0" smtClean="0"/>
              <a:t>System level</a:t>
            </a:r>
          </a:p>
          <a:p>
            <a:pPr lvl="2"/>
            <a:r>
              <a:rPr lang="en-US" dirty="0" smtClean="0"/>
              <a:t>Audit trails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 Risk Identification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69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smtClean="0"/>
              <a:t>Identification </a:t>
            </a:r>
            <a:r>
              <a:rPr lang="en-US" dirty="0"/>
              <a:t>of </a:t>
            </a:r>
            <a:r>
              <a:rPr lang="en-US" dirty="0" smtClean="0"/>
              <a:t>existing controls</a:t>
            </a:r>
          </a:p>
          <a:p>
            <a:pPr lvl="2"/>
            <a:r>
              <a:rPr lang="en-US" dirty="0" smtClean="0"/>
              <a:t>Technical </a:t>
            </a:r>
          </a:p>
          <a:p>
            <a:pPr lvl="2"/>
            <a:r>
              <a:rPr lang="en-US" dirty="0" smtClean="0"/>
              <a:t>Organization structures </a:t>
            </a:r>
          </a:p>
          <a:p>
            <a:pPr lvl="2"/>
            <a:r>
              <a:rPr lang="en-US" dirty="0" smtClean="0"/>
              <a:t>Legal</a:t>
            </a:r>
            <a:endParaRPr lang="en-US" dirty="0"/>
          </a:p>
          <a:p>
            <a:pPr lvl="1"/>
            <a:r>
              <a:rPr lang="en-US" dirty="0"/>
              <a:t>Identification of </a:t>
            </a:r>
            <a:r>
              <a:rPr lang="en-US" dirty="0" smtClean="0"/>
              <a:t>vulnerabilities</a:t>
            </a:r>
          </a:p>
          <a:p>
            <a:pPr lvl="2"/>
            <a:r>
              <a:rPr lang="en-US" dirty="0" smtClean="0"/>
              <a:t>Personnel</a:t>
            </a:r>
          </a:p>
          <a:p>
            <a:pPr lvl="2"/>
            <a:r>
              <a:rPr lang="en-US" dirty="0" smtClean="0"/>
              <a:t>Hardware/Software </a:t>
            </a:r>
          </a:p>
          <a:p>
            <a:pPr lvl="2"/>
            <a:r>
              <a:rPr lang="en-US" dirty="0" smtClean="0"/>
              <a:t>Policies/procedures </a:t>
            </a:r>
          </a:p>
          <a:p>
            <a:pPr lvl="2"/>
            <a:r>
              <a:rPr lang="en-US" dirty="0" smtClean="0"/>
              <a:t>System configuration </a:t>
            </a:r>
          </a:p>
          <a:p>
            <a:pPr lvl="2"/>
            <a:r>
              <a:rPr lang="en-US" dirty="0" smtClean="0"/>
              <a:t>Third parties  </a:t>
            </a:r>
            <a:endParaRPr lang="en-US" dirty="0"/>
          </a:p>
          <a:p>
            <a:pPr lvl="1"/>
            <a:r>
              <a:rPr lang="en-US" dirty="0"/>
              <a:t>Identification of </a:t>
            </a:r>
            <a:r>
              <a:rPr lang="en-US" dirty="0" smtClean="0"/>
              <a:t>consequences: damage to individual's rights and freedom</a:t>
            </a:r>
          </a:p>
          <a:p>
            <a:pPr lvl="2"/>
            <a:r>
              <a:rPr lang="en-US" dirty="0" smtClean="0"/>
              <a:t>Benign inconveniences </a:t>
            </a:r>
          </a:p>
          <a:p>
            <a:pPr lvl="2"/>
            <a:r>
              <a:rPr lang="en-US" dirty="0" smtClean="0"/>
              <a:t>Moderate disruptions </a:t>
            </a:r>
          </a:p>
          <a:p>
            <a:pPr lvl="2"/>
            <a:r>
              <a:rPr lang="en-US" dirty="0" smtClean="0"/>
              <a:t>Catastrophic events 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2- Risk Identification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13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467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42156" y="1441815"/>
            <a:ext cx="7659688" cy="4764024"/>
          </a:xfrm>
        </p:spPr>
        <p:txBody>
          <a:bodyPr/>
          <a:lstStyle/>
          <a:p>
            <a:r>
              <a:rPr lang="en-US" dirty="0" smtClean="0"/>
              <a:t>Risks are associated with potential damage to tangible and intangible assets </a:t>
            </a:r>
          </a:p>
          <a:p>
            <a:r>
              <a:rPr lang="en-US" dirty="0" smtClean="0"/>
              <a:t>Risk analysis can </a:t>
            </a:r>
            <a:r>
              <a:rPr lang="en-US" dirty="0"/>
              <a:t>qualitative </a:t>
            </a:r>
            <a:r>
              <a:rPr lang="en-US" dirty="0" smtClean="0"/>
              <a:t>or quantitative</a:t>
            </a:r>
          </a:p>
          <a:p>
            <a:r>
              <a:rPr lang="en-US" dirty="0" smtClean="0"/>
              <a:t>Qualitative analysis uses a scale to describe probability and consequences. </a:t>
            </a:r>
          </a:p>
          <a:p>
            <a:pPr lvl="1"/>
            <a:r>
              <a:rPr lang="en-US" dirty="0"/>
              <a:t>Consequences </a:t>
            </a:r>
            <a:r>
              <a:rPr lang="en-US" dirty="0" smtClean="0"/>
              <a:t>-&gt; insignificant, </a:t>
            </a:r>
            <a:br>
              <a:rPr lang="en-US" dirty="0" smtClean="0"/>
            </a:br>
            <a:r>
              <a:rPr lang="en-US" dirty="0" smtClean="0"/>
              <a:t>minor, medium,</a:t>
            </a:r>
            <a:r>
              <a:rPr lang="en-US" dirty="0"/>
              <a:t> </a:t>
            </a:r>
            <a:r>
              <a:rPr lang="en-US" dirty="0" smtClean="0"/>
              <a:t>major, catastrophic</a:t>
            </a:r>
          </a:p>
          <a:p>
            <a:pPr lvl="1"/>
            <a:r>
              <a:rPr lang="en-US" dirty="0" smtClean="0"/>
              <a:t>Probability -&gt; rare, unlikely, </a:t>
            </a:r>
            <a:br>
              <a:rPr lang="en-US" dirty="0" smtClean="0"/>
            </a:br>
            <a:r>
              <a:rPr lang="en-US" dirty="0" smtClean="0"/>
              <a:t>probable, likely, certain</a:t>
            </a:r>
          </a:p>
          <a:p>
            <a:r>
              <a:rPr lang="en-US" dirty="0" smtClean="0"/>
              <a:t>Quantitative uses a numerical </a:t>
            </a:r>
            <a:br>
              <a:rPr lang="en-US" dirty="0" smtClean="0"/>
            </a:br>
            <a:r>
              <a:rPr lang="en-US" dirty="0" smtClean="0"/>
              <a:t>scale 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3- Risk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14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3210416"/>
            <a:ext cx="3245931" cy="298018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5257800"/>
            <a:ext cx="3608114" cy="838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3568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output from the risk analysis phase is used as input to risk evaluation </a:t>
            </a:r>
          </a:p>
          <a:p>
            <a:r>
              <a:rPr lang="en-US" dirty="0" smtClean="0"/>
              <a:t>Level of all risks need to be compared against </a:t>
            </a:r>
            <a:r>
              <a:rPr lang="en-US" dirty="0" smtClean="0">
                <a:solidFill>
                  <a:srgbClr val="FF0000"/>
                </a:solidFill>
              </a:rPr>
              <a:t>risk evaluation criteria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0000"/>
                </a:solidFill>
              </a:rPr>
              <a:t>risk acceptance criteria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4- Risk Evaluation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635158"/>
              </p:ext>
            </p:extLst>
          </p:nvPr>
        </p:nvGraphicFramePr>
        <p:xfrm>
          <a:off x="762000" y="3657600"/>
          <a:ext cx="3505200" cy="17246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17713408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16669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Risk value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Evaluation criteria action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66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Low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Reduce risk considering the cost of prevention compared to a reduction in risk 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378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Moderate 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Action must be taken. Where the</a:t>
                      </a:r>
                      <a:r>
                        <a:rPr lang="en-US" sz="1050" baseline="0" dirty="0" smtClean="0"/>
                        <a:t> impact is major, urgent action must be taken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517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High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Urgent action must be taken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71469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63699"/>
              </p:ext>
            </p:extLst>
          </p:nvPr>
        </p:nvGraphicFramePr>
        <p:xfrm>
          <a:off x="4800600" y="3647680"/>
          <a:ext cx="3505200" cy="224536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876300">
                  <a:extLst>
                    <a:ext uri="{9D8B030D-6E8A-4147-A177-3AD203B41FA5}">
                      <a16:colId xmlns:a16="http://schemas.microsoft.com/office/drawing/2014/main" val="177134087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4216669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Risk value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Acceptance criteria action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66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Low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Can be accepted without documented justification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593785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Moderate 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Can be accepted provided that continual monitoring is in place. Treatment plans need to be investigated and implemented where required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625172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High</a:t>
                      </a:r>
                      <a:endParaRPr lang="en-US" sz="105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50" dirty="0" smtClean="0"/>
                        <a:t>Can be accepted by senior management with adequate documented justification and where possible mitigation treatment</a:t>
                      </a:r>
                      <a:r>
                        <a:rPr lang="en-US" sz="1050" baseline="0" dirty="0" smtClean="0"/>
                        <a:t> plans are implemented immediately </a:t>
                      </a:r>
                      <a:endParaRPr lang="en-US" sz="105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212714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687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selecting and implementing of measures to modify risk </a:t>
            </a:r>
          </a:p>
          <a:p>
            <a:r>
              <a:rPr lang="en-US" dirty="0" smtClean="0"/>
              <a:t>Options to treat risks (ISO 27005)</a:t>
            </a:r>
          </a:p>
          <a:p>
            <a:pPr lvl="1"/>
            <a:r>
              <a:rPr lang="en-US" dirty="0" smtClean="0"/>
              <a:t>Risk acceptance (retention) </a:t>
            </a:r>
          </a:p>
          <a:p>
            <a:pPr lvl="1"/>
            <a:r>
              <a:rPr lang="en-US" dirty="0" smtClean="0"/>
              <a:t>Risk mitigation (modification)</a:t>
            </a:r>
          </a:p>
          <a:p>
            <a:pPr lvl="1"/>
            <a:r>
              <a:rPr lang="en-US" dirty="0" smtClean="0"/>
              <a:t>Risk transfer (sharing)</a:t>
            </a:r>
          </a:p>
          <a:p>
            <a:pPr lvl="1"/>
            <a:r>
              <a:rPr lang="en-US" dirty="0" smtClean="0"/>
              <a:t>Risk avoidance </a:t>
            </a:r>
          </a:p>
          <a:p>
            <a:r>
              <a:rPr lang="en-US" dirty="0" smtClean="0"/>
              <a:t>Mitigation controls </a:t>
            </a:r>
          </a:p>
          <a:p>
            <a:pPr lvl="1"/>
            <a:r>
              <a:rPr lang="en-US" dirty="0" smtClean="0"/>
              <a:t>Anonymization and </a:t>
            </a:r>
            <a:r>
              <a:rPr lang="en-US" dirty="0" err="1" smtClean="0"/>
              <a:t>pseudonymization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Encryption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5- Risk Treatment	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16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79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Establishing the context: </a:t>
            </a:r>
            <a:r>
              <a:rPr lang="en-US" dirty="0" smtClean="0"/>
              <a:t>understanding the organization (e.g., processing of personal data, roles, responsibilities), the technical environment and the factors influencing privacy risk management (e.g., legal, contractual, business,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r>
              <a:rPr lang="en-US" b="1" dirty="0" smtClean="0"/>
              <a:t>Risk assessment: </a:t>
            </a:r>
            <a:r>
              <a:rPr lang="en-US" dirty="0" smtClean="0"/>
              <a:t>identifying, analyzing the evaluating risks to data subjects </a:t>
            </a:r>
          </a:p>
          <a:p>
            <a:r>
              <a:rPr lang="en-US" b="1" dirty="0" smtClean="0"/>
              <a:t>Risk treatment: </a:t>
            </a:r>
            <a:r>
              <a:rPr lang="en-US" dirty="0" smtClean="0"/>
              <a:t>defining privacy safeguarding requirements, identifying and implementing privacy controls to avoid or reduce the risks to data subjects </a:t>
            </a:r>
          </a:p>
          <a:p>
            <a:r>
              <a:rPr lang="en-US" b="1" dirty="0" smtClean="0"/>
              <a:t>Communication and consultation: </a:t>
            </a:r>
            <a:r>
              <a:rPr lang="en-US" dirty="0" smtClean="0"/>
              <a:t>getting information from interested parties, obtaining consensus on each risk management process, and informing data subjects about risks and controls </a:t>
            </a:r>
          </a:p>
          <a:p>
            <a:r>
              <a:rPr lang="en-US" b="1" dirty="0" smtClean="0"/>
              <a:t>Monitoring and review: </a:t>
            </a:r>
            <a:r>
              <a:rPr lang="en-US" dirty="0" smtClean="0"/>
              <a:t>following up risks and controls and improving the process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Process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17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886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smtClean="0"/>
              <a:t>One deliverable of the privacy risk assessment process is Privacy </a:t>
            </a:r>
            <a:r>
              <a:rPr lang="en-US" altLang="en-US" b="1" dirty="0" smtClean="0"/>
              <a:t>Impact Assessment (PIA)</a:t>
            </a:r>
            <a:r>
              <a:rPr lang="en-US" altLang="en-US" dirty="0" smtClean="0"/>
              <a:t> or </a:t>
            </a:r>
            <a:r>
              <a:rPr lang="en-US" altLang="en-US" b="1" dirty="0" smtClean="0"/>
              <a:t>Data</a:t>
            </a:r>
            <a:r>
              <a:rPr lang="en-US" altLang="en-US" dirty="0" smtClean="0"/>
              <a:t> </a:t>
            </a:r>
            <a:r>
              <a:rPr lang="en-US" altLang="en-US" b="1" dirty="0" smtClean="0"/>
              <a:t>Protection Impact Assessment (DPIA)</a:t>
            </a:r>
          </a:p>
          <a:p>
            <a:r>
              <a:rPr lang="en-US" altLang="en-US" dirty="0" smtClean="0"/>
              <a:t>An evaluation conducted to assess how the adoption of new information policies, the procurement of new computer systems, or the initiation of new data collection programs will affect individual privacy</a:t>
            </a:r>
          </a:p>
          <a:p>
            <a:endParaRPr lang="en-US" altLang="en-US" dirty="0" smtClean="0"/>
          </a:p>
          <a:p>
            <a:endParaRPr lang="en-US" altLang="en-US" dirty="0" smtClean="0"/>
          </a:p>
          <a:p>
            <a:endParaRPr lang="en-US" altLang="en-US" dirty="0"/>
          </a:p>
        </p:txBody>
      </p:sp>
      <p:sp>
        <p:nvSpPr>
          <p:cNvPr id="1590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Impact Assessments</a:t>
            </a:r>
            <a:endParaRPr lang="en-US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63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basic principles of PIA and DPIA are similar</a:t>
            </a:r>
          </a:p>
          <a:p>
            <a:r>
              <a:rPr lang="en-US" dirty="0"/>
              <a:t>During each stage of a PIA or DPIA, define the following</a:t>
            </a:r>
          </a:p>
          <a:p>
            <a:pPr lvl="1"/>
            <a:r>
              <a:rPr lang="en-US" dirty="0"/>
              <a:t>The parties (data controllers, processors, and subjects)</a:t>
            </a:r>
          </a:p>
          <a:p>
            <a:pPr lvl="1"/>
            <a:r>
              <a:rPr lang="en-US" dirty="0"/>
              <a:t>The data nature and scope</a:t>
            </a:r>
          </a:p>
          <a:p>
            <a:pPr lvl="1"/>
            <a:r>
              <a:rPr lang="en-US" dirty="0"/>
              <a:t>The purposes of data processing</a:t>
            </a:r>
          </a:p>
          <a:p>
            <a:pPr lvl="1"/>
            <a:r>
              <a:rPr lang="en-US" dirty="0"/>
              <a:t>The compliance requirements under GDPR and/or other </a:t>
            </a:r>
            <a:r>
              <a:rPr lang="en-US" dirty="0" smtClean="0"/>
              <a:t>legislation</a:t>
            </a:r>
          </a:p>
          <a:p>
            <a:r>
              <a:rPr lang="en-US" dirty="0" smtClean="0"/>
              <a:t>PIA and DPIA are iterative cycle of four sequential stages:</a:t>
            </a:r>
          </a:p>
          <a:p>
            <a:pPr lvl="1"/>
            <a:r>
              <a:rPr lang="en-US" dirty="0" smtClean="0"/>
              <a:t>Defining the context of personal data processing</a:t>
            </a:r>
          </a:p>
          <a:p>
            <a:pPr lvl="1"/>
            <a:r>
              <a:rPr lang="en-US" dirty="0" smtClean="0"/>
              <a:t>Establishing controls to ensure compliance with the fundamental principles</a:t>
            </a:r>
          </a:p>
          <a:p>
            <a:pPr lvl="1"/>
            <a:r>
              <a:rPr lang="en-US" dirty="0" smtClean="0"/>
              <a:t>Assessing associated privacy risks</a:t>
            </a:r>
          </a:p>
          <a:p>
            <a:pPr lvl="1"/>
            <a:r>
              <a:rPr lang="en-US" dirty="0" smtClean="0"/>
              <a:t>Validating the attained data protection level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PIA and DPIA Fundamentals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19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6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Quiz 1 is Next Sunday 20/9/2020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5533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3850F7-EBE7-9C4C-AF30-14160F351F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Several measures have been to limit the spread of COVID-19, </a:t>
            </a:r>
            <a:r>
              <a:rPr lang="en-US" dirty="0" smtClean="0"/>
              <a:t>including</a:t>
            </a:r>
          </a:p>
          <a:p>
            <a:pPr lvl="1"/>
            <a:r>
              <a:rPr lang="en-US" dirty="0" smtClean="0"/>
              <a:t>social </a:t>
            </a:r>
            <a:r>
              <a:rPr lang="en-US" dirty="0"/>
              <a:t>distancing, </a:t>
            </a:r>
            <a:r>
              <a:rPr lang="en-US" dirty="0" smtClean="0"/>
              <a:t>mass testing, quarantine and lockdown, and contact tracing</a:t>
            </a:r>
          </a:p>
          <a:p>
            <a:r>
              <a:rPr lang="en-US" dirty="0" smtClean="0"/>
              <a:t>Proactively </a:t>
            </a:r>
            <a:r>
              <a:rPr lang="en-US" dirty="0"/>
              <a:t>inform people who contacted an infected </a:t>
            </a:r>
            <a:r>
              <a:rPr lang="en-US" dirty="0" smtClean="0"/>
              <a:t>patient</a:t>
            </a:r>
          </a:p>
          <a:p>
            <a:r>
              <a:rPr lang="en-US" dirty="0" smtClean="0"/>
              <a:t>Often performed manually; it is </a:t>
            </a:r>
            <a:r>
              <a:rPr lang="en-US" dirty="0"/>
              <a:t>labor </a:t>
            </a:r>
            <a:r>
              <a:rPr lang="en-US" dirty="0" smtClean="0"/>
              <a:t>intensive</a:t>
            </a:r>
          </a:p>
          <a:p>
            <a:r>
              <a:rPr lang="en-US" dirty="0" smtClean="0"/>
              <a:t>A </a:t>
            </a:r>
            <a:r>
              <a:rPr lang="en-US" dirty="0"/>
              <a:t>recent study concluded that "viral spread is too fast to be contained by manual contact tracing, but could be controlled if this process was </a:t>
            </a:r>
            <a:r>
              <a:rPr lang="en-US" dirty="0">
                <a:solidFill>
                  <a:schemeClr val="tx2"/>
                </a:solidFill>
              </a:rPr>
              <a:t>faster, more efficient and happened at scale</a:t>
            </a:r>
            <a:r>
              <a:rPr lang="en-US" dirty="0"/>
              <a:t>" </a:t>
            </a:r>
            <a:endParaRPr lang="en-US" dirty="0" smtClean="0"/>
          </a:p>
          <a:p>
            <a:r>
              <a:rPr lang="en-US" b="1" dirty="0" smtClean="0"/>
              <a:t>Goal</a:t>
            </a:r>
            <a:r>
              <a:rPr lang="en-US" dirty="0" smtClean="0"/>
              <a:t>: a </a:t>
            </a:r>
            <a:r>
              <a:rPr lang="en-US" dirty="0"/>
              <a:t>system </a:t>
            </a:r>
            <a:r>
              <a:rPr lang="en-US" dirty="0" smtClean="0"/>
              <a:t>enables </a:t>
            </a:r>
            <a:r>
              <a:rPr lang="en-US" dirty="0"/>
              <a:t>a scalable approach to monitor the spread of the disease and notify potentially infected people </a:t>
            </a:r>
            <a:r>
              <a:rPr lang="en-US" dirty="0" smtClean="0"/>
              <a:t>immediately </a:t>
            </a:r>
          </a:p>
          <a:p>
            <a:r>
              <a:rPr lang="en-US" dirty="0" smtClean="0"/>
              <a:t>Answer the following questions:</a:t>
            </a:r>
          </a:p>
          <a:p>
            <a:pPr lvl="1"/>
            <a:r>
              <a:rPr lang="en-US" dirty="0" smtClean="0"/>
              <a:t>What are core functionalities of contact tracing applications? </a:t>
            </a:r>
          </a:p>
          <a:p>
            <a:pPr lvl="1"/>
            <a:r>
              <a:rPr lang="en-US" dirty="0" smtClean="0"/>
              <a:t>What data need be collected? Who are the stakeholders? </a:t>
            </a:r>
          </a:p>
          <a:p>
            <a:pPr lvl="1"/>
            <a:r>
              <a:rPr lang="en-US" dirty="0" smtClean="0"/>
              <a:t>What </a:t>
            </a:r>
            <a:r>
              <a:rPr lang="en-US" strike="sngStrike" dirty="0" smtClean="0"/>
              <a:t>security</a:t>
            </a:r>
            <a:r>
              <a:rPr lang="en-US" dirty="0" smtClean="0"/>
              <a:t>/privacy risks can you identify in contact tracing apps? </a:t>
            </a:r>
            <a:endParaRPr lang="en-US" dirty="0"/>
          </a:p>
          <a:p>
            <a:pPr lvl="1"/>
            <a:r>
              <a:rPr lang="en-US" dirty="0" smtClean="0"/>
              <a:t>What controls need to be taken to mitigate such risks?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44FD14-2141-AD40-A083-5584B9FAB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Tracing Applications  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4157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Please elect someone "else" to share points of your group discussion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21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3255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www.nist.gov/privacy-framework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https://gdpr-info.eu/issues/privacy-impact-assessment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https://www.technologyreview.com/2020/05/07/1000961/launching-mittr-covid-tracing-tracker</a:t>
            </a:r>
            <a:r>
              <a:rPr lang="en-US" dirty="0" smtClean="0">
                <a:hlinkClick r:id="rId4"/>
              </a:rPr>
              <a:t>/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www.nature.com/articles/d41586-020-01264-1</a:t>
            </a:r>
            <a:endParaRPr lang="en-US" dirty="0" smtClean="0"/>
          </a:p>
          <a:p>
            <a:r>
              <a:rPr lang="en-US" dirty="0">
                <a:hlinkClick r:id="rId6"/>
              </a:rPr>
              <a:t>https://</a:t>
            </a:r>
            <a:r>
              <a:rPr lang="en-US" dirty="0" smtClean="0">
                <a:hlinkClick r:id="rId6"/>
              </a:rPr>
              <a:t>www.nature.com/articles/d41586-020-01514-2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22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9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>
            <a:extLst>
              <a:ext uri="{FF2B5EF4-FFF2-40B4-BE49-F238E27FC236}">
                <a16:creationId xmlns:a16="http://schemas.microsoft.com/office/drawing/2014/main" id="{C6E625A7-9741-284C-8668-B8C199DC5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What is privacy risk management? </a:t>
            </a:r>
          </a:p>
          <a:p>
            <a:r>
              <a:rPr lang="en-CA" dirty="0" smtClean="0"/>
              <a:t>Risk terminology </a:t>
            </a:r>
          </a:p>
          <a:p>
            <a:r>
              <a:rPr lang="en-CA" dirty="0" smtClean="0"/>
              <a:t>Risk management procedure </a:t>
            </a:r>
          </a:p>
          <a:p>
            <a:r>
              <a:rPr lang="en-CA" dirty="0" smtClean="0"/>
              <a:t>Privacy risk assessment </a:t>
            </a:r>
          </a:p>
          <a:p>
            <a:r>
              <a:rPr lang="en-CA" dirty="0" smtClean="0"/>
              <a:t>Privacy impact assessment </a:t>
            </a:r>
          </a:p>
          <a:p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96E55B8-822F-F34D-8A7B-543942F47F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309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EA2BFC1-DE4F-FB47-ACD8-7A9631B05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371599"/>
            <a:ext cx="7659688" cy="4764024"/>
          </a:xfrm>
        </p:spPr>
        <p:txBody>
          <a:bodyPr/>
          <a:lstStyle/>
          <a:p>
            <a:pPr lvl="0"/>
            <a:r>
              <a:rPr lang="en-CA" dirty="0"/>
              <a:t>Risk management is the </a:t>
            </a:r>
            <a:r>
              <a:rPr lang="en-CA" dirty="0" smtClean="0"/>
              <a:t>on-going process </a:t>
            </a:r>
            <a:r>
              <a:rPr lang="en-CA" dirty="0"/>
              <a:t>of </a:t>
            </a:r>
            <a:r>
              <a:rPr lang="en-CA" dirty="0">
                <a:solidFill>
                  <a:schemeClr val="tx2"/>
                </a:solidFill>
              </a:rPr>
              <a:t>identifying</a:t>
            </a:r>
            <a:r>
              <a:rPr lang="en-CA" dirty="0"/>
              <a:t>, </a:t>
            </a:r>
            <a:r>
              <a:rPr lang="en-CA" dirty="0">
                <a:solidFill>
                  <a:schemeClr val="tx2"/>
                </a:solidFill>
              </a:rPr>
              <a:t>assessing</a:t>
            </a:r>
            <a:r>
              <a:rPr lang="en-CA" dirty="0"/>
              <a:t>, </a:t>
            </a:r>
            <a:r>
              <a:rPr lang="en-CA" dirty="0">
                <a:solidFill>
                  <a:schemeClr val="tx2"/>
                </a:solidFill>
              </a:rPr>
              <a:t>prioritizing</a:t>
            </a:r>
            <a:r>
              <a:rPr lang="en-CA" dirty="0"/>
              <a:t>, and </a:t>
            </a:r>
            <a:r>
              <a:rPr lang="en-CA" dirty="0">
                <a:solidFill>
                  <a:schemeClr val="tx2"/>
                </a:solidFill>
              </a:rPr>
              <a:t>addressing</a:t>
            </a:r>
            <a:r>
              <a:rPr lang="en-CA" dirty="0"/>
              <a:t> </a:t>
            </a:r>
            <a:r>
              <a:rPr lang="en-CA" dirty="0" smtClean="0"/>
              <a:t>risks</a:t>
            </a:r>
            <a:endParaRPr lang="en-CA" dirty="0"/>
          </a:p>
          <a:p>
            <a:pPr lvl="0"/>
            <a:r>
              <a:rPr lang="en-CA" dirty="0"/>
              <a:t>Risk management ensures that </a:t>
            </a:r>
            <a:r>
              <a:rPr lang="en-CA" dirty="0" smtClean="0"/>
              <a:t>organizations </a:t>
            </a:r>
            <a:r>
              <a:rPr lang="en-CA" dirty="0"/>
              <a:t>have </a:t>
            </a:r>
            <a:r>
              <a:rPr lang="en-CA" dirty="0" smtClean="0"/>
              <a:t>assessed and planned </a:t>
            </a:r>
            <a:r>
              <a:rPr lang="en-CA" dirty="0"/>
              <a:t>for risks that are most likely to have an effect on </a:t>
            </a:r>
            <a:r>
              <a:rPr lang="en-CA" dirty="0" smtClean="0"/>
              <a:t>their operations</a:t>
            </a: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D78113F-2208-0840-81FE-CC6BC8D92D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5409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343400" cy="4760913"/>
          </a:xfrm>
        </p:spPr>
        <p:txBody>
          <a:bodyPr>
            <a:normAutofit fontScale="92500" lnSpcReduction="10000"/>
          </a:bodyPr>
          <a:lstStyle/>
          <a:p>
            <a:r>
              <a:rPr lang="en-CA" dirty="0">
                <a:solidFill>
                  <a:srgbClr val="FF0000"/>
                </a:solidFill>
              </a:rPr>
              <a:t>Threat</a:t>
            </a:r>
            <a:r>
              <a:rPr lang="en-CA" dirty="0"/>
              <a:t>: </a:t>
            </a:r>
            <a:r>
              <a:rPr lang="en-CA" dirty="0" smtClean="0"/>
              <a:t>is </a:t>
            </a:r>
            <a:r>
              <a:rPr lang="en-CA" dirty="0"/>
              <a:t>something (generally bad) that might </a:t>
            </a:r>
            <a:r>
              <a:rPr lang="en-CA" dirty="0" smtClean="0"/>
              <a:t>happen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Natural disaster </a:t>
            </a:r>
          </a:p>
          <a:p>
            <a:pPr lvl="1"/>
            <a:r>
              <a:rPr lang="en-US" dirty="0" smtClean="0"/>
              <a:t>Cyber attack </a:t>
            </a:r>
          </a:p>
          <a:p>
            <a:r>
              <a:rPr lang="en-CA" dirty="0">
                <a:solidFill>
                  <a:srgbClr val="FF0000"/>
                </a:solidFill>
              </a:rPr>
              <a:t>Vulnerability</a:t>
            </a:r>
            <a:r>
              <a:rPr lang="en-CA" dirty="0"/>
              <a:t>: </a:t>
            </a:r>
            <a:r>
              <a:rPr lang="en-CA" dirty="0" smtClean="0"/>
              <a:t>is </a:t>
            </a:r>
            <a:r>
              <a:rPr lang="en-CA" dirty="0"/>
              <a:t>any exposure </a:t>
            </a:r>
            <a:r>
              <a:rPr lang="en-CA" dirty="0" smtClean="0"/>
              <a:t>(or weaknesses) that </a:t>
            </a:r>
            <a:r>
              <a:rPr lang="en-CA" dirty="0"/>
              <a:t>could allow a threat to be </a:t>
            </a:r>
            <a:r>
              <a:rPr lang="en-CA" dirty="0" smtClean="0"/>
              <a:t>realized </a:t>
            </a:r>
          </a:p>
          <a:p>
            <a:pPr lvl="1"/>
            <a:r>
              <a:rPr lang="en-CA" dirty="0" smtClean="0"/>
              <a:t>Lack of power backups </a:t>
            </a:r>
          </a:p>
          <a:p>
            <a:pPr lvl="1"/>
            <a:r>
              <a:rPr lang="en-CA" dirty="0" smtClean="0"/>
              <a:t>Misconfiguration or software bugs</a:t>
            </a:r>
            <a:endParaRPr lang="en-CA" sz="1600" dirty="0"/>
          </a:p>
          <a:p>
            <a:endParaRPr lang="en-CA" dirty="0" smtClean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61F361-FD9A-AE48-85C3-AD7A22E88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US" dirty="0" smtClean="0"/>
              <a:t>Terminology </a:t>
            </a:r>
            <a:endParaRPr lang="en-US" dirty="0"/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0D1F759B-440B-384D-8C13-00F9A61C89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4572000" y="1524000"/>
            <a:ext cx="4304594" cy="1981200"/>
            <a:chOff x="4572000" y="1524000"/>
            <a:chExt cx="4304594" cy="1981200"/>
          </a:xfrm>
        </p:grpSpPr>
        <p:pic>
          <p:nvPicPr>
            <p:cNvPr id="9" name="Picture 20">
              <a:extLst>
                <a:ext uri="{FF2B5EF4-FFF2-40B4-BE49-F238E27FC236}">
                  <a16:creationId xmlns:a16="http://schemas.microsoft.com/office/drawing/2014/main" id="{509CD614-B388-2345-9AD2-057E77FB09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r:link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48200" y="1524000"/>
              <a:ext cx="4228394" cy="19812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9"/>
            <p:cNvSpPr/>
            <p:nvPr/>
          </p:nvSpPr>
          <p:spPr bwMode="auto">
            <a:xfrm>
              <a:off x="4572000" y="2514600"/>
              <a:ext cx="2286000" cy="53340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  <a:ex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r" defTabSz="914400" rtl="1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942A1-FF73-6640-91F0-96D03DC092B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1263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230AC94-83C7-B341-976C-CE2EFD937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8763000" cy="4760913"/>
          </a:xfrm>
        </p:spPr>
        <p:txBody>
          <a:bodyPr>
            <a:normAutofit/>
          </a:bodyPr>
          <a:lstStyle/>
          <a:p>
            <a:pPr lvl="0"/>
            <a:r>
              <a:rPr lang="en-CA" dirty="0">
                <a:solidFill>
                  <a:srgbClr val="FF0000"/>
                </a:solidFill>
              </a:rPr>
              <a:t>Risk</a:t>
            </a:r>
            <a:r>
              <a:rPr lang="en-CA" dirty="0"/>
              <a:t>: </a:t>
            </a:r>
            <a:r>
              <a:rPr lang="en-CA" dirty="0" smtClean="0"/>
              <a:t>is </a:t>
            </a:r>
            <a:r>
              <a:rPr lang="en-CA" dirty="0"/>
              <a:t>the likelihood that a particular threat will be realized against a specific </a:t>
            </a:r>
            <a:r>
              <a:rPr lang="en-CA" dirty="0" smtClean="0"/>
              <a:t>vulnerability</a:t>
            </a:r>
          </a:p>
          <a:p>
            <a:pPr lvl="1"/>
            <a:r>
              <a:rPr lang="en-CA" dirty="0" smtClean="0"/>
              <a:t>Not </a:t>
            </a:r>
            <a:r>
              <a:rPr lang="en-CA" dirty="0"/>
              <a:t>all risks are inherently bad; some risks can lead to positive </a:t>
            </a:r>
            <a:r>
              <a:rPr lang="en-CA" dirty="0" smtClean="0"/>
              <a:t>results</a:t>
            </a:r>
            <a:endParaRPr lang="en-CA" sz="1200" dirty="0"/>
          </a:p>
          <a:p>
            <a:pPr lvl="1"/>
            <a:r>
              <a:rPr lang="en-CA" dirty="0"/>
              <a:t>The extent of damage (or even positive effect) from a threat determines the level of </a:t>
            </a:r>
            <a:r>
              <a:rPr lang="en-CA" dirty="0" smtClean="0"/>
              <a:t>risk</a:t>
            </a:r>
            <a:endParaRPr lang="en-CA" sz="1600" dirty="0"/>
          </a:p>
          <a:p>
            <a:pPr lvl="0"/>
            <a:r>
              <a:rPr lang="en-CA" dirty="0">
                <a:solidFill>
                  <a:srgbClr val="FF0000"/>
                </a:solidFill>
              </a:rPr>
              <a:t>Impact</a:t>
            </a:r>
            <a:r>
              <a:rPr lang="en-CA" dirty="0" smtClean="0"/>
              <a:t>: refers </a:t>
            </a:r>
            <a:r>
              <a:rPr lang="en-CA" dirty="0"/>
              <a:t>to the amount of harm a threat exploiting a vulnerability can </a:t>
            </a:r>
            <a:r>
              <a:rPr lang="en-CA" dirty="0" smtClean="0"/>
              <a:t>cause</a:t>
            </a:r>
          </a:p>
          <a:p>
            <a:pPr lvl="1"/>
            <a:r>
              <a:rPr lang="en-CA" dirty="0" smtClean="0"/>
              <a:t>if </a:t>
            </a:r>
            <a:r>
              <a:rPr lang="en-CA" dirty="0"/>
              <a:t>a virus infects a system, the virus could affect all the data on the system.</a:t>
            </a:r>
            <a:endParaRPr lang="en-CA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62D9DE-7978-9244-82FB-F2AEE384C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Risk Terminology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942A1-FF73-6640-91F0-96D03DC092B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452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E9B49E-A6E6-434D-9D9A-95EC95E84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2057401"/>
            <a:ext cx="7659688" cy="4078222"/>
          </a:xfrm>
        </p:spPr>
        <p:txBody>
          <a:bodyPr>
            <a:normAutofit/>
          </a:bodyPr>
          <a:lstStyle/>
          <a:p>
            <a:r>
              <a:rPr lang="en-CA" dirty="0" smtClean="0"/>
              <a:t>Multiplying </a:t>
            </a:r>
            <a:r>
              <a:rPr lang="en-CA" dirty="0"/>
              <a:t>the </a:t>
            </a:r>
            <a:r>
              <a:rPr lang="en-CA" dirty="0">
                <a:solidFill>
                  <a:srgbClr val="FF0000"/>
                </a:solidFill>
              </a:rPr>
              <a:t>probability of a threat </a:t>
            </a:r>
            <a:r>
              <a:rPr lang="en-CA" dirty="0"/>
              <a:t>and the </a:t>
            </a:r>
            <a:r>
              <a:rPr lang="en-CA" dirty="0">
                <a:solidFill>
                  <a:srgbClr val="FF0000"/>
                </a:solidFill>
              </a:rPr>
              <a:t>likelihood of a vulnerability </a:t>
            </a:r>
            <a:r>
              <a:rPr lang="en-CA" dirty="0"/>
              <a:t>yields the risk of that particular </a:t>
            </a:r>
            <a:r>
              <a:rPr lang="en-CA" dirty="0" smtClean="0"/>
              <a:t>event</a:t>
            </a:r>
          </a:p>
          <a:p>
            <a:r>
              <a:rPr lang="en-CA" dirty="0" smtClean="0"/>
              <a:t>Risks </a:t>
            </a:r>
            <a:r>
              <a:rPr lang="en-CA" dirty="0"/>
              <a:t>apply to specific assets or </a:t>
            </a:r>
            <a:r>
              <a:rPr lang="en-CA" dirty="0" smtClean="0"/>
              <a:t>resources </a:t>
            </a:r>
          </a:p>
          <a:p>
            <a:r>
              <a:rPr lang="en-CA" dirty="0" smtClean="0"/>
              <a:t>Multiplying the </a:t>
            </a:r>
            <a:r>
              <a:rPr lang="en-CA" dirty="0"/>
              <a:t>risk probability by the value of the resource, the result is the expected loss from exposure to a specific </a:t>
            </a:r>
            <a:r>
              <a:rPr lang="en-CA" dirty="0" smtClean="0"/>
              <a:t>risk</a:t>
            </a:r>
            <a:endParaRPr lang="en-CA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61F361-FD9A-AE48-85C3-AD7A22E88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Risk Terminology</a:t>
            </a:r>
            <a:endParaRPr lang="en-US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6E9B49E-A6E6-434D-9D9A-95EC95E84845}"/>
              </a:ext>
            </a:extLst>
          </p:cNvPr>
          <p:cNvSpPr txBox="1">
            <a:spLocks/>
          </p:cNvSpPr>
          <p:nvPr/>
        </p:nvSpPr>
        <p:spPr bwMode="auto">
          <a:xfrm>
            <a:off x="1524000" y="1235928"/>
            <a:ext cx="5989245" cy="604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9900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n"/>
              <a:defRPr sz="16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5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50000"/>
              <a:buFont typeface="Wingdings" pitchFamily="2" charset="2"/>
              <a:buChar char="n"/>
              <a:defRPr sz="12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en-CA" sz="2800" i="1" kern="0" dirty="0" smtClean="0">
                <a:highlight>
                  <a:srgbClr val="FFFF00"/>
                </a:highlight>
              </a:rPr>
              <a:t>Risk = Threats × Vulnerabilities</a:t>
            </a:r>
            <a:endParaRPr lang="en-US" sz="2800" i="1" kern="0" dirty="0">
              <a:highlight>
                <a:srgbClr val="FFFF00"/>
              </a:highlight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03328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6E9B49E-A6E6-434D-9D9A-95EC95E848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A risk methodology is a description of how </a:t>
            </a:r>
            <a:r>
              <a:rPr lang="en-CA" dirty="0" smtClean="0"/>
              <a:t>risk is managed. </a:t>
            </a:r>
            <a:r>
              <a:rPr lang="en-CA" dirty="0"/>
              <a:t>It should include:</a:t>
            </a:r>
            <a:endParaRPr lang="en-CA" sz="1800" dirty="0"/>
          </a:p>
          <a:p>
            <a:pPr lvl="1"/>
            <a:r>
              <a:rPr lang="en-CA" dirty="0" smtClean="0"/>
              <a:t>Approach to be used to carry </a:t>
            </a:r>
            <a:r>
              <a:rPr lang="en-CA" dirty="0"/>
              <a:t>out the steps of the risk methodology process</a:t>
            </a:r>
            <a:endParaRPr lang="en-CA" sz="1600" dirty="0"/>
          </a:p>
          <a:p>
            <a:pPr lvl="1"/>
            <a:r>
              <a:rPr lang="en-CA" dirty="0"/>
              <a:t>Required </a:t>
            </a:r>
            <a:r>
              <a:rPr lang="en-CA" dirty="0" smtClean="0"/>
              <a:t>information</a:t>
            </a:r>
            <a:endParaRPr lang="en-CA" sz="1600" dirty="0"/>
          </a:p>
          <a:p>
            <a:pPr lvl="1"/>
            <a:r>
              <a:rPr lang="en-CA" dirty="0"/>
              <a:t>Techniques to address each </a:t>
            </a:r>
            <a:r>
              <a:rPr lang="en-CA" dirty="0" smtClean="0"/>
              <a:t>risk</a:t>
            </a:r>
            <a:endParaRPr lang="en-CA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961F361-FD9A-AE48-85C3-AD7A22E88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 </a:t>
            </a:r>
            <a:r>
              <a:rPr lang="en-CA" dirty="0"/>
              <a:t>Methodology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78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 ISO 27000: "</a:t>
            </a:r>
            <a:r>
              <a:rPr lang="en-US" i="1" dirty="0" smtClean="0"/>
              <a:t>Risk </a:t>
            </a:r>
            <a:r>
              <a:rPr lang="en-US" i="1" dirty="0"/>
              <a:t>management is a systematic application of management policies, procedures and practices to the activities of communicating, consulting, establishing the context and identifying, analyzing, evaluating, treating, monitoring and reviewing </a:t>
            </a:r>
            <a:r>
              <a:rPr lang="en-US" i="1" dirty="0" smtClean="0"/>
              <a:t>risk</a:t>
            </a:r>
            <a:r>
              <a:rPr lang="en-US" dirty="0"/>
              <a:t>"</a:t>
            </a:r>
            <a:endParaRPr lang="ar-SA" dirty="0" smtClean="0"/>
          </a:p>
          <a:p>
            <a:endParaRPr lang="en-US" dirty="0" smtClean="0"/>
          </a:p>
          <a:p>
            <a:r>
              <a:rPr lang="en-US" dirty="0" smtClean="0"/>
              <a:t>Risk management steps:</a:t>
            </a:r>
            <a:endParaRPr lang="ar-SA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Establishing </a:t>
            </a:r>
            <a:r>
              <a:rPr lang="en-US" dirty="0"/>
              <a:t>the context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Risk </a:t>
            </a:r>
            <a:r>
              <a:rPr lang="en-US" dirty="0">
                <a:solidFill>
                  <a:srgbClr val="FF0000"/>
                </a:solidFill>
              </a:rPr>
              <a:t>identification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Risk </a:t>
            </a:r>
            <a:r>
              <a:rPr lang="en-US" dirty="0">
                <a:solidFill>
                  <a:srgbClr val="FF0000"/>
                </a:solidFill>
              </a:rPr>
              <a:t>analysis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Risk </a:t>
            </a:r>
            <a:r>
              <a:rPr lang="en-US" dirty="0">
                <a:solidFill>
                  <a:srgbClr val="FF0000"/>
                </a:solidFill>
              </a:rPr>
              <a:t>evaluation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Risk </a:t>
            </a:r>
            <a:r>
              <a:rPr lang="en-US" dirty="0"/>
              <a:t>treatment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Risk </a:t>
            </a:r>
            <a:r>
              <a:rPr lang="en-US" dirty="0"/>
              <a:t>communication and consultation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 smtClean="0"/>
              <a:t>Risk </a:t>
            </a:r>
            <a:r>
              <a:rPr lang="en-US" dirty="0"/>
              <a:t>monitoring and review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Management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8D479C-BA14-6743-B5E9-E73E392A7250}" type="slidenum">
              <a:rPr lang="en-US" altLang="en-US" smtClean="0"/>
              <a:pPr/>
              <a:t>9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COE526: Lecture 3</a:t>
            </a:r>
            <a:endParaRPr lang="en-US" dirty="0"/>
          </a:p>
        </p:txBody>
      </p:sp>
      <p:sp>
        <p:nvSpPr>
          <p:cNvPr id="15" name="Right Brace 14"/>
          <p:cNvSpPr/>
          <p:nvPr/>
        </p:nvSpPr>
        <p:spPr bwMode="auto">
          <a:xfrm>
            <a:off x="3810000" y="4114800"/>
            <a:ext cx="304800" cy="762000"/>
          </a:xfrm>
          <a:prstGeom prst="rightBrace">
            <a:avLst/>
          </a:prstGeom>
          <a:noFill/>
          <a:ln w="9525" cap="flat" cmpd="sng" algn="ctr">
            <a:solidFill>
              <a:schemeClr val="bg2"/>
            </a:solidFill>
            <a:prstDash val="solid"/>
            <a:miter lim="800000"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cs typeface="Arial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415631" y="431113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Risk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357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theme/theme1.xml><?xml version="1.0" encoding="utf-8"?>
<a:theme xmlns:a="http://schemas.openxmlformats.org/drawingml/2006/main" name="2_Blends">
  <a:themeElements>
    <a:clrScheme name="1_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1_Blends">
      <a:majorFont>
        <a:latin typeface="Tahoma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cs typeface="Arial" charset="0"/>
          </a:defRPr>
        </a:defPPr>
      </a:lstStyle>
    </a:lnDef>
  </a:objectDefaults>
  <a:extraClrSchemeLst>
    <a:extraClrScheme>
      <a:clrScheme name="1_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D80A0EA57A7747A10508C03AE9B5FD" ma:contentTypeVersion="4" ma:contentTypeDescription="Create a new document." ma:contentTypeScope="" ma:versionID="9644134ab4ba5c332a9059aec268b0ca">
  <xsd:schema xmlns:xsd="http://www.w3.org/2001/XMLSchema" xmlns:xs="http://www.w3.org/2001/XMLSchema" xmlns:p="http://schemas.microsoft.com/office/2006/metadata/properties" xmlns:ns2="837904e5-5329-4e50-8811-0545955fba74" targetNamespace="http://schemas.microsoft.com/office/2006/metadata/properties" ma:root="true" ma:fieldsID="9de839035f9a8c529b4dc78ea2bc3bfb" ns2:_="">
    <xsd:import namespace="837904e5-5329-4e50-8811-0545955fba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7904e5-5329-4e50-8811-0545955fba7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2739DBE-ECF6-49D1-B833-F71F3CBF047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7904e5-5329-4e50-8811-0545955fba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E6745B-CB39-47FD-BD26-370D8C296C1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KFUPM-Template</Template>
  <TotalTime>41968</TotalTime>
  <Words>1364</Words>
  <Application>Microsoft Office PowerPoint</Application>
  <PresentationFormat>On-screen Show (4:3)</PresentationFormat>
  <Paragraphs>212</Paragraphs>
  <Slides>22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Tahoma</vt:lpstr>
      <vt:lpstr>Times New Roman</vt:lpstr>
      <vt:lpstr>Wingdings</vt:lpstr>
      <vt:lpstr>2_Blends</vt:lpstr>
      <vt:lpstr>COE 526 Data Privacy </vt:lpstr>
      <vt:lpstr>Announcement </vt:lpstr>
      <vt:lpstr>Objectives</vt:lpstr>
      <vt:lpstr>Introduction</vt:lpstr>
      <vt:lpstr>Risk Terminology </vt:lpstr>
      <vt:lpstr>Risk Terminology</vt:lpstr>
      <vt:lpstr>Risk Terminology</vt:lpstr>
      <vt:lpstr>Risk Methodology</vt:lpstr>
      <vt:lpstr>Risk Management </vt:lpstr>
      <vt:lpstr>Risk Management Process </vt:lpstr>
      <vt:lpstr>1- Context Establishment</vt:lpstr>
      <vt:lpstr>2- Risk Identification</vt:lpstr>
      <vt:lpstr>2- Risk Identification</vt:lpstr>
      <vt:lpstr>3- Risk Analysis</vt:lpstr>
      <vt:lpstr>4- Risk Evaluation</vt:lpstr>
      <vt:lpstr>5- Risk Treatment </vt:lpstr>
      <vt:lpstr>Process Summary</vt:lpstr>
      <vt:lpstr> Impact Assessments</vt:lpstr>
      <vt:lpstr>PIA and DPIA Fundamentals</vt:lpstr>
      <vt:lpstr>Case Study: Tracing Applications  </vt:lpstr>
      <vt:lpstr>PowerPoint Presentation</vt:lpstr>
      <vt:lpstr>References </vt:lpstr>
    </vt:vector>
  </TitlesOfParts>
  <Company>S.F.U.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Jiawei Han</dc:creator>
  <cp:lastModifiedBy>Muhamad Felemban</cp:lastModifiedBy>
  <cp:revision>530</cp:revision>
  <cp:lastPrinted>1999-09-10T20:38:56Z</cp:lastPrinted>
  <dcterms:created xsi:type="dcterms:W3CDTF">1998-06-19T04:38:52Z</dcterms:created>
  <dcterms:modified xsi:type="dcterms:W3CDTF">2020-09-16T08:16:05Z</dcterms:modified>
</cp:coreProperties>
</file>