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714" r:id="rId3"/>
  </p:sldMasterIdLst>
  <p:notesMasterIdLst>
    <p:notesMasterId r:id="rId39"/>
  </p:notesMasterIdLst>
  <p:handoutMasterIdLst>
    <p:handoutMasterId r:id="rId40"/>
  </p:handoutMasterIdLst>
  <p:sldIdLst>
    <p:sldId id="256" r:id="rId4"/>
    <p:sldId id="371" r:id="rId5"/>
    <p:sldId id="377" r:id="rId6"/>
    <p:sldId id="276" r:id="rId7"/>
    <p:sldId id="435" r:id="rId8"/>
    <p:sldId id="437" r:id="rId9"/>
    <p:sldId id="379" r:id="rId10"/>
    <p:sldId id="381" r:id="rId11"/>
    <p:sldId id="272" r:id="rId12"/>
    <p:sldId id="388" r:id="rId13"/>
    <p:sldId id="263" r:id="rId14"/>
    <p:sldId id="277" r:id="rId15"/>
    <p:sldId id="361" r:id="rId16"/>
    <p:sldId id="423" r:id="rId17"/>
    <p:sldId id="259" r:id="rId18"/>
    <p:sldId id="424" r:id="rId19"/>
    <p:sldId id="261" r:id="rId20"/>
    <p:sldId id="262" r:id="rId21"/>
    <p:sldId id="425" r:id="rId22"/>
    <p:sldId id="265" r:id="rId23"/>
    <p:sldId id="426" r:id="rId24"/>
    <p:sldId id="267" r:id="rId25"/>
    <p:sldId id="268" r:id="rId26"/>
    <p:sldId id="428" r:id="rId27"/>
    <p:sldId id="271" r:id="rId28"/>
    <p:sldId id="430" r:id="rId29"/>
    <p:sldId id="274" r:id="rId30"/>
    <p:sldId id="275" r:id="rId31"/>
    <p:sldId id="432" r:id="rId32"/>
    <p:sldId id="434" r:id="rId33"/>
    <p:sldId id="279" r:id="rId34"/>
    <p:sldId id="281" r:id="rId35"/>
    <p:sldId id="288" r:id="rId36"/>
    <p:sldId id="296" r:id="rId37"/>
    <p:sldId id="436" r:id="rId38"/>
  </p:sldIdLst>
  <p:sldSz cx="9144000" cy="6858000" type="screen4x3"/>
  <p:notesSz cx="6831013" cy="9117013"/>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72">
          <p15:clr>
            <a:srgbClr val="A4A3A4"/>
          </p15:clr>
        </p15:guide>
        <p15:guide id="2" pos="215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8C45"/>
    <a:srgbClr val="EE3F37"/>
    <a:srgbClr val="98BF0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01" autoAdjust="0"/>
    <p:restoredTop sz="96208" autoAdjust="0"/>
  </p:normalViewPr>
  <p:slideViewPr>
    <p:cSldViewPr>
      <p:cViewPr varScale="1">
        <p:scale>
          <a:sx n="118" d="100"/>
          <a:sy n="118" d="100"/>
        </p:scale>
        <p:origin x="1432" y="72"/>
      </p:cViewPr>
      <p:guideLst>
        <p:guide orient="horz" pos="2160"/>
        <p:guide pos="2880"/>
      </p:guideLst>
    </p:cSldViewPr>
  </p:slideViewPr>
  <p:outlineViewPr>
    <p:cViewPr>
      <p:scale>
        <a:sx n="33" d="100"/>
        <a:sy n="33" d="100"/>
      </p:scale>
      <p:origin x="0" y="-41448"/>
    </p:cViewPr>
  </p:outlineViewPr>
  <p:notesTextViewPr>
    <p:cViewPr>
      <p:scale>
        <a:sx n="100" d="100"/>
        <a:sy n="100" d="100"/>
      </p:scale>
      <p:origin x="0" y="0"/>
    </p:cViewPr>
  </p:notesTextViewPr>
  <p:sorterViewPr>
    <p:cViewPr>
      <p:scale>
        <a:sx n="75" d="100"/>
        <a:sy n="75" d="100"/>
      </p:scale>
      <p:origin x="0" y="-4456"/>
    </p:cViewPr>
  </p:sorterViewPr>
  <p:notesViewPr>
    <p:cSldViewPr>
      <p:cViewPr>
        <p:scale>
          <a:sx n="123" d="100"/>
          <a:sy n="123" d="100"/>
        </p:scale>
        <p:origin x="3136" y="144"/>
      </p:cViewPr>
      <p:guideLst>
        <p:guide orient="horz" pos="2872"/>
        <p:guide pos="215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906" name="Rectangle 2">
            <a:extLst>
              <a:ext uri="{FF2B5EF4-FFF2-40B4-BE49-F238E27FC236}">
                <a16:creationId xmlns:a16="http://schemas.microsoft.com/office/drawing/2014/main" id="{A3879B97-3B1B-6B45-B71E-8431507D6E8F}"/>
              </a:ext>
            </a:extLst>
          </p:cNvPr>
          <p:cNvSpPr>
            <a:spLocks noGrp="1" noChangeArrowheads="1"/>
          </p:cNvSpPr>
          <p:nvPr>
            <p:ph type="hdr" sz="quarter"/>
          </p:nvPr>
        </p:nvSpPr>
        <p:spPr bwMode="auto">
          <a:xfrm>
            <a:off x="0" y="0"/>
            <a:ext cx="2960688" cy="455613"/>
          </a:xfrm>
          <a:prstGeom prst="rect">
            <a:avLst/>
          </a:prstGeom>
          <a:noFill/>
          <a:ln>
            <a:noFill/>
          </a:ln>
          <a:effectLst/>
        </p:spPr>
        <p:txBody>
          <a:bodyPr vert="horz" wrap="square" lIns="91129" tIns="45565" rIns="91129" bIns="45565" numCol="1" anchor="t" anchorCtr="0" compatLnSpc="1">
            <a:prstTxWarp prst="textNoShape">
              <a:avLst/>
            </a:prstTxWarp>
          </a:bodyPr>
          <a:lstStyle>
            <a:lvl1pPr algn="l" defTabSz="911225" rtl="0" eaLnBrk="0" hangingPunct="0">
              <a:defRPr sz="1200">
                <a:latin typeface="Times New Roman" pitchFamily="18" charset="0"/>
                <a:cs typeface="Arial" charset="0"/>
              </a:defRPr>
            </a:lvl1pPr>
          </a:lstStyle>
          <a:p>
            <a:pPr>
              <a:defRPr/>
            </a:pPr>
            <a:endParaRPr lang="en-US"/>
          </a:p>
        </p:txBody>
      </p:sp>
      <p:sp>
        <p:nvSpPr>
          <p:cNvPr id="123907" name="Rectangle 3">
            <a:extLst>
              <a:ext uri="{FF2B5EF4-FFF2-40B4-BE49-F238E27FC236}">
                <a16:creationId xmlns:a16="http://schemas.microsoft.com/office/drawing/2014/main" id="{9E95BEAA-9628-6747-A422-0BB24542C958}"/>
              </a:ext>
            </a:extLst>
          </p:cNvPr>
          <p:cNvSpPr>
            <a:spLocks noGrp="1" noChangeArrowheads="1"/>
          </p:cNvSpPr>
          <p:nvPr>
            <p:ph type="dt" sz="quarter" idx="1"/>
          </p:nvPr>
        </p:nvSpPr>
        <p:spPr bwMode="auto">
          <a:xfrm>
            <a:off x="3870325" y="0"/>
            <a:ext cx="2960688" cy="455613"/>
          </a:xfrm>
          <a:prstGeom prst="rect">
            <a:avLst/>
          </a:prstGeom>
          <a:noFill/>
          <a:ln>
            <a:noFill/>
          </a:ln>
          <a:effectLst/>
        </p:spPr>
        <p:txBody>
          <a:bodyPr vert="horz" wrap="square" lIns="91129" tIns="45565" rIns="91129" bIns="45565" numCol="1" anchor="t" anchorCtr="0" compatLnSpc="1">
            <a:prstTxWarp prst="textNoShape">
              <a:avLst/>
            </a:prstTxWarp>
          </a:bodyPr>
          <a:lstStyle>
            <a:lvl1pPr algn="r" defTabSz="911225" rtl="0" eaLnBrk="0" hangingPunct="0">
              <a:defRPr sz="1200">
                <a:latin typeface="Times New Roman" pitchFamily="18" charset="0"/>
                <a:cs typeface="Arial" charset="0"/>
              </a:defRPr>
            </a:lvl1pPr>
          </a:lstStyle>
          <a:p>
            <a:pPr>
              <a:defRPr/>
            </a:pPr>
            <a:endParaRPr lang="en-US"/>
          </a:p>
        </p:txBody>
      </p:sp>
      <p:sp>
        <p:nvSpPr>
          <p:cNvPr id="123908" name="Rectangle 4">
            <a:extLst>
              <a:ext uri="{FF2B5EF4-FFF2-40B4-BE49-F238E27FC236}">
                <a16:creationId xmlns:a16="http://schemas.microsoft.com/office/drawing/2014/main" id="{CEDC13AC-D888-5F4A-8BA0-8D2876F7AD9B}"/>
              </a:ext>
            </a:extLst>
          </p:cNvPr>
          <p:cNvSpPr>
            <a:spLocks noGrp="1" noChangeArrowheads="1"/>
          </p:cNvSpPr>
          <p:nvPr>
            <p:ph type="ftr" sz="quarter" idx="2"/>
          </p:nvPr>
        </p:nvSpPr>
        <p:spPr bwMode="auto">
          <a:xfrm>
            <a:off x="0" y="8661400"/>
            <a:ext cx="2960688" cy="455613"/>
          </a:xfrm>
          <a:prstGeom prst="rect">
            <a:avLst/>
          </a:prstGeom>
          <a:noFill/>
          <a:ln>
            <a:noFill/>
          </a:ln>
          <a:effectLst/>
        </p:spPr>
        <p:txBody>
          <a:bodyPr vert="horz" wrap="square" lIns="91129" tIns="45565" rIns="91129" bIns="45565" numCol="1" anchor="b" anchorCtr="0" compatLnSpc="1">
            <a:prstTxWarp prst="textNoShape">
              <a:avLst/>
            </a:prstTxWarp>
          </a:bodyPr>
          <a:lstStyle>
            <a:lvl1pPr algn="l" defTabSz="911225" rtl="0" eaLnBrk="0" hangingPunct="0">
              <a:defRPr sz="1200">
                <a:latin typeface="Times New Roman" pitchFamily="18" charset="0"/>
                <a:cs typeface="Arial" charset="0"/>
              </a:defRPr>
            </a:lvl1pPr>
          </a:lstStyle>
          <a:p>
            <a:pPr>
              <a:defRPr/>
            </a:pPr>
            <a:endParaRPr lang="en-US"/>
          </a:p>
        </p:txBody>
      </p:sp>
      <p:sp>
        <p:nvSpPr>
          <p:cNvPr id="123909" name="Rectangle 5">
            <a:extLst>
              <a:ext uri="{FF2B5EF4-FFF2-40B4-BE49-F238E27FC236}">
                <a16:creationId xmlns:a16="http://schemas.microsoft.com/office/drawing/2014/main" id="{9972D809-BBCD-684C-9F68-BC79C8447C25}"/>
              </a:ext>
            </a:extLst>
          </p:cNvPr>
          <p:cNvSpPr>
            <a:spLocks noGrp="1" noChangeArrowheads="1"/>
          </p:cNvSpPr>
          <p:nvPr>
            <p:ph type="sldNum" sz="quarter" idx="3"/>
          </p:nvPr>
        </p:nvSpPr>
        <p:spPr bwMode="auto">
          <a:xfrm>
            <a:off x="3870325" y="8661400"/>
            <a:ext cx="2960688" cy="455613"/>
          </a:xfrm>
          <a:prstGeom prst="rect">
            <a:avLst/>
          </a:prstGeom>
          <a:noFill/>
          <a:ln>
            <a:noFill/>
          </a:ln>
          <a:effectLst/>
        </p:spPr>
        <p:txBody>
          <a:bodyPr vert="horz" wrap="square" lIns="91129" tIns="45565" rIns="91129" bIns="45565" numCol="1" anchor="b" anchorCtr="0" compatLnSpc="1">
            <a:prstTxWarp prst="textNoShape">
              <a:avLst/>
            </a:prstTxWarp>
          </a:bodyPr>
          <a:lstStyle>
            <a:lvl1pPr algn="r" defTabSz="911225">
              <a:defRPr sz="1200">
                <a:latin typeface="Times New Roman" panose="02020603050405020304" pitchFamily="18" charset="0"/>
                <a:cs typeface="Times New Roman" panose="02020603050405020304" pitchFamily="18" charset="0"/>
              </a:defRPr>
            </a:lvl1pPr>
          </a:lstStyle>
          <a:p>
            <a:pPr>
              <a:defRPr/>
            </a:pPr>
            <a:fld id="{AF50048F-2675-7B4D-9FDF-61187F085CB9}" type="slidenum">
              <a:rPr lang="ar-SA" altLang="en-US"/>
              <a:pPr>
                <a:defRPr/>
              </a:pPr>
              <a:t>‹#›</a:t>
            </a:fld>
            <a:endParaRPr lang="en-US" altLang="en-US">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lide Image Placeholder 2">
            <a:extLst>
              <a:ext uri="{FF2B5EF4-FFF2-40B4-BE49-F238E27FC236}">
                <a16:creationId xmlns:a16="http://schemas.microsoft.com/office/drawing/2014/main" id="{8226F8ED-98FF-7145-8756-D974B0E036B5}"/>
              </a:ext>
            </a:extLst>
          </p:cNvPr>
          <p:cNvSpPr>
            <a:spLocks noGrp="1" noRot="1" noChangeAspect="1"/>
          </p:cNvSpPr>
          <p:nvPr>
            <p:ph type="sldImg" idx="2"/>
          </p:nvPr>
        </p:nvSpPr>
        <p:spPr>
          <a:xfrm>
            <a:off x="1363663" y="1139825"/>
            <a:ext cx="4103687" cy="307657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4" name="Header Placeholder 3">
            <a:extLst>
              <a:ext uri="{FF2B5EF4-FFF2-40B4-BE49-F238E27FC236}">
                <a16:creationId xmlns:a16="http://schemas.microsoft.com/office/drawing/2014/main" id="{14CF5D13-1554-1A4B-8D8C-51643E330EEA}"/>
              </a:ext>
            </a:extLst>
          </p:cNvPr>
          <p:cNvSpPr>
            <a:spLocks noGrp="1"/>
          </p:cNvSpPr>
          <p:nvPr>
            <p:ph type="hdr" sz="quarter"/>
          </p:nvPr>
        </p:nvSpPr>
        <p:spPr>
          <a:xfrm>
            <a:off x="0" y="0"/>
            <a:ext cx="2960688" cy="457200"/>
          </a:xfrm>
          <a:prstGeom prst="rect">
            <a:avLst/>
          </a:prstGeom>
        </p:spPr>
        <p:txBody>
          <a:bodyPr vert="horz" lIns="91440" tIns="45720" rIns="91440" bIns="45720" rtlCol="0"/>
          <a:lstStyle>
            <a:lvl1pPr algn="l">
              <a:defRPr sz="1200"/>
            </a:lvl1pPr>
          </a:lstStyle>
          <a:p>
            <a:pPr>
              <a:defRPr/>
            </a:pPr>
            <a:endParaRPr lang="en-US"/>
          </a:p>
        </p:txBody>
      </p:sp>
      <p:sp>
        <p:nvSpPr>
          <p:cNvPr id="5" name="Footer Placeholder 4">
            <a:extLst>
              <a:ext uri="{FF2B5EF4-FFF2-40B4-BE49-F238E27FC236}">
                <a16:creationId xmlns:a16="http://schemas.microsoft.com/office/drawing/2014/main" id="{72C38222-A3CC-7F4D-AD9A-71E0CA5E1302}"/>
              </a:ext>
            </a:extLst>
          </p:cNvPr>
          <p:cNvSpPr>
            <a:spLocks noGrp="1"/>
          </p:cNvSpPr>
          <p:nvPr>
            <p:ph type="ftr" sz="quarter" idx="4"/>
          </p:nvPr>
        </p:nvSpPr>
        <p:spPr>
          <a:xfrm>
            <a:off x="0" y="8659813"/>
            <a:ext cx="2960688"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111CBED0-8F0A-3A47-9AFD-C8AB3497E9DD}"/>
              </a:ext>
            </a:extLst>
          </p:cNvPr>
          <p:cNvSpPr>
            <a:spLocks noGrp="1"/>
          </p:cNvSpPr>
          <p:nvPr>
            <p:ph type="sldNum" sz="quarter" idx="5"/>
          </p:nvPr>
        </p:nvSpPr>
        <p:spPr>
          <a:xfrm>
            <a:off x="3868738" y="8659813"/>
            <a:ext cx="2960687"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3A05C76C-53D5-1E48-9F5A-8A4BEACC2B78}" type="slidenum">
              <a:rPr lang="en-US" altLang="en-US"/>
              <a:pPr>
                <a:defRPr/>
              </a:pPr>
              <a:t>‹#›</a:t>
            </a:fld>
            <a:endParaRPr lang="en-US" altLang="en-US"/>
          </a:p>
        </p:txBody>
      </p:sp>
      <p:sp>
        <p:nvSpPr>
          <p:cNvPr id="8" name="Date Placeholder 7">
            <a:extLst>
              <a:ext uri="{FF2B5EF4-FFF2-40B4-BE49-F238E27FC236}">
                <a16:creationId xmlns:a16="http://schemas.microsoft.com/office/drawing/2014/main" id="{47CC20B7-7AB1-754F-B840-B57CF8F835DD}"/>
              </a:ext>
            </a:extLst>
          </p:cNvPr>
          <p:cNvSpPr>
            <a:spLocks noGrp="1"/>
          </p:cNvSpPr>
          <p:nvPr>
            <p:ph type="dt" idx="1"/>
          </p:nvPr>
        </p:nvSpPr>
        <p:spPr>
          <a:xfrm>
            <a:off x="3868738" y="0"/>
            <a:ext cx="2960687" cy="457200"/>
          </a:xfrm>
          <a:prstGeom prst="rect">
            <a:avLst/>
          </a:prstGeom>
        </p:spPr>
        <p:txBody>
          <a:bodyPr vert="horz" lIns="91440" tIns="45720" rIns="91440" bIns="45720" rtlCol="0"/>
          <a:lstStyle>
            <a:lvl1pPr algn="r">
              <a:defRPr sz="1200"/>
            </a:lvl1pPr>
          </a:lstStyle>
          <a:p>
            <a:pPr>
              <a:defRPr/>
            </a:pPr>
            <a:fld id="{38A57002-C9DB-184D-9118-9A1666946907}" type="datetimeFigureOut">
              <a:rPr lang="en-US"/>
              <a:pPr>
                <a:defRPr/>
              </a:pPr>
              <a:t>9/6/2020</a:t>
            </a:fld>
            <a:endParaRPr lang="en-US"/>
          </a:p>
        </p:txBody>
      </p:sp>
      <p:sp>
        <p:nvSpPr>
          <p:cNvPr id="9" name="Notes Placeholder 8">
            <a:extLst>
              <a:ext uri="{FF2B5EF4-FFF2-40B4-BE49-F238E27FC236}">
                <a16:creationId xmlns:a16="http://schemas.microsoft.com/office/drawing/2014/main" id="{3EE5EC7F-B8E4-AF40-8446-568BFBFB5E36}"/>
              </a:ext>
            </a:extLst>
          </p:cNvPr>
          <p:cNvSpPr>
            <a:spLocks noGrp="1"/>
          </p:cNvSpPr>
          <p:nvPr>
            <p:ph type="body" sz="quarter" idx="3"/>
          </p:nvPr>
        </p:nvSpPr>
        <p:spPr>
          <a:xfrm>
            <a:off x="682625" y="4387850"/>
            <a:ext cx="5465763" cy="3589338"/>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A05C76C-53D5-1E48-9F5A-8A4BEACC2B78}" type="slidenum">
              <a:rPr lang="en-US" altLang="en-US" smtClean="0"/>
              <a:pPr>
                <a:defRPr/>
              </a:pPr>
              <a:t>2</a:t>
            </a:fld>
            <a:endParaRPr lang="en-US" altLang="en-US"/>
          </a:p>
        </p:txBody>
      </p:sp>
    </p:spTree>
    <p:extLst>
      <p:ext uri="{BB962C8B-B14F-4D97-AF65-F5344CB8AC3E}">
        <p14:creationId xmlns:p14="http://schemas.microsoft.com/office/powerpoint/2010/main" val="34113875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A05C76C-53D5-1E48-9F5A-8A4BEACC2B78}" type="slidenum">
              <a:rPr lang="en-US" altLang="en-US" smtClean="0"/>
              <a:pPr>
                <a:defRPr/>
              </a:pPr>
              <a:t>21</a:t>
            </a:fld>
            <a:endParaRPr lang="en-US" altLang="en-US"/>
          </a:p>
        </p:txBody>
      </p:sp>
    </p:spTree>
    <p:extLst>
      <p:ext uri="{BB962C8B-B14F-4D97-AF65-F5344CB8AC3E}">
        <p14:creationId xmlns:p14="http://schemas.microsoft.com/office/powerpoint/2010/main" val="141533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6b62cad4c8_0_37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6b62cad4c8_0_3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52145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791a1a7ca9_0_3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791a1a7ca9_0_3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81826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791a1a7ca9_0_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791a1a7ca9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8728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791a1a7ca9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4" name="Google Shape;184;g791a1a7ca9_0_7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26388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g791e2837e2_0_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4" name="Google Shape;344;g791e2837e2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13530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317903-2B0F-4290-9116-0A7127D28DCE}" type="slidenum">
              <a:rPr lang="en-US" smtClean="0"/>
              <a:t>14</a:t>
            </a:fld>
            <a:endParaRPr lang="en-US"/>
          </a:p>
        </p:txBody>
      </p:sp>
    </p:spTree>
    <p:extLst>
      <p:ext uri="{BB962C8B-B14F-4D97-AF65-F5344CB8AC3E}">
        <p14:creationId xmlns:p14="http://schemas.microsoft.com/office/powerpoint/2010/main" val="2517393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317903-2B0F-4290-9116-0A7127D28DCE}" type="slidenum">
              <a:rPr lang="en-US" smtClean="0"/>
              <a:t>17</a:t>
            </a:fld>
            <a:endParaRPr lang="en-US"/>
          </a:p>
        </p:txBody>
      </p:sp>
    </p:spTree>
    <p:extLst>
      <p:ext uri="{BB962C8B-B14F-4D97-AF65-F5344CB8AC3E}">
        <p14:creationId xmlns:p14="http://schemas.microsoft.com/office/powerpoint/2010/main" val="1037376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317903-2B0F-4290-9116-0A7127D28DCE}" type="slidenum">
              <a:rPr lang="en-US" smtClean="0"/>
              <a:t>18</a:t>
            </a:fld>
            <a:endParaRPr lang="en-US"/>
          </a:p>
        </p:txBody>
      </p:sp>
    </p:spTree>
    <p:extLst>
      <p:ext uri="{BB962C8B-B14F-4D97-AF65-F5344CB8AC3E}">
        <p14:creationId xmlns:p14="http://schemas.microsoft.com/office/powerpoint/2010/main" val="30017678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97730" name="Rectangle 2"/>
          <p:cNvSpPr>
            <a:spLocks noGrp="1" noChangeArrowheads="1"/>
          </p:cNvSpPr>
          <p:nvPr>
            <p:ph type="ctrTitle"/>
          </p:nvPr>
        </p:nvSpPr>
        <p:spPr>
          <a:xfrm>
            <a:off x="2209800" y="2728913"/>
            <a:ext cx="6096000" cy="776287"/>
          </a:xfrm>
        </p:spPr>
        <p:txBody>
          <a:bodyPr/>
          <a:lstStyle>
            <a:lvl1pPr>
              <a:defRPr/>
            </a:lvl1pPr>
          </a:lstStyle>
          <a:p>
            <a:pPr lvl="0"/>
            <a:r>
              <a:rPr lang="en-US" noProof="0"/>
              <a:t>Click to edit Master title style</a:t>
            </a:r>
          </a:p>
        </p:txBody>
      </p:sp>
      <p:sp>
        <p:nvSpPr>
          <p:cNvPr id="1097731" name="Rectangle 3"/>
          <p:cNvSpPr>
            <a:spLocks noGrp="1" noChangeArrowheads="1"/>
          </p:cNvSpPr>
          <p:nvPr>
            <p:ph type="subTitle" idx="1"/>
          </p:nvPr>
        </p:nvSpPr>
        <p:spPr>
          <a:xfrm>
            <a:off x="1371600" y="3886200"/>
            <a:ext cx="6400800" cy="1295400"/>
          </a:xfrm>
        </p:spPr>
        <p:txBody>
          <a:bodyPr/>
          <a:lstStyle>
            <a:lvl1pPr marL="0" indent="0" algn="ctr">
              <a:buFont typeface="Wingdings" pitchFamily="2" charset="2"/>
              <a:buNone/>
              <a:defRPr/>
            </a:lvl1pPr>
          </a:lstStyle>
          <a:p>
            <a:pPr lvl="0"/>
            <a:r>
              <a:rPr lang="en-US" noProof="0"/>
              <a:t>Click to edit Master subtitle style</a:t>
            </a:r>
          </a:p>
        </p:txBody>
      </p:sp>
      <p:sp>
        <p:nvSpPr>
          <p:cNvPr id="3" name="Rectangle 2">
            <a:extLst>
              <a:ext uri="{FF2B5EF4-FFF2-40B4-BE49-F238E27FC236}">
                <a16:creationId xmlns:a16="http://schemas.microsoft.com/office/drawing/2014/main" id="{2878B8FB-C57D-E644-85B9-FB8079460C1B}"/>
              </a:ext>
            </a:extLst>
          </p:cNvPr>
          <p:cNvSpPr/>
          <p:nvPr userDrawn="1"/>
        </p:nvSpPr>
        <p:spPr bwMode="auto">
          <a:xfrm>
            <a:off x="3581400" y="6019800"/>
            <a:ext cx="2895600" cy="685800"/>
          </a:xfrm>
          <a:prstGeom prst="rect">
            <a:avLst/>
          </a:prstGeom>
          <a:solidFill>
            <a:schemeClr val="bg1"/>
          </a:solidFill>
          <a:ln w="9525" cap="flat" cmpd="sng" algn="ctr">
            <a:solidFill>
              <a:schemeClr val="bg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ahoma" pitchFamily="34" charset="0"/>
              <a:cs typeface="Arial" charset="0"/>
            </a:endParaRPr>
          </a:p>
        </p:txBody>
      </p:sp>
    </p:spTree>
    <p:extLst>
      <p:ext uri="{BB962C8B-B14F-4D97-AF65-F5344CB8AC3E}">
        <p14:creationId xmlns:p14="http://schemas.microsoft.com/office/powerpoint/2010/main" val="3853500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312489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Slide Number Placeholder 1">
            <a:extLst>
              <a:ext uri="{FF2B5EF4-FFF2-40B4-BE49-F238E27FC236}">
                <a16:creationId xmlns:a16="http://schemas.microsoft.com/office/drawing/2014/main" id="{32F490FE-03A6-D548-873B-359A5C9461E5}"/>
              </a:ext>
            </a:extLst>
          </p:cNvPr>
          <p:cNvSpPr>
            <a:spLocks noGrp="1"/>
          </p:cNvSpPr>
          <p:nvPr>
            <p:ph type="sldNum" sz="quarter" idx="10"/>
          </p:nvPr>
        </p:nvSpPr>
        <p:spPr/>
        <p:txBody>
          <a:bodyPr/>
          <a:lstStyle>
            <a:lvl1pPr>
              <a:defRPr/>
            </a:lvl1pPr>
          </a:lstStyle>
          <a:p>
            <a:fld id="{AB8D479C-BA14-6743-B5E9-E73E392A7250}" type="slidenum">
              <a:rPr lang="en-US" altLang="en-US"/>
              <a:pPr/>
              <a:t>‹#›</a:t>
            </a:fld>
            <a:endParaRPr lang="en-US" altLang="en-US"/>
          </a:p>
        </p:txBody>
      </p:sp>
      <p:sp>
        <p:nvSpPr>
          <p:cNvPr id="7" name="Footer Placeholder 6">
            <a:extLst>
              <a:ext uri="{FF2B5EF4-FFF2-40B4-BE49-F238E27FC236}">
                <a16:creationId xmlns:a16="http://schemas.microsoft.com/office/drawing/2014/main" id="{517BC0BE-A207-5F4F-B1A6-86D78606F05D}"/>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4240960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2000" y="1371600"/>
            <a:ext cx="3752850"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7250" y="1371600"/>
            <a:ext cx="3754438"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1">
            <a:extLst>
              <a:ext uri="{FF2B5EF4-FFF2-40B4-BE49-F238E27FC236}">
                <a16:creationId xmlns:a16="http://schemas.microsoft.com/office/drawing/2014/main" id="{3B12358E-BBC9-9949-BF8E-564463112552}"/>
              </a:ext>
            </a:extLst>
          </p:cNvPr>
          <p:cNvSpPr>
            <a:spLocks noGrp="1"/>
          </p:cNvSpPr>
          <p:nvPr>
            <p:ph type="sldNum" sz="quarter" idx="10"/>
          </p:nvPr>
        </p:nvSpPr>
        <p:spPr/>
        <p:txBody>
          <a:bodyPr/>
          <a:lstStyle>
            <a:lvl1pPr>
              <a:defRPr/>
            </a:lvl1pPr>
          </a:lstStyle>
          <a:p>
            <a:fld id="{47D942A1-FF73-6640-91F0-96D03DC092BD}" type="slidenum">
              <a:rPr lang="en-US" altLang="en-US"/>
              <a:pPr/>
              <a:t>‹#›</a:t>
            </a:fld>
            <a:endParaRPr lang="en-US" altLang="en-US"/>
          </a:p>
        </p:txBody>
      </p:sp>
      <p:sp>
        <p:nvSpPr>
          <p:cNvPr id="7" name="Title 6">
            <a:extLst>
              <a:ext uri="{FF2B5EF4-FFF2-40B4-BE49-F238E27FC236}">
                <a16:creationId xmlns:a16="http://schemas.microsoft.com/office/drawing/2014/main" id="{6828F4F9-6C1F-164C-94DF-BD826C814B86}"/>
              </a:ext>
            </a:extLst>
          </p:cNvPr>
          <p:cNvSpPr>
            <a:spLocks noGrp="1"/>
          </p:cNvSpPr>
          <p:nvPr>
            <p:ph type="title"/>
          </p:nvPr>
        </p:nvSpPr>
        <p:spPr/>
        <p:txBody>
          <a:bodyPr/>
          <a:lstStyle/>
          <a:p>
            <a:r>
              <a:rPr lang="en-US"/>
              <a:t>Click to edit Master title style</a:t>
            </a:r>
          </a:p>
        </p:txBody>
      </p:sp>
      <p:sp>
        <p:nvSpPr>
          <p:cNvPr id="12" name="Footer Placeholder 11">
            <a:extLst>
              <a:ext uri="{FF2B5EF4-FFF2-40B4-BE49-F238E27FC236}">
                <a16:creationId xmlns:a16="http://schemas.microsoft.com/office/drawing/2014/main" id="{36FEF77E-4B7B-2146-B7FA-B7A9940E4007}"/>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2543837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1">
            <a:extLst>
              <a:ext uri="{FF2B5EF4-FFF2-40B4-BE49-F238E27FC236}">
                <a16:creationId xmlns:a16="http://schemas.microsoft.com/office/drawing/2014/main" id="{AF957BD8-4F6C-4E49-856B-A9A109506D41}"/>
              </a:ext>
            </a:extLst>
          </p:cNvPr>
          <p:cNvSpPr>
            <a:spLocks noGrp="1"/>
          </p:cNvSpPr>
          <p:nvPr>
            <p:ph type="sldNum" sz="quarter" idx="10"/>
          </p:nvPr>
        </p:nvSpPr>
        <p:spPr/>
        <p:txBody>
          <a:bodyPr/>
          <a:lstStyle>
            <a:lvl1pPr>
              <a:defRPr/>
            </a:lvl1pPr>
          </a:lstStyle>
          <a:p>
            <a:fld id="{B99D763F-2135-5C43-8D91-2BDB34AB41B7}" type="slidenum">
              <a:rPr lang="en-US" altLang="en-US"/>
              <a:pPr/>
              <a:t>‹#›</a:t>
            </a:fld>
            <a:endParaRPr lang="en-US" altLang="en-US"/>
          </a:p>
        </p:txBody>
      </p:sp>
      <p:sp>
        <p:nvSpPr>
          <p:cNvPr id="6" name="Footer Placeholder 5">
            <a:extLst>
              <a:ext uri="{FF2B5EF4-FFF2-40B4-BE49-F238E27FC236}">
                <a16:creationId xmlns:a16="http://schemas.microsoft.com/office/drawing/2014/main" id="{80ED7A6F-6D2E-A542-9CFA-248A04771CF3}"/>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745552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a:extLst>
              <a:ext uri="{FF2B5EF4-FFF2-40B4-BE49-F238E27FC236}">
                <a16:creationId xmlns:a16="http://schemas.microsoft.com/office/drawing/2014/main" id="{B97ED4D7-E59F-8B40-8490-05BD3783FCF6}"/>
              </a:ext>
            </a:extLst>
          </p:cNvPr>
          <p:cNvSpPr>
            <a:spLocks noGrp="1"/>
          </p:cNvSpPr>
          <p:nvPr>
            <p:ph type="ftr" sz="quarter" idx="10"/>
          </p:nvPr>
        </p:nvSpPr>
        <p:spPr/>
        <p:txBody>
          <a:bodyPr/>
          <a:lstStyle/>
          <a:p>
            <a:r>
              <a:rPr lang="en-US"/>
              <a:t>COE 526: Lecture 1B</a:t>
            </a:r>
            <a:endParaRPr lang="en-US" dirty="0"/>
          </a:p>
        </p:txBody>
      </p:sp>
      <p:sp>
        <p:nvSpPr>
          <p:cNvPr id="6" name="Slide Number Placeholder 5">
            <a:extLst>
              <a:ext uri="{FF2B5EF4-FFF2-40B4-BE49-F238E27FC236}">
                <a16:creationId xmlns:a16="http://schemas.microsoft.com/office/drawing/2014/main" id="{CEA09535-394D-3747-90F2-300B6934201C}"/>
              </a:ext>
            </a:extLst>
          </p:cNvPr>
          <p:cNvSpPr>
            <a:spLocks noGrp="1"/>
          </p:cNvSpPr>
          <p:nvPr>
            <p:ph type="sldNum" sz="quarter" idx="11"/>
          </p:nvPr>
        </p:nvSpPr>
        <p:spPr/>
        <p:txBody>
          <a:bodyPr/>
          <a:lstStyle/>
          <a:p>
            <a:fld id="{C1922315-8863-A84D-AAFB-DCB82D00FC0D}" type="slidenum">
              <a:rPr lang="en-US" altLang="en-US" smtClean="0"/>
              <a:pPr/>
              <a:t>‹#›</a:t>
            </a:fld>
            <a:endParaRPr lang="en-US" altLang="en-US"/>
          </a:p>
        </p:txBody>
      </p:sp>
    </p:spTree>
    <p:extLst>
      <p:ext uri="{BB962C8B-B14F-4D97-AF65-F5344CB8AC3E}">
        <p14:creationId xmlns:p14="http://schemas.microsoft.com/office/powerpoint/2010/main" val="1736455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id="{853568A5-A373-C241-8508-B1217713041F}"/>
              </a:ext>
            </a:extLst>
          </p:cNvPr>
          <p:cNvSpPr>
            <a:spLocks noGrp="1"/>
          </p:cNvSpPr>
          <p:nvPr>
            <p:ph type="ftr" sz="quarter" idx="10"/>
          </p:nvPr>
        </p:nvSpPr>
        <p:spPr/>
        <p:txBody>
          <a:bodyPr/>
          <a:lstStyle/>
          <a:p>
            <a:r>
              <a:rPr lang="en-US"/>
              <a:t>COE 526: Lecture 1B</a:t>
            </a:r>
            <a:endParaRPr lang="en-US" dirty="0"/>
          </a:p>
        </p:txBody>
      </p:sp>
      <p:sp>
        <p:nvSpPr>
          <p:cNvPr id="5" name="Slide Number Placeholder 4">
            <a:extLst>
              <a:ext uri="{FF2B5EF4-FFF2-40B4-BE49-F238E27FC236}">
                <a16:creationId xmlns:a16="http://schemas.microsoft.com/office/drawing/2014/main" id="{2C9B475C-6B7A-4A43-A2DE-623D2E62EB12}"/>
              </a:ext>
            </a:extLst>
          </p:cNvPr>
          <p:cNvSpPr>
            <a:spLocks noGrp="1"/>
          </p:cNvSpPr>
          <p:nvPr>
            <p:ph type="sldNum" sz="quarter" idx="11"/>
          </p:nvPr>
        </p:nvSpPr>
        <p:spPr/>
        <p:txBody>
          <a:bodyPr/>
          <a:lstStyle/>
          <a:p>
            <a:fld id="{C1922315-8863-A84D-AAFB-DCB82D00FC0D}" type="slidenum">
              <a:rPr lang="en-US" altLang="en-US" smtClean="0"/>
              <a:pPr/>
              <a:t>‹#›</a:t>
            </a:fld>
            <a:endParaRPr lang="en-US" altLang="en-US"/>
          </a:p>
        </p:txBody>
      </p:sp>
    </p:spTree>
    <p:extLst>
      <p:ext uri="{BB962C8B-B14F-4D97-AF65-F5344CB8AC3E}">
        <p14:creationId xmlns:p14="http://schemas.microsoft.com/office/powerpoint/2010/main" val="2397473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9"/>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A4F1892-8741-0C40-9F61-E8876223C809}"/>
              </a:ext>
            </a:extLst>
          </p:cNvPr>
          <p:cNvSpPr>
            <a:spLocks noGrp="1" noChangeArrowheads="1"/>
          </p:cNvSpPr>
          <p:nvPr>
            <p:ph type="title"/>
          </p:nvPr>
        </p:nvSpPr>
        <p:spPr bwMode="auto">
          <a:xfrm>
            <a:off x="1447800" y="214313"/>
            <a:ext cx="7307263" cy="62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FA2F6D4-9D43-C243-85E5-8B2CC90C4595}"/>
              </a:ext>
            </a:extLst>
          </p:cNvPr>
          <p:cNvSpPr>
            <a:spLocks noGrp="1" noChangeArrowheads="1"/>
          </p:cNvSpPr>
          <p:nvPr>
            <p:ph type="body" idx="1"/>
          </p:nvPr>
        </p:nvSpPr>
        <p:spPr bwMode="auto">
          <a:xfrm>
            <a:off x="762000" y="1371600"/>
            <a:ext cx="7659688" cy="476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Slide Number Placeholder 1">
            <a:extLst>
              <a:ext uri="{FF2B5EF4-FFF2-40B4-BE49-F238E27FC236}">
                <a16:creationId xmlns:a16="http://schemas.microsoft.com/office/drawing/2014/main" id="{922E2470-7BBC-4971-A3C8-04B3A69EE2E7}"/>
              </a:ext>
            </a:extLst>
          </p:cNvPr>
          <p:cNvSpPr>
            <a:spLocks noGrp="1"/>
          </p:cNvSpPr>
          <p:nvPr>
            <p:ph type="sldNum" sz="quarter" idx="4"/>
          </p:nvPr>
        </p:nvSpPr>
        <p:spPr>
          <a:xfrm>
            <a:off x="304800" y="6356350"/>
            <a:ext cx="2057400" cy="365125"/>
          </a:xfrm>
          <a:prstGeom prst="rect">
            <a:avLst/>
          </a:prstGeom>
        </p:spPr>
        <p:txBody>
          <a:bodyPr vert="horz" wrap="square" lIns="91440" tIns="45720" rIns="91440" bIns="45720" numCol="1" anchor="ctr" anchorCtr="0" compatLnSpc="1">
            <a:prstTxWarp prst="textNoShape">
              <a:avLst/>
            </a:prstTxWarp>
          </a:bodyPr>
          <a:lstStyle>
            <a:lvl1pPr>
              <a:defRPr sz="1200"/>
            </a:lvl1pPr>
          </a:lstStyle>
          <a:p>
            <a:fld id="{C1922315-8863-A84D-AAFB-DCB82D00FC0D}" type="slidenum">
              <a:rPr lang="en-US" altLang="en-US"/>
              <a:pPr/>
              <a:t>‹#›</a:t>
            </a:fld>
            <a:endParaRPr lang="en-US" altLang="en-US"/>
          </a:p>
        </p:txBody>
      </p:sp>
      <p:sp>
        <p:nvSpPr>
          <p:cNvPr id="5" name="Rectangle 4">
            <a:extLst>
              <a:ext uri="{FF2B5EF4-FFF2-40B4-BE49-F238E27FC236}">
                <a16:creationId xmlns:a16="http://schemas.microsoft.com/office/drawing/2014/main" id="{BA7C56BD-7A2A-1E4E-9FA1-71B4D5A980CA}"/>
              </a:ext>
            </a:extLst>
          </p:cNvPr>
          <p:cNvSpPr/>
          <p:nvPr userDrawn="1"/>
        </p:nvSpPr>
        <p:spPr bwMode="auto">
          <a:xfrm>
            <a:off x="6705600" y="6355715"/>
            <a:ext cx="2438400" cy="457200"/>
          </a:xfrm>
          <a:prstGeom prst="rect">
            <a:avLst/>
          </a:prstGeom>
          <a:solidFill>
            <a:schemeClr val="bg1"/>
          </a:solidFill>
          <a:ln w="9525" cap="flat" cmpd="sng" algn="ctr">
            <a:solidFill>
              <a:schemeClr val="bg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ahoma" pitchFamily="34" charset="0"/>
              <a:cs typeface="Arial" charset="0"/>
            </a:endParaRPr>
          </a:p>
        </p:txBody>
      </p:sp>
      <p:sp>
        <p:nvSpPr>
          <p:cNvPr id="3" name="Footer Placeholder 2">
            <a:extLst>
              <a:ext uri="{FF2B5EF4-FFF2-40B4-BE49-F238E27FC236}">
                <a16:creationId xmlns:a16="http://schemas.microsoft.com/office/drawing/2014/main" id="{ED085F79-B566-F640-920C-A9877DBB36FB}"/>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COE 526: Lecture 1B</a:t>
            </a:r>
            <a:endParaRPr lang="en-US" dirty="0"/>
          </a:p>
        </p:txBody>
      </p:sp>
    </p:spTree>
    <p:extLst>
      <p:ext uri="{BB962C8B-B14F-4D97-AF65-F5344CB8AC3E}">
        <p14:creationId xmlns:p14="http://schemas.microsoft.com/office/powerpoint/2010/main" val="922732638"/>
      </p:ext>
    </p:extLst>
  </p:cSld>
  <p:clrMap bg1="lt1" tx1="dk1" bg2="lt2" tx2="dk2" accent1="accent1" accent2="accent2" accent3="accent3" accent4="accent4" accent5="accent5" accent6="accent6" hlink="hlink" folHlink="folHlink"/>
  <p:sldLayoutIdLst>
    <p:sldLayoutId id="2147484715" r:id="rId1"/>
    <p:sldLayoutId id="2147484716" r:id="rId2"/>
    <p:sldLayoutId id="2147484717" r:id="rId3"/>
    <p:sldLayoutId id="2147484718" r:id="rId4"/>
    <p:sldLayoutId id="2147484719" r:id="rId5"/>
    <p:sldLayoutId id="2147484720" r:id="rId6"/>
    <p:sldLayoutId id="2147484721" r:id="rId7"/>
  </p:sldLayoutIdLst>
  <p:hf hdr="0" dt="0"/>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Tahoma" pitchFamily="34" charset="0"/>
          <a:cs typeface="Arial" charset="0"/>
        </a:defRPr>
      </a:lvl2pPr>
      <a:lvl3pPr algn="l" rtl="0" eaLnBrk="0" fontAlgn="base" hangingPunct="0">
        <a:spcBef>
          <a:spcPct val="0"/>
        </a:spcBef>
        <a:spcAft>
          <a:spcPct val="0"/>
        </a:spcAft>
        <a:defRPr sz="3200">
          <a:solidFill>
            <a:schemeClr val="tx1"/>
          </a:solidFill>
          <a:latin typeface="Tahoma" pitchFamily="34" charset="0"/>
          <a:cs typeface="Arial" charset="0"/>
        </a:defRPr>
      </a:lvl3pPr>
      <a:lvl4pPr algn="l" rtl="0" eaLnBrk="0" fontAlgn="base" hangingPunct="0">
        <a:spcBef>
          <a:spcPct val="0"/>
        </a:spcBef>
        <a:spcAft>
          <a:spcPct val="0"/>
        </a:spcAft>
        <a:defRPr sz="3200">
          <a:solidFill>
            <a:schemeClr val="tx1"/>
          </a:solidFill>
          <a:latin typeface="Tahoma" pitchFamily="34" charset="0"/>
          <a:cs typeface="Arial" charset="0"/>
        </a:defRPr>
      </a:lvl4pPr>
      <a:lvl5pPr algn="l" rtl="0" eaLnBrk="0" fontAlgn="base" hangingPunct="0">
        <a:spcBef>
          <a:spcPct val="0"/>
        </a:spcBef>
        <a:spcAft>
          <a:spcPct val="0"/>
        </a:spcAft>
        <a:defRPr sz="3200">
          <a:solidFill>
            <a:schemeClr val="tx1"/>
          </a:solidFill>
          <a:latin typeface="Tahoma" pitchFamily="34" charset="0"/>
          <a:cs typeface="Arial" charset="0"/>
        </a:defRPr>
      </a:lvl5pPr>
      <a:lvl6pPr marL="457200" algn="l" rtl="0" fontAlgn="base">
        <a:spcBef>
          <a:spcPct val="0"/>
        </a:spcBef>
        <a:spcAft>
          <a:spcPct val="0"/>
        </a:spcAft>
        <a:defRPr sz="3200">
          <a:solidFill>
            <a:schemeClr val="tx1"/>
          </a:solidFill>
          <a:latin typeface="Tahoma" pitchFamily="34" charset="0"/>
          <a:cs typeface="Arial" charset="0"/>
        </a:defRPr>
      </a:lvl6pPr>
      <a:lvl7pPr marL="914400" algn="l" rtl="0" fontAlgn="base">
        <a:spcBef>
          <a:spcPct val="0"/>
        </a:spcBef>
        <a:spcAft>
          <a:spcPct val="0"/>
        </a:spcAft>
        <a:defRPr sz="3200">
          <a:solidFill>
            <a:schemeClr val="tx1"/>
          </a:solidFill>
          <a:latin typeface="Tahoma" pitchFamily="34" charset="0"/>
          <a:cs typeface="Arial" charset="0"/>
        </a:defRPr>
      </a:lvl7pPr>
      <a:lvl8pPr marL="1371600" algn="l" rtl="0" fontAlgn="base">
        <a:spcBef>
          <a:spcPct val="0"/>
        </a:spcBef>
        <a:spcAft>
          <a:spcPct val="0"/>
        </a:spcAft>
        <a:defRPr sz="3200">
          <a:solidFill>
            <a:schemeClr val="tx1"/>
          </a:solidFill>
          <a:latin typeface="Tahoma" pitchFamily="34" charset="0"/>
          <a:cs typeface="Arial" charset="0"/>
        </a:defRPr>
      </a:lvl8pPr>
      <a:lvl9pPr marL="1828800" algn="l" rtl="0" fontAlgn="base">
        <a:spcBef>
          <a:spcPct val="0"/>
        </a:spcBef>
        <a:spcAft>
          <a:spcPct val="0"/>
        </a:spcAft>
        <a:defRPr sz="3200">
          <a:solidFill>
            <a:schemeClr val="tx1"/>
          </a:solidFill>
          <a:latin typeface="Tahoma" pitchFamily="34" charset="0"/>
          <a:cs typeface="Arial" charset="0"/>
        </a:defRPr>
      </a:lvl9pPr>
    </p:titleStyle>
    <p:bodyStyle>
      <a:lvl1pPr marL="342900" indent="-342900" algn="l" rtl="0" eaLnBrk="0" fontAlgn="base" hangingPunct="0">
        <a:spcBef>
          <a:spcPct val="20000"/>
        </a:spcBef>
        <a:spcAft>
          <a:spcPct val="0"/>
        </a:spcAft>
        <a:buClr>
          <a:srgbClr val="009900"/>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50000"/>
        <a:buFont typeface="Wingdings" pitchFamily="2" charset="2"/>
        <a:buChar char="n"/>
        <a:defRPr sz="16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55000"/>
        <a:buFont typeface="Wingdings" pitchFamily="2" charset="2"/>
        <a:buChar char="n"/>
        <a:defRPr sz="1200">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50000"/>
        <a:buFont typeface="Wingdings" pitchFamily="2" charset="2"/>
        <a:buChar char="n"/>
        <a:defRPr sz="1200">
          <a:solidFill>
            <a:schemeClr val="tx1"/>
          </a:solidFill>
          <a:latin typeface="+mn-lt"/>
          <a:cs typeface="+mn-cs"/>
        </a:defRPr>
      </a:lvl5pPr>
      <a:lvl6pPr marL="2514600" indent="-228600" algn="l" rtl="0" fontAlgn="base">
        <a:spcBef>
          <a:spcPct val="20000"/>
        </a:spcBef>
        <a:spcAft>
          <a:spcPct val="0"/>
        </a:spcAft>
        <a:buClr>
          <a:schemeClr val="tx1"/>
        </a:buClr>
        <a:buSzPct val="50000"/>
        <a:buFont typeface="Wingdings" pitchFamily="2" charset="2"/>
        <a:buChar char="n"/>
        <a:defRPr sz="1200">
          <a:solidFill>
            <a:schemeClr val="tx1"/>
          </a:solidFill>
          <a:latin typeface="+mn-lt"/>
          <a:cs typeface="+mn-cs"/>
        </a:defRPr>
      </a:lvl6pPr>
      <a:lvl7pPr marL="2971800" indent="-228600" algn="l" rtl="0" fontAlgn="base">
        <a:spcBef>
          <a:spcPct val="20000"/>
        </a:spcBef>
        <a:spcAft>
          <a:spcPct val="0"/>
        </a:spcAft>
        <a:buClr>
          <a:schemeClr val="tx1"/>
        </a:buClr>
        <a:buSzPct val="50000"/>
        <a:buFont typeface="Wingdings" pitchFamily="2" charset="2"/>
        <a:buChar char="n"/>
        <a:defRPr sz="1200">
          <a:solidFill>
            <a:schemeClr val="tx1"/>
          </a:solidFill>
          <a:latin typeface="+mn-lt"/>
          <a:cs typeface="+mn-cs"/>
        </a:defRPr>
      </a:lvl7pPr>
      <a:lvl8pPr marL="3429000" indent="-228600" algn="l" rtl="0" fontAlgn="base">
        <a:spcBef>
          <a:spcPct val="20000"/>
        </a:spcBef>
        <a:spcAft>
          <a:spcPct val="0"/>
        </a:spcAft>
        <a:buClr>
          <a:schemeClr val="tx1"/>
        </a:buClr>
        <a:buSzPct val="50000"/>
        <a:buFont typeface="Wingdings" pitchFamily="2" charset="2"/>
        <a:buChar char="n"/>
        <a:defRPr sz="1200">
          <a:solidFill>
            <a:schemeClr val="tx1"/>
          </a:solidFill>
          <a:latin typeface="+mn-lt"/>
          <a:cs typeface="+mn-cs"/>
        </a:defRPr>
      </a:lvl8pPr>
      <a:lvl9pPr marL="3886200" indent="-228600" algn="l" rtl="0" fontAlgn="base">
        <a:spcBef>
          <a:spcPct val="20000"/>
        </a:spcBef>
        <a:spcAft>
          <a:spcPct val="0"/>
        </a:spcAft>
        <a:buClr>
          <a:schemeClr val="tx1"/>
        </a:buClr>
        <a:buSzPct val="50000"/>
        <a:buFont typeface="Wingdings" pitchFamily="2" charset="2"/>
        <a:buChar char="n"/>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compliancy-group.com/what-is-the-hipaa-safe-harbor-provision/"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https://www.hhs.gov/sites/default/files/privacysummary.pdf" TargetMode="External"/><Relationship Id="rId2" Type="http://schemas.openxmlformats.org/officeDocument/2006/relationships/hyperlink" Target="https://www.privacyfirst.nl/acties-3/item/154-the-fair-information-principles-canada.html" TargetMode="External"/><Relationship Id="rId1" Type="http://schemas.openxmlformats.org/officeDocument/2006/relationships/slideLayout" Target="../slideLayouts/slideLayout3.xml"/><Relationship Id="rId4" Type="http://schemas.openxmlformats.org/officeDocument/2006/relationships/hyperlink" Target="https://gdpr.eu/what-is-gdpr/"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cacm.acm.org/blogs/blog-cacm/235401-why-is-privacy-so-hard/fulltext" TargetMode="External"/><Relationship Id="rId2" Type="http://schemas.openxmlformats.org/officeDocument/2006/relationships/hyperlink" Target="https://dud.inf.tu-dresden.de/literatur/Anon_Terminology_v0.31.pdf" TargetMode="External"/><Relationship Id="rId1" Type="http://schemas.openxmlformats.org/officeDocument/2006/relationships/slideLayout" Target="../slideLayouts/slideLayout3.xml"/><Relationship Id="rId4" Type="http://schemas.openxmlformats.org/officeDocument/2006/relationships/hyperlink" Target="https://onlinelibrary.wiley.com/doi/10.1111/spc3.12507"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acm.acm.org/blogs/blog-cacm/235401-why-is-privacy-so-hard/fulltext"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cacm.acm.org/blogs/blog-cacm/235401-why-is-privacy-so-hard/fulltext"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a:extLst>
              <a:ext uri="{FF2B5EF4-FFF2-40B4-BE49-F238E27FC236}">
                <a16:creationId xmlns:a16="http://schemas.microsoft.com/office/drawing/2014/main" id="{37C2832D-2187-FA4F-9D2E-FC5B31A546D1}"/>
              </a:ext>
            </a:extLst>
          </p:cNvPr>
          <p:cNvSpPr>
            <a:spLocks noGrp="1" noChangeArrowheads="1"/>
          </p:cNvSpPr>
          <p:nvPr>
            <p:ph type="ctrTitle"/>
          </p:nvPr>
        </p:nvSpPr>
        <p:spPr/>
        <p:txBody>
          <a:bodyPr/>
          <a:lstStyle/>
          <a:p>
            <a:r>
              <a:rPr lang="en-US" altLang="en-US" dirty="0"/>
              <a:t>COE 526 Data Privacy </a:t>
            </a:r>
          </a:p>
        </p:txBody>
      </p:sp>
      <p:sp>
        <p:nvSpPr>
          <p:cNvPr id="12290" name="Subtitle 2">
            <a:extLst>
              <a:ext uri="{FF2B5EF4-FFF2-40B4-BE49-F238E27FC236}">
                <a16:creationId xmlns:a16="http://schemas.microsoft.com/office/drawing/2014/main" id="{BF68BBEA-B60F-D346-A0D6-A7A990AC9C2C}"/>
              </a:ext>
            </a:extLst>
          </p:cNvPr>
          <p:cNvSpPr>
            <a:spLocks noGrp="1" noChangeArrowheads="1"/>
          </p:cNvSpPr>
          <p:nvPr>
            <p:ph type="subTitle" idx="1"/>
          </p:nvPr>
        </p:nvSpPr>
        <p:spPr/>
        <p:txBody>
          <a:bodyPr/>
          <a:lstStyle/>
          <a:p>
            <a:r>
              <a:rPr lang="en-US" altLang="en-US" dirty="0"/>
              <a:t>Lecture 1B: Definition and Terminologies</a:t>
            </a:r>
          </a:p>
          <a:p>
            <a:endParaRPr lang="en-US" altLang="en-US" dirty="0"/>
          </a:p>
        </p:txBody>
      </p:sp>
    </p:spTree>
    <p:extLst>
      <p:ext uri="{BB962C8B-B14F-4D97-AF65-F5344CB8AC3E}">
        <p14:creationId xmlns:p14="http://schemas.microsoft.com/office/powerpoint/2010/main" val="284051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7" name="Google Shape;347;p36"/>
          <p:cNvSpPr txBox="1">
            <a:spLocks noGrp="1"/>
          </p:cNvSpPr>
          <p:nvPr>
            <p:ph idx="1"/>
          </p:nvPr>
        </p:nvSpPr>
        <p:spPr>
          <a:xfrm>
            <a:off x="761999" y="1371600"/>
            <a:ext cx="7993063" cy="4760913"/>
          </a:xfrm>
          <a:prstGeom prst="rect">
            <a:avLst/>
          </a:prstGeom>
        </p:spPr>
        <p:txBody>
          <a:bodyPr spcFirstLastPara="1" vert="horz" wrap="square" lIns="91425" tIns="91425" rIns="91425" bIns="91425" numCol="1" anchor="t" anchorCtr="0" compatLnSpc="1">
            <a:prstTxWarp prst="textNoShape">
              <a:avLst/>
            </a:prstTxWarp>
            <a:noAutofit/>
          </a:bodyPr>
          <a:lstStyle/>
          <a:p>
            <a:r>
              <a:rPr lang="en" dirty="0"/>
              <a:t>Overly accurate information about too many queries to a data source allows for partial or full reconstruction of data </a:t>
            </a:r>
          </a:p>
          <a:p>
            <a:r>
              <a:rPr lang="en" dirty="0"/>
              <a:t>Also known as </a:t>
            </a:r>
            <a:r>
              <a:rPr lang="en" i="1" dirty="0"/>
              <a:t>blatant non-privacy</a:t>
            </a:r>
            <a:endParaRPr lang="en" dirty="0"/>
          </a:p>
          <a:p>
            <a:r>
              <a:rPr lang="en" dirty="0"/>
              <a:t>What does that mean? </a:t>
            </a:r>
          </a:p>
          <a:p>
            <a:pPr marL="0" indent="0">
              <a:spcBef>
                <a:spcPts val="1600"/>
              </a:spcBef>
              <a:buNone/>
            </a:pPr>
            <a:endParaRPr dirty="0"/>
          </a:p>
        </p:txBody>
      </p:sp>
      <p:sp>
        <p:nvSpPr>
          <p:cNvPr id="346" name="Google Shape;346;p36"/>
          <p:cNvSpPr txBox="1">
            <a:spLocks noGrp="1"/>
          </p:cNvSpPr>
          <p:nvPr>
            <p:ph type="title"/>
          </p:nvPr>
        </p:nvSpPr>
        <p:spPr>
          <a:prstGeom prst="rect">
            <a:avLst/>
          </a:prstGeom>
        </p:spPr>
        <p:txBody>
          <a:bodyPr spcFirstLastPara="1" vert="horz" wrap="square" lIns="91425" tIns="91425" rIns="91425" bIns="91425" numCol="1" anchor="t" anchorCtr="0" compatLnSpc="1">
            <a:prstTxWarp prst="textNoShape">
              <a:avLst/>
            </a:prstTxWarp>
            <a:noAutofit/>
          </a:bodyPr>
          <a:lstStyle/>
          <a:p>
            <a:r>
              <a:rPr lang="en" dirty="0"/>
              <a:t>Reconstruction Attacks</a:t>
            </a:r>
            <a:endParaRPr dirty="0"/>
          </a:p>
        </p:txBody>
      </p:sp>
      <p:sp>
        <p:nvSpPr>
          <p:cNvPr id="3" name="Slide Number Placeholder 2">
            <a:extLst>
              <a:ext uri="{FF2B5EF4-FFF2-40B4-BE49-F238E27FC236}">
                <a16:creationId xmlns:a16="http://schemas.microsoft.com/office/drawing/2014/main" id="{9DB86BC3-149E-AF44-8251-13E9EF404E11}"/>
              </a:ext>
            </a:extLst>
          </p:cNvPr>
          <p:cNvSpPr>
            <a:spLocks noGrp="1"/>
          </p:cNvSpPr>
          <p:nvPr>
            <p:ph type="sldNum" sz="quarter" idx="10"/>
          </p:nvPr>
        </p:nvSpPr>
        <p:spPr/>
        <p:txBody>
          <a:bodyPr/>
          <a:lstStyle/>
          <a:p>
            <a:fld id="{AB8D479C-BA14-6743-B5E9-E73E392A7250}" type="slidenum">
              <a:rPr lang="en-US" altLang="en-US" smtClean="0"/>
              <a:pPr/>
              <a:t>10</a:t>
            </a:fld>
            <a:endParaRPr lang="en-US" altLang="en-US"/>
          </a:p>
        </p:txBody>
      </p:sp>
      <p:pic>
        <p:nvPicPr>
          <p:cNvPr id="1026" name="Picture 2" descr="Reconstruction attack [54] | Download Scientific Diagram">
            <a:extLst>
              <a:ext uri="{FF2B5EF4-FFF2-40B4-BE49-F238E27FC236}">
                <a16:creationId xmlns:a16="http://schemas.microsoft.com/office/drawing/2014/main" id="{A21EE4AF-278D-FD4F-A699-4F1BCDC6C0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3930" y="3587512"/>
            <a:ext cx="5029200" cy="2656920"/>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a:extLst>
              <a:ext uri="{FF2B5EF4-FFF2-40B4-BE49-F238E27FC236}">
                <a16:creationId xmlns:a16="http://schemas.microsoft.com/office/drawing/2014/main" id="{D69774B5-600E-EC48-920D-4391FDC6D573}"/>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3841980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7">
            <a:extLst>
              <a:ext uri="{FF2B5EF4-FFF2-40B4-BE49-F238E27FC236}">
                <a16:creationId xmlns:a16="http://schemas.microsoft.com/office/drawing/2014/main" id="{966DA72A-871F-924E-81EC-BF04F4EF4DF2}"/>
              </a:ext>
            </a:extLst>
          </p:cNvPr>
          <p:cNvSpPr>
            <a:spLocks noGrp="1" noChangeArrowheads="1"/>
          </p:cNvSpPr>
          <p:nvPr>
            <p:ph idx="1"/>
          </p:nvPr>
        </p:nvSpPr>
        <p:spPr/>
        <p:txBody>
          <a:bodyPr/>
          <a:lstStyle/>
          <a:p>
            <a:pPr marL="385763" indent="-385763">
              <a:buSzPct val="101000"/>
              <a:buFont typeface="Calibri Light" panose="020F0302020204030204" pitchFamily="34" charset="0"/>
              <a:buAutoNum type="arabicPeriod"/>
            </a:pPr>
            <a:r>
              <a:rPr lang="en-US" altLang="en-US" dirty="0"/>
              <a:t>Privacy accountability </a:t>
            </a:r>
          </a:p>
          <a:p>
            <a:pPr lvl="1">
              <a:buSzPct val="101000"/>
            </a:pPr>
            <a:r>
              <a:rPr lang="en-US" altLang="en-US" dirty="0"/>
              <a:t>Enforcing data protection laws, policy, and effective organizational practices that preserve the privacy of users/employees/customers</a:t>
            </a:r>
          </a:p>
          <a:p>
            <a:pPr lvl="1">
              <a:buSzPct val="101000"/>
            </a:pPr>
            <a:r>
              <a:rPr lang="en-US" altLang="en-US" dirty="0"/>
              <a:t>Example of laws and policies</a:t>
            </a:r>
          </a:p>
          <a:p>
            <a:pPr lvl="2">
              <a:buSzPct val="101000"/>
            </a:pPr>
            <a:r>
              <a:rPr lang="en-US" altLang="en-US" dirty="0"/>
              <a:t>Health Insurance Portability and Accountability Act (HIPAA)</a:t>
            </a:r>
          </a:p>
          <a:p>
            <a:pPr lvl="2">
              <a:buSzPct val="101000"/>
            </a:pPr>
            <a:r>
              <a:rPr lang="en-US" altLang="en-US" dirty="0"/>
              <a:t>General Data Protection Regulation (GDPR)</a:t>
            </a:r>
          </a:p>
          <a:p>
            <a:pPr lvl="2">
              <a:buSzPct val="101000"/>
            </a:pPr>
            <a:r>
              <a:rPr lang="en-US" altLang="en-US" dirty="0"/>
              <a:t> Children's Online Privacy Protection Act (COPPA)</a:t>
            </a:r>
          </a:p>
          <a:p>
            <a:pPr lvl="2">
              <a:buSzPct val="101000"/>
            </a:pPr>
            <a:r>
              <a:rPr lang="en-US" altLang="en-US" dirty="0"/>
              <a:t>California Online Privacy Protection Act </a:t>
            </a:r>
          </a:p>
          <a:p>
            <a:pPr lvl="1">
              <a:buSzPct val="101000"/>
            </a:pPr>
            <a:r>
              <a:rPr lang="en-US" altLang="en-US" dirty="0"/>
              <a:t>Maintaining the compliance of such laws</a:t>
            </a:r>
          </a:p>
          <a:p>
            <a:pPr lvl="1">
              <a:buSzPct val="101000"/>
            </a:pPr>
            <a:r>
              <a:rPr lang="en-US" altLang="en-US" dirty="0"/>
              <a:t>Demonstrating that the privacy is being preserved </a:t>
            </a:r>
          </a:p>
          <a:p>
            <a:pPr lvl="1">
              <a:buSzPct val="101000"/>
            </a:pPr>
            <a:r>
              <a:rPr lang="en-US" altLang="en-US" dirty="0"/>
              <a:t>We will talk more about the privacy laws and regulations next class</a:t>
            </a:r>
          </a:p>
        </p:txBody>
      </p:sp>
      <p:sp>
        <p:nvSpPr>
          <p:cNvPr id="21509" name="Title 1">
            <a:extLst>
              <a:ext uri="{FF2B5EF4-FFF2-40B4-BE49-F238E27FC236}">
                <a16:creationId xmlns:a16="http://schemas.microsoft.com/office/drawing/2014/main" id="{7EF8F88D-C88B-AD45-95F5-374434F66F12}"/>
              </a:ext>
            </a:extLst>
          </p:cNvPr>
          <p:cNvSpPr>
            <a:spLocks noGrp="1" noChangeArrowheads="1"/>
          </p:cNvSpPr>
          <p:nvPr>
            <p:ph type="title"/>
          </p:nvPr>
        </p:nvSpPr>
        <p:spPr/>
        <p:txBody>
          <a:bodyPr/>
          <a:lstStyle/>
          <a:p>
            <a:r>
              <a:rPr lang="en-US" altLang="en-US"/>
              <a:t>How To Achieve Privacy? </a:t>
            </a:r>
          </a:p>
        </p:txBody>
      </p:sp>
      <p:sp>
        <p:nvSpPr>
          <p:cNvPr id="21508" name="Slide Number Placeholder 6">
            <a:extLst>
              <a:ext uri="{FF2B5EF4-FFF2-40B4-BE49-F238E27FC236}">
                <a16:creationId xmlns:a16="http://schemas.microsoft.com/office/drawing/2014/main" id="{5AFAC52D-DB48-DC48-83A2-6B303D7AD5EA}"/>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fld id="{56E62420-9366-424A-85EF-7A9CF0DECF04}" type="slidenum">
              <a:rPr lang="en-US" altLang="en-US" sz="1200" smtClean="0">
                <a:solidFill>
                  <a:srgbClr val="898989"/>
                </a:solidFill>
                <a:latin typeface="Tahoma" panose="020B0604030504040204" pitchFamily="34" charset="0"/>
              </a:rPr>
              <a:pPr>
                <a:lnSpc>
                  <a:spcPct val="100000"/>
                </a:lnSpc>
                <a:spcBef>
                  <a:spcPct val="0"/>
                </a:spcBef>
                <a:buFontTx/>
                <a:buNone/>
              </a:pPr>
              <a:t>11</a:t>
            </a:fld>
            <a:endParaRPr lang="en-US" altLang="en-US" sz="1200">
              <a:solidFill>
                <a:srgbClr val="898989"/>
              </a:solidFill>
              <a:latin typeface="Tahoma" panose="020B0604030504040204" pitchFamily="34" charset="0"/>
            </a:endParaRPr>
          </a:p>
        </p:txBody>
      </p:sp>
      <p:sp>
        <p:nvSpPr>
          <p:cNvPr id="3" name="Footer Placeholder 2">
            <a:extLst>
              <a:ext uri="{FF2B5EF4-FFF2-40B4-BE49-F238E27FC236}">
                <a16:creationId xmlns:a16="http://schemas.microsoft.com/office/drawing/2014/main" id="{9C298089-DBB7-EF47-BC64-A3BBEAF5895D}"/>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2062193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50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50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50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50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50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50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50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E0C54812-F362-C845-8841-7438074A2CBD}"/>
              </a:ext>
            </a:extLst>
          </p:cNvPr>
          <p:cNvSpPr>
            <a:spLocks noGrp="1"/>
          </p:cNvSpPr>
          <p:nvPr>
            <p:ph idx="1"/>
          </p:nvPr>
        </p:nvSpPr>
        <p:spPr/>
        <p:txBody>
          <a:bodyPr>
            <a:normAutofit/>
          </a:bodyPr>
          <a:lstStyle/>
          <a:p>
            <a:pPr marL="385763" indent="-385763">
              <a:buSzPct val="100000"/>
              <a:buFont typeface="+mj-lt"/>
              <a:buAutoNum type="arabicPeriod" startAt="2"/>
              <a:defRPr/>
            </a:pPr>
            <a:r>
              <a:rPr lang="en-US" dirty="0"/>
              <a:t>Technical solutions, add-ons and stand-alone, with provable guarantees of privacy protection </a:t>
            </a:r>
          </a:p>
          <a:p>
            <a:pPr lvl="1" indent="-342900">
              <a:buSzPct val="100000"/>
              <a:defRPr/>
            </a:pPr>
            <a:r>
              <a:rPr lang="en-US" dirty="0"/>
              <a:t>Examples </a:t>
            </a:r>
          </a:p>
          <a:p>
            <a:pPr lvl="2"/>
            <a:r>
              <a:rPr lang="en-US" altLang="en-US" dirty="0"/>
              <a:t>Statistical privacy </a:t>
            </a:r>
          </a:p>
          <a:p>
            <a:pPr lvl="2"/>
            <a:r>
              <a:rPr lang="en-US" altLang="en-US" dirty="0"/>
              <a:t>Differential privacy </a:t>
            </a:r>
          </a:p>
          <a:p>
            <a:pPr lvl="2"/>
            <a:r>
              <a:rPr lang="en-US" altLang="en-US" dirty="0"/>
              <a:t>Cryptographic privacy </a:t>
            </a:r>
          </a:p>
          <a:p>
            <a:pPr lvl="3"/>
            <a:r>
              <a:rPr lang="en-US" altLang="en-US" dirty="0"/>
              <a:t>E.g., Zero-knowledge proof, anonymous credential, anonymous cash</a:t>
            </a:r>
          </a:p>
          <a:p>
            <a:pPr lvl="2"/>
            <a:r>
              <a:rPr lang="en-US" altLang="en-US" dirty="0"/>
              <a:t>Anonymous communications</a:t>
            </a:r>
          </a:p>
          <a:p>
            <a:pPr lvl="3"/>
            <a:r>
              <a:rPr lang="en-US" altLang="en-US" dirty="0"/>
              <a:t>E.g., TOR</a:t>
            </a:r>
          </a:p>
          <a:p>
            <a:pPr lvl="2"/>
            <a:r>
              <a:rPr lang="en-US" altLang="en-US" dirty="0"/>
              <a:t>Data protection in AI and ML </a:t>
            </a:r>
          </a:p>
          <a:p>
            <a:pPr lvl="2"/>
            <a:r>
              <a:rPr lang="en-US" altLang="en-US" dirty="0"/>
              <a:t>Trusted execution environment </a:t>
            </a:r>
          </a:p>
          <a:p>
            <a:pPr lvl="1">
              <a:buSzPct val="100000"/>
              <a:defRPr/>
            </a:pPr>
            <a:endParaRPr lang="en-US" dirty="0"/>
          </a:p>
        </p:txBody>
      </p:sp>
      <p:sp>
        <p:nvSpPr>
          <p:cNvPr id="22533" name="Title 1">
            <a:extLst>
              <a:ext uri="{FF2B5EF4-FFF2-40B4-BE49-F238E27FC236}">
                <a16:creationId xmlns:a16="http://schemas.microsoft.com/office/drawing/2014/main" id="{C7ED204D-1CFF-9547-AFE5-092D7CF6ABA8}"/>
              </a:ext>
            </a:extLst>
          </p:cNvPr>
          <p:cNvSpPr>
            <a:spLocks noGrp="1" noChangeArrowheads="1"/>
          </p:cNvSpPr>
          <p:nvPr>
            <p:ph type="title"/>
          </p:nvPr>
        </p:nvSpPr>
        <p:spPr/>
        <p:txBody>
          <a:bodyPr/>
          <a:lstStyle/>
          <a:p>
            <a:r>
              <a:rPr lang="en-US" altLang="en-US"/>
              <a:t>How To Achieve Privacy? </a:t>
            </a:r>
          </a:p>
        </p:txBody>
      </p:sp>
      <p:sp>
        <p:nvSpPr>
          <p:cNvPr id="22532" name="Slide Number Placeholder 6">
            <a:extLst>
              <a:ext uri="{FF2B5EF4-FFF2-40B4-BE49-F238E27FC236}">
                <a16:creationId xmlns:a16="http://schemas.microsoft.com/office/drawing/2014/main" id="{67235188-1BC8-C04E-834D-B56EF508E4A8}"/>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fld id="{FFC75252-43D3-A04F-B80F-24AE78C3D8DE}" type="slidenum">
              <a:rPr lang="en-US" altLang="en-US" sz="1200" smtClean="0">
                <a:solidFill>
                  <a:srgbClr val="898989"/>
                </a:solidFill>
                <a:latin typeface="Tahoma" panose="020B0604030504040204" pitchFamily="34" charset="0"/>
              </a:rPr>
              <a:pPr>
                <a:lnSpc>
                  <a:spcPct val="100000"/>
                </a:lnSpc>
                <a:spcBef>
                  <a:spcPct val="0"/>
                </a:spcBef>
                <a:buFontTx/>
                <a:buNone/>
              </a:pPr>
              <a:t>12</a:t>
            </a:fld>
            <a:endParaRPr lang="en-US" altLang="en-US" sz="1200">
              <a:solidFill>
                <a:srgbClr val="898989"/>
              </a:solidFill>
              <a:latin typeface="Tahoma" panose="020B0604030504040204" pitchFamily="34" charset="0"/>
            </a:endParaRPr>
          </a:p>
        </p:txBody>
      </p:sp>
      <p:sp>
        <p:nvSpPr>
          <p:cNvPr id="3" name="Footer Placeholder 2">
            <a:extLst>
              <a:ext uri="{FF2B5EF4-FFF2-40B4-BE49-F238E27FC236}">
                <a16:creationId xmlns:a16="http://schemas.microsoft.com/office/drawing/2014/main" id="{0D3865BC-25D0-5E4B-9B84-7B2CED5BBAE1}"/>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32229558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397D41-1496-E14E-A078-183D883650BF}"/>
              </a:ext>
            </a:extLst>
          </p:cNvPr>
          <p:cNvSpPr>
            <a:spLocks noGrp="1"/>
          </p:cNvSpPr>
          <p:nvPr>
            <p:ph idx="1"/>
          </p:nvPr>
        </p:nvSpPr>
        <p:spPr/>
        <p:txBody>
          <a:bodyPr/>
          <a:lstStyle/>
          <a:p>
            <a:pPr>
              <a:defRPr/>
            </a:pPr>
            <a:r>
              <a:rPr lang="en-US" dirty="0"/>
              <a:t>Some important terminologies in privacy literature </a:t>
            </a:r>
          </a:p>
          <a:p>
            <a:pPr lvl="1">
              <a:defRPr/>
            </a:pPr>
            <a:r>
              <a:rPr lang="en-US" dirty="0"/>
              <a:t>Anonymity</a:t>
            </a:r>
          </a:p>
          <a:p>
            <a:pPr lvl="1">
              <a:defRPr/>
            </a:pPr>
            <a:r>
              <a:rPr lang="en-US" dirty="0"/>
              <a:t>Unlinkability</a:t>
            </a:r>
          </a:p>
          <a:p>
            <a:pPr lvl="1">
              <a:defRPr/>
            </a:pPr>
            <a:r>
              <a:rPr lang="en-US" dirty="0"/>
              <a:t>Undetectability</a:t>
            </a:r>
          </a:p>
          <a:p>
            <a:pPr lvl="1">
              <a:defRPr/>
            </a:pPr>
            <a:r>
              <a:rPr lang="en-US" dirty="0"/>
              <a:t>Unobservability</a:t>
            </a:r>
          </a:p>
          <a:p>
            <a:pPr lvl="1">
              <a:defRPr/>
            </a:pPr>
            <a:r>
              <a:rPr lang="en-US" dirty="0"/>
              <a:t>Pseudonymity</a:t>
            </a:r>
          </a:p>
          <a:p>
            <a:pPr lvl="1">
              <a:defRPr/>
            </a:pPr>
            <a:endParaRPr lang="en-US" dirty="0"/>
          </a:p>
        </p:txBody>
      </p:sp>
      <p:sp>
        <p:nvSpPr>
          <p:cNvPr id="26629" name="Title 1">
            <a:extLst>
              <a:ext uri="{FF2B5EF4-FFF2-40B4-BE49-F238E27FC236}">
                <a16:creationId xmlns:a16="http://schemas.microsoft.com/office/drawing/2014/main" id="{6443DCC4-7144-C94B-AC04-37B563837E2D}"/>
              </a:ext>
            </a:extLst>
          </p:cNvPr>
          <p:cNvSpPr>
            <a:spLocks noGrp="1" noChangeArrowheads="1"/>
          </p:cNvSpPr>
          <p:nvPr>
            <p:ph type="title"/>
          </p:nvPr>
        </p:nvSpPr>
        <p:spPr/>
        <p:txBody>
          <a:bodyPr/>
          <a:lstStyle/>
          <a:p>
            <a:r>
              <a:rPr lang="en-US" altLang="en-US"/>
              <a:t>Privacy Terminologies </a:t>
            </a:r>
          </a:p>
        </p:txBody>
      </p:sp>
      <p:sp>
        <p:nvSpPr>
          <p:cNvPr id="26628" name="Slide Number Placeholder 5">
            <a:extLst>
              <a:ext uri="{FF2B5EF4-FFF2-40B4-BE49-F238E27FC236}">
                <a16:creationId xmlns:a16="http://schemas.microsoft.com/office/drawing/2014/main" id="{7B7DC69D-20B1-9F47-8933-EA8AF9B84F11}"/>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fld id="{DF4DE289-3419-5249-B5EE-8A39E7DC6F9A}" type="slidenum">
              <a:rPr lang="en-US" altLang="en-US" sz="1200" smtClean="0">
                <a:solidFill>
                  <a:srgbClr val="898989"/>
                </a:solidFill>
                <a:latin typeface="Tahoma" panose="020B0604030504040204" pitchFamily="34" charset="0"/>
              </a:rPr>
              <a:pPr>
                <a:lnSpc>
                  <a:spcPct val="100000"/>
                </a:lnSpc>
                <a:spcBef>
                  <a:spcPct val="0"/>
                </a:spcBef>
                <a:buFontTx/>
                <a:buNone/>
              </a:pPr>
              <a:t>13</a:t>
            </a:fld>
            <a:endParaRPr lang="en-US" altLang="en-US" sz="1200">
              <a:solidFill>
                <a:srgbClr val="898989"/>
              </a:solidFill>
              <a:latin typeface="Tahoma" panose="020B0604030504040204" pitchFamily="34" charset="0"/>
            </a:endParaRPr>
          </a:p>
        </p:txBody>
      </p:sp>
      <p:sp>
        <p:nvSpPr>
          <p:cNvPr id="4" name="Footer Placeholder 3">
            <a:extLst>
              <a:ext uri="{FF2B5EF4-FFF2-40B4-BE49-F238E27FC236}">
                <a16:creationId xmlns:a16="http://schemas.microsoft.com/office/drawing/2014/main" id="{6D0B7CEE-F30F-EC41-B08A-850AA090ACE4}"/>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35308589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Content Placeholder 3">
            <a:extLst>
              <a:ext uri="{FF2B5EF4-FFF2-40B4-BE49-F238E27FC236}">
                <a16:creationId xmlns:a16="http://schemas.microsoft.com/office/drawing/2014/main" id="{4EC4BCF6-FA5C-3945-A1AA-B106EAA35E60}"/>
              </a:ext>
            </a:extLst>
          </p:cNvPr>
          <p:cNvPicPr>
            <a:picLocks noGrp="1" noChangeAspect="1"/>
          </p:cNvPicPr>
          <p:nvPr>
            <p:ph idx="1"/>
          </p:nvPr>
        </p:nvPicPr>
        <p:blipFill>
          <a:blip r:embed="rId3"/>
          <a:stretch>
            <a:fillRect/>
          </a:stretch>
        </p:blipFill>
        <p:spPr>
          <a:xfrm>
            <a:off x="1481216" y="2794664"/>
            <a:ext cx="5877490" cy="2227083"/>
          </a:xfrm>
          <a:prstGeom prst="rect">
            <a:avLst/>
          </a:prstGeom>
          <a:ln w="25400">
            <a:solidFill>
              <a:schemeClr val="tx1"/>
            </a:solidFill>
          </a:ln>
        </p:spPr>
      </p:pic>
      <p:sp>
        <p:nvSpPr>
          <p:cNvPr id="2" name="Title 1"/>
          <p:cNvSpPr>
            <a:spLocks noGrp="1"/>
          </p:cNvSpPr>
          <p:nvPr>
            <p:ph type="title"/>
          </p:nvPr>
        </p:nvSpPr>
        <p:spPr/>
        <p:txBody>
          <a:bodyPr/>
          <a:lstStyle/>
          <a:p>
            <a:r>
              <a:rPr lang="en-US" dirty="0"/>
              <a:t>Setting </a:t>
            </a:r>
          </a:p>
        </p:txBody>
      </p:sp>
      <p:sp>
        <p:nvSpPr>
          <p:cNvPr id="30" name="TextBox 29">
            <a:extLst>
              <a:ext uri="{FF2B5EF4-FFF2-40B4-BE49-F238E27FC236}">
                <a16:creationId xmlns:a16="http://schemas.microsoft.com/office/drawing/2014/main" id="{92EAC138-CFA5-1C45-9972-A4F7343ABDED}"/>
              </a:ext>
            </a:extLst>
          </p:cNvPr>
          <p:cNvSpPr txBox="1"/>
          <p:nvPr/>
        </p:nvSpPr>
        <p:spPr>
          <a:xfrm>
            <a:off x="3864036" y="2356083"/>
            <a:ext cx="920380" cy="369332"/>
          </a:xfrm>
          <a:prstGeom prst="rect">
            <a:avLst/>
          </a:prstGeom>
          <a:noFill/>
        </p:spPr>
        <p:txBody>
          <a:bodyPr wrap="none" rtlCol="0">
            <a:spAutoFit/>
          </a:bodyPr>
          <a:lstStyle/>
          <a:p>
            <a:r>
              <a:rPr lang="en-US" dirty="0"/>
              <a:t>System</a:t>
            </a:r>
          </a:p>
        </p:txBody>
      </p:sp>
      <p:sp>
        <p:nvSpPr>
          <p:cNvPr id="31" name="Rectangle 30">
            <a:extLst>
              <a:ext uri="{FF2B5EF4-FFF2-40B4-BE49-F238E27FC236}">
                <a16:creationId xmlns:a16="http://schemas.microsoft.com/office/drawing/2014/main" id="{3DEE16B5-7AC0-1A4C-9CDA-50E9A95EEA8E}"/>
              </a:ext>
            </a:extLst>
          </p:cNvPr>
          <p:cNvSpPr/>
          <p:nvPr/>
        </p:nvSpPr>
        <p:spPr>
          <a:xfrm>
            <a:off x="723495" y="2029588"/>
            <a:ext cx="7697010" cy="3465479"/>
          </a:xfrm>
          <a:prstGeom prst="rect">
            <a:avLst/>
          </a:prstGeom>
          <a:noFill/>
          <a:ln w="25400">
            <a:solidFill>
              <a:schemeClr val="tx1"/>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98AC029E-93E2-1545-8F46-E08A80D5C56A}"/>
              </a:ext>
            </a:extLst>
          </p:cNvPr>
          <p:cNvSpPr txBox="1"/>
          <p:nvPr/>
        </p:nvSpPr>
        <p:spPr>
          <a:xfrm>
            <a:off x="1109174" y="1629460"/>
            <a:ext cx="1059714" cy="369332"/>
          </a:xfrm>
          <a:prstGeom prst="rect">
            <a:avLst/>
          </a:prstGeom>
          <a:noFill/>
        </p:spPr>
        <p:txBody>
          <a:bodyPr wrap="none" rtlCol="0">
            <a:spAutoFit/>
          </a:bodyPr>
          <a:lstStyle/>
          <a:p>
            <a:r>
              <a:rPr lang="en-US" dirty="0"/>
              <a:t>Universe</a:t>
            </a:r>
          </a:p>
        </p:txBody>
      </p:sp>
      <p:sp>
        <p:nvSpPr>
          <p:cNvPr id="33" name="Oval 32">
            <a:extLst>
              <a:ext uri="{FF2B5EF4-FFF2-40B4-BE49-F238E27FC236}">
                <a16:creationId xmlns:a16="http://schemas.microsoft.com/office/drawing/2014/main" id="{1477988E-396E-6141-AF37-99FC26C4A5F6}"/>
              </a:ext>
            </a:extLst>
          </p:cNvPr>
          <p:cNvSpPr/>
          <p:nvPr/>
        </p:nvSpPr>
        <p:spPr>
          <a:xfrm>
            <a:off x="7705521" y="2656165"/>
            <a:ext cx="145915" cy="1385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FC8E340B-BB2C-134C-890E-AFB176DB471A}"/>
              </a:ext>
            </a:extLst>
          </p:cNvPr>
          <p:cNvSpPr/>
          <p:nvPr/>
        </p:nvSpPr>
        <p:spPr>
          <a:xfrm>
            <a:off x="1051715" y="2565996"/>
            <a:ext cx="145915" cy="1385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6D636397-D02D-A141-9844-AA41E8DC8312}"/>
              </a:ext>
            </a:extLst>
          </p:cNvPr>
          <p:cNvSpPr/>
          <p:nvPr/>
        </p:nvSpPr>
        <p:spPr>
          <a:xfrm>
            <a:off x="988485" y="5021747"/>
            <a:ext cx="145915" cy="1385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9858C8D9-C60A-9949-B568-113721A807AD}"/>
              </a:ext>
            </a:extLst>
          </p:cNvPr>
          <p:cNvSpPr/>
          <p:nvPr/>
        </p:nvSpPr>
        <p:spPr>
          <a:xfrm>
            <a:off x="905800" y="3420803"/>
            <a:ext cx="145915" cy="1385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287C7D2C-DA87-4144-B300-2749F87ED2C3}"/>
              </a:ext>
            </a:extLst>
          </p:cNvPr>
          <p:cNvSpPr/>
          <p:nvPr/>
        </p:nvSpPr>
        <p:spPr>
          <a:xfrm>
            <a:off x="7778478" y="4054516"/>
            <a:ext cx="145915" cy="1385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E523D096-2E29-674E-85D1-293947E7F4C7}"/>
              </a:ext>
            </a:extLst>
          </p:cNvPr>
          <p:cNvSpPr/>
          <p:nvPr/>
        </p:nvSpPr>
        <p:spPr>
          <a:xfrm>
            <a:off x="7956008" y="3501913"/>
            <a:ext cx="145915" cy="1385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8315273C-577B-3F45-83CD-8A6AD05D6EC5}"/>
              </a:ext>
            </a:extLst>
          </p:cNvPr>
          <p:cNvSpPr txBox="1"/>
          <p:nvPr/>
        </p:nvSpPr>
        <p:spPr>
          <a:xfrm>
            <a:off x="7252608" y="2232363"/>
            <a:ext cx="1144865" cy="369332"/>
          </a:xfrm>
          <a:prstGeom prst="rect">
            <a:avLst/>
          </a:prstGeom>
          <a:noFill/>
        </p:spPr>
        <p:txBody>
          <a:bodyPr wrap="none" rtlCol="0">
            <a:spAutoFit/>
          </a:bodyPr>
          <a:lstStyle/>
          <a:p>
            <a:r>
              <a:rPr lang="en-US" dirty="0"/>
              <a:t>Outsiders</a:t>
            </a:r>
          </a:p>
        </p:txBody>
      </p:sp>
      <p:sp>
        <p:nvSpPr>
          <p:cNvPr id="40" name="TextBox 39">
            <a:extLst>
              <a:ext uri="{FF2B5EF4-FFF2-40B4-BE49-F238E27FC236}">
                <a16:creationId xmlns:a16="http://schemas.microsoft.com/office/drawing/2014/main" id="{BF2F037F-DA71-C248-AF18-C86BCF1A3D00}"/>
              </a:ext>
            </a:extLst>
          </p:cNvPr>
          <p:cNvSpPr txBox="1"/>
          <p:nvPr/>
        </p:nvSpPr>
        <p:spPr>
          <a:xfrm>
            <a:off x="5251719" y="4637481"/>
            <a:ext cx="989823" cy="369332"/>
          </a:xfrm>
          <a:prstGeom prst="rect">
            <a:avLst/>
          </a:prstGeom>
          <a:noFill/>
        </p:spPr>
        <p:txBody>
          <a:bodyPr wrap="none" rtlCol="0">
            <a:spAutoFit/>
          </a:bodyPr>
          <a:lstStyle/>
          <a:p>
            <a:r>
              <a:rPr lang="en-US" dirty="0"/>
              <a:t>Insiders</a:t>
            </a:r>
          </a:p>
        </p:txBody>
      </p:sp>
      <p:sp>
        <p:nvSpPr>
          <p:cNvPr id="3" name="Slide Number Placeholder 2">
            <a:extLst>
              <a:ext uri="{FF2B5EF4-FFF2-40B4-BE49-F238E27FC236}">
                <a16:creationId xmlns:a16="http://schemas.microsoft.com/office/drawing/2014/main" id="{4AEFB14E-C07B-FA45-B42A-2C8CEAB91995}"/>
              </a:ext>
            </a:extLst>
          </p:cNvPr>
          <p:cNvSpPr>
            <a:spLocks noGrp="1"/>
          </p:cNvSpPr>
          <p:nvPr>
            <p:ph type="sldNum" sz="quarter" idx="10"/>
          </p:nvPr>
        </p:nvSpPr>
        <p:spPr/>
        <p:txBody>
          <a:bodyPr/>
          <a:lstStyle/>
          <a:p>
            <a:fld id="{AB8D479C-BA14-6743-B5E9-E73E392A7250}" type="slidenum">
              <a:rPr lang="en-US" altLang="en-US" smtClean="0"/>
              <a:pPr/>
              <a:t>14</a:t>
            </a:fld>
            <a:endParaRPr lang="en-US" altLang="en-US"/>
          </a:p>
        </p:txBody>
      </p:sp>
      <p:sp>
        <p:nvSpPr>
          <p:cNvPr id="4" name="Footer Placeholder 3">
            <a:extLst>
              <a:ext uri="{FF2B5EF4-FFF2-40B4-BE49-F238E27FC236}">
                <a16:creationId xmlns:a16="http://schemas.microsoft.com/office/drawing/2014/main" id="{B613FF6A-A80F-4E48-8A94-B64313E9297E}"/>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23671291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An attacker may be Interested in</a:t>
            </a:r>
          </a:p>
          <a:p>
            <a:pPr lvl="1"/>
            <a:r>
              <a:rPr lang="en-US" dirty="0"/>
              <a:t>What communication is occurring (passive)</a:t>
            </a:r>
          </a:p>
          <a:p>
            <a:pPr lvl="1"/>
            <a:r>
              <a:rPr lang="en-US" dirty="0"/>
              <a:t>What patterns of communications exist (passive)</a:t>
            </a:r>
          </a:p>
          <a:p>
            <a:pPr lvl="1"/>
            <a:r>
              <a:rPr lang="en-US" dirty="0"/>
              <a:t>Manipulate the communications (active)</a:t>
            </a:r>
          </a:p>
          <a:p>
            <a:pPr lvl="1"/>
            <a:endParaRPr lang="en-US" dirty="0"/>
          </a:p>
          <a:p>
            <a:r>
              <a:rPr lang="en-US" dirty="0"/>
              <a:t>All statements are based on the “perspective” of the attacker</a:t>
            </a:r>
          </a:p>
          <a:p>
            <a:pPr lvl="1"/>
            <a:r>
              <a:rPr lang="en-US" dirty="0"/>
              <a:t>Perspective defines the set of all possible observations</a:t>
            </a:r>
          </a:p>
          <a:p>
            <a:pPr lvl="1"/>
            <a:r>
              <a:rPr lang="en-US" dirty="0"/>
              <a:t>Attacker may also have limited computation capabilities</a:t>
            </a:r>
          </a:p>
          <a:p>
            <a:pPr lvl="1"/>
            <a:r>
              <a:rPr lang="en-US" dirty="0"/>
              <a:t>Both the above define the information available to the attacker</a:t>
            </a:r>
          </a:p>
          <a:p>
            <a:pPr lvl="1"/>
            <a:endParaRPr lang="en-US" dirty="0"/>
          </a:p>
          <a:p>
            <a:r>
              <a:rPr lang="en-US" dirty="0"/>
              <a:t>An attacker uses all facts available to him to infer “Items of Interest (IOI)” in the system</a:t>
            </a:r>
          </a:p>
          <a:p>
            <a:pPr lvl="1"/>
            <a:r>
              <a:rPr lang="en-US" dirty="0"/>
              <a:t>An IOI can be a subject, a message, an action </a:t>
            </a:r>
          </a:p>
          <a:p>
            <a:pPr lvl="1"/>
            <a:r>
              <a:rPr lang="en-US" dirty="0"/>
              <a:t>E.g. who did send or receive which messages</a:t>
            </a:r>
          </a:p>
          <a:p>
            <a:endParaRPr lang="en-US" dirty="0"/>
          </a:p>
          <a:p>
            <a:endParaRPr lang="en-US" dirty="0"/>
          </a:p>
          <a:p>
            <a:pPr lvl="1"/>
            <a:endParaRPr lang="en-US" dirty="0"/>
          </a:p>
        </p:txBody>
      </p:sp>
      <p:sp>
        <p:nvSpPr>
          <p:cNvPr id="2" name="Title 1"/>
          <p:cNvSpPr>
            <a:spLocks noGrp="1"/>
          </p:cNvSpPr>
          <p:nvPr>
            <p:ph type="title"/>
          </p:nvPr>
        </p:nvSpPr>
        <p:spPr/>
        <p:txBody>
          <a:bodyPr/>
          <a:lstStyle/>
          <a:p>
            <a:r>
              <a:rPr lang="en-US" dirty="0"/>
              <a:t>Adversary? Attacker? Bad Guy?</a:t>
            </a:r>
          </a:p>
        </p:txBody>
      </p:sp>
      <p:sp>
        <p:nvSpPr>
          <p:cNvPr id="4" name="Slide Number Placeholder 3">
            <a:extLst>
              <a:ext uri="{FF2B5EF4-FFF2-40B4-BE49-F238E27FC236}">
                <a16:creationId xmlns:a16="http://schemas.microsoft.com/office/drawing/2014/main" id="{83F34F0F-5B9B-814D-A59B-BCC8B78C857F}"/>
              </a:ext>
            </a:extLst>
          </p:cNvPr>
          <p:cNvSpPr>
            <a:spLocks noGrp="1"/>
          </p:cNvSpPr>
          <p:nvPr>
            <p:ph type="sldNum" sz="quarter" idx="10"/>
          </p:nvPr>
        </p:nvSpPr>
        <p:spPr/>
        <p:txBody>
          <a:bodyPr/>
          <a:lstStyle/>
          <a:p>
            <a:fld id="{AB8D479C-BA14-6743-B5E9-E73E392A7250}" type="slidenum">
              <a:rPr lang="en-US" altLang="en-US" smtClean="0"/>
              <a:pPr/>
              <a:t>15</a:t>
            </a:fld>
            <a:endParaRPr lang="en-US" altLang="en-US"/>
          </a:p>
        </p:txBody>
      </p:sp>
      <p:sp>
        <p:nvSpPr>
          <p:cNvPr id="7" name="Footer Placeholder 6">
            <a:extLst>
              <a:ext uri="{FF2B5EF4-FFF2-40B4-BE49-F238E27FC236}">
                <a16:creationId xmlns:a16="http://schemas.microsoft.com/office/drawing/2014/main" id="{C3085A51-DD7C-D845-B34B-F32B0EBA49F8}"/>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354374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Adversary never has access to message content to get information about senders/receivers</a:t>
            </a:r>
          </a:p>
          <a:p>
            <a:pPr lvl="1"/>
            <a:r>
              <a:rPr lang="en-US" dirty="0"/>
              <a:t>Why is this a reasonable assumption?</a:t>
            </a:r>
          </a:p>
          <a:p>
            <a:pPr lvl="2"/>
            <a:endParaRPr lang="en-US" dirty="0"/>
          </a:p>
          <a:p>
            <a:r>
              <a:rPr lang="en-US" dirty="0"/>
              <a:t>It is unreasonable to assume that an adversary “forgets” any information</a:t>
            </a:r>
          </a:p>
          <a:p>
            <a:pPr lvl="1"/>
            <a:r>
              <a:rPr lang="en-US" dirty="0"/>
              <a:t>Information once known cannot be assumed to be suddenly lost!</a:t>
            </a:r>
          </a:p>
          <a:p>
            <a:pPr lvl="1"/>
            <a:r>
              <a:rPr lang="en-US" dirty="0"/>
              <a:t>If anything, knowledge only increases!</a:t>
            </a:r>
          </a:p>
        </p:txBody>
      </p:sp>
      <p:sp>
        <p:nvSpPr>
          <p:cNvPr id="2" name="Title 1"/>
          <p:cNvSpPr>
            <a:spLocks noGrp="1"/>
          </p:cNvSpPr>
          <p:nvPr>
            <p:ph type="title"/>
          </p:nvPr>
        </p:nvSpPr>
        <p:spPr/>
        <p:txBody>
          <a:bodyPr/>
          <a:lstStyle/>
          <a:p>
            <a:r>
              <a:rPr lang="en-US" dirty="0"/>
              <a:t>Implicit Assumptions</a:t>
            </a:r>
          </a:p>
        </p:txBody>
      </p:sp>
      <p:sp>
        <p:nvSpPr>
          <p:cNvPr id="4" name="Slide Number Placeholder 3">
            <a:extLst>
              <a:ext uri="{FF2B5EF4-FFF2-40B4-BE49-F238E27FC236}">
                <a16:creationId xmlns:a16="http://schemas.microsoft.com/office/drawing/2014/main" id="{893391B9-FE29-F24A-A452-9BE97FF6EAF5}"/>
              </a:ext>
            </a:extLst>
          </p:cNvPr>
          <p:cNvSpPr>
            <a:spLocks noGrp="1"/>
          </p:cNvSpPr>
          <p:nvPr>
            <p:ph type="sldNum" sz="quarter" idx="10"/>
          </p:nvPr>
        </p:nvSpPr>
        <p:spPr/>
        <p:txBody>
          <a:bodyPr/>
          <a:lstStyle/>
          <a:p>
            <a:fld id="{AB8D479C-BA14-6743-B5E9-E73E392A7250}" type="slidenum">
              <a:rPr lang="en-US" altLang="en-US" smtClean="0"/>
              <a:pPr/>
              <a:t>16</a:t>
            </a:fld>
            <a:endParaRPr lang="en-US" altLang="en-US"/>
          </a:p>
        </p:txBody>
      </p:sp>
      <p:sp>
        <p:nvSpPr>
          <p:cNvPr id="7" name="Footer Placeholder 6">
            <a:extLst>
              <a:ext uri="{FF2B5EF4-FFF2-40B4-BE49-F238E27FC236}">
                <a16:creationId xmlns:a16="http://schemas.microsoft.com/office/drawing/2014/main" id="{2F21A0E5-7138-BB42-B73D-115407ABDE30}"/>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206386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Content Placeholder 6">
            <a:extLst>
              <a:ext uri="{FF2B5EF4-FFF2-40B4-BE49-F238E27FC236}">
                <a16:creationId xmlns:a16="http://schemas.microsoft.com/office/drawing/2014/main" id="{0DF90746-890A-BC44-BC3F-BC00E8D46A04}"/>
              </a:ext>
            </a:extLst>
          </p:cNvPr>
          <p:cNvPicPr>
            <a:picLocks noGrp="1" noChangeAspect="1"/>
          </p:cNvPicPr>
          <p:nvPr>
            <p:ph idx="1"/>
          </p:nvPr>
        </p:nvPicPr>
        <p:blipFill>
          <a:blip r:embed="rId3"/>
          <a:stretch>
            <a:fillRect/>
          </a:stretch>
        </p:blipFill>
        <p:spPr>
          <a:xfrm>
            <a:off x="1695595" y="2890408"/>
            <a:ext cx="5697425" cy="2277732"/>
          </a:xfrm>
          <a:prstGeom prst="rect">
            <a:avLst/>
          </a:prstGeom>
          <a:noFill/>
          <a:ln w="25400">
            <a:solidFill>
              <a:schemeClr val="tx1"/>
            </a:solidFill>
          </a:ln>
        </p:spPr>
      </p:pic>
      <p:sp>
        <p:nvSpPr>
          <p:cNvPr id="2" name="Title 1"/>
          <p:cNvSpPr>
            <a:spLocks noGrp="1"/>
          </p:cNvSpPr>
          <p:nvPr>
            <p:ph type="title"/>
          </p:nvPr>
        </p:nvSpPr>
        <p:spPr/>
        <p:txBody>
          <a:bodyPr/>
          <a:lstStyle/>
          <a:p>
            <a:r>
              <a:rPr lang="en-US" dirty="0"/>
              <a:t>Attacker Scope: Insider</a:t>
            </a:r>
          </a:p>
        </p:txBody>
      </p:sp>
      <p:sp>
        <p:nvSpPr>
          <p:cNvPr id="23" name="TextBox 22">
            <a:extLst>
              <a:ext uri="{FF2B5EF4-FFF2-40B4-BE49-F238E27FC236}">
                <a16:creationId xmlns:a16="http://schemas.microsoft.com/office/drawing/2014/main" id="{6A6F2849-6F46-DC4A-A800-624C725C1758}"/>
              </a:ext>
            </a:extLst>
          </p:cNvPr>
          <p:cNvSpPr txBox="1"/>
          <p:nvPr/>
        </p:nvSpPr>
        <p:spPr>
          <a:xfrm>
            <a:off x="3935473" y="2437025"/>
            <a:ext cx="920380" cy="369332"/>
          </a:xfrm>
          <a:prstGeom prst="rect">
            <a:avLst/>
          </a:prstGeom>
          <a:noFill/>
        </p:spPr>
        <p:txBody>
          <a:bodyPr wrap="none" rtlCol="0">
            <a:spAutoFit/>
          </a:bodyPr>
          <a:lstStyle/>
          <a:p>
            <a:r>
              <a:rPr lang="en-US" dirty="0"/>
              <a:t>System</a:t>
            </a:r>
          </a:p>
        </p:txBody>
      </p:sp>
      <p:sp>
        <p:nvSpPr>
          <p:cNvPr id="24" name="Rectangle 23">
            <a:extLst>
              <a:ext uri="{FF2B5EF4-FFF2-40B4-BE49-F238E27FC236}">
                <a16:creationId xmlns:a16="http://schemas.microsoft.com/office/drawing/2014/main" id="{9DA08942-343B-6644-87B7-06826B978208}"/>
              </a:ext>
            </a:extLst>
          </p:cNvPr>
          <p:cNvSpPr/>
          <p:nvPr/>
        </p:nvSpPr>
        <p:spPr>
          <a:xfrm>
            <a:off x="729576" y="2134003"/>
            <a:ext cx="7697010" cy="3465479"/>
          </a:xfrm>
          <a:prstGeom prst="rect">
            <a:avLst/>
          </a:prstGeom>
          <a:noFill/>
          <a:ln w="25400">
            <a:solidFill>
              <a:schemeClr val="tx1"/>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AD485688-3F3C-6B4A-97E4-921E7A677A9F}"/>
              </a:ext>
            </a:extLst>
          </p:cNvPr>
          <p:cNvSpPr txBox="1"/>
          <p:nvPr/>
        </p:nvSpPr>
        <p:spPr>
          <a:xfrm>
            <a:off x="1099756" y="1737979"/>
            <a:ext cx="1059714" cy="369332"/>
          </a:xfrm>
          <a:prstGeom prst="rect">
            <a:avLst/>
          </a:prstGeom>
          <a:noFill/>
        </p:spPr>
        <p:txBody>
          <a:bodyPr wrap="none" rtlCol="0">
            <a:spAutoFit/>
          </a:bodyPr>
          <a:lstStyle/>
          <a:p>
            <a:r>
              <a:rPr lang="en-US" dirty="0"/>
              <a:t>Universe</a:t>
            </a:r>
          </a:p>
        </p:txBody>
      </p:sp>
      <p:sp>
        <p:nvSpPr>
          <p:cNvPr id="26" name="Oval 25">
            <a:extLst>
              <a:ext uri="{FF2B5EF4-FFF2-40B4-BE49-F238E27FC236}">
                <a16:creationId xmlns:a16="http://schemas.microsoft.com/office/drawing/2014/main" id="{DF73DC1B-2933-9D4E-9819-E079C72E8B8D}"/>
              </a:ext>
            </a:extLst>
          </p:cNvPr>
          <p:cNvSpPr/>
          <p:nvPr/>
        </p:nvSpPr>
        <p:spPr>
          <a:xfrm>
            <a:off x="7711602" y="2760580"/>
            <a:ext cx="145915" cy="1385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8AE26356-55CD-4F41-9F42-ACA448884333}"/>
              </a:ext>
            </a:extLst>
          </p:cNvPr>
          <p:cNvSpPr/>
          <p:nvPr/>
        </p:nvSpPr>
        <p:spPr>
          <a:xfrm>
            <a:off x="1057796" y="2670411"/>
            <a:ext cx="145915" cy="1385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B641891C-A3D6-6C42-A271-E2F3C9EBBD39}"/>
              </a:ext>
            </a:extLst>
          </p:cNvPr>
          <p:cNvSpPr/>
          <p:nvPr/>
        </p:nvSpPr>
        <p:spPr>
          <a:xfrm>
            <a:off x="994566" y="5126162"/>
            <a:ext cx="145915" cy="1385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78298189-6F07-8F4B-96DC-0629925F8BD0}"/>
              </a:ext>
            </a:extLst>
          </p:cNvPr>
          <p:cNvSpPr/>
          <p:nvPr/>
        </p:nvSpPr>
        <p:spPr>
          <a:xfrm>
            <a:off x="911881" y="3525218"/>
            <a:ext cx="145915" cy="1385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679BE69E-BBB0-3246-A082-987070A1168B}"/>
              </a:ext>
            </a:extLst>
          </p:cNvPr>
          <p:cNvSpPr/>
          <p:nvPr/>
        </p:nvSpPr>
        <p:spPr>
          <a:xfrm>
            <a:off x="7784559" y="4158931"/>
            <a:ext cx="145915" cy="1385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50007FF0-4282-6040-A04B-98C5A04BA24B}"/>
              </a:ext>
            </a:extLst>
          </p:cNvPr>
          <p:cNvSpPr/>
          <p:nvPr/>
        </p:nvSpPr>
        <p:spPr>
          <a:xfrm>
            <a:off x="7962089" y="3606328"/>
            <a:ext cx="145915" cy="1385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99AE49F3-0E75-344D-A35C-7D3D347957B1}"/>
              </a:ext>
            </a:extLst>
          </p:cNvPr>
          <p:cNvSpPr>
            <a:spLocks noGrp="1"/>
          </p:cNvSpPr>
          <p:nvPr>
            <p:ph type="sldNum" sz="quarter" idx="10"/>
          </p:nvPr>
        </p:nvSpPr>
        <p:spPr/>
        <p:txBody>
          <a:bodyPr/>
          <a:lstStyle/>
          <a:p>
            <a:fld id="{AB8D479C-BA14-6743-B5E9-E73E392A7250}" type="slidenum">
              <a:rPr lang="en-US" altLang="en-US" smtClean="0"/>
              <a:pPr/>
              <a:t>17</a:t>
            </a:fld>
            <a:endParaRPr lang="en-US" altLang="en-US"/>
          </a:p>
        </p:txBody>
      </p:sp>
      <p:sp>
        <p:nvSpPr>
          <p:cNvPr id="4" name="Footer Placeholder 3">
            <a:extLst>
              <a:ext uri="{FF2B5EF4-FFF2-40B4-BE49-F238E27FC236}">
                <a16:creationId xmlns:a16="http://schemas.microsoft.com/office/drawing/2014/main" id="{7CF0ACCE-B9AB-D84D-963E-A5F08FB8BBE6}"/>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98624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1487297" y="2899079"/>
            <a:ext cx="5877490" cy="2227083"/>
          </a:xfrm>
          <a:prstGeom prst="rect">
            <a:avLst/>
          </a:prstGeom>
          <a:ln w="25400">
            <a:solidFill>
              <a:schemeClr val="tx1"/>
            </a:solidFill>
          </a:ln>
        </p:spPr>
      </p:pic>
      <p:sp>
        <p:nvSpPr>
          <p:cNvPr id="2" name="Title 1"/>
          <p:cNvSpPr>
            <a:spLocks noGrp="1"/>
          </p:cNvSpPr>
          <p:nvPr>
            <p:ph type="title"/>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r>
              <a:rPr lang="en-US" dirty="0"/>
              <a:t>Attacker Scope: Outsider</a:t>
            </a:r>
          </a:p>
        </p:txBody>
      </p:sp>
      <p:sp>
        <p:nvSpPr>
          <p:cNvPr id="5" name="TextBox 4"/>
          <p:cNvSpPr txBox="1"/>
          <p:nvPr/>
        </p:nvSpPr>
        <p:spPr>
          <a:xfrm>
            <a:off x="3965852" y="2460498"/>
            <a:ext cx="920380" cy="369332"/>
          </a:xfrm>
          <a:prstGeom prst="rect">
            <a:avLst/>
          </a:prstGeom>
          <a:noFill/>
        </p:spPr>
        <p:txBody>
          <a:bodyPr wrap="none" rtlCol="0">
            <a:spAutoFit/>
          </a:bodyPr>
          <a:lstStyle/>
          <a:p>
            <a:r>
              <a:rPr lang="en-US" dirty="0"/>
              <a:t>System</a:t>
            </a:r>
          </a:p>
        </p:txBody>
      </p:sp>
      <p:sp>
        <p:nvSpPr>
          <p:cNvPr id="6" name="Rectangle 5"/>
          <p:cNvSpPr/>
          <p:nvPr/>
        </p:nvSpPr>
        <p:spPr>
          <a:xfrm>
            <a:off x="729576" y="2134003"/>
            <a:ext cx="7697010" cy="3465479"/>
          </a:xfrm>
          <a:prstGeom prst="rect">
            <a:avLst/>
          </a:prstGeom>
          <a:noFill/>
          <a:ln w="25400">
            <a:solidFill>
              <a:schemeClr val="tx1"/>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089880" y="1679487"/>
            <a:ext cx="1059714" cy="369332"/>
          </a:xfrm>
          <a:prstGeom prst="rect">
            <a:avLst/>
          </a:prstGeom>
          <a:noFill/>
        </p:spPr>
        <p:txBody>
          <a:bodyPr wrap="none" rtlCol="0">
            <a:spAutoFit/>
          </a:bodyPr>
          <a:lstStyle/>
          <a:p>
            <a:r>
              <a:rPr lang="en-US" dirty="0"/>
              <a:t>Universe</a:t>
            </a:r>
          </a:p>
        </p:txBody>
      </p:sp>
      <p:sp>
        <p:nvSpPr>
          <p:cNvPr id="8" name="Oval 7"/>
          <p:cNvSpPr/>
          <p:nvPr/>
        </p:nvSpPr>
        <p:spPr>
          <a:xfrm>
            <a:off x="7711602" y="2760580"/>
            <a:ext cx="145915" cy="1385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057796" y="2670411"/>
            <a:ext cx="145915" cy="1385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994566" y="5126162"/>
            <a:ext cx="145915" cy="1385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911881" y="3525218"/>
            <a:ext cx="145915" cy="138500"/>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784559" y="4158931"/>
            <a:ext cx="145915" cy="1385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962089" y="3606328"/>
            <a:ext cx="145915" cy="1385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ABDF2434-2180-4746-9784-71C08D57A6FF}"/>
              </a:ext>
            </a:extLst>
          </p:cNvPr>
          <p:cNvSpPr>
            <a:spLocks noGrp="1"/>
          </p:cNvSpPr>
          <p:nvPr>
            <p:ph type="sldNum" sz="quarter" idx="10"/>
          </p:nvPr>
        </p:nvSpPr>
        <p:spPr/>
        <p:txBody>
          <a:bodyPr/>
          <a:lstStyle/>
          <a:p>
            <a:fld id="{AB8D479C-BA14-6743-B5E9-E73E392A7250}" type="slidenum">
              <a:rPr lang="en-US" altLang="en-US" smtClean="0"/>
              <a:pPr/>
              <a:t>18</a:t>
            </a:fld>
            <a:endParaRPr lang="en-US" altLang="en-US"/>
          </a:p>
        </p:txBody>
      </p:sp>
      <p:sp>
        <p:nvSpPr>
          <p:cNvPr id="9" name="Footer Placeholder 8">
            <a:extLst>
              <a:ext uri="{FF2B5EF4-FFF2-40B4-BE49-F238E27FC236}">
                <a16:creationId xmlns:a16="http://schemas.microsoft.com/office/drawing/2014/main" id="{87AEA2C5-16B5-724E-A774-9770B7BB9C83}"/>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32264157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Anonymity is the state of being not identifiable within a set of subjects, called </a:t>
            </a:r>
            <a:r>
              <a:rPr lang="en-US" i="1" dirty="0"/>
              <a:t>the anonymity set</a:t>
            </a:r>
          </a:p>
          <a:p>
            <a:r>
              <a:rPr lang="en-US" dirty="0"/>
              <a:t>Anonymity Set: Set of similar subjects or subjects with similar attributes, for example,</a:t>
            </a:r>
          </a:p>
          <a:p>
            <a:pPr lvl="1"/>
            <a:r>
              <a:rPr lang="en-US" dirty="0"/>
              <a:t>Set of senders </a:t>
            </a:r>
          </a:p>
          <a:p>
            <a:pPr lvl="1"/>
            <a:r>
              <a:rPr lang="en-US" dirty="0"/>
              <a:t>Set of receivers</a:t>
            </a:r>
          </a:p>
          <a:p>
            <a:r>
              <a:rPr lang="en-US" dirty="0"/>
              <a:t>A sender/receiver can be anonymous only within an anonymity set of senders/receivers</a:t>
            </a:r>
          </a:p>
          <a:p>
            <a:r>
              <a:rPr lang="en-US" dirty="0"/>
              <a:t>Anonymity of a set of subjects within an (potentially larger) anonymity set means that all these individual subjects are not identifiable within this anonymity set</a:t>
            </a:r>
          </a:p>
        </p:txBody>
      </p:sp>
      <p:sp>
        <p:nvSpPr>
          <p:cNvPr id="2" name="Title 1"/>
          <p:cNvSpPr>
            <a:spLocks noGrp="1"/>
          </p:cNvSpPr>
          <p:nvPr>
            <p:ph type="title"/>
          </p:nvPr>
        </p:nvSpPr>
        <p:spPr/>
        <p:txBody>
          <a:bodyPr/>
          <a:lstStyle/>
          <a:p>
            <a:r>
              <a:rPr lang="en-US" dirty="0"/>
              <a:t>Anonymity</a:t>
            </a:r>
          </a:p>
        </p:txBody>
      </p:sp>
      <p:sp>
        <p:nvSpPr>
          <p:cNvPr id="4" name="Slide Number Placeholder 3">
            <a:extLst>
              <a:ext uri="{FF2B5EF4-FFF2-40B4-BE49-F238E27FC236}">
                <a16:creationId xmlns:a16="http://schemas.microsoft.com/office/drawing/2014/main" id="{B8E1319E-5245-CA45-9C26-B31DE2F045E4}"/>
              </a:ext>
            </a:extLst>
          </p:cNvPr>
          <p:cNvSpPr>
            <a:spLocks noGrp="1"/>
          </p:cNvSpPr>
          <p:nvPr>
            <p:ph type="sldNum" sz="quarter" idx="10"/>
          </p:nvPr>
        </p:nvSpPr>
        <p:spPr/>
        <p:txBody>
          <a:bodyPr/>
          <a:lstStyle/>
          <a:p>
            <a:fld id="{AB8D479C-BA14-6743-B5E9-E73E392A7250}" type="slidenum">
              <a:rPr lang="en-US" altLang="en-US" smtClean="0"/>
              <a:pPr/>
              <a:t>19</a:t>
            </a:fld>
            <a:endParaRPr lang="en-US" altLang="en-US"/>
          </a:p>
        </p:txBody>
      </p:sp>
      <p:sp>
        <p:nvSpPr>
          <p:cNvPr id="7" name="Footer Placeholder 6">
            <a:extLst>
              <a:ext uri="{FF2B5EF4-FFF2-40B4-BE49-F238E27FC236}">
                <a16:creationId xmlns:a16="http://schemas.microsoft.com/office/drawing/2014/main" id="{79CBB971-CA07-144F-AB0E-F94CA2E8B406}"/>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4281003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29EB0EA-4E40-7149-A2B9-70D4B1F363F2}"/>
              </a:ext>
            </a:extLst>
          </p:cNvPr>
          <p:cNvSpPr>
            <a:spLocks noGrp="1"/>
          </p:cNvSpPr>
          <p:nvPr>
            <p:ph idx="1"/>
          </p:nvPr>
        </p:nvSpPr>
        <p:spPr/>
        <p:txBody>
          <a:bodyPr/>
          <a:lstStyle/>
          <a:p>
            <a:r>
              <a:rPr lang="en-US" altLang="en-US" dirty="0"/>
              <a:t>“Privacy reflects the ability of a person, organization, government, or entity to control its own space, where the concept of space (or privacy space) takes on different contexts“</a:t>
            </a:r>
          </a:p>
          <a:p>
            <a:pPr lvl="1"/>
            <a:r>
              <a:rPr lang="en-US" altLang="en-US" dirty="0"/>
              <a:t>Physical space</a:t>
            </a:r>
          </a:p>
          <a:p>
            <a:pPr lvl="1"/>
            <a:r>
              <a:rPr lang="en-US" altLang="en-US" dirty="0"/>
              <a:t>Bodily space</a:t>
            </a:r>
          </a:p>
          <a:p>
            <a:pPr lvl="1"/>
            <a:r>
              <a:rPr lang="en-US" altLang="en-US" dirty="0"/>
              <a:t>Computer space</a:t>
            </a:r>
          </a:p>
          <a:p>
            <a:pPr lvl="1"/>
            <a:r>
              <a:rPr lang="en-US" altLang="en-US" dirty="0"/>
              <a:t>Web browsing space</a:t>
            </a:r>
          </a:p>
          <a:p>
            <a:r>
              <a:rPr lang="en-US" dirty="0"/>
              <a:t>“Privacy is the claim of individuals, groups or institutions to determine for themselves when, how, and to what extent information about them is communicated to others”</a:t>
            </a:r>
          </a:p>
          <a:p>
            <a:r>
              <a:rPr lang="en-US" altLang="en-US" dirty="0"/>
              <a:t>"The right to be forgotten"</a:t>
            </a:r>
            <a:endParaRPr lang="en-US" dirty="0"/>
          </a:p>
          <a:p>
            <a:endParaRPr lang="en-US" altLang="en-US" dirty="0"/>
          </a:p>
          <a:p>
            <a:endParaRPr lang="en-US" dirty="0"/>
          </a:p>
          <a:p>
            <a:endParaRPr lang="en-US" dirty="0"/>
          </a:p>
        </p:txBody>
      </p:sp>
      <p:sp>
        <p:nvSpPr>
          <p:cNvPr id="3" name="Title 2">
            <a:extLst>
              <a:ext uri="{FF2B5EF4-FFF2-40B4-BE49-F238E27FC236}">
                <a16:creationId xmlns:a16="http://schemas.microsoft.com/office/drawing/2014/main" id="{B5B38EEA-EF30-6845-B544-5281BC7B3BC9}"/>
              </a:ext>
            </a:extLst>
          </p:cNvPr>
          <p:cNvSpPr>
            <a:spLocks noGrp="1"/>
          </p:cNvSpPr>
          <p:nvPr>
            <p:ph type="title"/>
          </p:nvPr>
        </p:nvSpPr>
        <p:spPr/>
        <p:txBody>
          <a:bodyPr/>
          <a:lstStyle/>
          <a:p>
            <a:r>
              <a:rPr lang="en-US" dirty="0"/>
              <a:t>Definition of Data Privacy </a:t>
            </a:r>
          </a:p>
        </p:txBody>
      </p:sp>
      <p:sp>
        <p:nvSpPr>
          <p:cNvPr id="4" name="Slide Number Placeholder 3">
            <a:extLst>
              <a:ext uri="{FF2B5EF4-FFF2-40B4-BE49-F238E27FC236}">
                <a16:creationId xmlns:a16="http://schemas.microsoft.com/office/drawing/2014/main" id="{5CE8C176-D965-574F-8515-372C26E1AF5F}"/>
              </a:ext>
            </a:extLst>
          </p:cNvPr>
          <p:cNvSpPr>
            <a:spLocks noGrp="1"/>
          </p:cNvSpPr>
          <p:nvPr>
            <p:ph type="sldNum" sz="quarter" idx="10"/>
          </p:nvPr>
        </p:nvSpPr>
        <p:spPr/>
        <p:txBody>
          <a:bodyPr/>
          <a:lstStyle/>
          <a:p>
            <a:fld id="{AB8D479C-BA14-6743-B5E9-E73E392A7250}" type="slidenum">
              <a:rPr lang="en-US" altLang="en-US" smtClean="0"/>
              <a:pPr/>
              <a:t>2</a:t>
            </a:fld>
            <a:endParaRPr lang="en-US" altLang="en-US"/>
          </a:p>
        </p:txBody>
      </p:sp>
      <p:sp>
        <p:nvSpPr>
          <p:cNvPr id="6" name="Footer Placeholder 5">
            <a:extLst>
              <a:ext uri="{FF2B5EF4-FFF2-40B4-BE49-F238E27FC236}">
                <a16:creationId xmlns:a16="http://schemas.microsoft.com/office/drawing/2014/main" id="{1334CBDE-CADE-044D-813F-72C79B6CB5D3}"/>
              </a:ext>
            </a:extLst>
          </p:cNvPr>
          <p:cNvSpPr>
            <a:spLocks noGrp="1"/>
          </p:cNvSpPr>
          <p:nvPr>
            <p:ph type="ftr" sz="quarter" idx="11"/>
          </p:nvPr>
        </p:nvSpPr>
        <p:spPr/>
        <p:txBody>
          <a:bodyPr/>
          <a:lstStyle/>
          <a:p>
            <a:r>
              <a:rPr lang="en-US" dirty="0"/>
              <a:t>COE 526: Lecture 1B</a:t>
            </a:r>
          </a:p>
        </p:txBody>
      </p:sp>
    </p:spTree>
    <p:extLst>
      <p:ext uri="{BB962C8B-B14F-4D97-AF65-F5344CB8AC3E}">
        <p14:creationId xmlns:p14="http://schemas.microsoft.com/office/powerpoint/2010/main" val="1039447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r>
              <a:rPr lang="en-US" dirty="0"/>
              <a:t>Anonymity</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4475" y="2108361"/>
            <a:ext cx="6260306" cy="32494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a:extLst>
              <a:ext uri="{FF2B5EF4-FFF2-40B4-BE49-F238E27FC236}">
                <a16:creationId xmlns:a16="http://schemas.microsoft.com/office/drawing/2014/main" id="{C058D3C2-F3D5-1747-BBCE-EDDFED73E6C2}"/>
              </a:ext>
            </a:extLst>
          </p:cNvPr>
          <p:cNvSpPr>
            <a:spLocks noGrp="1"/>
          </p:cNvSpPr>
          <p:nvPr>
            <p:ph type="sldNum" sz="quarter" idx="10"/>
          </p:nvPr>
        </p:nvSpPr>
        <p:spPr/>
        <p:txBody>
          <a:bodyPr/>
          <a:lstStyle/>
          <a:p>
            <a:fld id="{AB8D479C-BA14-6743-B5E9-E73E392A7250}" type="slidenum">
              <a:rPr lang="en-US" altLang="en-US" smtClean="0"/>
              <a:pPr/>
              <a:t>20</a:t>
            </a:fld>
            <a:endParaRPr lang="en-US" altLang="en-US"/>
          </a:p>
        </p:txBody>
      </p:sp>
      <p:sp>
        <p:nvSpPr>
          <p:cNvPr id="4" name="Footer Placeholder 3">
            <a:extLst>
              <a:ext uri="{FF2B5EF4-FFF2-40B4-BE49-F238E27FC236}">
                <a16:creationId xmlns:a16="http://schemas.microsoft.com/office/drawing/2014/main" id="{A936A766-B1BB-D54D-9D72-3CFC41024A2B}"/>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21942801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Recall: Anonymity is the state of being not identifiable within a set of subjects, called </a:t>
            </a:r>
            <a:r>
              <a:rPr lang="en-US" i="1" dirty="0"/>
              <a:t>the anonymity set</a:t>
            </a:r>
          </a:p>
          <a:p>
            <a:r>
              <a:rPr lang="en-US" dirty="0"/>
              <a:t>How to quantify the anonymity of a subject? </a:t>
            </a:r>
          </a:p>
          <a:p>
            <a:endParaRPr lang="en-US" dirty="0"/>
          </a:p>
          <a:p>
            <a:pPr marL="0" indent="0">
              <a:buNone/>
            </a:pPr>
            <a:endParaRPr lang="en-US" dirty="0"/>
          </a:p>
          <a:p>
            <a:r>
              <a:rPr lang="en-US" dirty="0"/>
              <a:t>What is the problem with this definition of anonymity?</a:t>
            </a:r>
          </a:p>
          <a:p>
            <a:pPr marL="457200" lvl="1" indent="0">
              <a:buNone/>
            </a:pPr>
            <a:endParaRPr lang="en-US" dirty="0"/>
          </a:p>
          <a:p>
            <a:pPr lvl="1"/>
            <a:endParaRPr lang="en-US" dirty="0"/>
          </a:p>
          <a:p>
            <a:r>
              <a:rPr lang="en-US" dirty="0"/>
              <a:t>Note: Anonymity set cannot increase w.r.t. a particular IOI</a:t>
            </a:r>
          </a:p>
        </p:txBody>
      </p:sp>
      <p:sp>
        <p:nvSpPr>
          <p:cNvPr id="2" name="Title 1"/>
          <p:cNvSpPr>
            <a:spLocks noGrp="1"/>
          </p:cNvSpPr>
          <p:nvPr>
            <p:ph type="title"/>
          </p:nvPr>
        </p:nvSpPr>
        <p:spPr/>
        <p:txBody>
          <a:bodyPr/>
          <a:lstStyle/>
          <a:p>
            <a:r>
              <a:rPr lang="en-US" dirty="0"/>
              <a:t>Anonymity</a:t>
            </a:r>
          </a:p>
        </p:txBody>
      </p:sp>
      <p:sp>
        <p:nvSpPr>
          <p:cNvPr id="9" name="Slide Number Placeholder 8">
            <a:extLst>
              <a:ext uri="{FF2B5EF4-FFF2-40B4-BE49-F238E27FC236}">
                <a16:creationId xmlns:a16="http://schemas.microsoft.com/office/drawing/2014/main" id="{21E63504-9450-EC43-9FEA-3DDB6D90BE6A}"/>
              </a:ext>
            </a:extLst>
          </p:cNvPr>
          <p:cNvSpPr>
            <a:spLocks noGrp="1"/>
          </p:cNvSpPr>
          <p:nvPr>
            <p:ph type="sldNum" sz="quarter" idx="10"/>
          </p:nvPr>
        </p:nvSpPr>
        <p:spPr/>
        <p:txBody>
          <a:bodyPr/>
          <a:lstStyle/>
          <a:p>
            <a:fld id="{AB8D479C-BA14-6743-B5E9-E73E392A7250}" type="slidenum">
              <a:rPr lang="en-US" altLang="en-US" smtClean="0"/>
              <a:pPr/>
              <a:t>21</a:t>
            </a:fld>
            <a:endParaRPr lang="en-US" altLang="en-US"/>
          </a:p>
        </p:txBody>
      </p:sp>
      <p:sp>
        <p:nvSpPr>
          <p:cNvPr id="10" name="Footer Placeholder 9">
            <a:extLst>
              <a:ext uri="{FF2B5EF4-FFF2-40B4-BE49-F238E27FC236}">
                <a16:creationId xmlns:a16="http://schemas.microsoft.com/office/drawing/2014/main" id="{FB80C6B3-6B3D-374A-AB1A-BBA0120B5CA1}"/>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423114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r>
              <a:rPr lang="en-US" dirty="0"/>
              <a:t>Anonymity</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4710" y="2060726"/>
            <a:ext cx="6249590" cy="31554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a:extLst>
              <a:ext uri="{FF2B5EF4-FFF2-40B4-BE49-F238E27FC236}">
                <a16:creationId xmlns:a16="http://schemas.microsoft.com/office/drawing/2014/main" id="{D47C9824-B3A6-FF40-9F40-DE6A6CB48053}"/>
              </a:ext>
            </a:extLst>
          </p:cNvPr>
          <p:cNvSpPr>
            <a:spLocks noGrp="1"/>
          </p:cNvSpPr>
          <p:nvPr>
            <p:ph type="sldNum" sz="quarter" idx="10"/>
          </p:nvPr>
        </p:nvSpPr>
        <p:spPr/>
        <p:txBody>
          <a:bodyPr/>
          <a:lstStyle/>
          <a:p>
            <a:fld id="{AB8D479C-BA14-6743-B5E9-E73E392A7250}" type="slidenum">
              <a:rPr lang="en-US" altLang="en-US" smtClean="0"/>
              <a:pPr/>
              <a:t>22</a:t>
            </a:fld>
            <a:endParaRPr lang="en-US" altLang="en-US"/>
          </a:p>
        </p:txBody>
      </p:sp>
      <p:sp>
        <p:nvSpPr>
          <p:cNvPr id="4" name="Footer Placeholder 3">
            <a:extLst>
              <a:ext uri="{FF2B5EF4-FFF2-40B4-BE49-F238E27FC236}">
                <a16:creationId xmlns:a16="http://schemas.microsoft.com/office/drawing/2014/main" id="{D520E766-0B3D-D842-B5FD-7604AA4FED67}"/>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14958198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Quantification of Anonymity</a:t>
            </a:r>
          </a:p>
          <a:p>
            <a:pPr lvl="1"/>
            <a:r>
              <a:rPr lang="en-US" dirty="0"/>
              <a:t>Detailed description of the system needed? </a:t>
            </a:r>
          </a:p>
          <a:p>
            <a:pPr lvl="1"/>
            <a:r>
              <a:rPr lang="en-US" dirty="0"/>
              <a:t>May not be always possible</a:t>
            </a:r>
          </a:p>
          <a:p>
            <a:r>
              <a:rPr lang="en-US" dirty="0"/>
              <a:t>Robustness of Anonymity</a:t>
            </a:r>
          </a:p>
          <a:p>
            <a:pPr lvl="1"/>
            <a:r>
              <a:rPr lang="en-US" dirty="0"/>
              <a:t>How stable the quantification is with changes, e.g., change in adversary strength</a:t>
            </a:r>
          </a:p>
          <a:p>
            <a:r>
              <a:rPr lang="en-US" dirty="0"/>
              <a:t>Quality of Anonymity = Quantification + Robustness</a:t>
            </a:r>
          </a:p>
        </p:txBody>
      </p:sp>
      <p:sp>
        <p:nvSpPr>
          <p:cNvPr id="2" name="Title 1"/>
          <p:cNvSpPr>
            <a:spLocks noGrp="1"/>
          </p:cNvSpPr>
          <p:nvPr>
            <p:ph type="title"/>
          </p:nvPr>
        </p:nvSpPr>
        <p:spPr/>
        <p:txBody>
          <a:bodyPr/>
          <a:lstStyle/>
          <a:p>
            <a:r>
              <a:rPr lang="en-US" dirty="0"/>
              <a:t>Anonymity Properties</a:t>
            </a:r>
          </a:p>
        </p:txBody>
      </p:sp>
      <p:sp>
        <p:nvSpPr>
          <p:cNvPr id="4" name="Slide Number Placeholder 3">
            <a:extLst>
              <a:ext uri="{FF2B5EF4-FFF2-40B4-BE49-F238E27FC236}">
                <a16:creationId xmlns:a16="http://schemas.microsoft.com/office/drawing/2014/main" id="{38FC81EC-A043-3F48-8539-B70C690BB0F7}"/>
              </a:ext>
            </a:extLst>
          </p:cNvPr>
          <p:cNvSpPr>
            <a:spLocks noGrp="1"/>
          </p:cNvSpPr>
          <p:nvPr>
            <p:ph type="sldNum" sz="quarter" idx="10"/>
          </p:nvPr>
        </p:nvSpPr>
        <p:spPr/>
        <p:txBody>
          <a:bodyPr/>
          <a:lstStyle/>
          <a:p>
            <a:fld id="{AB8D479C-BA14-6743-B5E9-E73E392A7250}" type="slidenum">
              <a:rPr lang="en-US" altLang="en-US" smtClean="0"/>
              <a:pPr/>
              <a:t>23</a:t>
            </a:fld>
            <a:endParaRPr lang="en-US" altLang="en-US"/>
          </a:p>
        </p:txBody>
      </p:sp>
      <p:sp>
        <p:nvSpPr>
          <p:cNvPr id="7" name="Footer Placeholder 6">
            <a:extLst>
              <a:ext uri="{FF2B5EF4-FFF2-40B4-BE49-F238E27FC236}">
                <a16:creationId xmlns:a16="http://schemas.microsoft.com/office/drawing/2014/main" id="{34BCD033-8B16-9644-A733-5355B90F1AFE}"/>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2990872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Unlinkability of two or more items of interest (IOIs, e.g., subjects, messages, actions) from an attacker’s perspective means that within the system, these IOIs are no more and no less related after his observations that they are related concerning his a-priori knowledge </a:t>
            </a:r>
          </a:p>
          <a:p>
            <a:pPr lvl="1"/>
            <a:endParaRPr lang="en-US" dirty="0"/>
          </a:p>
        </p:txBody>
      </p:sp>
      <p:sp>
        <p:nvSpPr>
          <p:cNvPr id="2" name="Title 1"/>
          <p:cNvSpPr>
            <a:spLocks noGrp="1"/>
          </p:cNvSpPr>
          <p:nvPr>
            <p:ph type="title"/>
          </p:nvPr>
        </p:nvSpPr>
        <p:spPr/>
        <p:txBody>
          <a:bodyPr/>
          <a:lstStyle/>
          <a:p>
            <a:r>
              <a:rPr lang="en-US" dirty="0"/>
              <a:t>Unlinkability</a:t>
            </a:r>
          </a:p>
        </p:txBody>
      </p:sp>
      <p:sp>
        <p:nvSpPr>
          <p:cNvPr id="4" name="Slide Number Placeholder 3">
            <a:extLst>
              <a:ext uri="{FF2B5EF4-FFF2-40B4-BE49-F238E27FC236}">
                <a16:creationId xmlns:a16="http://schemas.microsoft.com/office/drawing/2014/main" id="{F8E69795-70AC-4A43-B5AA-5FC1AD704552}"/>
              </a:ext>
            </a:extLst>
          </p:cNvPr>
          <p:cNvSpPr>
            <a:spLocks noGrp="1"/>
          </p:cNvSpPr>
          <p:nvPr>
            <p:ph type="sldNum" sz="quarter" idx="10"/>
          </p:nvPr>
        </p:nvSpPr>
        <p:spPr/>
        <p:txBody>
          <a:bodyPr/>
          <a:lstStyle/>
          <a:p>
            <a:fld id="{AB8D479C-BA14-6743-B5E9-E73E392A7250}" type="slidenum">
              <a:rPr lang="en-US" altLang="en-US" smtClean="0"/>
              <a:pPr/>
              <a:t>24</a:t>
            </a:fld>
            <a:endParaRPr lang="en-US" altLang="en-US"/>
          </a:p>
        </p:txBody>
      </p:sp>
      <p:sp>
        <p:nvSpPr>
          <p:cNvPr id="7" name="Footer Placeholder 6">
            <a:extLst>
              <a:ext uri="{FF2B5EF4-FFF2-40B4-BE49-F238E27FC236}">
                <a16:creationId xmlns:a16="http://schemas.microsoft.com/office/drawing/2014/main" id="{16FFD95F-9CCD-7E4B-95A2-3770C4CD9051}"/>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26524034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Size of sender anonymity set = 5</a:t>
            </a:r>
          </a:p>
          <a:p>
            <a:r>
              <a:rPr lang="en-US" dirty="0"/>
              <a:t>Example:</a:t>
            </a:r>
          </a:p>
          <a:p>
            <a:pPr lvl="1"/>
            <a:r>
              <a:rPr lang="en-US" dirty="0"/>
              <a:t>What is the probability that two </a:t>
            </a:r>
            <a:r>
              <a:rPr lang="en-US" dirty="0" smtClean="0"/>
              <a:t>(independent) messages </a:t>
            </a:r>
            <a:r>
              <a:rPr lang="en-US" dirty="0"/>
              <a:t>are sent by the same sender? </a:t>
            </a:r>
          </a:p>
          <a:p>
            <a:pPr lvl="1"/>
            <a:r>
              <a:rPr lang="en-US" dirty="0"/>
              <a:t>After observation, what is the probability? </a:t>
            </a:r>
          </a:p>
        </p:txBody>
      </p:sp>
      <p:sp>
        <p:nvSpPr>
          <p:cNvPr id="2" name="Title 1"/>
          <p:cNvSpPr>
            <a:spLocks noGrp="1"/>
          </p:cNvSpPr>
          <p:nvPr>
            <p:ph type="title"/>
          </p:nvPr>
        </p:nvSpPr>
        <p:spPr/>
        <p:txBody>
          <a:bodyPr/>
          <a:lstStyle/>
          <a:p>
            <a:r>
              <a:rPr lang="en-US" dirty="0"/>
              <a:t>Unlinkability Example</a:t>
            </a: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1947" y="3713656"/>
            <a:ext cx="4660106" cy="24188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Rounded Rectangle 17"/>
          <p:cNvSpPr/>
          <p:nvPr/>
        </p:nvSpPr>
        <p:spPr>
          <a:xfrm>
            <a:off x="3810000" y="4811165"/>
            <a:ext cx="333375" cy="2238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3810000" y="4448647"/>
            <a:ext cx="333375" cy="2238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6FF83477-E005-6C46-8515-DF7E8D61EA81}"/>
              </a:ext>
            </a:extLst>
          </p:cNvPr>
          <p:cNvSpPr>
            <a:spLocks noGrp="1"/>
          </p:cNvSpPr>
          <p:nvPr>
            <p:ph type="sldNum" sz="quarter" idx="10"/>
          </p:nvPr>
        </p:nvSpPr>
        <p:spPr/>
        <p:txBody>
          <a:bodyPr/>
          <a:lstStyle/>
          <a:p>
            <a:fld id="{AB8D479C-BA14-6743-B5E9-E73E392A7250}" type="slidenum">
              <a:rPr lang="en-US" altLang="en-US" smtClean="0"/>
              <a:pPr/>
              <a:t>25</a:t>
            </a:fld>
            <a:endParaRPr lang="en-US" altLang="en-US"/>
          </a:p>
        </p:txBody>
      </p:sp>
      <p:sp>
        <p:nvSpPr>
          <p:cNvPr id="7" name="Footer Placeholder 6">
            <a:extLst>
              <a:ext uri="{FF2B5EF4-FFF2-40B4-BE49-F238E27FC236}">
                <a16:creationId xmlns:a16="http://schemas.microsoft.com/office/drawing/2014/main" id="{5C82E16B-8901-F74B-B20E-30CB51D0E003}"/>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1580833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Recall anonymity </a:t>
            </a:r>
          </a:p>
          <a:p>
            <a:pPr lvl="1"/>
            <a:r>
              <a:rPr lang="en-US" dirty="0"/>
              <a:t>A sender </a:t>
            </a:r>
            <a:r>
              <a:rPr lang="en-US" dirty="0">
                <a:solidFill>
                  <a:schemeClr val="tx2"/>
                </a:solidFill>
              </a:rPr>
              <a:t>S</a:t>
            </a:r>
            <a:r>
              <a:rPr lang="en-US" dirty="0"/>
              <a:t> sends a message </a:t>
            </a:r>
            <a:r>
              <a:rPr lang="en-US" dirty="0">
                <a:solidFill>
                  <a:srgbClr val="FF0000"/>
                </a:solidFill>
              </a:rPr>
              <a:t>M</a:t>
            </a:r>
            <a:r>
              <a:rPr lang="en-US" dirty="0"/>
              <a:t> anonymously, </a:t>
            </a:r>
            <a:r>
              <a:rPr lang="en-US" dirty="0" err="1"/>
              <a:t>iff</a:t>
            </a:r>
            <a:r>
              <a:rPr lang="en-US" dirty="0"/>
              <a:t> </a:t>
            </a:r>
            <a:r>
              <a:rPr lang="en-US" dirty="0">
                <a:solidFill>
                  <a:schemeClr val="tx2"/>
                </a:solidFill>
              </a:rPr>
              <a:t>S</a:t>
            </a:r>
            <a:r>
              <a:rPr lang="en-US" dirty="0"/>
              <a:t> is anonymous within the set of potential senders of </a:t>
            </a:r>
            <a:r>
              <a:rPr lang="en-US" dirty="0">
                <a:solidFill>
                  <a:srgbClr val="FF0000"/>
                </a:solidFill>
              </a:rPr>
              <a:t>M</a:t>
            </a:r>
          </a:p>
          <a:p>
            <a:pPr lvl="1"/>
            <a:r>
              <a:rPr lang="en-US" dirty="0"/>
              <a:t>A message </a:t>
            </a:r>
            <a:r>
              <a:rPr lang="en-US" dirty="0">
                <a:solidFill>
                  <a:srgbClr val="FF0000"/>
                </a:solidFill>
              </a:rPr>
              <a:t>M</a:t>
            </a:r>
            <a:r>
              <a:rPr lang="en-US" dirty="0"/>
              <a:t> is sent anonymously, </a:t>
            </a:r>
            <a:r>
              <a:rPr lang="en-US" dirty="0" err="1"/>
              <a:t>iff</a:t>
            </a:r>
            <a:r>
              <a:rPr lang="en-US" dirty="0"/>
              <a:t> </a:t>
            </a:r>
            <a:r>
              <a:rPr lang="en-US" dirty="0">
                <a:solidFill>
                  <a:srgbClr val="FF0000"/>
                </a:solidFill>
              </a:rPr>
              <a:t>M</a:t>
            </a:r>
            <a:r>
              <a:rPr lang="en-US" dirty="0"/>
              <a:t> can have been sent by each potential sender</a:t>
            </a:r>
          </a:p>
          <a:p>
            <a:r>
              <a:rPr lang="en-US" dirty="0"/>
              <a:t>Sender/recipient anonymity means message is </a:t>
            </a:r>
            <a:r>
              <a:rPr lang="en-US" dirty="0" err="1"/>
              <a:t>unlinkable</a:t>
            </a:r>
            <a:r>
              <a:rPr lang="en-US" dirty="0"/>
              <a:t> to the potentially sending/receiving subjects</a:t>
            </a:r>
          </a:p>
        </p:txBody>
      </p:sp>
      <p:sp>
        <p:nvSpPr>
          <p:cNvPr id="2" name="Title 1"/>
          <p:cNvSpPr>
            <a:spLocks noGrp="1"/>
          </p:cNvSpPr>
          <p:nvPr>
            <p:ph type="title"/>
          </p:nvPr>
        </p:nvSpPr>
        <p:spPr/>
        <p:txBody>
          <a:bodyPr/>
          <a:lstStyle/>
          <a:p>
            <a:r>
              <a:rPr lang="en-US" dirty="0"/>
              <a:t>Anonymity in terms of Unlinkability</a:t>
            </a:r>
          </a:p>
        </p:txBody>
      </p:sp>
      <p:sp>
        <p:nvSpPr>
          <p:cNvPr id="9" name="Slide Number Placeholder 8">
            <a:extLst>
              <a:ext uri="{FF2B5EF4-FFF2-40B4-BE49-F238E27FC236}">
                <a16:creationId xmlns:a16="http://schemas.microsoft.com/office/drawing/2014/main" id="{2BC3496A-90E9-8044-B615-CC1258F2EB72}"/>
              </a:ext>
            </a:extLst>
          </p:cNvPr>
          <p:cNvSpPr>
            <a:spLocks noGrp="1"/>
          </p:cNvSpPr>
          <p:nvPr>
            <p:ph type="sldNum" sz="quarter" idx="10"/>
          </p:nvPr>
        </p:nvSpPr>
        <p:spPr/>
        <p:txBody>
          <a:bodyPr/>
          <a:lstStyle/>
          <a:p>
            <a:fld id="{AB8D479C-BA14-6743-B5E9-E73E392A7250}" type="slidenum">
              <a:rPr lang="en-US" altLang="en-US" smtClean="0"/>
              <a:pPr/>
              <a:t>26</a:t>
            </a:fld>
            <a:endParaRPr lang="en-US" altLang="en-US"/>
          </a:p>
        </p:txBody>
      </p:sp>
      <p:sp>
        <p:nvSpPr>
          <p:cNvPr id="10" name="Footer Placeholder 9">
            <a:extLst>
              <a:ext uri="{FF2B5EF4-FFF2-40B4-BE49-F238E27FC236}">
                <a16:creationId xmlns:a16="http://schemas.microsoft.com/office/drawing/2014/main" id="{0B17C843-BF73-1440-B924-17225EAD2F75}"/>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1337993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i="1" dirty="0"/>
              <a:t>Relationship anonymity </a:t>
            </a:r>
            <a:r>
              <a:rPr lang="en-US" dirty="0"/>
              <a:t>of a pair of subjects, means that to this sender and receiver are </a:t>
            </a:r>
            <a:r>
              <a:rPr lang="en-US" dirty="0" err="1"/>
              <a:t>unlinkable</a:t>
            </a:r>
            <a:endParaRPr lang="en-US" dirty="0"/>
          </a:p>
          <a:p>
            <a:r>
              <a:rPr lang="en-US" dirty="0"/>
              <a:t>Relationship anonymity is a weaker property than each of Sender anonymity and Recipient anonymity! </a:t>
            </a:r>
            <a:endParaRPr lang="en-US" dirty="0">
              <a:sym typeface="Wingdings" pitchFamily="2" charset="2"/>
            </a:endParaRPr>
          </a:p>
          <a:p>
            <a:pPr lvl="1"/>
            <a:r>
              <a:rPr lang="en-US" dirty="0"/>
              <a:t>Sender anonymity </a:t>
            </a:r>
            <a:r>
              <a:rPr lang="en-US" dirty="0">
                <a:sym typeface="Wingdings" pitchFamily="2" charset="2"/>
              </a:rPr>
              <a:t> Relationship anonymity </a:t>
            </a:r>
          </a:p>
          <a:p>
            <a:pPr lvl="1"/>
            <a:r>
              <a:rPr lang="en-US" dirty="0">
                <a:sym typeface="Wingdings" pitchFamily="2" charset="2"/>
              </a:rPr>
              <a:t>Receiver anonymity  Relationship anonymity</a:t>
            </a:r>
          </a:p>
          <a:p>
            <a:pPr lvl="1"/>
            <a:r>
              <a:rPr lang="en-US" dirty="0"/>
              <a:t>Relationship anonymity -&gt;? </a:t>
            </a:r>
            <a:r>
              <a:rPr lang="en-US" dirty="0">
                <a:sym typeface="Wingdings" pitchFamily="2" charset="2"/>
              </a:rPr>
              <a:t>Sender anonymity, Receiver anonymity</a:t>
            </a:r>
            <a:endParaRPr lang="en-US" dirty="0"/>
          </a:p>
          <a:p>
            <a:pPr lvl="1"/>
            <a:endParaRPr lang="en-US" dirty="0"/>
          </a:p>
        </p:txBody>
      </p:sp>
      <p:sp>
        <p:nvSpPr>
          <p:cNvPr id="2" name="Title 1"/>
          <p:cNvSpPr>
            <a:spLocks noGrp="1"/>
          </p:cNvSpPr>
          <p:nvPr>
            <p:ph type="title"/>
          </p:nvPr>
        </p:nvSpPr>
        <p:spPr/>
        <p:txBody>
          <a:bodyPr/>
          <a:lstStyle/>
          <a:p>
            <a:r>
              <a:rPr lang="en-US" dirty="0"/>
              <a:t>Relationship Anonymity</a:t>
            </a:r>
          </a:p>
        </p:txBody>
      </p:sp>
      <p:sp>
        <p:nvSpPr>
          <p:cNvPr id="4" name="Slide Number Placeholder 3">
            <a:extLst>
              <a:ext uri="{FF2B5EF4-FFF2-40B4-BE49-F238E27FC236}">
                <a16:creationId xmlns:a16="http://schemas.microsoft.com/office/drawing/2014/main" id="{F5DFBC67-A870-7648-B087-DC23565F79C0}"/>
              </a:ext>
            </a:extLst>
          </p:cNvPr>
          <p:cNvSpPr>
            <a:spLocks noGrp="1"/>
          </p:cNvSpPr>
          <p:nvPr>
            <p:ph type="sldNum" sz="quarter" idx="10"/>
          </p:nvPr>
        </p:nvSpPr>
        <p:spPr/>
        <p:txBody>
          <a:bodyPr/>
          <a:lstStyle/>
          <a:p>
            <a:fld id="{AB8D479C-BA14-6743-B5E9-E73E392A7250}" type="slidenum">
              <a:rPr lang="en-US" altLang="en-US" smtClean="0"/>
              <a:pPr/>
              <a:t>27</a:t>
            </a:fld>
            <a:endParaRPr lang="en-US" altLang="en-US"/>
          </a:p>
        </p:txBody>
      </p:sp>
      <p:sp>
        <p:nvSpPr>
          <p:cNvPr id="7" name="Footer Placeholder 6">
            <a:extLst>
              <a:ext uri="{FF2B5EF4-FFF2-40B4-BE49-F238E27FC236}">
                <a16:creationId xmlns:a16="http://schemas.microsoft.com/office/drawing/2014/main" id="{CD186B36-091C-FB41-B91C-00BDEB4FC4B4}"/>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3195146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a:t>Undetectability</a:t>
            </a:r>
            <a:r>
              <a:rPr lang="en-US" dirty="0"/>
              <a:t> of an item of interest (IOI) from </a:t>
            </a:r>
            <a:r>
              <a:rPr lang="en-US"/>
              <a:t>an attacker’s perspective </a:t>
            </a:r>
            <a:r>
              <a:rPr lang="en-US" dirty="0"/>
              <a:t>means that the attacker cannot sufficiently distinguish whether it exists or not.</a:t>
            </a:r>
          </a:p>
          <a:p>
            <a:pPr lvl="1"/>
            <a:r>
              <a:rPr lang="en-US" dirty="0"/>
              <a:t>For example, if the IOI under consideration is a message, then it means that a message is not sufficiently distinguishable from random noise</a:t>
            </a:r>
          </a:p>
          <a:p>
            <a:r>
              <a:rPr lang="en-US" dirty="0"/>
              <a:t>Perfect or Maximal Undetectability: If the attacker can never distinguish (or distinguish with zero probability) whether an IOI exists or not.</a:t>
            </a:r>
          </a:p>
          <a:p>
            <a:r>
              <a:rPr lang="en-US" dirty="0"/>
              <a:t>Example </a:t>
            </a:r>
          </a:p>
          <a:p>
            <a:pPr lvl="1"/>
            <a:r>
              <a:rPr lang="en-US" dirty="0"/>
              <a:t>steganography	</a:t>
            </a:r>
          </a:p>
        </p:txBody>
      </p:sp>
      <p:sp>
        <p:nvSpPr>
          <p:cNvPr id="2" name="Title 1"/>
          <p:cNvSpPr>
            <a:spLocks noGrp="1"/>
          </p:cNvSpPr>
          <p:nvPr>
            <p:ph type="title"/>
          </p:nvPr>
        </p:nvSpPr>
        <p:spPr/>
        <p:txBody>
          <a:bodyPr/>
          <a:lstStyle/>
          <a:p>
            <a:r>
              <a:rPr lang="en-US" dirty="0"/>
              <a:t>Undetectability</a:t>
            </a:r>
          </a:p>
        </p:txBody>
      </p:sp>
      <p:sp>
        <p:nvSpPr>
          <p:cNvPr id="4" name="Slide Number Placeholder 3">
            <a:extLst>
              <a:ext uri="{FF2B5EF4-FFF2-40B4-BE49-F238E27FC236}">
                <a16:creationId xmlns:a16="http://schemas.microsoft.com/office/drawing/2014/main" id="{E09B6D71-F615-0444-9577-F1A2346DE276}"/>
              </a:ext>
            </a:extLst>
          </p:cNvPr>
          <p:cNvSpPr>
            <a:spLocks noGrp="1"/>
          </p:cNvSpPr>
          <p:nvPr>
            <p:ph type="sldNum" sz="quarter" idx="10"/>
          </p:nvPr>
        </p:nvSpPr>
        <p:spPr/>
        <p:txBody>
          <a:bodyPr/>
          <a:lstStyle/>
          <a:p>
            <a:fld id="{AB8D479C-BA14-6743-B5E9-E73E392A7250}" type="slidenum">
              <a:rPr lang="en-US" altLang="en-US" smtClean="0"/>
              <a:pPr/>
              <a:t>28</a:t>
            </a:fld>
            <a:endParaRPr lang="en-US" altLang="en-US"/>
          </a:p>
        </p:txBody>
      </p:sp>
      <p:sp>
        <p:nvSpPr>
          <p:cNvPr id="7" name="Footer Placeholder 6">
            <a:extLst>
              <a:ext uri="{FF2B5EF4-FFF2-40B4-BE49-F238E27FC236}">
                <a16:creationId xmlns:a16="http://schemas.microsoft.com/office/drawing/2014/main" id="{83C03167-DA29-C64F-B49A-A85223920778}"/>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41153049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Unobservability of an IOI means</a:t>
            </a:r>
          </a:p>
          <a:p>
            <a:pPr lvl="1"/>
            <a:r>
              <a:rPr lang="en-US" dirty="0" err="1"/>
              <a:t>Undetectability</a:t>
            </a:r>
            <a:r>
              <a:rPr lang="en-US" dirty="0"/>
              <a:t> of the IOI against all subjects uninvolved in it, and</a:t>
            </a:r>
          </a:p>
          <a:p>
            <a:pPr lvl="1"/>
            <a:r>
              <a:rPr lang="en-US" dirty="0"/>
              <a:t>Anonymity of the subject(s) involved in the IOI </a:t>
            </a:r>
          </a:p>
          <a:p>
            <a:r>
              <a:rPr lang="en-US" dirty="0">
                <a:solidFill>
                  <a:schemeClr val="tx2"/>
                </a:solidFill>
              </a:rPr>
              <a:t>Sender unobservability:</a:t>
            </a:r>
            <a:r>
              <a:rPr lang="en-US" dirty="0"/>
              <a:t> means that it is sufficiently undetectable whether any sender within the unobservability set sends</a:t>
            </a:r>
          </a:p>
          <a:p>
            <a:r>
              <a:rPr lang="en-US" dirty="0">
                <a:solidFill>
                  <a:schemeClr val="tx2"/>
                </a:solidFill>
              </a:rPr>
              <a:t>Sender unobservability is perfect </a:t>
            </a:r>
            <a:r>
              <a:rPr lang="en-US" dirty="0" err="1"/>
              <a:t>iff</a:t>
            </a:r>
            <a:r>
              <a:rPr lang="en-US" dirty="0"/>
              <a:t> it is completely undetectable whether any sender within the unobservability set sends</a:t>
            </a:r>
          </a:p>
          <a:p>
            <a:r>
              <a:rPr lang="en-US" dirty="0"/>
              <a:t>Similarly, Recipient unobservability and Relationship unobservability are defined!</a:t>
            </a:r>
          </a:p>
        </p:txBody>
      </p:sp>
      <p:sp>
        <p:nvSpPr>
          <p:cNvPr id="2" name="Title 1"/>
          <p:cNvSpPr>
            <a:spLocks noGrp="1"/>
          </p:cNvSpPr>
          <p:nvPr>
            <p:ph type="title"/>
          </p:nvPr>
        </p:nvSpPr>
        <p:spPr/>
        <p:txBody>
          <a:bodyPr/>
          <a:lstStyle/>
          <a:p>
            <a:r>
              <a:rPr lang="en-US" dirty="0"/>
              <a:t>Unobservability</a:t>
            </a:r>
          </a:p>
        </p:txBody>
      </p:sp>
      <p:sp>
        <p:nvSpPr>
          <p:cNvPr id="4" name="Slide Number Placeholder 3">
            <a:extLst>
              <a:ext uri="{FF2B5EF4-FFF2-40B4-BE49-F238E27FC236}">
                <a16:creationId xmlns:a16="http://schemas.microsoft.com/office/drawing/2014/main" id="{CE70BB76-3C55-474B-8BDC-1E622339B472}"/>
              </a:ext>
            </a:extLst>
          </p:cNvPr>
          <p:cNvSpPr>
            <a:spLocks noGrp="1"/>
          </p:cNvSpPr>
          <p:nvPr>
            <p:ph type="sldNum" sz="quarter" idx="10"/>
          </p:nvPr>
        </p:nvSpPr>
        <p:spPr/>
        <p:txBody>
          <a:bodyPr/>
          <a:lstStyle/>
          <a:p>
            <a:fld id="{AB8D479C-BA14-6743-B5E9-E73E392A7250}" type="slidenum">
              <a:rPr lang="en-US" altLang="en-US" smtClean="0"/>
              <a:pPr/>
              <a:t>29</a:t>
            </a:fld>
            <a:endParaRPr lang="en-US" altLang="en-US"/>
          </a:p>
        </p:txBody>
      </p:sp>
      <p:sp>
        <p:nvSpPr>
          <p:cNvPr id="7" name="Footer Placeholder 6">
            <a:extLst>
              <a:ext uri="{FF2B5EF4-FFF2-40B4-BE49-F238E27FC236}">
                <a16:creationId xmlns:a16="http://schemas.microsoft.com/office/drawing/2014/main" id="{02BE8BF4-D8EF-D34D-8547-8E1B1FF401E2}"/>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3416473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100" name="Google Shape;100;p22"/>
          <p:cNvSpPr txBox="1">
            <a:spLocks noGrp="1"/>
          </p:cNvSpPr>
          <p:nvPr>
            <p:ph idx="1"/>
          </p:nvPr>
        </p:nvSpPr>
        <p:spPr/>
        <p:txBody>
          <a:bodyPr/>
          <a:lstStyle/>
          <a:p>
            <a:r>
              <a:rPr lang="en-US" dirty="0"/>
              <a:t>Sensitive information often means </a:t>
            </a:r>
            <a:r>
              <a:rPr lang="en-US" b="1" dirty="0"/>
              <a:t>Personally Identifiable Information (PII)</a:t>
            </a:r>
          </a:p>
          <a:p>
            <a:pPr lvl="1"/>
            <a:r>
              <a:rPr lang="en-US" dirty="0"/>
              <a:t>Name, location, phone, email, IP, SSN, medical record numbers, health plan numbers, device identifiers, account numbers</a:t>
            </a:r>
          </a:p>
          <a:p>
            <a:r>
              <a:rPr lang="en-US" dirty="0"/>
              <a:t>Common idea is to remove “sensitive attributes” from data to anonymize individuals</a:t>
            </a:r>
          </a:p>
          <a:p>
            <a:pPr lvl="1"/>
            <a:r>
              <a:rPr lang="en-US" dirty="0"/>
              <a:t>E.g. </a:t>
            </a:r>
            <a:r>
              <a:rPr lang="en-US" dirty="0">
                <a:hlinkClick r:id="rId3"/>
              </a:rPr>
              <a:t>HIPAA safe harbor provision </a:t>
            </a:r>
            <a:r>
              <a:rPr lang="en-US" dirty="0"/>
              <a:t>specifies such a rule for medical data</a:t>
            </a:r>
          </a:p>
        </p:txBody>
      </p:sp>
      <p:sp>
        <p:nvSpPr>
          <p:cNvPr id="7" name="Title 6">
            <a:extLst>
              <a:ext uri="{FF2B5EF4-FFF2-40B4-BE49-F238E27FC236}">
                <a16:creationId xmlns:a16="http://schemas.microsoft.com/office/drawing/2014/main" id="{30EB0817-F356-1E44-BBD9-3AA6861E72E7}"/>
              </a:ext>
            </a:extLst>
          </p:cNvPr>
          <p:cNvSpPr>
            <a:spLocks noGrp="1"/>
          </p:cNvSpPr>
          <p:nvPr>
            <p:ph type="title"/>
          </p:nvPr>
        </p:nvSpPr>
        <p:spPr/>
        <p:txBody>
          <a:bodyPr/>
          <a:lstStyle/>
          <a:p>
            <a:r>
              <a:rPr lang="en-US" dirty="0"/>
              <a:t>Private Information</a:t>
            </a:r>
          </a:p>
        </p:txBody>
      </p:sp>
      <p:sp>
        <p:nvSpPr>
          <p:cNvPr id="3" name="Slide Number Placeholder 2">
            <a:extLst>
              <a:ext uri="{FF2B5EF4-FFF2-40B4-BE49-F238E27FC236}">
                <a16:creationId xmlns:a16="http://schemas.microsoft.com/office/drawing/2014/main" id="{B9ED49DE-6F48-3C4A-8433-87E8D0BC454A}"/>
              </a:ext>
            </a:extLst>
          </p:cNvPr>
          <p:cNvSpPr>
            <a:spLocks noGrp="1"/>
          </p:cNvSpPr>
          <p:nvPr>
            <p:ph type="sldNum" sz="quarter" idx="10"/>
          </p:nvPr>
        </p:nvSpPr>
        <p:spPr/>
        <p:txBody>
          <a:bodyPr/>
          <a:lstStyle/>
          <a:p>
            <a:fld id="{AB8D479C-BA14-6743-B5E9-E73E392A7250}" type="slidenum">
              <a:rPr lang="en-US" altLang="en-US" smtClean="0"/>
              <a:pPr/>
              <a:t>3</a:t>
            </a:fld>
            <a:endParaRPr lang="en-US" altLang="en-US"/>
          </a:p>
        </p:txBody>
      </p:sp>
      <p:sp>
        <p:nvSpPr>
          <p:cNvPr id="4" name="Footer Placeholder 3">
            <a:extLst>
              <a:ext uri="{FF2B5EF4-FFF2-40B4-BE49-F238E27FC236}">
                <a16:creationId xmlns:a16="http://schemas.microsoft.com/office/drawing/2014/main" id="{D6402671-79F7-5744-B1C9-BB05A1DFA561}"/>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2351089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Unobservability</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778" y="2019300"/>
            <a:ext cx="7322344" cy="3486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6099" y="1984146"/>
            <a:ext cx="7372350" cy="354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a:extLst>
              <a:ext uri="{FF2B5EF4-FFF2-40B4-BE49-F238E27FC236}">
                <a16:creationId xmlns:a16="http://schemas.microsoft.com/office/drawing/2014/main" id="{73AA832F-348A-544A-AEA1-FD50E23A5C26}"/>
              </a:ext>
            </a:extLst>
          </p:cNvPr>
          <p:cNvSpPr>
            <a:spLocks noGrp="1"/>
          </p:cNvSpPr>
          <p:nvPr>
            <p:ph type="sldNum" sz="quarter" idx="10"/>
          </p:nvPr>
        </p:nvSpPr>
        <p:spPr/>
        <p:txBody>
          <a:bodyPr/>
          <a:lstStyle/>
          <a:p>
            <a:fld id="{AB8D479C-BA14-6743-B5E9-E73E392A7250}" type="slidenum">
              <a:rPr lang="en-US" altLang="en-US" smtClean="0"/>
              <a:pPr/>
              <a:t>30</a:t>
            </a:fld>
            <a:endParaRPr lang="en-US" altLang="en-US"/>
          </a:p>
        </p:txBody>
      </p:sp>
      <p:sp>
        <p:nvSpPr>
          <p:cNvPr id="4" name="Footer Placeholder 3">
            <a:extLst>
              <a:ext uri="{FF2B5EF4-FFF2-40B4-BE49-F238E27FC236}">
                <a16:creationId xmlns:a16="http://schemas.microsoft.com/office/drawing/2014/main" id="{25DFF772-0E21-D943-BB84-02CCD8FCBA05}"/>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47884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a:t>Unobservability</a:t>
            </a:r>
            <a:r>
              <a:rPr lang="en-US" dirty="0"/>
              <a:t> </a:t>
            </a:r>
            <a:r>
              <a:rPr lang="en-US" dirty="0">
                <a:sym typeface="Wingdings" panose="05000000000000000000" pitchFamily="2" charset="2"/>
              </a:rPr>
              <a:t> Anonymity</a:t>
            </a:r>
          </a:p>
          <a:p>
            <a:pPr lvl="1"/>
            <a:r>
              <a:rPr lang="en-US" dirty="0"/>
              <a:t>Sender </a:t>
            </a:r>
            <a:r>
              <a:rPr lang="en-US" dirty="0" err="1"/>
              <a:t>Unobservability</a:t>
            </a:r>
            <a:r>
              <a:rPr lang="en-US" dirty="0"/>
              <a:t> </a:t>
            </a:r>
            <a:r>
              <a:rPr lang="en-US" dirty="0">
                <a:sym typeface="Wingdings" panose="05000000000000000000" pitchFamily="2" charset="2"/>
              </a:rPr>
              <a:t> Sender Anonymity</a:t>
            </a:r>
          </a:p>
          <a:p>
            <a:pPr lvl="1"/>
            <a:r>
              <a:rPr lang="en-US" dirty="0"/>
              <a:t>Recipient </a:t>
            </a:r>
            <a:r>
              <a:rPr lang="en-US" dirty="0" err="1"/>
              <a:t>Unobservability</a:t>
            </a:r>
            <a:r>
              <a:rPr lang="en-US" dirty="0"/>
              <a:t> </a:t>
            </a:r>
            <a:r>
              <a:rPr lang="en-US" dirty="0">
                <a:sym typeface="Wingdings" panose="05000000000000000000" pitchFamily="2" charset="2"/>
              </a:rPr>
              <a:t> Recipient Anonymity</a:t>
            </a:r>
          </a:p>
          <a:p>
            <a:pPr lvl="1"/>
            <a:r>
              <a:rPr lang="en-US" dirty="0"/>
              <a:t>Relationship Unobservability </a:t>
            </a:r>
            <a:r>
              <a:rPr lang="en-US" dirty="0">
                <a:sym typeface="Wingdings" panose="05000000000000000000" pitchFamily="2" charset="2"/>
              </a:rPr>
              <a:t> Relationship Anonymity</a:t>
            </a:r>
            <a:endParaRPr lang="en-US" dirty="0"/>
          </a:p>
          <a:p>
            <a:r>
              <a:rPr lang="en-US" dirty="0"/>
              <a:t>Sender anonymity </a:t>
            </a:r>
            <a:r>
              <a:rPr lang="en-US" dirty="0">
                <a:sym typeface="Wingdings" panose="05000000000000000000" pitchFamily="2" charset="2"/>
              </a:rPr>
              <a:t> Relationship anonymity</a:t>
            </a:r>
          </a:p>
          <a:p>
            <a:r>
              <a:rPr lang="en-US" dirty="0">
                <a:sym typeface="Wingdings" panose="05000000000000000000" pitchFamily="2" charset="2"/>
              </a:rPr>
              <a:t>Recipient anonymity  Relationship anonymity</a:t>
            </a:r>
          </a:p>
          <a:p>
            <a:r>
              <a:rPr lang="en-US" dirty="0"/>
              <a:t>Sender </a:t>
            </a:r>
            <a:r>
              <a:rPr lang="en-US" dirty="0" err="1"/>
              <a:t>unobservability</a:t>
            </a:r>
            <a:r>
              <a:rPr lang="en-US" dirty="0"/>
              <a:t> </a:t>
            </a:r>
            <a:r>
              <a:rPr lang="en-US" dirty="0">
                <a:sym typeface="Wingdings" panose="05000000000000000000" pitchFamily="2" charset="2"/>
              </a:rPr>
              <a:t> Relationship </a:t>
            </a:r>
            <a:r>
              <a:rPr lang="en-US" dirty="0" err="1"/>
              <a:t>unobservability</a:t>
            </a:r>
            <a:r>
              <a:rPr lang="en-US" dirty="0"/>
              <a:t> </a:t>
            </a:r>
          </a:p>
          <a:p>
            <a:r>
              <a:rPr lang="en-US" dirty="0">
                <a:sym typeface="Wingdings" panose="05000000000000000000" pitchFamily="2" charset="2"/>
              </a:rPr>
              <a:t>Recipient </a:t>
            </a:r>
            <a:r>
              <a:rPr lang="en-US" dirty="0"/>
              <a:t>unobservability</a:t>
            </a:r>
            <a:r>
              <a:rPr lang="en-US" dirty="0">
                <a:sym typeface="Wingdings" panose="05000000000000000000" pitchFamily="2" charset="2"/>
              </a:rPr>
              <a:t>  Relationship </a:t>
            </a:r>
            <a:r>
              <a:rPr lang="en-US" dirty="0"/>
              <a:t>unobservability</a:t>
            </a:r>
            <a:endParaRPr lang="en-US" dirty="0">
              <a:sym typeface="Wingdings" panose="05000000000000000000" pitchFamily="2" charset="2"/>
            </a:endParaRPr>
          </a:p>
          <a:p>
            <a:r>
              <a:rPr lang="en-US" dirty="0" err="1"/>
              <a:t>Unobservability</a:t>
            </a:r>
            <a:r>
              <a:rPr lang="en-US" dirty="0"/>
              <a:t> </a:t>
            </a:r>
            <a:r>
              <a:rPr lang="en-US" dirty="0">
                <a:sym typeface="Wingdings" panose="05000000000000000000" pitchFamily="2" charset="2"/>
              </a:rPr>
              <a:t> </a:t>
            </a:r>
            <a:r>
              <a:rPr lang="en-US" dirty="0" err="1">
                <a:sym typeface="Wingdings" panose="05000000000000000000" pitchFamily="2" charset="2"/>
              </a:rPr>
              <a:t>Undetectability</a:t>
            </a:r>
            <a:endParaRPr lang="en-US" dirty="0">
              <a:sym typeface="Wingdings" panose="05000000000000000000" pitchFamily="2" charset="2"/>
            </a:endParaRPr>
          </a:p>
          <a:p>
            <a:endParaRPr lang="en-US" dirty="0"/>
          </a:p>
        </p:txBody>
      </p:sp>
      <p:sp>
        <p:nvSpPr>
          <p:cNvPr id="2" name="Title 1"/>
          <p:cNvSpPr>
            <a:spLocks noGrp="1"/>
          </p:cNvSpPr>
          <p:nvPr>
            <p:ph type="title"/>
          </p:nvPr>
        </p:nvSpPr>
        <p:spPr/>
        <p:txBody>
          <a:bodyPr/>
          <a:lstStyle/>
          <a:p>
            <a:r>
              <a:rPr lang="en-US" dirty="0"/>
              <a:t>Relationships</a:t>
            </a:r>
          </a:p>
        </p:txBody>
      </p:sp>
      <p:sp>
        <p:nvSpPr>
          <p:cNvPr id="4" name="Slide Number Placeholder 3">
            <a:extLst>
              <a:ext uri="{FF2B5EF4-FFF2-40B4-BE49-F238E27FC236}">
                <a16:creationId xmlns:a16="http://schemas.microsoft.com/office/drawing/2014/main" id="{45031881-C005-5C44-922A-95C006BED7AF}"/>
              </a:ext>
            </a:extLst>
          </p:cNvPr>
          <p:cNvSpPr>
            <a:spLocks noGrp="1"/>
          </p:cNvSpPr>
          <p:nvPr>
            <p:ph type="sldNum" sz="quarter" idx="10"/>
          </p:nvPr>
        </p:nvSpPr>
        <p:spPr/>
        <p:txBody>
          <a:bodyPr/>
          <a:lstStyle/>
          <a:p>
            <a:fld id="{AB8D479C-BA14-6743-B5E9-E73E392A7250}" type="slidenum">
              <a:rPr lang="en-US" altLang="en-US" smtClean="0"/>
              <a:pPr/>
              <a:t>31</a:t>
            </a:fld>
            <a:endParaRPr lang="en-US" altLang="en-US"/>
          </a:p>
        </p:txBody>
      </p:sp>
      <p:sp>
        <p:nvSpPr>
          <p:cNvPr id="7" name="Footer Placeholder 6">
            <a:extLst>
              <a:ext uri="{FF2B5EF4-FFF2-40B4-BE49-F238E27FC236}">
                <a16:creationId xmlns:a16="http://schemas.microsoft.com/office/drawing/2014/main" id="{B00E7222-2002-FB40-BC47-89EABAE4EC1F}"/>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27736415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371600"/>
            <a:ext cx="7993063" cy="4760913"/>
          </a:xfrm>
        </p:spPr>
        <p:txBody>
          <a:bodyPr/>
          <a:lstStyle/>
          <a:p>
            <a:r>
              <a:rPr lang="en-US" dirty="0"/>
              <a:t>Any two-way communication still requires appropriate identifiers</a:t>
            </a:r>
          </a:p>
          <a:p>
            <a:r>
              <a:rPr lang="en-US" dirty="0"/>
              <a:t>Pseudonym is an identifier of a subject other than one of the subject’s real name(s)</a:t>
            </a:r>
          </a:p>
          <a:p>
            <a:r>
              <a:rPr lang="en-US" dirty="0"/>
              <a:t>Holder: The subject to which the pseudonym belongs to</a:t>
            </a:r>
          </a:p>
          <a:p>
            <a:pPr lvl="1"/>
            <a:r>
              <a:rPr lang="en-US" dirty="0"/>
              <a:t>The subject is pseudonymous if a pseudonym is used instead of the real name(s)</a:t>
            </a:r>
          </a:p>
          <a:p>
            <a:r>
              <a:rPr lang="en-US" dirty="0"/>
              <a:t>Pseudonymity: Use of pseudonyms as identifiers in communications</a:t>
            </a:r>
          </a:p>
        </p:txBody>
      </p:sp>
      <p:sp>
        <p:nvSpPr>
          <p:cNvPr id="2" name="Title 1"/>
          <p:cNvSpPr>
            <a:spLocks noGrp="1"/>
          </p:cNvSpPr>
          <p:nvPr>
            <p:ph type="title"/>
          </p:nvPr>
        </p:nvSpPr>
        <p:spPr/>
        <p:txBody>
          <a:bodyPr/>
          <a:lstStyle/>
          <a:p>
            <a:r>
              <a:rPr lang="en-US" dirty="0"/>
              <a:t>Pseudonymity</a:t>
            </a:r>
          </a:p>
        </p:txBody>
      </p:sp>
      <p:sp>
        <p:nvSpPr>
          <p:cNvPr id="4" name="Slide Number Placeholder 3">
            <a:extLst>
              <a:ext uri="{FF2B5EF4-FFF2-40B4-BE49-F238E27FC236}">
                <a16:creationId xmlns:a16="http://schemas.microsoft.com/office/drawing/2014/main" id="{423ED0A9-0289-6543-965D-DE7F5FDBC0B8}"/>
              </a:ext>
            </a:extLst>
          </p:cNvPr>
          <p:cNvSpPr>
            <a:spLocks noGrp="1"/>
          </p:cNvSpPr>
          <p:nvPr>
            <p:ph type="sldNum" sz="quarter" idx="10"/>
          </p:nvPr>
        </p:nvSpPr>
        <p:spPr/>
        <p:txBody>
          <a:bodyPr/>
          <a:lstStyle/>
          <a:p>
            <a:fld id="{AB8D479C-BA14-6743-B5E9-E73E392A7250}" type="slidenum">
              <a:rPr lang="en-US" altLang="en-US" smtClean="0"/>
              <a:pPr/>
              <a:t>32</a:t>
            </a:fld>
            <a:endParaRPr lang="en-US" altLang="en-US"/>
          </a:p>
        </p:txBody>
      </p:sp>
      <p:sp>
        <p:nvSpPr>
          <p:cNvPr id="7" name="Footer Placeholder 6">
            <a:extLst>
              <a:ext uri="{FF2B5EF4-FFF2-40B4-BE49-F238E27FC236}">
                <a16:creationId xmlns:a16="http://schemas.microsoft.com/office/drawing/2014/main" id="{4924C220-FE1B-AE4F-BD87-6A39F2D0D036}"/>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15371302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Pseudonymity</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3704" y="2013243"/>
            <a:ext cx="6956822" cy="34814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a:extLst>
              <a:ext uri="{FF2B5EF4-FFF2-40B4-BE49-F238E27FC236}">
                <a16:creationId xmlns:a16="http://schemas.microsoft.com/office/drawing/2014/main" id="{BA5CCE11-FB6B-624B-BFE6-C9B1BCA0D099}"/>
              </a:ext>
            </a:extLst>
          </p:cNvPr>
          <p:cNvSpPr>
            <a:spLocks noGrp="1"/>
          </p:cNvSpPr>
          <p:nvPr>
            <p:ph type="sldNum" sz="quarter" idx="10"/>
          </p:nvPr>
        </p:nvSpPr>
        <p:spPr/>
        <p:txBody>
          <a:bodyPr/>
          <a:lstStyle/>
          <a:p>
            <a:fld id="{AB8D479C-BA14-6743-B5E9-E73E392A7250}" type="slidenum">
              <a:rPr lang="en-US" altLang="en-US" smtClean="0"/>
              <a:pPr/>
              <a:t>33</a:t>
            </a:fld>
            <a:endParaRPr lang="en-US" altLang="en-US"/>
          </a:p>
        </p:txBody>
      </p:sp>
      <p:sp>
        <p:nvSpPr>
          <p:cNvPr id="4" name="Footer Placeholder 3">
            <a:extLst>
              <a:ext uri="{FF2B5EF4-FFF2-40B4-BE49-F238E27FC236}">
                <a16:creationId xmlns:a16="http://schemas.microsoft.com/office/drawing/2014/main" id="{BD5BA3E7-2BE3-C542-9D7E-7C30F8AFD609}"/>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40691289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4280816E-42B4-5D46-B6D3-41512995786A}"/>
              </a:ext>
            </a:extLst>
          </p:cNvPr>
          <p:cNvSpPr>
            <a:spLocks noGrp="1"/>
          </p:cNvSpPr>
          <p:nvPr>
            <p:ph idx="1"/>
          </p:nvPr>
        </p:nvSpPr>
        <p:spPr/>
        <p:txBody>
          <a:bodyPr>
            <a:normAutofit fontScale="92500"/>
          </a:bodyPr>
          <a:lstStyle/>
          <a:p>
            <a:r>
              <a:rPr lang="en-US" dirty="0"/>
              <a:t>Read the Fair Information Practices Principles</a:t>
            </a:r>
          </a:p>
          <a:p>
            <a:pPr lvl="1"/>
            <a:r>
              <a:rPr lang="en-US" dirty="0">
                <a:hlinkClick r:id="rId2"/>
              </a:rPr>
              <a:t>https://www.privacyfirst.nl/acties-3/item/154-the-fair-information-principles-canada.html</a:t>
            </a:r>
            <a:endParaRPr lang="en-US" dirty="0"/>
          </a:p>
          <a:p>
            <a:r>
              <a:rPr lang="en-US" dirty="0"/>
              <a:t>Read the HIPAA </a:t>
            </a:r>
            <a:r>
              <a:rPr lang="en-US"/>
              <a:t>Privacy Rule</a:t>
            </a:r>
            <a:endParaRPr lang="en-US" dirty="0"/>
          </a:p>
          <a:p>
            <a:pPr lvl="1"/>
            <a:r>
              <a:rPr lang="en-US" dirty="0">
                <a:hlinkClick r:id="rId3"/>
              </a:rPr>
              <a:t>https://www.hhs.gov/sites/default/files/privacysummary.pdf  </a:t>
            </a:r>
            <a:endParaRPr lang="en-US" dirty="0"/>
          </a:p>
          <a:p>
            <a:r>
              <a:rPr lang="en-US" dirty="0"/>
              <a:t>Read the GDPR principles</a:t>
            </a:r>
          </a:p>
          <a:p>
            <a:pPr lvl="1"/>
            <a:r>
              <a:rPr lang="en-US" dirty="0">
                <a:hlinkClick r:id="rId4"/>
              </a:rPr>
              <a:t>https://gdpr.eu/what-is-gdpr/</a:t>
            </a:r>
            <a:endParaRPr lang="en-US" dirty="0"/>
          </a:p>
          <a:p>
            <a:r>
              <a:rPr lang="en-US" dirty="0"/>
              <a:t>Think about these questions:</a:t>
            </a:r>
          </a:p>
          <a:p>
            <a:pPr lvl="1"/>
            <a:r>
              <a:rPr lang="en-US" dirty="0"/>
              <a:t>What are the common concepts and principles these privacy laws and regulations?</a:t>
            </a:r>
          </a:p>
          <a:p>
            <a:pPr lvl="1"/>
            <a:r>
              <a:rPr lang="en-US" dirty="0"/>
              <a:t>Are there parts of the policy that are too vague? If so, suggest  alternatives</a:t>
            </a:r>
          </a:p>
          <a:p>
            <a:pPr lvl="1"/>
            <a:r>
              <a:rPr lang="en-US" dirty="0"/>
              <a:t>Identify any data privacy laws and regulations in Saudi Arabia</a:t>
            </a:r>
          </a:p>
          <a:p>
            <a:pPr marL="0" indent="0">
              <a:buNone/>
            </a:pPr>
            <a:endParaRPr lang="en-US" dirty="0"/>
          </a:p>
          <a:p>
            <a:endParaRPr lang="en-US" dirty="0"/>
          </a:p>
          <a:p>
            <a:endParaRPr lang="en-US" dirty="0"/>
          </a:p>
        </p:txBody>
      </p:sp>
      <p:sp>
        <p:nvSpPr>
          <p:cNvPr id="2" name="object 2"/>
          <p:cNvSpPr txBox="1">
            <a:spLocks noGrp="1"/>
          </p:cNvSpPr>
          <p:nvPr>
            <p:ph type="title"/>
          </p:nvPr>
        </p:nvSpPr>
        <p:spPr/>
        <p:txBody>
          <a:bodyPr/>
          <a:lstStyle/>
          <a:p>
            <a:r>
              <a:rPr lang="en-US" dirty="0"/>
              <a:t>Reading Material for Next Class</a:t>
            </a:r>
          </a:p>
        </p:txBody>
      </p:sp>
      <p:sp>
        <p:nvSpPr>
          <p:cNvPr id="4" name="object 4"/>
          <p:cNvSpPr txBox="1">
            <a:spLocks noGrp="1"/>
          </p:cNvSpPr>
          <p:nvPr>
            <p:ph type="sldNum" sz="quarter" idx="10"/>
          </p:nvPr>
        </p:nvSpPr>
        <p:spPr/>
        <p:txBody>
          <a:bodyPr/>
          <a:lstStyle>
            <a:defPPr>
              <a:defRPr lang="en-US"/>
            </a:defPPr>
            <a:lvl1pPr marL="0" algn="l" defTabSz="914400" rtl="0" eaLnBrk="1" latinLnBrk="0" hangingPunct="1">
              <a:defRPr sz="1400" b="0" i="0" kern="1200">
                <a:solidFill>
                  <a:srgbClr val="464653"/>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1D60167-4931-47E6-BA6A-407CBD079E47}" type="slidenum">
              <a:rPr lang="en-US" smtClean="0"/>
              <a:pPr/>
              <a:t>34</a:t>
            </a:fld>
            <a:endParaRPr lang="en-US" dirty="0"/>
          </a:p>
        </p:txBody>
      </p:sp>
      <p:sp>
        <p:nvSpPr>
          <p:cNvPr id="9" name="Footer Placeholder 8">
            <a:extLst>
              <a:ext uri="{FF2B5EF4-FFF2-40B4-BE49-F238E27FC236}">
                <a16:creationId xmlns:a16="http://schemas.microsoft.com/office/drawing/2014/main" id="{94C6A557-B829-6142-9C0D-D7A74E36E669}"/>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2612406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953C09-A168-4A46-8BAF-AE94114BD15B}"/>
              </a:ext>
            </a:extLst>
          </p:cNvPr>
          <p:cNvSpPr>
            <a:spLocks noGrp="1"/>
          </p:cNvSpPr>
          <p:nvPr>
            <p:ph idx="1"/>
          </p:nvPr>
        </p:nvSpPr>
        <p:spPr/>
        <p:txBody>
          <a:bodyPr/>
          <a:lstStyle/>
          <a:p>
            <a:r>
              <a:rPr lang="en-US" dirty="0">
                <a:hlinkClick r:id="rId2"/>
              </a:rPr>
              <a:t>https://dud.inf.tu-dresden.de/literatur/Anon_Terminology_v0.31.pdf</a:t>
            </a:r>
            <a:endParaRPr lang="en-US" dirty="0">
              <a:hlinkClick r:id="rId3"/>
            </a:endParaRPr>
          </a:p>
          <a:p>
            <a:r>
              <a:rPr lang="en-US" dirty="0">
                <a:hlinkClick r:id="rId3"/>
              </a:rPr>
              <a:t>https://cacm.acm.org/blogs/blog-cacm/235401-why-is-privacy-so-hard/fulltext</a:t>
            </a:r>
            <a:endParaRPr lang="en-US" dirty="0"/>
          </a:p>
          <a:p>
            <a:r>
              <a:rPr lang="en-US" dirty="0">
                <a:hlinkClick r:id="rId4"/>
              </a:rPr>
              <a:t>https://onlinelibrary.wiley.com/doi/10.1111/spc3.12507</a:t>
            </a:r>
            <a:endParaRPr lang="en-US" dirty="0"/>
          </a:p>
        </p:txBody>
      </p:sp>
      <p:sp>
        <p:nvSpPr>
          <p:cNvPr id="3" name="Title 2">
            <a:extLst>
              <a:ext uri="{FF2B5EF4-FFF2-40B4-BE49-F238E27FC236}">
                <a16:creationId xmlns:a16="http://schemas.microsoft.com/office/drawing/2014/main" id="{40042BFF-0F5B-AB4C-B2D0-040DDB84CD42}"/>
              </a:ext>
            </a:extLst>
          </p:cNvPr>
          <p:cNvSpPr>
            <a:spLocks noGrp="1"/>
          </p:cNvSpPr>
          <p:nvPr>
            <p:ph type="title"/>
          </p:nvPr>
        </p:nvSpPr>
        <p:spPr/>
        <p:txBody>
          <a:bodyPr/>
          <a:lstStyle/>
          <a:p>
            <a:r>
              <a:rPr lang="en-US" dirty="0"/>
              <a:t>References </a:t>
            </a:r>
          </a:p>
        </p:txBody>
      </p:sp>
      <p:sp>
        <p:nvSpPr>
          <p:cNvPr id="4" name="Slide Number Placeholder 3">
            <a:extLst>
              <a:ext uri="{FF2B5EF4-FFF2-40B4-BE49-F238E27FC236}">
                <a16:creationId xmlns:a16="http://schemas.microsoft.com/office/drawing/2014/main" id="{9AB38C4B-4F5A-EB4A-99F1-B298A6A857C4}"/>
              </a:ext>
            </a:extLst>
          </p:cNvPr>
          <p:cNvSpPr>
            <a:spLocks noGrp="1"/>
          </p:cNvSpPr>
          <p:nvPr>
            <p:ph type="sldNum" sz="quarter" idx="10"/>
          </p:nvPr>
        </p:nvSpPr>
        <p:spPr/>
        <p:txBody>
          <a:bodyPr/>
          <a:lstStyle/>
          <a:p>
            <a:fld id="{AB8D479C-BA14-6743-B5E9-E73E392A7250}" type="slidenum">
              <a:rPr lang="en-US" altLang="en-US" smtClean="0"/>
              <a:pPr/>
              <a:t>35</a:t>
            </a:fld>
            <a:endParaRPr lang="en-US" altLang="en-US"/>
          </a:p>
        </p:txBody>
      </p:sp>
      <p:sp>
        <p:nvSpPr>
          <p:cNvPr id="5" name="Footer Placeholder 4">
            <a:extLst>
              <a:ext uri="{FF2B5EF4-FFF2-40B4-BE49-F238E27FC236}">
                <a16:creationId xmlns:a16="http://schemas.microsoft.com/office/drawing/2014/main" id="{364C57F7-42DC-6A42-A0FB-20F45DB6813D}"/>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3866337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DC55B13E-902F-3948-A2CB-BCE14CAE982E}"/>
              </a:ext>
            </a:extLst>
          </p:cNvPr>
          <p:cNvSpPr>
            <a:spLocks noGrp="1"/>
          </p:cNvSpPr>
          <p:nvPr>
            <p:ph sz="half" idx="1"/>
          </p:nvPr>
        </p:nvSpPr>
        <p:spPr>
          <a:xfrm>
            <a:off x="761999" y="1371600"/>
            <a:ext cx="7993063" cy="4760913"/>
          </a:xfrm>
        </p:spPr>
        <p:txBody>
          <a:bodyPr>
            <a:normAutofit fontScale="85000" lnSpcReduction="20000"/>
          </a:bodyPr>
          <a:lstStyle/>
          <a:p>
            <a:pPr>
              <a:defRPr/>
            </a:pPr>
            <a:r>
              <a:rPr lang="en-US" dirty="0"/>
              <a:t>Economics and deployment incentives</a:t>
            </a:r>
          </a:p>
          <a:p>
            <a:pPr lvl="1">
              <a:defRPr/>
            </a:pPr>
            <a:r>
              <a:rPr lang="en-US" dirty="0"/>
              <a:t>How much are people willing to pay for privacy?</a:t>
            </a:r>
          </a:p>
          <a:p>
            <a:pPr lvl="1">
              <a:defRPr/>
            </a:pPr>
            <a:r>
              <a:rPr lang="en-US" dirty="0"/>
              <a:t>How much does it cost to provide privacy?</a:t>
            </a:r>
          </a:p>
          <a:p>
            <a:pPr>
              <a:defRPr/>
            </a:pPr>
            <a:r>
              <a:rPr lang="en-US" dirty="0"/>
              <a:t>Psychology and culture </a:t>
            </a:r>
          </a:p>
          <a:p>
            <a:pPr lvl="1">
              <a:defRPr/>
            </a:pPr>
            <a:r>
              <a:rPr lang="en-US" dirty="0"/>
              <a:t>Privacy is sensitive to individual differences</a:t>
            </a:r>
          </a:p>
          <a:p>
            <a:pPr lvl="1">
              <a:defRPr/>
            </a:pPr>
            <a:r>
              <a:rPr lang="en-US" dirty="0"/>
              <a:t>privacy is fundamentally based in social interactions</a:t>
            </a:r>
          </a:p>
          <a:p>
            <a:pPr lvl="1">
              <a:defRPr/>
            </a:pPr>
            <a:r>
              <a:rPr lang="en-US" dirty="0"/>
              <a:t>privacy is inherently contextual</a:t>
            </a:r>
          </a:p>
          <a:p>
            <a:pPr>
              <a:defRPr/>
            </a:pPr>
            <a:r>
              <a:rPr lang="en-US" dirty="0"/>
              <a:t>Many stakeholders</a:t>
            </a:r>
          </a:p>
          <a:p>
            <a:pPr lvl="1">
              <a:defRPr/>
            </a:pPr>
            <a:r>
              <a:rPr lang="en-US" dirty="0"/>
              <a:t>Company </a:t>
            </a:r>
          </a:p>
          <a:p>
            <a:pPr lvl="1">
              <a:defRPr/>
            </a:pPr>
            <a:r>
              <a:rPr lang="en-US" dirty="0"/>
              <a:t>Record owner</a:t>
            </a:r>
          </a:p>
          <a:p>
            <a:pPr lvl="1">
              <a:defRPr/>
            </a:pPr>
            <a:r>
              <a:rPr lang="en-US" dirty="0"/>
              <a:t>Governments</a:t>
            </a:r>
          </a:p>
          <a:p>
            <a:pPr lvl="1">
              <a:defRPr/>
            </a:pPr>
            <a:r>
              <a:rPr lang="en-US" dirty="0"/>
              <a:t>Analysts </a:t>
            </a:r>
          </a:p>
          <a:p>
            <a:pPr lvl="1">
              <a:defRPr/>
            </a:pPr>
            <a:r>
              <a:rPr lang="en-US" dirty="0"/>
              <a:t>Privacy officer</a:t>
            </a:r>
          </a:p>
          <a:p>
            <a:pPr lvl="1">
              <a:defRPr/>
            </a:pPr>
            <a:r>
              <a:rPr lang="en-US" dirty="0"/>
              <a:t>Attacker (adversary)</a:t>
            </a:r>
          </a:p>
          <a:p>
            <a:pPr>
              <a:defRPr/>
            </a:pPr>
            <a:endParaRPr lang="en-US" dirty="0"/>
          </a:p>
        </p:txBody>
      </p:sp>
      <p:sp>
        <p:nvSpPr>
          <p:cNvPr id="19460" name="Slide Number Placeholder 5">
            <a:extLst>
              <a:ext uri="{FF2B5EF4-FFF2-40B4-BE49-F238E27FC236}">
                <a16:creationId xmlns:a16="http://schemas.microsoft.com/office/drawing/2014/main" id="{8F811820-5587-E04D-AF4A-9F7EB07CA7C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fld id="{1F3B9364-EA76-CA4E-8D1B-13C683B0A137}" type="slidenum">
              <a:rPr lang="en-US" altLang="en-US" sz="1200" smtClean="0">
                <a:solidFill>
                  <a:srgbClr val="898989"/>
                </a:solidFill>
                <a:latin typeface="Tahoma" panose="020B0604030504040204" pitchFamily="34" charset="0"/>
              </a:rPr>
              <a:pPr>
                <a:lnSpc>
                  <a:spcPct val="100000"/>
                </a:lnSpc>
                <a:spcBef>
                  <a:spcPct val="0"/>
                </a:spcBef>
                <a:buFontTx/>
                <a:buNone/>
              </a:pPr>
              <a:t>4</a:t>
            </a:fld>
            <a:endParaRPr lang="en-US" altLang="en-US" sz="1200">
              <a:solidFill>
                <a:srgbClr val="898989"/>
              </a:solidFill>
              <a:latin typeface="Tahoma" panose="020B0604030504040204" pitchFamily="34" charset="0"/>
            </a:endParaRPr>
          </a:p>
        </p:txBody>
      </p:sp>
      <p:sp>
        <p:nvSpPr>
          <p:cNvPr id="19461" name="Title 1">
            <a:extLst>
              <a:ext uri="{FF2B5EF4-FFF2-40B4-BE49-F238E27FC236}">
                <a16:creationId xmlns:a16="http://schemas.microsoft.com/office/drawing/2014/main" id="{03E1A047-89D6-5F4E-B24E-3F46C77D79FB}"/>
              </a:ext>
            </a:extLst>
          </p:cNvPr>
          <p:cNvSpPr>
            <a:spLocks noGrp="1" noChangeArrowheads="1"/>
          </p:cNvSpPr>
          <p:nvPr>
            <p:ph type="title"/>
          </p:nvPr>
        </p:nvSpPr>
        <p:spPr>
          <a:xfrm>
            <a:off x="1447800" y="76200"/>
            <a:ext cx="7467600" cy="914400"/>
          </a:xfrm>
        </p:spPr>
        <p:txBody>
          <a:bodyPr/>
          <a:lstStyle/>
          <a:p>
            <a:r>
              <a:rPr lang="en-US" dirty="0"/>
              <a:t>Non-technical Challenges of Privacy</a:t>
            </a:r>
            <a:endParaRPr lang="en-US" altLang="en-US" sz="3200" dirty="0"/>
          </a:p>
        </p:txBody>
      </p:sp>
      <p:sp>
        <p:nvSpPr>
          <p:cNvPr id="4" name="Footer Placeholder 3">
            <a:extLst>
              <a:ext uri="{FF2B5EF4-FFF2-40B4-BE49-F238E27FC236}">
                <a16:creationId xmlns:a16="http://schemas.microsoft.com/office/drawing/2014/main" id="{723711BF-9F99-4A40-BB13-16D174DF8DB1}"/>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4043961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DC55B13E-902F-3948-A2CB-BCE14CAE982E}"/>
              </a:ext>
            </a:extLst>
          </p:cNvPr>
          <p:cNvSpPr>
            <a:spLocks noGrp="1"/>
          </p:cNvSpPr>
          <p:nvPr>
            <p:ph sz="half" idx="1"/>
          </p:nvPr>
        </p:nvSpPr>
        <p:spPr>
          <a:xfrm>
            <a:off x="761999" y="1371600"/>
            <a:ext cx="7993063" cy="4760913"/>
          </a:xfrm>
        </p:spPr>
        <p:txBody>
          <a:bodyPr>
            <a:normAutofit/>
          </a:bodyPr>
          <a:lstStyle/>
          <a:p>
            <a:pPr>
              <a:lnSpc>
                <a:spcPct val="80000"/>
              </a:lnSpc>
              <a:defRPr/>
            </a:pPr>
            <a:r>
              <a:rPr lang="en-US" altLang="zh-CN" dirty="0"/>
              <a:t>Privacy is a broad and fuzzy term</a:t>
            </a:r>
            <a:br>
              <a:rPr lang="en-US" altLang="zh-CN" dirty="0"/>
            </a:br>
            <a:endParaRPr lang="en-US" altLang="zh-CN" dirty="0"/>
          </a:p>
          <a:p>
            <a:pPr>
              <a:lnSpc>
                <a:spcPct val="80000"/>
              </a:lnSpc>
              <a:defRPr/>
            </a:pPr>
            <a:r>
              <a:rPr lang="en-US" altLang="zh-CN" dirty="0"/>
              <a:t>Difficult to quantify privacy </a:t>
            </a:r>
            <a:br>
              <a:rPr lang="en-US" altLang="zh-CN" dirty="0"/>
            </a:br>
            <a:endParaRPr lang="en-US" altLang="zh-CN" dirty="0"/>
          </a:p>
          <a:p>
            <a:pPr>
              <a:lnSpc>
                <a:spcPct val="80000"/>
              </a:lnSpc>
              <a:defRPr/>
            </a:pPr>
            <a:r>
              <a:rPr lang="en-US" altLang="zh-CN" dirty="0"/>
              <a:t>Developers have low knowledge and </a:t>
            </a:r>
            <a:br>
              <a:rPr lang="en-US" altLang="zh-CN" dirty="0"/>
            </a:br>
            <a:r>
              <a:rPr lang="en-US" altLang="zh-CN" dirty="0"/>
              <a:t>awareness of privacy</a:t>
            </a:r>
            <a:br>
              <a:rPr lang="en-US" altLang="zh-CN" dirty="0"/>
            </a:br>
            <a:endParaRPr lang="en-US" altLang="zh-CN" dirty="0"/>
          </a:p>
          <a:p>
            <a:pPr>
              <a:lnSpc>
                <a:spcPct val="80000"/>
              </a:lnSpc>
              <a:defRPr/>
            </a:pPr>
            <a:r>
              <a:rPr lang="en-US" altLang="zh-CN" dirty="0"/>
              <a:t>Wide range of privacy risks</a:t>
            </a:r>
            <a:br>
              <a:rPr lang="en-US" altLang="zh-CN" dirty="0"/>
            </a:br>
            <a:endParaRPr lang="en-US" altLang="zh-CN" dirty="0"/>
          </a:p>
          <a:p>
            <a:pPr>
              <a:lnSpc>
                <a:spcPct val="80000"/>
              </a:lnSpc>
              <a:defRPr/>
            </a:pPr>
            <a:r>
              <a:rPr lang="en-US" altLang="zh-CN" dirty="0"/>
              <a:t>Adversarial capabilities are rapidly growing</a:t>
            </a:r>
          </a:p>
          <a:p>
            <a:pPr marL="0" indent="0">
              <a:buNone/>
              <a:defRPr/>
            </a:pPr>
            <a:endParaRPr lang="en-US" dirty="0"/>
          </a:p>
        </p:txBody>
      </p:sp>
      <p:sp>
        <p:nvSpPr>
          <p:cNvPr id="19460" name="Slide Number Placeholder 5">
            <a:extLst>
              <a:ext uri="{FF2B5EF4-FFF2-40B4-BE49-F238E27FC236}">
                <a16:creationId xmlns:a16="http://schemas.microsoft.com/office/drawing/2014/main" id="{8F811820-5587-E04D-AF4A-9F7EB07CA7C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fld id="{1F3B9364-EA76-CA4E-8D1B-13C683B0A137}" type="slidenum">
              <a:rPr lang="en-US" altLang="en-US" sz="1200" smtClean="0">
                <a:solidFill>
                  <a:srgbClr val="898989"/>
                </a:solidFill>
                <a:latin typeface="Tahoma" panose="020B0604030504040204" pitchFamily="34" charset="0"/>
              </a:rPr>
              <a:pPr>
                <a:lnSpc>
                  <a:spcPct val="100000"/>
                </a:lnSpc>
                <a:spcBef>
                  <a:spcPct val="0"/>
                </a:spcBef>
                <a:buFontTx/>
                <a:buNone/>
              </a:pPr>
              <a:t>5</a:t>
            </a:fld>
            <a:endParaRPr lang="en-US" altLang="en-US" sz="1200">
              <a:solidFill>
                <a:srgbClr val="898989"/>
              </a:solidFill>
              <a:latin typeface="Tahoma" panose="020B0604030504040204" pitchFamily="34" charset="0"/>
            </a:endParaRPr>
          </a:p>
        </p:txBody>
      </p:sp>
      <p:sp>
        <p:nvSpPr>
          <p:cNvPr id="19461" name="Title 1">
            <a:extLst>
              <a:ext uri="{FF2B5EF4-FFF2-40B4-BE49-F238E27FC236}">
                <a16:creationId xmlns:a16="http://schemas.microsoft.com/office/drawing/2014/main" id="{03E1A047-89D6-5F4E-B24E-3F46C77D79FB}"/>
              </a:ext>
            </a:extLst>
          </p:cNvPr>
          <p:cNvSpPr>
            <a:spLocks noGrp="1" noChangeArrowheads="1"/>
          </p:cNvSpPr>
          <p:nvPr>
            <p:ph type="title"/>
          </p:nvPr>
        </p:nvSpPr>
        <p:spPr/>
        <p:txBody>
          <a:bodyPr/>
          <a:lstStyle/>
          <a:p>
            <a:r>
              <a:rPr lang="en-US" dirty="0"/>
              <a:t>Technical Challenges of Privacy</a:t>
            </a:r>
            <a:endParaRPr lang="en-US" altLang="en-US" sz="3200" dirty="0"/>
          </a:p>
        </p:txBody>
      </p:sp>
      <p:sp>
        <p:nvSpPr>
          <p:cNvPr id="4" name="Footer Placeholder 3">
            <a:extLst>
              <a:ext uri="{FF2B5EF4-FFF2-40B4-BE49-F238E27FC236}">
                <a16:creationId xmlns:a16="http://schemas.microsoft.com/office/drawing/2014/main" id="{723711BF-9F99-4A40-BB13-16D174DF8DB1}"/>
              </a:ext>
            </a:extLst>
          </p:cNvPr>
          <p:cNvSpPr>
            <a:spLocks noGrp="1"/>
          </p:cNvSpPr>
          <p:nvPr>
            <p:ph type="ftr" sz="quarter" idx="11"/>
          </p:nvPr>
        </p:nvSpPr>
        <p:spPr/>
        <p:txBody>
          <a:bodyPr/>
          <a:lstStyle/>
          <a:p>
            <a:r>
              <a:rPr lang="en-US"/>
              <a:t>COE 526: Lecture 1B</a:t>
            </a:r>
            <a:endParaRPr lang="en-US" dirty="0"/>
          </a:p>
        </p:txBody>
      </p:sp>
      <p:sp>
        <p:nvSpPr>
          <p:cNvPr id="2" name="Rectangle 1">
            <a:extLst>
              <a:ext uri="{FF2B5EF4-FFF2-40B4-BE49-F238E27FC236}">
                <a16:creationId xmlns:a16="http://schemas.microsoft.com/office/drawing/2014/main" id="{F71F5601-D868-B445-8E1E-AB4B1E066771}"/>
              </a:ext>
            </a:extLst>
          </p:cNvPr>
          <p:cNvSpPr/>
          <p:nvPr/>
        </p:nvSpPr>
        <p:spPr>
          <a:xfrm>
            <a:off x="627636" y="6225545"/>
            <a:ext cx="8145462" cy="261610"/>
          </a:xfrm>
          <a:prstGeom prst="rect">
            <a:avLst/>
          </a:prstGeom>
        </p:spPr>
        <p:txBody>
          <a:bodyPr wrap="square">
            <a:spAutoFit/>
          </a:bodyPr>
          <a:lstStyle/>
          <a:p>
            <a:r>
              <a:rPr lang="en-US" sz="1100" dirty="0">
                <a:hlinkClick r:id="rId2"/>
              </a:rPr>
              <a:t>https://cacm.acm.org/blogs/blog-cacm/235401-why-is-privacy-so-hard/fulltext</a:t>
            </a:r>
            <a:endParaRPr lang="en-US" sz="1100" dirty="0"/>
          </a:p>
        </p:txBody>
      </p:sp>
    </p:spTree>
    <p:extLst>
      <p:ext uri="{BB962C8B-B14F-4D97-AF65-F5344CB8AC3E}">
        <p14:creationId xmlns:p14="http://schemas.microsoft.com/office/powerpoint/2010/main" val="4218940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DC55B13E-902F-3948-A2CB-BCE14CAE982E}"/>
              </a:ext>
            </a:extLst>
          </p:cNvPr>
          <p:cNvSpPr>
            <a:spLocks noGrp="1"/>
          </p:cNvSpPr>
          <p:nvPr>
            <p:ph sz="half" idx="1"/>
          </p:nvPr>
        </p:nvSpPr>
        <p:spPr>
          <a:xfrm>
            <a:off x="761999" y="1371600"/>
            <a:ext cx="7993063" cy="4760913"/>
          </a:xfrm>
        </p:spPr>
        <p:txBody>
          <a:bodyPr>
            <a:normAutofit/>
          </a:bodyPr>
          <a:lstStyle/>
          <a:p>
            <a:pPr>
              <a:lnSpc>
                <a:spcPct val="80000"/>
              </a:lnSpc>
              <a:defRPr/>
            </a:pPr>
            <a:r>
              <a:rPr lang="en-US" altLang="zh-CN" dirty="0"/>
              <a:t>Same device, same data, different perspectives</a:t>
            </a:r>
            <a:br>
              <a:rPr lang="en-US" altLang="zh-CN" dirty="0"/>
            </a:br>
            <a:r>
              <a:rPr lang="en-US" altLang="zh-CN" dirty="0"/>
              <a:t/>
            </a:r>
            <a:br>
              <a:rPr lang="en-US" altLang="zh-CN" dirty="0"/>
            </a:br>
            <a:endParaRPr lang="en-US" altLang="zh-CN" dirty="0"/>
          </a:p>
          <a:p>
            <a:pPr>
              <a:lnSpc>
                <a:spcPct val="80000"/>
              </a:lnSpc>
              <a:defRPr/>
            </a:pPr>
            <a:r>
              <a:rPr lang="en-US" altLang="zh-CN" dirty="0"/>
              <a:t>The Burden on End-Users is Too High</a:t>
            </a:r>
            <a:br>
              <a:rPr lang="en-US" altLang="zh-CN" dirty="0"/>
            </a:br>
            <a:r>
              <a:rPr lang="en-US" altLang="zh-CN" dirty="0"/>
              <a:t/>
            </a:r>
            <a:br>
              <a:rPr lang="en-US" altLang="zh-CN" dirty="0"/>
            </a:br>
            <a:endParaRPr lang="en-US" altLang="zh-CN" dirty="0"/>
          </a:p>
          <a:p>
            <a:pPr>
              <a:lnSpc>
                <a:spcPct val="80000"/>
              </a:lnSpc>
              <a:defRPr/>
            </a:pPr>
            <a:r>
              <a:rPr lang="en-US" altLang="zh-CN" dirty="0"/>
              <a:t>AI and Machine Learning </a:t>
            </a:r>
            <a:br>
              <a:rPr lang="en-US" altLang="zh-CN" dirty="0"/>
            </a:br>
            <a:r>
              <a:rPr lang="en-US" altLang="zh-CN" dirty="0"/>
              <a:t/>
            </a:r>
            <a:br>
              <a:rPr lang="en-US" altLang="zh-CN" dirty="0"/>
            </a:br>
            <a:endParaRPr lang="en-US" altLang="zh-CN" dirty="0"/>
          </a:p>
          <a:p>
            <a:pPr>
              <a:lnSpc>
                <a:spcPct val="80000"/>
              </a:lnSpc>
              <a:defRPr/>
            </a:pPr>
            <a:r>
              <a:rPr lang="zh-CN" altLang="zh-CN" dirty="0"/>
              <a:t>Difficult to balance utility and privacy</a:t>
            </a:r>
          </a:p>
          <a:p>
            <a:pPr marL="0" indent="0">
              <a:buNone/>
              <a:defRPr/>
            </a:pPr>
            <a:endParaRPr lang="en-US" dirty="0"/>
          </a:p>
        </p:txBody>
      </p:sp>
      <p:sp>
        <p:nvSpPr>
          <p:cNvPr id="19460" name="Slide Number Placeholder 5">
            <a:extLst>
              <a:ext uri="{FF2B5EF4-FFF2-40B4-BE49-F238E27FC236}">
                <a16:creationId xmlns:a16="http://schemas.microsoft.com/office/drawing/2014/main" id="{8F811820-5587-E04D-AF4A-9F7EB07CA7C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fld id="{1F3B9364-EA76-CA4E-8D1B-13C683B0A137}" type="slidenum">
              <a:rPr lang="en-US" altLang="en-US" sz="1200" smtClean="0">
                <a:solidFill>
                  <a:srgbClr val="898989"/>
                </a:solidFill>
                <a:latin typeface="Tahoma" panose="020B0604030504040204" pitchFamily="34" charset="0"/>
              </a:rPr>
              <a:pPr>
                <a:lnSpc>
                  <a:spcPct val="100000"/>
                </a:lnSpc>
                <a:spcBef>
                  <a:spcPct val="0"/>
                </a:spcBef>
                <a:buFontTx/>
                <a:buNone/>
              </a:pPr>
              <a:t>6</a:t>
            </a:fld>
            <a:endParaRPr lang="en-US" altLang="en-US" sz="1200">
              <a:solidFill>
                <a:srgbClr val="898989"/>
              </a:solidFill>
              <a:latin typeface="Tahoma" panose="020B0604030504040204" pitchFamily="34" charset="0"/>
            </a:endParaRPr>
          </a:p>
        </p:txBody>
      </p:sp>
      <p:sp>
        <p:nvSpPr>
          <p:cNvPr id="19461" name="Title 1">
            <a:extLst>
              <a:ext uri="{FF2B5EF4-FFF2-40B4-BE49-F238E27FC236}">
                <a16:creationId xmlns:a16="http://schemas.microsoft.com/office/drawing/2014/main" id="{03E1A047-89D6-5F4E-B24E-3F46C77D79FB}"/>
              </a:ext>
            </a:extLst>
          </p:cNvPr>
          <p:cNvSpPr>
            <a:spLocks noGrp="1" noChangeArrowheads="1"/>
          </p:cNvSpPr>
          <p:nvPr>
            <p:ph type="title"/>
          </p:nvPr>
        </p:nvSpPr>
        <p:spPr/>
        <p:txBody>
          <a:bodyPr/>
          <a:lstStyle/>
          <a:p>
            <a:r>
              <a:rPr lang="en-US" dirty="0"/>
              <a:t>Technical Challenges of Privacy</a:t>
            </a:r>
            <a:endParaRPr lang="en-US" altLang="en-US" sz="3200" dirty="0"/>
          </a:p>
        </p:txBody>
      </p:sp>
      <p:sp>
        <p:nvSpPr>
          <p:cNvPr id="4" name="Footer Placeholder 3">
            <a:extLst>
              <a:ext uri="{FF2B5EF4-FFF2-40B4-BE49-F238E27FC236}">
                <a16:creationId xmlns:a16="http://schemas.microsoft.com/office/drawing/2014/main" id="{723711BF-9F99-4A40-BB13-16D174DF8DB1}"/>
              </a:ext>
            </a:extLst>
          </p:cNvPr>
          <p:cNvSpPr>
            <a:spLocks noGrp="1"/>
          </p:cNvSpPr>
          <p:nvPr>
            <p:ph type="ftr" sz="quarter" idx="11"/>
          </p:nvPr>
        </p:nvSpPr>
        <p:spPr/>
        <p:txBody>
          <a:bodyPr/>
          <a:lstStyle/>
          <a:p>
            <a:r>
              <a:rPr lang="en-US"/>
              <a:t>COE 526: Lecture 1B</a:t>
            </a:r>
            <a:endParaRPr lang="en-US" dirty="0"/>
          </a:p>
        </p:txBody>
      </p:sp>
      <p:sp>
        <p:nvSpPr>
          <p:cNvPr id="2" name="Rectangle 1">
            <a:extLst>
              <a:ext uri="{FF2B5EF4-FFF2-40B4-BE49-F238E27FC236}">
                <a16:creationId xmlns:a16="http://schemas.microsoft.com/office/drawing/2014/main" id="{F71F5601-D868-B445-8E1E-AB4B1E066771}"/>
              </a:ext>
            </a:extLst>
          </p:cNvPr>
          <p:cNvSpPr/>
          <p:nvPr/>
        </p:nvSpPr>
        <p:spPr>
          <a:xfrm>
            <a:off x="627636" y="6225545"/>
            <a:ext cx="8145462" cy="261610"/>
          </a:xfrm>
          <a:prstGeom prst="rect">
            <a:avLst/>
          </a:prstGeom>
        </p:spPr>
        <p:txBody>
          <a:bodyPr wrap="square">
            <a:spAutoFit/>
          </a:bodyPr>
          <a:lstStyle/>
          <a:p>
            <a:r>
              <a:rPr lang="en-US" sz="1100" dirty="0">
                <a:hlinkClick r:id="rId2"/>
              </a:rPr>
              <a:t>https://cacm.acm.org/blogs/blog-cacm/235401-why-is-privacy-so-hard/fulltext</a:t>
            </a:r>
            <a:endParaRPr lang="en-US" sz="1100" dirty="0"/>
          </a:p>
        </p:txBody>
      </p:sp>
    </p:spTree>
    <p:extLst>
      <p:ext uri="{BB962C8B-B14F-4D97-AF65-F5344CB8AC3E}">
        <p14:creationId xmlns:p14="http://schemas.microsoft.com/office/powerpoint/2010/main" val="4201580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20" name="Google Shape;120;p24"/>
          <p:cNvSpPr txBox="1">
            <a:spLocks noGrp="1"/>
          </p:cNvSpPr>
          <p:nvPr>
            <p:ph idx="1"/>
          </p:nvPr>
        </p:nvSpPr>
        <p:spPr>
          <a:prstGeom prst="rect">
            <a:avLst/>
          </a:prstGeom>
        </p:spPr>
        <p:txBody>
          <a:bodyPr spcFirstLastPara="1" vert="horz" wrap="square" lIns="91425" tIns="91425" rIns="91425" bIns="91425" numCol="1" anchor="t" anchorCtr="0" compatLnSpc="1">
            <a:prstTxWarp prst="textNoShape">
              <a:avLst/>
            </a:prstTxWarp>
            <a:noAutofit/>
          </a:bodyPr>
          <a:lstStyle/>
          <a:p>
            <a:pPr>
              <a:spcBef>
                <a:spcPts val="1600"/>
              </a:spcBef>
              <a:spcAft>
                <a:spcPts val="1600"/>
              </a:spcAft>
            </a:pPr>
            <a:r>
              <a:rPr lang="en-US" altLang="zh-CN" i="1" dirty="0"/>
              <a:t>Data Linkage (or </a:t>
            </a:r>
            <a:r>
              <a:rPr lang="zh-CN" altLang="zh-CN" i="1" dirty="0"/>
              <a:t>Re-identification</a:t>
            </a:r>
            <a:r>
              <a:rPr lang="en-US" altLang="zh-CN" i="1" dirty="0"/>
              <a:t>)</a:t>
            </a:r>
            <a:r>
              <a:rPr lang="zh-CN" altLang="zh-CN" dirty="0"/>
              <a:t> </a:t>
            </a:r>
            <a:r>
              <a:rPr lang="en-US" altLang="zh-CN" dirty="0"/>
              <a:t>Attack </a:t>
            </a:r>
            <a:r>
              <a:rPr lang="zh-CN" altLang="zh-CN" dirty="0"/>
              <a:t>is matching a user in two datasets by using some linking information (e.g., name and address, or movie mentions)</a:t>
            </a:r>
          </a:p>
          <a:p>
            <a:pPr>
              <a:spcBef>
                <a:spcPts val="1600"/>
              </a:spcBef>
              <a:spcAft>
                <a:spcPts val="1600"/>
              </a:spcAft>
            </a:pPr>
            <a:r>
              <a:rPr lang="en-US" dirty="0"/>
              <a:t>Example: In 1997, a researcher  </a:t>
            </a:r>
            <a:br>
              <a:rPr lang="en-US" dirty="0"/>
            </a:br>
            <a:r>
              <a:rPr lang="en-US" dirty="0"/>
              <a:t>was able to re-identify the </a:t>
            </a:r>
            <a:br>
              <a:rPr lang="en-US" dirty="0"/>
            </a:br>
            <a:r>
              <a:rPr lang="en-US" dirty="0"/>
              <a:t>information of MA governor </a:t>
            </a:r>
            <a:br>
              <a:rPr lang="en-US" dirty="0"/>
            </a:br>
            <a:r>
              <a:rPr lang="en-US" dirty="0"/>
              <a:t>by linking released </a:t>
            </a:r>
            <a:br>
              <a:rPr lang="en-US" dirty="0"/>
            </a:br>
            <a:r>
              <a:rPr lang="en-US" dirty="0"/>
              <a:t>(anonymized) medical data</a:t>
            </a:r>
            <a:br>
              <a:rPr lang="en-US" dirty="0"/>
            </a:br>
            <a:r>
              <a:rPr lang="en-US" dirty="0"/>
              <a:t>with public voter list </a:t>
            </a:r>
          </a:p>
        </p:txBody>
      </p:sp>
      <p:sp>
        <p:nvSpPr>
          <p:cNvPr id="119" name="Google Shape;119;p24"/>
          <p:cNvSpPr txBox="1">
            <a:spLocks noGrp="1"/>
          </p:cNvSpPr>
          <p:nvPr>
            <p:ph type="title"/>
          </p:nvPr>
        </p:nvSpPr>
        <p:spPr>
          <a:prstGeom prst="rect">
            <a:avLst/>
          </a:prstGeom>
        </p:spPr>
        <p:txBody>
          <a:bodyPr spcFirstLastPara="1" vert="horz" wrap="square" lIns="91425" tIns="91425" rIns="91425" bIns="91425" numCol="1" anchor="t" anchorCtr="0" compatLnSpc="1">
            <a:prstTxWarp prst="textNoShape">
              <a:avLst/>
            </a:prstTxWarp>
            <a:noAutofit/>
          </a:bodyPr>
          <a:lstStyle/>
          <a:p>
            <a:r>
              <a:rPr lang="en" sz="3600" dirty="0"/>
              <a:t>Data Linkage Attack</a:t>
            </a:r>
            <a:endParaRPr sz="3600" dirty="0"/>
          </a:p>
        </p:txBody>
      </p:sp>
      <p:sp>
        <p:nvSpPr>
          <p:cNvPr id="3" name="Slide Number Placeholder 2">
            <a:extLst>
              <a:ext uri="{FF2B5EF4-FFF2-40B4-BE49-F238E27FC236}">
                <a16:creationId xmlns:a16="http://schemas.microsoft.com/office/drawing/2014/main" id="{EF4F8AF0-4397-424C-A2F3-A588F6A8881F}"/>
              </a:ext>
            </a:extLst>
          </p:cNvPr>
          <p:cNvSpPr>
            <a:spLocks noGrp="1"/>
          </p:cNvSpPr>
          <p:nvPr>
            <p:ph type="sldNum" sz="quarter" idx="10"/>
          </p:nvPr>
        </p:nvSpPr>
        <p:spPr/>
        <p:txBody>
          <a:bodyPr/>
          <a:lstStyle/>
          <a:p>
            <a:fld id="{AB8D479C-BA14-6743-B5E9-E73E392A7250}" type="slidenum">
              <a:rPr lang="en-US" altLang="en-US" smtClean="0"/>
              <a:pPr/>
              <a:t>7</a:t>
            </a:fld>
            <a:endParaRPr lang="en-US" altLang="en-US"/>
          </a:p>
        </p:txBody>
      </p:sp>
      <p:sp>
        <p:nvSpPr>
          <p:cNvPr id="13" name="Google Shape;105;p23">
            <a:extLst>
              <a:ext uri="{FF2B5EF4-FFF2-40B4-BE49-F238E27FC236}">
                <a16:creationId xmlns:a16="http://schemas.microsoft.com/office/drawing/2014/main" id="{52F85753-449B-304B-B0FC-1E2E326F504F}"/>
              </a:ext>
            </a:extLst>
          </p:cNvPr>
          <p:cNvSpPr/>
          <p:nvPr/>
        </p:nvSpPr>
        <p:spPr>
          <a:xfrm>
            <a:off x="5105400" y="3479885"/>
            <a:ext cx="2360100" cy="2277900"/>
          </a:xfrm>
          <a:prstGeom prst="ellipse">
            <a:avLst/>
          </a:prstGeom>
          <a:solidFill>
            <a:schemeClr val="bg1">
              <a:lumMod val="95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spcBef>
                <a:spcPts val="0"/>
              </a:spcBef>
              <a:spcAft>
                <a:spcPts val="0"/>
              </a:spcAft>
            </a:pPr>
            <a:endParaRPr/>
          </a:p>
        </p:txBody>
      </p:sp>
      <p:sp>
        <p:nvSpPr>
          <p:cNvPr id="14" name="Google Shape;106;p23">
            <a:extLst>
              <a:ext uri="{FF2B5EF4-FFF2-40B4-BE49-F238E27FC236}">
                <a16:creationId xmlns:a16="http://schemas.microsoft.com/office/drawing/2014/main" id="{1C19AE98-953E-8E46-8B01-F2C54DA1AFCA}"/>
              </a:ext>
            </a:extLst>
          </p:cNvPr>
          <p:cNvSpPr/>
          <p:nvPr/>
        </p:nvSpPr>
        <p:spPr>
          <a:xfrm>
            <a:off x="6586875" y="3447535"/>
            <a:ext cx="2360100" cy="22779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spcBef>
                <a:spcPts val="0"/>
              </a:spcBef>
              <a:spcAft>
                <a:spcPts val="0"/>
              </a:spcAft>
            </a:pPr>
            <a:r>
              <a:rPr lang="en">
                <a:latin typeface="Roboto Mono"/>
                <a:ea typeface="Roboto Mono"/>
                <a:cs typeface="Roboto Mono"/>
                <a:sym typeface="Roboto Mono"/>
              </a:rPr>
              <a:t>			</a:t>
            </a:r>
            <a:endParaRPr>
              <a:latin typeface="Roboto Mono"/>
              <a:ea typeface="Roboto Mono"/>
              <a:cs typeface="Roboto Mono"/>
              <a:sym typeface="Roboto Mono"/>
            </a:endParaRPr>
          </a:p>
        </p:txBody>
      </p:sp>
      <p:sp>
        <p:nvSpPr>
          <p:cNvPr id="15" name="Google Shape;109;p23">
            <a:extLst>
              <a:ext uri="{FF2B5EF4-FFF2-40B4-BE49-F238E27FC236}">
                <a16:creationId xmlns:a16="http://schemas.microsoft.com/office/drawing/2014/main" id="{643A86D5-9403-1743-80C8-B214E561A990}"/>
              </a:ext>
            </a:extLst>
          </p:cNvPr>
          <p:cNvSpPr txBox="1"/>
          <p:nvPr/>
        </p:nvSpPr>
        <p:spPr>
          <a:xfrm>
            <a:off x="5780100" y="5760647"/>
            <a:ext cx="1382700" cy="767237"/>
          </a:xfrm>
          <a:prstGeom prst="rect">
            <a:avLst/>
          </a:prstGeom>
          <a:noFill/>
          <a:ln>
            <a:noFill/>
          </a:ln>
        </p:spPr>
        <p:txBody>
          <a:bodyPr spcFirstLastPara="1" wrap="square" lIns="91425" tIns="91425" rIns="91425" bIns="91425" anchor="t" anchorCtr="0">
            <a:noAutofit/>
          </a:bodyPr>
          <a:lstStyle/>
          <a:p>
            <a:pPr>
              <a:spcBef>
                <a:spcPts val="0"/>
              </a:spcBef>
              <a:spcAft>
                <a:spcPts val="0"/>
              </a:spcAft>
            </a:pPr>
            <a:r>
              <a:rPr lang="en" dirty="0"/>
              <a:t>Medical data</a:t>
            </a:r>
            <a:endParaRPr dirty="0"/>
          </a:p>
        </p:txBody>
      </p:sp>
      <p:sp>
        <p:nvSpPr>
          <p:cNvPr id="16" name="Google Shape;110;p23">
            <a:extLst>
              <a:ext uri="{FF2B5EF4-FFF2-40B4-BE49-F238E27FC236}">
                <a16:creationId xmlns:a16="http://schemas.microsoft.com/office/drawing/2014/main" id="{61260E04-8F47-E54F-9A78-445757175A60}"/>
              </a:ext>
            </a:extLst>
          </p:cNvPr>
          <p:cNvSpPr txBox="1"/>
          <p:nvPr/>
        </p:nvSpPr>
        <p:spPr>
          <a:xfrm>
            <a:off x="7325975" y="5781483"/>
            <a:ext cx="1382700" cy="400500"/>
          </a:xfrm>
          <a:prstGeom prst="rect">
            <a:avLst/>
          </a:prstGeom>
          <a:noFill/>
          <a:ln>
            <a:noFill/>
          </a:ln>
        </p:spPr>
        <p:txBody>
          <a:bodyPr spcFirstLastPara="1" wrap="square" lIns="91425" tIns="91425" rIns="91425" bIns="91425" anchor="t" anchorCtr="0">
            <a:noAutofit/>
          </a:bodyPr>
          <a:lstStyle/>
          <a:p>
            <a:pPr>
              <a:spcBef>
                <a:spcPts val="0"/>
              </a:spcBef>
              <a:spcAft>
                <a:spcPts val="0"/>
              </a:spcAft>
            </a:pPr>
            <a:r>
              <a:rPr lang="en"/>
              <a:t>Voter list</a:t>
            </a:r>
            <a:endParaRPr/>
          </a:p>
        </p:txBody>
      </p:sp>
      <p:sp>
        <p:nvSpPr>
          <p:cNvPr id="17" name="Google Shape;111;p23">
            <a:extLst>
              <a:ext uri="{FF2B5EF4-FFF2-40B4-BE49-F238E27FC236}">
                <a16:creationId xmlns:a16="http://schemas.microsoft.com/office/drawing/2014/main" id="{B8C5C973-8DB1-A34D-B521-2F6DBA6ED9CD}"/>
              </a:ext>
            </a:extLst>
          </p:cNvPr>
          <p:cNvSpPr txBox="1"/>
          <p:nvPr/>
        </p:nvSpPr>
        <p:spPr>
          <a:xfrm>
            <a:off x="5446956" y="3815933"/>
            <a:ext cx="2011525" cy="1746387"/>
          </a:xfrm>
          <a:prstGeom prst="rect">
            <a:avLst/>
          </a:prstGeom>
          <a:noFill/>
          <a:ln>
            <a:noFill/>
          </a:ln>
        </p:spPr>
        <p:txBody>
          <a:bodyPr spcFirstLastPara="1" wrap="square" lIns="91425" tIns="91425" rIns="91425" bIns="91425" anchor="t" anchorCtr="0">
            <a:noAutofit/>
          </a:bodyPr>
          <a:lstStyle>
            <a:defPPr>
              <a:defRPr lang="en-US"/>
            </a:defPPr>
            <a:lvl1pPr>
              <a:spcBef>
                <a:spcPts val="0"/>
              </a:spcBef>
              <a:spcAft>
                <a:spcPts val="0"/>
              </a:spcAft>
              <a:defRPr sz="1400">
                <a:latin typeface="Roboto Mono"/>
                <a:ea typeface="Roboto Mono"/>
                <a:cs typeface="Roboto Mono"/>
              </a:defRPr>
            </a:lvl1pPr>
          </a:lstStyle>
          <a:p>
            <a:r>
              <a:rPr lang="en" dirty="0">
                <a:sym typeface="Roboto Mono"/>
              </a:rPr>
              <a:t>Ethnicity</a:t>
            </a:r>
            <a:endParaRPr dirty="0">
              <a:sym typeface="Roboto Mono"/>
            </a:endParaRPr>
          </a:p>
          <a:p>
            <a:r>
              <a:rPr lang="en" dirty="0">
                <a:sym typeface="Roboto Mono"/>
              </a:rPr>
              <a:t>Visit data</a:t>
            </a:r>
            <a:endParaRPr dirty="0">
              <a:sym typeface="Roboto Mono"/>
            </a:endParaRPr>
          </a:p>
          <a:p>
            <a:r>
              <a:rPr lang="en" dirty="0">
                <a:sym typeface="Roboto Mono"/>
              </a:rPr>
              <a:t>Diagnosis</a:t>
            </a:r>
            <a:endParaRPr dirty="0">
              <a:sym typeface="Roboto Mono"/>
            </a:endParaRPr>
          </a:p>
          <a:p>
            <a:r>
              <a:rPr lang="en" dirty="0">
                <a:sym typeface="Roboto Mono"/>
              </a:rPr>
              <a:t>Procedure</a:t>
            </a:r>
            <a:endParaRPr dirty="0">
              <a:sym typeface="Roboto Mono"/>
            </a:endParaRPr>
          </a:p>
          <a:p>
            <a:r>
              <a:rPr lang="en" dirty="0">
                <a:sym typeface="Roboto Mono"/>
              </a:rPr>
              <a:t>Medication</a:t>
            </a:r>
            <a:endParaRPr dirty="0">
              <a:sym typeface="Roboto Mono"/>
            </a:endParaRPr>
          </a:p>
          <a:p>
            <a:r>
              <a:rPr lang="en" dirty="0">
                <a:sym typeface="Roboto Mono"/>
              </a:rPr>
              <a:t>Charge</a:t>
            </a:r>
            <a:endParaRPr dirty="0">
              <a:sym typeface="Roboto Mono"/>
            </a:endParaRPr>
          </a:p>
          <a:p>
            <a:r>
              <a:rPr lang="en" dirty="0">
                <a:sym typeface="Roboto Mono"/>
              </a:rPr>
              <a:t>...</a:t>
            </a:r>
            <a:endParaRPr dirty="0">
              <a:sym typeface="Roboto Mono"/>
            </a:endParaRPr>
          </a:p>
        </p:txBody>
      </p:sp>
      <p:sp>
        <p:nvSpPr>
          <p:cNvPr id="18" name="Google Shape;112;p23">
            <a:extLst>
              <a:ext uri="{FF2B5EF4-FFF2-40B4-BE49-F238E27FC236}">
                <a16:creationId xmlns:a16="http://schemas.microsoft.com/office/drawing/2014/main" id="{B50897AC-D800-9B4A-B621-8A60A8DB6BE2}"/>
              </a:ext>
            </a:extLst>
          </p:cNvPr>
          <p:cNvSpPr txBox="1"/>
          <p:nvPr/>
        </p:nvSpPr>
        <p:spPr>
          <a:xfrm>
            <a:off x="6739275" y="4157597"/>
            <a:ext cx="586700" cy="1151087"/>
          </a:xfrm>
          <a:prstGeom prst="rect">
            <a:avLst/>
          </a:prstGeom>
          <a:noFill/>
          <a:ln>
            <a:noFill/>
          </a:ln>
        </p:spPr>
        <p:txBody>
          <a:bodyPr spcFirstLastPara="1" wrap="square" lIns="91425" tIns="91425" rIns="91425" bIns="91425" anchor="t" anchorCtr="0">
            <a:noAutofit/>
          </a:bodyPr>
          <a:lstStyle/>
          <a:p>
            <a:pPr>
              <a:spcBef>
                <a:spcPts val="0"/>
              </a:spcBef>
              <a:spcAft>
                <a:spcPts val="0"/>
              </a:spcAft>
            </a:pPr>
            <a:r>
              <a:rPr lang="en" dirty="0">
                <a:solidFill>
                  <a:srgbClr val="FF0000"/>
                </a:solidFill>
                <a:latin typeface="Roboto Mono"/>
                <a:ea typeface="Roboto Mono"/>
                <a:cs typeface="Roboto Mono"/>
                <a:sym typeface="Roboto Mono"/>
              </a:rPr>
              <a:t>zip</a:t>
            </a:r>
            <a:endParaRPr dirty="0">
              <a:solidFill>
                <a:srgbClr val="FF0000"/>
              </a:solidFill>
              <a:latin typeface="Roboto Mono"/>
              <a:ea typeface="Roboto Mono"/>
              <a:cs typeface="Roboto Mono"/>
              <a:sym typeface="Roboto Mono"/>
            </a:endParaRPr>
          </a:p>
          <a:p>
            <a:pPr>
              <a:spcBef>
                <a:spcPts val="0"/>
              </a:spcBef>
              <a:spcAft>
                <a:spcPts val="0"/>
              </a:spcAft>
            </a:pPr>
            <a:r>
              <a:rPr lang="en" dirty="0">
                <a:solidFill>
                  <a:srgbClr val="FF0000"/>
                </a:solidFill>
                <a:latin typeface="Roboto Mono"/>
                <a:ea typeface="Roboto Mono"/>
                <a:cs typeface="Roboto Mono"/>
                <a:sym typeface="Roboto Mono"/>
              </a:rPr>
              <a:t>dob</a:t>
            </a:r>
            <a:endParaRPr dirty="0">
              <a:solidFill>
                <a:srgbClr val="FF0000"/>
              </a:solidFill>
              <a:latin typeface="Roboto Mono"/>
              <a:ea typeface="Roboto Mono"/>
              <a:cs typeface="Roboto Mono"/>
              <a:sym typeface="Roboto Mono"/>
            </a:endParaRPr>
          </a:p>
          <a:p>
            <a:pPr>
              <a:spcBef>
                <a:spcPts val="0"/>
              </a:spcBef>
              <a:spcAft>
                <a:spcPts val="0"/>
              </a:spcAft>
            </a:pPr>
            <a:r>
              <a:rPr lang="en" dirty="0">
                <a:solidFill>
                  <a:srgbClr val="FF0000"/>
                </a:solidFill>
                <a:latin typeface="Roboto Mono"/>
                <a:ea typeface="Roboto Mono"/>
                <a:cs typeface="Roboto Mono"/>
                <a:sym typeface="Roboto Mono"/>
              </a:rPr>
              <a:t>sex</a:t>
            </a:r>
            <a:endParaRPr dirty="0">
              <a:solidFill>
                <a:srgbClr val="FF0000"/>
              </a:solidFill>
              <a:latin typeface="Roboto Mono"/>
              <a:ea typeface="Roboto Mono"/>
              <a:cs typeface="Roboto Mono"/>
              <a:sym typeface="Roboto Mono"/>
            </a:endParaRPr>
          </a:p>
        </p:txBody>
      </p:sp>
      <p:sp>
        <p:nvSpPr>
          <p:cNvPr id="19" name="Google Shape;113;p23">
            <a:extLst>
              <a:ext uri="{FF2B5EF4-FFF2-40B4-BE49-F238E27FC236}">
                <a16:creationId xmlns:a16="http://schemas.microsoft.com/office/drawing/2014/main" id="{77757C27-65AF-D742-B61C-BCACE6EACF49}"/>
              </a:ext>
            </a:extLst>
          </p:cNvPr>
          <p:cNvSpPr txBox="1"/>
          <p:nvPr/>
        </p:nvSpPr>
        <p:spPr>
          <a:xfrm>
            <a:off x="7564275" y="3904083"/>
            <a:ext cx="1382700" cy="1570089"/>
          </a:xfrm>
          <a:prstGeom prst="rect">
            <a:avLst/>
          </a:prstGeom>
          <a:noFill/>
          <a:ln>
            <a:noFill/>
          </a:ln>
        </p:spPr>
        <p:txBody>
          <a:bodyPr spcFirstLastPara="1" wrap="square" lIns="91425" tIns="91425" rIns="91425" bIns="91425" anchor="t" anchorCtr="0">
            <a:noAutofit/>
          </a:bodyPr>
          <a:lstStyle/>
          <a:p>
            <a:pPr>
              <a:spcBef>
                <a:spcPts val="0"/>
              </a:spcBef>
              <a:spcAft>
                <a:spcPts val="0"/>
              </a:spcAft>
            </a:pPr>
            <a:r>
              <a:rPr lang="en" sz="1400" dirty="0">
                <a:latin typeface="Roboto Mono"/>
                <a:ea typeface="Roboto Mono"/>
                <a:cs typeface="Roboto Mono"/>
                <a:sym typeface="Roboto Mono"/>
              </a:rPr>
              <a:t>Name</a:t>
            </a:r>
            <a:endParaRPr sz="1400" dirty="0">
              <a:latin typeface="Roboto Mono"/>
              <a:ea typeface="Roboto Mono"/>
              <a:cs typeface="Roboto Mono"/>
              <a:sym typeface="Roboto Mono"/>
            </a:endParaRPr>
          </a:p>
          <a:p>
            <a:pPr>
              <a:spcBef>
                <a:spcPts val="0"/>
              </a:spcBef>
              <a:spcAft>
                <a:spcPts val="0"/>
              </a:spcAft>
            </a:pPr>
            <a:r>
              <a:rPr lang="en" sz="1400" dirty="0">
                <a:latin typeface="Roboto Mono"/>
                <a:ea typeface="Roboto Mono"/>
                <a:cs typeface="Roboto Mono"/>
                <a:sym typeface="Roboto Mono"/>
              </a:rPr>
              <a:t>Address</a:t>
            </a:r>
            <a:endParaRPr sz="1400" dirty="0">
              <a:latin typeface="Roboto Mono"/>
              <a:ea typeface="Roboto Mono"/>
              <a:cs typeface="Roboto Mono"/>
              <a:sym typeface="Roboto Mono"/>
            </a:endParaRPr>
          </a:p>
          <a:p>
            <a:pPr>
              <a:spcBef>
                <a:spcPts val="0"/>
              </a:spcBef>
              <a:spcAft>
                <a:spcPts val="0"/>
              </a:spcAft>
            </a:pPr>
            <a:r>
              <a:rPr lang="en" sz="1400" dirty="0">
                <a:latin typeface="Roboto Mono"/>
                <a:ea typeface="Roboto Mono"/>
                <a:cs typeface="Roboto Mono"/>
                <a:sym typeface="Roboto Mono"/>
              </a:rPr>
              <a:t>Date registered</a:t>
            </a:r>
            <a:endParaRPr sz="1400" dirty="0">
              <a:latin typeface="Roboto Mono"/>
              <a:ea typeface="Roboto Mono"/>
              <a:cs typeface="Roboto Mono"/>
              <a:sym typeface="Roboto Mono"/>
            </a:endParaRPr>
          </a:p>
          <a:p>
            <a:pPr>
              <a:spcBef>
                <a:spcPts val="0"/>
              </a:spcBef>
              <a:spcAft>
                <a:spcPts val="0"/>
              </a:spcAft>
            </a:pPr>
            <a:r>
              <a:rPr lang="en" sz="1400" dirty="0">
                <a:latin typeface="Roboto Mono"/>
                <a:ea typeface="Roboto Mono"/>
                <a:cs typeface="Roboto Mono"/>
                <a:sym typeface="Roboto Mono"/>
              </a:rPr>
              <a:t>Party affiliation</a:t>
            </a:r>
            <a:endParaRPr sz="1400" dirty="0">
              <a:latin typeface="Roboto Mono"/>
              <a:ea typeface="Roboto Mono"/>
              <a:cs typeface="Roboto Mono"/>
              <a:sym typeface="Roboto Mono"/>
            </a:endParaRPr>
          </a:p>
          <a:p>
            <a:pPr>
              <a:spcBef>
                <a:spcPts val="0"/>
              </a:spcBef>
              <a:spcAft>
                <a:spcPts val="0"/>
              </a:spcAft>
            </a:pPr>
            <a:r>
              <a:rPr lang="en" sz="1400" dirty="0">
                <a:latin typeface="Roboto Mono"/>
                <a:ea typeface="Roboto Mono"/>
                <a:cs typeface="Roboto Mono"/>
                <a:sym typeface="Roboto Mono"/>
              </a:rPr>
              <a:t>Date last voted</a:t>
            </a:r>
            <a:endParaRPr sz="1400" dirty="0">
              <a:latin typeface="Roboto Mono"/>
              <a:ea typeface="Roboto Mono"/>
              <a:cs typeface="Roboto Mono"/>
              <a:sym typeface="Roboto Mono"/>
            </a:endParaRPr>
          </a:p>
        </p:txBody>
      </p:sp>
      <p:sp>
        <p:nvSpPr>
          <p:cNvPr id="4" name="Footer Placeholder 3">
            <a:extLst>
              <a:ext uri="{FF2B5EF4-FFF2-40B4-BE49-F238E27FC236}">
                <a16:creationId xmlns:a16="http://schemas.microsoft.com/office/drawing/2014/main" id="{5FFEC95B-4D1A-D04D-8DC7-26D071B91803}"/>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2668076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1" presetClass="entr" presetSubtype="0" fill="hold" grpId="1"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4" grpId="0" animBg="1"/>
      <p:bldP spid="15" grpId="0"/>
      <p:bldP spid="16" grpId="0"/>
      <p:bldP spid="17"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72A70B-5E10-5244-9BC3-D761F283AAE0}"/>
              </a:ext>
            </a:extLst>
          </p:cNvPr>
          <p:cNvSpPr>
            <a:spLocks noGrp="1"/>
          </p:cNvSpPr>
          <p:nvPr>
            <p:ph idx="1"/>
          </p:nvPr>
        </p:nvSpPr>
        <p:spPr>
          <a:xfrm>
            <a:off x="761999" y="1371600"/>
            <a:ext cx="7993063" cy="4760913"/>
          </a:xfrm>
        </p:spPr>
        <p:txBody>
          <a:bodyPr/>
          <a:lstStyle/>
          <a:p>
            <a:r>
              <a:rPr lang="en-US" dirty="0"/>
              <a:t>In 2006, Netflix launched "The Netflix Prize" </a:t>
            </a:r>
          </a:p>
          <a:p>
            <a:pPr>
              <a:spcBef>
                <a:spcPts val="0"/>
              </a:spcBef>
              <a:spcAft>
                <a:spcPts val="0"/>
              </a:spcAft>
            </a:pPr>
            <a:r>
              <a:rPr lang="en-US" dirty="0"/>
              <a:t>Users names were replaced with </a:t>
            </a:r>
            <a:br>
              <a:rPr lang="en-US" dirty="0"/>
            </a:br>
            <a:r>
              <a:rPr lang="en-US" dirty="0"/>
              <a:t>random numbers</a:t>
            </a:r>
          </a:p>
          <a:p>
            <a:pPr>
              <a:spcBef>
                <a:spcPts val="0"/>
              </a:spcBef>
              <a:spcAft>
                <a:spcPts val="0"/>
              </a:spcAft>
            </a:pPr>
            <a:endParaRPr lang="en-US" dirty="0"/>
          </a:p>
          <a:p>
            <a:pPr>
              <a:spcBef>
                <a:spcPts val="0"/>
              </a:spcBef>
              <a:spcAft>
                <a:spcPts val="0"/>
              </a:spcAft>
            </a:pPr>
            <a:r>
              <a:rPr lang="en-US" dirty="0"/>
              <a:t>Official challenge goal: </a:t>
            </a:r>
            <a:br>
              <a:rPr lang="en-US" dirty="0"/>
            </a:br>
            <a:r>
              <a:rPr lang="en-US" dirty="0"/>
              <a:t>Beat Netflix's algorithm to Predict missing entries </a:t>
            </a:r>
          </a:p>
          <a:p>
            <a:pPr lvl="1">
              <a:spcBef>
                <a:spcPts val="0"/>
              </a:spcBef>
              <a:spcAft>
                <a:spcPts val="0"/>
              </a:spcAft>
            </a:pPr>
            <a:r>
              <a:rPr lang="en-US" dirty="0"/>
              <a:t>Side note: The Netflix challenge lead to lots of interesting technical work on </a:t>
            </a:r>
            <a:r>
              <a:rPr lang="en-US" b="1" i="1" dirty="0"/>
              <a:t>collaborative filtering</a:t>
            </a:r>
            <a:r>
              <a:rPr lang="en-US" dirty="0"/>
              <a:t> and </a:t>
            </a:r>
            <a:r>
              <a:rPr lang="en-US" b="1" i="1" dirty="0"/>
              <a:t>matrix completion</a:t>
            </a:r>
            <a:r>
              <a:rPr lang="en-US" dirty="0"/>
              <a:t>.</a:t>
            </a:r>
          </a:p>
          <a:p>
            <a:pPr>
              <a:spcBef>
                <a:spcPts val="0"/>
              </a:spcBef>
              <a:spcAft>
                <a:spcPts val="0"/>
              </a:spcAft>
            </a:pPr>
            <a:r>
              <a:rPr lang="en-US" dirty="0"/>
              <a:t>The prize was canceled in 2009 after two researchers identified individual users by linking data with IMDB!</a:t>
            </a:r>
          </a:p>
          <a:p>
            <a:pPr marL="0" indent="0">
              <a:spcBef>
                <a:spcPts val="0"/>
              </a:spcBef>
              <a:spcAft>
                <a:spcPts val="0"/>
              </a:spcAft>
              <a:buNone/>
            </a:pPr>
            <a:endParaRPr lang="en-US" dirty="0"/>
          </a:p>
        </p:txBody>
      </p:sp>
      <p:sp>
        <p:nvSpPr>
          <p:cNvPr id="132" name="Google Shape;132;p26"/>
          <p:cNvSpPr txBox="1">
            <a:spLocks noGrp="1"/>
          </p:cNvSpPr>
          <p:nvPr>
            <p:ph type="title"/>
          </p:nvPr>
        </p:nvSpPr>
        <p:spPr>
          <a:prstGeom prst="rect">
            <a:avLst/>
          </a:prstGeom>
        </p:spPr>
        <p:txBody>
          <a:bodyPr spcFirstLastPara="1" vert="horz" wrap="square" lIns="91425" tIns="91425" rIns="91425" bIns="91425" numCol="1" anchor="t" anchorCtr="0" compatLnSpc="1">
            <a:prstTxWarp prst="textNoShape">
              <a:avLst/>
            </a:prstTxWarp>
            <a:noAutofit/>
          </a:bodyPr>
          <a:lstStyle/>
          <a:p>
            <a:r>
              <a:rPr lang="en" dirty="0"/>
              <a:t>Example: The Netflix Prize</a:t>
            </a:r>
            <a:endParaRPr dirty="0"/>
          </a:p>
        </p:txBody>
      </p:sp>
      <p:sp>
        <p:nvSpPr>
          <p:cNvPr id="7" name="Google Shape;141;p27">
            <a:extLst>
              <a:ext uri="{FF2B5EF4-FFF2-40B4-BE49-F238E27FC236}">
                <a16:creationId xmlns:a16="http://schemas.microsoft.com/office/drawing/2014/main" id="{612CB768-965C-FF4A-98D4-E9203780A41D}"/>
              </a:ext>
            </a:extLst>
          </p:cNvPr>
          <p:cNvSpPr txBox="1"/>
          <p:nvPr/>
        </p:nvSpPr>
        <p:spPr>
          <a:xfrm>
            <a:off x="6208821" y="1938581"/>
            <a:ext cx="3432900" cy="400500"/>
          </a:xfrm>
          <a:prstGeom prst="rect">
            <a:avLst/>
          </a:prstGeom>
          <a:noFill/>
          <a:ln>
            <a:noFill/>
          </a:ln>
        </p:spPr>
        <p:txBody>
          <a:bodyPr spcFirstLastPara="1" wrap="square" lIns="91425" tIns="91425" rIns="91425" bIns="91425" anchor="t" anchorCtr="0">
            <a:noAutofit/>
          </a:bodyPr>
          <a:lstStyle/>
          <a:p>
            <a:pPr>
              <a:spcBef>
                <a:spcPts val="0"/>
              </a:spcBef>
              <a:spcAft>
                <a:spcPts val="0"/>
              </a:spcAft>
            </a:pPr>
            <a:endParaRPr/>
          </a:p>
        </p:txBody>
      </p:sp>
      <p:grpSp>
        <p:nvGrpSpPr>
          <p:cNvPr id="4" name="Group 3">
            <a:extLst>
              <a:ext uri="{FF2B5EF4-FFF2-40B4-BE49-F238E27FC236}">
                <a16:creationId xmlns:a16="http://schemas.microsoft.com/office/drawing/2014/main" id="{7DE965FE-19BE-D74A-A970-13BF9FCCD105}"/>
              </a:ext>
            </a:extLst>
          </p:cNvPr>
          <p:cNvGrpSpPr/>
          <p:nvPr/>
        </p:nvGrpSpPr>
        <p:grpSpPr>
          <a:xfrm>
            <a:off x="6477000" y="1233718"/>
            <a:ext cx="2490609" cy="1810226"/>
            <a:chOff x="6479444" y="1443536"/>
            <a:chExt cx="2490609" cy="1810226"/>
          </a:xfrm>
        </p:grpSpPr>
        <p:sp>
          <p:nvSpPr>
            <p:cNvPr id="6" name="Google Shape;140;p27">
              <a:extLst>
                <a:ext uri="{FF2B5EF4-FFF2-40B4-BE49-F238E27FC236}">
                  <a16:creationId xmlns:a16="http://schemas.microsoft.com/office/drawing/2014/main" id="{466D1284-887E-064C-8B7B-159B101438A2}"/>
                </a:ext>
              </a:extLst>
            </p:cNvPr>
            <p:cNvSpPr/>
            <p:nvPr/>
          </p:nvSpPr>
          <p:spPr>
            <a:xfrm>
              <a:off x="7394063" y="1899286"/>
              <a:ext cx="1575990" cy="1354476"/>
            </a:xfrm>
            <a:prstGeom prst="rect">
              <a:avLst/>
            </a:prstGeom>
            <a:solidFill>
              <a:srgbClr val="F9CB9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spcBef>
                  <a:spcPts val="0"/>
                </a:spcBef>
                <a:spcAft>
                  <a:spcPts val="0"/>
                </a:spcAft>
              </a:pPr>
              <a:endParaRPr/>
            </a:p>
          </p:txBody>
        </p:sp>
        <p:sp>
          <p:nvSpPr>
            <p:cNvPr id="8" name="Google Shape;142;p27">
              <a:extLst>
                <a:ext uri="{FF2B5EF4-FFF2-40B4-BE49-F238E27FC236}">
                  <a16:creationId xmlns:a16="http://schemas.microsoft.com/office/drawing/2014/main" id="{01A0979E-478D-4648-B3D0-EF53CEE412DA}"/>
                </a:ext>
              </a:extLst>
            </p:cNvPr>
            <p:cNvSpPr txBox="1"/>
            <p:nvPr/>
          </p:nvSpPr>
          <p:spPr>
            <a:xfrm>
              <a:off x="6479444" y="2217724"/>
              <a:ext cx="732507" cy="654757"/>
            </a:xfrm>
            <a:prstGeom prst="rect">
              <a:avLst/>
            </a:prstGeom>
            <a:noFill/>
            <a:ln>
              <a:noFill/>
            </a:ln>
          </p:spPr>
          <p:txBody>
            <a:bodyPr spcFirstLastPara="1" wrap="square" lIns="91425" tIns="91425" rIns="91425" bIns="91425" anchor="t" anchorCtr="0">
              <a:noAutofit/>
            </a:bodyPr>
            <a:lstStyle/>
            <a:p>
              <a:pPr>
                <a:spcBef>
                  <a:spcPts val="0"/>
                </a:spcBef>
                <a:spcAft>
                  <a:spcPts val="0"/>
                </a:spcAft>
              </a:pPr>
              <a:r>
                <a:rPr lang="en" dirty="0"/>
                <a:t>480k</a:t>
              </a:r>
              <a:endParaRPr dirty="0"/>
            </a:p>
            <a:p>
              <a:pPr>
                <a:spcBef>
                  <a:spcPts val="0"/>
                </a:spcBef>
                <a:spcAft>
                  <a:spcPts val="0"/>
                </a:spcAft>
              </a:pPr>
              <a:r>
                <a:rPr lang="en" dirty="0"/>
                <a:t>users</a:t>
              </a:r>
              <a:endParaRPr dirty="0"/>
            </a:p>
          </p:txBody>
        </p:sp>
        <p:sp>
          <p:nvSpPr>
            <p:cNvPr id="9" name="Google Shape;143;p27">
              <a:extLst>
                <a:ext uri="{FF2B5EF4-FFF2-40B4-BE49-F238E27FC236}">
                  <a16:creationId xmlns:a16="http://schemas.microsoft.com/office/drawing/2014/main" id="{B904C464-976E-5940-BFD9-4A87D576B419}"/>
                </a:ext>
              </a:extLst>
            </p:cNvPr>
            <p:cNvSpPr txBox="1"/>
            <p:nvPr/>
          </p:nvSpPr>
          <p:spPr>
            <a:xfrm>
              <a:off x="7441527" y="1443536"/>
              <a:ext cx="1328250" cy="312463"/>
            </a:xfrm>
            <a:prstGeom prst="rect">
              <a:avLst/>
            </a:prstGeom>
            <a:noFill/>
            <a:ln>
              <a:noFill/>
            </a:ln>
          </p:spPr>
          <p:txBody>
            <a:bodyPr spcFirstLastPara="1" wrap="square" lIns="91425" tIns="91425" rIns="91425" bIns="91425" anchor="t" anchorCtr="0">
              <a:noAutofit/>
            </a:bodyPr>
            <a:lstStyle/>
            <a:p>
              <a:pPr>
                <a:spcBef>
                  <a:spcPts val="0"/>
                </a:spcBef>
                <a:spcAft>
                  <a:spcPts val="0"/>
                </a:spcAft>
              </a:pPr>
              <a:r>
                <a:rPr lang="en" dirty="0"/>
                <a:t>18k movies</a:t>
              </a:r>
              <a:endParaRPr dirty="0"/>
            </a:p>
          </p:txBody>
        </p:sp>
        <p:sp>
          <p:nvSpPr>
            <p:cNvPr id="10" name="Google Shape;144;p27">
              <a:extLst>
                <a:ext uri="{FF2B5EF4-FFF2-40B4-BE49-F238E27FC236}">
                  <a16:creationId xmlns:a16="http://schemas.microsoft.com/office/drawing/2014/main" id="{7D1F4C4F-6B78-CD49-AD5D-1C7C84C5E137}"/>
                </a:ext>
              </a:extLst>
            </p:cNvPr>
            <p:cNvSpPr txBox="1"/>
            <p:nvPr/>
          </p:nvSpPr>
          <p:spPr>
            <a:xfrm>
              <a:off x="7462037" y="2062765"/>
              <a:ext cx="1440041" cy="987476"/>
            </a:xfrm>
            <a:prstGeom prst="rect">
              <a:avLst/>
            </a:prstGeom>
            <a:noFill/>
            <a:ln>
              <a:noFill/>
            </a:ln>
          </p:spPr>
          <p:txBody>
            <a:bodyPr spcFirstLastPara="1" wrap="square" lIns="91425" tIns="91425" rIns="91425" bIns="91425" anchor="t" anchorCtr="0">
              <a:noAutofit/>
            </a:bodyPr>
            <a:lstStyle/>
            <a:p>
              <a:pPr>
                <a:spcBef>
                  <a:spcPts val="0"/>
                </a:spcBef>
                <a:spcAft>
                  <a:spcPts val="0"/>
                </a:spcAft>
              </a:pPr>
              <a:r>
                <a:rPr lang="en" dirty="0"/>
                <a:t>100M</a:t>
              </a:r>
              <a:endParaRPr dirty="0"/>
            </a:p>
            <a:p>
              <a:pPr>
                <a:spcBef>
                  <a:spcPts val="0"/>
                </a:spcBef>
                <a:spcAft>
                  <a:spcPts val="0"/>
                </a:spcAft>
              </a:pPr>
              <a:r>
                <a:rPr lang="en" dirty="0"/>
                <a:t>ratings</a:t>
              </a:r>
              <a:endParaRPr dirty="0"/>
            </a:p>
            <a:p>
              <a:pPr>
                <a:spcBef>
                  <a:spcPts val="0"/>
                </a:spcBef>
                <a:spcAft>
                  <a:spcPts val="0"/>
                </a:spcAft>
              </a:pPr>
              <a:r>
                <a:rPr lang="en" dirty="0"/>
                <a:t>{?, 0,1,...,5}</a:t>
              </a:r>
              <a:endParaRPr dirty="0"/>
            </a:p>
            <a:p>
              <a:pPr>
                <a:spcBef>
                  <a:spcPts val="0"/>
                </a:spcBef>
                <a:spcAft>
                  <a:spcPts val="0"/>
                </a:spcAft>
              </a:pPr>
              <a:endParaRPr dirty="0"/>
            </a:p>
          </p:txBody>
        </p:sp>
      </p:grpSp>
      <p:sp>
        <p:nvSpPr>
          <p:cNvPr id="5" name="Slide Number Placeholder 4">
            <a:extLst>
              <a:ext uri="{FF2B5EF4-FFF2-40B4-BE49-F238E27FC236}">
                <a16:creationId xmlns:a16="http://schemas.microsoft.com/office/drawing/2014/main" id="{DD83DA7C-6159-D14F-A462-9717A5429AF4}"/>
              </a:ext>
            </a:extLst>
          </p:cNvPr>
          <p:cNvSpPr>
            <a:spLocks noGrp="1"/>
          </p:cNvSpPr>
          <p:nvPr>
            <p:ph type="sldNum" sz="quarter" idx="10"/>
          </p:nvPr>
        </p:nvSpPr>
        <p:spPr/>
        <p:txBody>
          <a:bodyPr/>
          <a:lstStyle/>
          <a:p>
            <a:fld id="{AB8D479C-BA14-6743-B5E9-E73E392A7250}" type="slidenum">
              <a:rPr lang="en-US" altLang="en-US" smtClean="0"/>
              <a:pPr/>
              <a:t>8</a:t>
            </a:fld>
            <a:endParaRPr lang="en-US" altLang="en-US"/>
          </a:p>
        </p:txBody>
      </p:sp>
      <p:sp>
        <p:nvSpPr>
          <p:cNvPr id="11" name="Footer Placeholder 10">
            <a:extLst>
              <a:ext uri="{FF2B5EF4-FFF2-40B4-BE49-F238E27FC236}">
                <a16:creationId xmlns:a16="http://schemas.microsoft.com/office/drawing/2014/main" id="{62F2520A-1D87-C549-AD4F-2354DE8685C6}"/>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164145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7" name="Google Shape;187;p32"/>
          <p:cNvSpPr txBox="1">
            <a:spLocks noGrp="1"/>
          </p:cNvSpPr>
          <p:nvPr>
            <p:ph idx="1"/>
          </p:nvPr>
        </p:nvSpPr>
        <p:spPr>
          <a:prstGeom prst="rect">
            <a:avLst/>
          </a:prstGeom>
          <a:noFill/>
          <a:ln>
            <a:noFill/>
          </a:ln>
        </p:spPr>
        <p:txBody>
          <a:bodyPr spcFirstLastPara="1" vert="horz" wrap="square" lIns="91425" tIns="45700" rIns="91425" bIns="45700" numCol="1" anchor="t" anchorCtr="0" compatLnSpc="1">
            <a:prstTxWarp prst="textNoShape">
              <a:avLst/>
            </a:prstTxWarp>
            <a:noAutofit/>
          </a:bodyPr>
          <a:lstStyle/>
          <a:p>
            <a:pPr marL="0" indent="0">
              <a:lnSpc>
                <a:spcPct val="90000"/>
              </a:lnSpc>
              <a:spcBef>
                <a:spcPts val="0"/>
              </a:spcBef>
              <a:buSzPts val="3200"/>
              <a:buNone/>
            </a:pPr>
            <a:r>
              <a:rPr lang="en-US" b="1" dirty="0"/>
              <a:t>Goal:</a:t>
            </a:r>
            <a:r>
              <a:rPr lang="en-US" dirty="0"/>
              <a:t> Find association between SNPs and disease</a:t>
            </a:r>
            <a:endParaRPr lang="en" dirty="0"/>
          </a:p>
          <a:p>
            <a:pPr marL="0" indent="0">
              <a:lnSpc>
                <a:spcPct val="90000"/>
              </a:lnSpc>
              <a:spcBef>
                <a:spcPts val="0"/>
              </a:spcBef>
              <a:buSzPts val="3200"/>
              <a:buNone/>
            </a:pPr>
            <a:r>
              <a:rPr lang="en" dirty="0"/>
              <a:t>Typical Setup: </a:t>
            </a:r>
            <a:endParaRPr dirty="0"/>
          </a:p>
          <a:p>
            <a:pPr>
              <a:lnSpc>
                <a:spcPct val="90000"/>
              </a:lnSpc>
              <a:spcBef>
                <a:spcPts val="640"/>
              </a:spcBef>
              <a:buAutoNum type="arabicPeriod"/>
            </a:pPr>
            <a:r>
              <a:rPr lang="en" dirty="0"/>
              <a:t>NIH takes DNA of 1000 test candidates with common disease</a:t>
            </a:r>
            <a:endParaRPr dirty="0"/>
          </a:p>
          <a:p>
            <a:pPr>
              <a:lnSpc>
                <a:spcPct val="90000"/>
              </a:lnSpc>
              <a:spcBef>
                <a:spcPts val="0"/>
              </a:spcBef>
              <a:buAutoNum type="arabicPeriod"/>
            </a:pPr>
            <a:r>
              <a:rPr lang="en" dirty="0"/>
              <a:t>NIH releases minor allele frequencies (MAF) of test population at 100,000 positions (SNPs)</a:t>
            </a:r>
            <a:endParaRPr dirty="0"/>
          </a:p>
        </p:txBody>
      </p:sp>
      <p:sp>
        <p:nvSpPr>
          <p:cNvPr id="186" name="Google Shape;186;p32"/>
          <p:cNvSpPr txBox="1">
            <a:spLocks noGrp="1"/>
          </p:cNvSpPr>
          <p:nvPr>
            <p:ph type="title"/>
          </p:nvPr>
        </p:nvSpPr>
        <p:spPr>
          <a:prstGeom prst="rect">
            <a:avLst/>
          </a:prstGeom>
          <a:noFill/>
          <a:ln>
            <a:noFill/>
          </a:ln>
        </p:spPr>
        <p:txBody>
          <a:bodyPr spcFirstLastPara="1" vert="horz" wrap="square" lIns="91425" tIns="45700" rIns="91425" bIns="45700" numCol="1" anchor="ctr" anchorCtr="0" compatLnSpc="1">
            <a:prstTxWarp prst="textNoShape">
              <a:avLst/>
            </a:prstTxWarp>
            <a:noAutofit/>
          </a:bodyPr>
          <a:lstStyle/>
          <a:p>
            <a:pPr>
              <a:buSzPts val="4400"/>
            </a:pPr>
            <a:r>
              <a:rPr lang="en" dirty="0"/>
              <a:t>Example: Genome Wide Association Studies (GWAS)</a:t>
            </a:r>
            <a:endParaRPr dirty="0"/>
          </a:p>
        </p:txBody>
      </p:sp>
      <p:pic>
        <p:nvPicPr>
          <p:cNvPr id="188" name="Google Shape;188;p32"/>
          <p:cNvPicPr preferRelativeResize="0"/>
          <p:nvPr/>
        </p:nvPicPr>
        <p:blipFill>
          <a:blip r:embed="rId3">
            <a:alphaModFix/>
          </a:blip>
          <a:stretch>
            <a:fillRect/>
          </a:stretch>
        </p:blipFill>
        <p:spPr>
          <a:xfrm>
            <a:off x="6172200" y="3810000"/>
            <a:ext cx="2064650" cy="2584925"/>
          </a:xfrm>
          <a:prstGeom prst="rect">
            <a:avLst/>
          </a:prstGeom>
          <a:noFill/>
          <a:ln>
            <a:noFill/>
          </a:ln>
        </p:spPr>
      </p:pic>
      <p:sp>
        <p:nvSpPr>
          <p:cNvPr id="5" name="Google Shape;335;p34">
            <a:extLst>
              <a:ext uri="{FF2B5EF4-FFF2-40B4-BE49-F238E27FC236}">
                <a16:creationId xmlns:a16="http://schemas.microsoft.com/office/drawing/2014/main" id="{3A5F0F4C-8621-EB46-9635-A510646EF7EB}"/>
              </a:ext>
            </a:extLst>
          </p:cNvPr>
          <p:cNvSpPr txBox="1"/>
          <p:nvPr/>
        </p:nvSpPr>
        <p:spPr>
          <a:xfrm>
            <a:off x="822158" y="4114800"/>
            <a:ext cx="5045242" cy="715500"/>
          </a:xfrm>
          <a:prstGeom prst="rect">
            <a:avLst/>
          </a:prstGeom>
          <a:solidFill>
            <a:schemeClr val="lt1"/>
          </a:solidFill>
          <a:ln w="25400" cap="flat" cmpd="sng">
            <a:solidFill>
              <a:schemeClr val="accent2"/>
            </a:solidFill>
            <a:prstDash val="solid"/>
            <a:round/>
            <a:headEnd type="none" w="sm" len="sm"/>
            <a:tailEnd type="none" w="sm" len="sm"/>
          </a:ln>
        </p:spPr>
        <p:txBody>
          <a:bodyPr spcFirstLastPara="1" wrap="square" lIns="91425" tIns="45700" rIns="91425" bIns="45700" anchor="t" anchorCtr="0">
            <a:noAutofit/>
          </a:bodyPr>
          <a:lstStyle/>
          <a:p>
            <a:pPr>
              <a:spcBef>
                <a:spcPts val="0"/>
              </a:spcBef>
              <a:spcAft>
                <a:spcPts val="0"/>
              </a:spcAft>
            </a:pPr>
            <a:r>
              <a:rPr lang="en" dirty="0">
                <a:solidFill>
                  <a:schemeClr val="dk1"/>
                </a:solidFill>
                <a:latin typeface="Roboto"/>
                <a:ea typeface="Roboto"/>
                <a:cs typeface="Roboto"/>
                <a:sym typeface="Roboto"/>
              </a:rPr>
              <a:t>Can </a:t>
            </a:r>
            <a:r>
              <a:rPr lang="en" b="1" dirty="0">
                <a:solidFill>
                  <a:srgbClr val="FF0000"/>
                </a:solidFill>
                <a:latin typeface="Roboto"/>
                <a:ea typeface="Roboto"/>
                <a:cs typeface="Roboto"/>
                <a:sym typeface="Roboto"/>
              </a:rPr>
              <a:t>infer membership in test group </a:t>
            </a:r>
            <a:r>
              <a:rPr lang="en" dirty="0">
                <a:solidFill>
                  <a:schemeClr val="dk1"/>
                </a:solidFill>
                <a:latin typeface="Roboto"/>
                <a:ea typeface="Roboto"/>
                <a:cs typeface="Roboto"/>
                <a:sym typeface="Roboto"/>
              </a:rPr>
              <a:t>of an individual with known DNA from published data!</a:t>
            </a:r>
            <a:endParaRPr dirty="0">
              <a:solidFill>
                <a:schemeClr val="dk1"/>
              </a:solidFill>
              <a:latin typeface="Roboto"/>
              <a:ea typeface="Roboto"/>
              <a:cs typeface="Roboto"/>
              <a:sym typeface="Roboto"/>
            </a:endParaRPr>
          </a:p>
        </p:txBody>
      </p:sp>
      <p:sp>
        <p:nvSpPr>
          <p:cNvPr id="3" name="Slide Number Placeholder 2">
            <a:extLst>
              <a:ext uri="{FF2B5EF4-FFF2-40B4-BE49-F238E27FC236}">
                <a16:creationId xmlns:a16="http://schemas.microsoft.com/office/drawing/2014/main" id="{F1121AAB-DD68-A344-BF93-E684774A69E6}"/>
              </a:ext>
            </a:extLst>
          </p:cNvPr>
          <p:cNvSpPr>
            <a:spLocks noGrp="1"/>
          </p:cNvSpPr>
          <p:nvPr>
            <p:ph type="sldNum" sz="quarter" idx="10"/>
          </p:nvPr>
        </p:nvSpPr>
        <p:spPr/>
        <p:txBody>
          <a:bodyPr/>
          <a:lstStyle/>
          <a:p>
            <a:fld id="{AB8D479C-BA14-6743-B5E9-E73E392A7250}" type="slidenum">
              <a:rPr lang="en-US" altLang="en-US" smtClean="0"/>
              <a:pPr/>
              <a:t>9</a:t>
            </a:fld>
            <a:endParaRPr lang="en-US" altLang="en-US"/>
          </a:p>
        </p:txBody>
      </p:sp>
      <p:sp>
        <p:nvSpPr>
          <p:cNvPr id="4" name="Footer Placeholder 3">
            <a:extLst>
              <a:ext uri="{FF2B5EF4-FFF2-40B4-BE49-F238E27FC236}">
                <a16:creationId xmlns:a16="http://schemas.microsoft.com/office/drawing/2014/main" id="{A48C0173-0A19-3949-BBB2-E66CC6524D59}"/>
              </a:ext>
            </a:extLst>
          </p:cNvPr>
          <p:cNvSpPr>
            <a:spLocks noGrp="1"/>
          </p:cNvSpPr>
          <p:nvPr>
            <p:ph type="ftr" sz="quarter" idx="11"/>
          </p:nvPr>
        </p:nvSpPr>
        <p:spPr/>
        <p:txBody>
          <a:bodyPr/>
          <a:lstStyle/>
          <a:p>
            <a:r>
              <a:rPr lang="en-US"/>
              <a:t>COE 526: Lecture 1B</a:t>
            </a:r>
            <a:endParaRPr lang="en-US" dirty="0"/>
          </a:p>
        </p:txBody>
      </p:sp>
    </p:spTree>
    <p:extLst>
      <p:ext uri="{BB962C8B-B14F-4D97-AF65-F5344CB8AC3E}">
        <p14:creationId xmlns:p14="http://schemas.microsoft.com/office/powerpoint/2010/main" val="584422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2_Blends">
  <a:themeElements>
    <a:clrScheme name="1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Blends">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Arial" charset="0"/>
          </a:defRPr>
        </a:defPPr>
      </a:lstStyle>
    </a:lnDef>
  </a:objectDefaults>
  <a:extraClrSchemeLst>
    <a:extraClrScheme>
      <a:clrScheme name="1_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1_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D80A0EA57A7747A10508C03AE9B5FD" ma:contentTypeVersion="4" ma:contentTypeDescription="Create a new document." ma:contentTypeScope="" ma:versionID="9644134ab4ba5c332a9059aec268b0ca">
  <xsd:schema xmlns:xsd="http://www.w3.org/2001/XMLSchema" xmlns:xs="http://www.w3.org/2001/XMLSchema" xmlns:p="http://schemas.microsoft.com/office/2006/metadata/properties" xmlns:ns2="837904e5-5329-4e50-8811-0545955fba74" targetNamespace="http://schemas.microsoft.com/office/2006/metadata/properties" ma:root="true" ma:fieldsID="9de839035f9a8c529b4dc78ea2bc3bfb" ns2:_="">
    <xsd:import namespace="837904e5-5329-4e50-8811-0545955fba7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7904e5-5329-4e50-8811-0545955fba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739DBE-ECF6-49D1-B833-F71F3CBF04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7904e5-5329-4e50-8811-0545955fba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E6745B-CB39-47FD-BD26-370D8C296C1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KFUPM-Template</Template>
  <TotalTime>49430</TotalTime>
  <Words>1928</Words>
  <Application>Microsoft Office PowerPoint</Application>
  <PresentationFormat>On-screen Show (4:3)</PresentationFormat>
  <Paragraphs>313</Paragraphs>
  <Slides>35</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Arial</vt:lpstr>
      <vt:lpstr>Calibri Light</vt:lpstr>
      <vt:lpstr>Roboto</vt:lpstr>
      <vt:lpstr>Roboto Mono</vt:lpstr>
      <vt:lpstr>Tahoma</vt:lpstr>
      <vt:lpstr>Times New Roman</vt:lpstr>
      <vt:lpstr>Wingdings</vt:lpstr>
      <vt:lpstr>2_Blends</vt:lpstr>
      <vt:lpstr>COE 526 Data Privacy </vt:lpstr>
      <vt:lpstr>Definition of Data Privacy </vt:lpstr>
      <vt:lpstr>Private Information</vt:lpstr>
      <vt:lpstr>Non-technical Challenges of Privacy</vt:lpstr>
      <vt:lpstr>Technical Challenges of Privacy</vt:lpstr>
      <vt:lpstr>Technical Challenges of Privacy</vt:lpstr>
      <vt:lpstr>Data Linkage Attack</vt:lpstr>
      <vt:lpstr>Example: The Netflix Prize</vt:lpstr>
      <vt:lpstr>Example: Genome Wide Association Studies (GWAS)</vt:lpstr>
      <vt:lpstr>Reconstruction Attacks</vt:lpstr>
      <vt:lpstr>How To Achieve Privacy? </vt:lpstr>
      <vt:lpstr>How To Achieve Privacy? </vt:lpstr>
      <vt:lpstr>Privacy Terminologies </vt:lpstr>
      <vt:lpstr>Setting </vt:lpstr>
      <vt:lpstr>Adversary? Attacker? Bad Guy?</vt:lpstr>
      <vt:lpstr>Implicit Assumptions</vt:lpstr>
      <vt:lpstr>Attacker Scope: Insider</vt:lpstr>
      <vt:lpstr>Attacker Scope: Outsider</vt:lpstr>
      <vt:lpstr>Anonymity</vt:lpstr>
      <vt:lpstr>Anonymity</vt:lpstr>
      <vt:lpstr>Anonymity</vt:lpstr>
      <vt:lpstr>Anonymity</vt:lpstr>
      <vt:lpstr>Anonymity Properties</vt:lpstr>
      <vt:lpstr>Unlinkability</vt:lpstr>
      <vt:lpstr>Unlinkability Example</vt:lpstr>
      <vt:lpstr>Anonymity in terms of Unlinkability</vt:lpstr>
      <vt:lpstr>Relationship Anonymity</vt:lpstr>
      <vt:lpstr>Undetectability</vt:lpstr>
      <vt:lpstr>Unobservability</vt:lpstr>
      <vt:lpstr>Unobservability</vt:lpstr>
      <vt:lpstr>Relationships</vt:lpstr>
      <vt:lpstr>Pseudonymity</vt:lpstr>
      <vt:lpstr>Pseudonymity</vt:lpstr>
      <vt:lpstr>Reading Material for Next Class</vt:lpstr>
      <vt:lpstr>References </vt:lpstr>
    </vt:vector>
  </TitlesOfParts>
  <Company>S.F.U.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Jiawei Han</dc:creator>
  <cp:lastModifiedBy>Muhamad Felemban</cp:lastModifiedBy>
  <cp:revision>617</cp:revision>
  <cp:lastPrinted>1999-09-10T20:38:56Z</cp:lastPrinted>
  <dcterms:created xsi:type="dcterms:W3CDTF">1998-06-19T04:38:52Z</dcterms:created>
  <dcterms:modified xsi:type="dcterms:W3CDTF">2020-09-06T17:40:09Z</dcterms:modified>
</cp:coreProperties>
</file>