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53" r:id="rId2"/>
    <p:sldId id="953" r:id="rId3"/>
    <p:sldId id="1218" r:id="rId4"/>
    <p:sldId id="954" r:id="rId5"/>
    <p:sldId id="273" r:id="rId6"/>
    <p:sldId id="1212" r:id="rId7"/>
    <p:sldId id="1213" r:id="rId8"/>
    <p:sldId id="829" r:id="rId9"/>
    <p:sldId id="828" r:id="rId10"/>
    <p:sldId id="805" r:id="rId11"/>
    <p:sldId id="327" r:id="rId12"/>
    <p:sldId id="806" r:id="rId13"/>
    <p:sldId id="276" r:id="rId14"/>
    <p:sldId id="808" r:id="rId15"/>
    <p:sldId id="809" r:id="rId16"/>
    <p:sldId id="810" r:id="rId17"/>
    <p:sldId id="811" r:id="rId18"/>
    <p:sldId id="268" r:id="rId19"/>
    <p:sldId id="813" r:id="rId20"/>
    <p:sldId id="274" r:id="rId21"/>
    <p:sldId id="738" r:id="rId22"/>
    <p:sldId id="1214" r:id="rId23"/>
    <p:sldId id="1216" r:id="rId24"/>
    <p:sldId id="12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8" autoAdjust="0"/>
    <p:restoredTop sz="93118"/>
  </p:normalViewPr>
  <p:slideViewPr>
    <p:cSldViewPr snapToGrid="0" snapToObjects="1">
      <p:cViewPr varScale="1">
        <p:scale>
          <a:sx n="109" d="100"/>
          <a:sy n="109" d="100"/>
        </p:scale>
        <p:origin x="5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F3F4A-9B28-5745-ABAC-EBABC91C35E3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E2E12-491F-9D41-90F1-17A0517D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42294-BBD0-2A43-A9FA-EBCAA74DE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A protocol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securely computes a functionality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if for every adversary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 in the real model, there exists an adversary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 ideal model, such that the view of the adversary from a real execution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indistinguishable from the view of the adversary from an ideal execution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words, A protocol </a:t>
                </a:r>
                <a:r>
                  <a:rPr lang="en-US" i="0" dirty="0">
                    <a:latin typeface="Cambria Math" panose="02040503050406030204" pitchFamily="18" charset="0"/>
                  </a:rPr>
                  <a:t>𝑃</a:t>
                </a:r>
                <a:r>
                  <a:rPr lang="en-US" dirty="0"/>
                  <a:t> securely computes a functionality 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𝐹_𝑃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 if for every adversary 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𝐴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 in the real model, there exists an adversary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𝑆 </a:t>
                </a:r>
                <a:r>
                  <a:rPr lang="en-US" dirty="0"/>
                  <a:t>in the ideal model, such that the view of the adversary from a real execution of </a:t>
                </a:r>
                <a:r>
                  <a:rPr lang="en-US" i="0" dirty="0">
                    <a:latin typeface="Cambria Math" panose="02040503050406030204" pitchFamily="18" charset="0"/>
                  </a:rPr>
                  <a:t>𝑃</a:t>
                </a:r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𝐴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indistinguishable from the view of the adversary from an ideal execution with </a:t>
                </a:r>
                <a:r>
                  <a:rPr lang="en-US" b="0" i="0">
                    <a:latin typeface="Cambria Math" panose="02040503050406030204" pitchFamily="18" charset="0"/>
                  </a:rPr>
                  <a:t>𝑆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E2E12-491F-9D41-90F1-17A0517DEC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2728914"/>
            <a:ext cx="8128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4775200" y="6019800"/>
            <a:ext cx="386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4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371601"/>
            <a:ext cx="50038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0" y="1371601"/>
            <a:ext cx="500591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0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COE526: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COE526: Lecture 11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47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0401" y="214314"/>
            <a:ext cx="974301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371599"/>
            <a:ext cx="10212917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4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8940800" y="6355715"/>
            <a:ext cx="3251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COE526: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6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COE526</a:t>
            </a:r>
            <a:r>
              <a:rPr lang="en-US" dirty="0"/>
              <a:t>: Data Privacy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3886200"/>
            <a:ext cx="8168640" cy="1295400"/>
          </a:xfrm>
        </p:spPr>
        <p:txBody>
          <a:bodyPr>
            <a:normAutofit/>
          </a:bodyPr>
          <a:lstStyle/>
          <a:p>
            <a:r>
              <a:rPr lang="en-US" dirty="0"/>
              <a:t>Lecture 11:  Secure Multiparty Computation</a:t>
            </a:r>
          </a:p>
          <a:p>
            <a:endParaRPr lang="en-US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2150" y="6431381"/>
            <a:ext cx="549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EDEBE0"/>
                </a:solidFill>
                <a:latin typeface="Arial"/>
                <a:cs typeface="Arial"/>
              </a:rPr>
              <a:t>slide</a:t>
            </a:r>
            <a:r>
              <a:rPr sz="1200" spc="-7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EDEBE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AF468-D34C-B947-BB2A-96742A2A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mathematically rigorous</a:t>
            </a:r>
          </a:p>
          <a:p>
            <a:r>
              <a:rPr lang="en-US" dirty="0"/>
              <a:t>Must capture all realistic attacks that a  malicious participant may try to stage</a:t>
            </a:r>
          </a:p>
          <a:p>
            <a:r>
              <a:rPr lang="en-US" dirty="0"/>
              <a:t>Should be "abstract"</a:t>
            </a:r>
          </a:p>
          <a:p>
            <a:pPr lvl="1"/>
            <a:r>
              <a:rPr lang="en-US" dirty="0"/>
              <a:t>Based on the desired "functionality" of the  protocol, not a specific protocol</a:t>
            </a:r>
          </a:p>
          <a:p>
            <a:pPr lvl="1"/>
            <a:r>
              <a:rPr lang="en-US" b="1" dirty="0"/>
              <a:t>Goal: </a:t>
            </a:r>
            <a:r>
              <a:rPr lang="en-US" dirty="0"/>
              <a:t>define security for an entire class of protocols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Define Security?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3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Heuristic Approach to Security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SzPct val="90000"/>
              <a:buNone/>
            </a:pPr>
            <a:r>
              <a:rPr lang="en-US" altLang="en-US" dirty="0"/>
              <a:t>Approach 1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Build a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Try to break the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Fix the break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Return to (2)</a:t>
            </a:r>
          </a:p>
          <a:p>
            <a:r>
              <a:rPr lang="en-US" altLang="en-US" dirty="0"/>
              <a:t>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Real adversaries won’t tell you that they have broken the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You can never be really sure that the protocol is secure</a:t>
            </a:r>
          </a:p>
          <a:p>
            <a:pPr marL="514350" indent="-514350">
              <a:buSzPct val="90000"/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altLang="en-US" dirty="0"/>
              <a:t>Approach 2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Design a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Provide a list of attacks that (provably) cannot be carried out on the protocol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n-US" altLang="en-US" dirty="0"/>
              <a:t>Reason that the list is complete</a:t>
            </a:r>
          </a:p>
          <a:p>
            <a:r>
              <a:rPr lang="en-US" altLang="en-US" dirty="0"/>
              <a:t>Problem: often, the list of attacks is not complete</a:t>
            </a:r>
          </a:p>
          <a:p>
            <a:pPr lvl="1"/>
            <a:r>
              <a:rPr lang="en-US" altLang="en-US" dirty="0"/>
              <a:t>Zero-day attacks!!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4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423DE-B6DB-934A-BD85-2F4432C06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an exact problem definition</a:t>
            </a:r>
          </a:p>
          <a:p>
            <a:pPr lvl="1"/>
            <a:r>
              <a:rPr lang="en-US" dirty="0"/>
              <a:t>Meaning of security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model</a:t>
            </a:r>
          </a:p>
          <a:p>
            <a:pPr lvl="1"/>
            <a:r>
              <a:rPr lang="en-US" dirty="0" smtClean="0"/>
              <a:t>Adversarial </a:t>
            </a:r>
            <a:r>
              <a:rPr lang="en-US" dirty="0"/>
              <a:t>power</a:t>
            </a:r>
          </a:p>
          <a:p>
            <a:r>
              <a:rPr lang="en-US" dirty="0" smtClean="0"/>
              <a:t>Prove </a:t>
            </a:r>
            <a:r>
              <a:rPr lang="en-US" dirty="0"/>
              <a:t>that the protocol is secure</a:t>
            </a:r>
          </a:p>
          <a:p>
            <a:pPr lvl="1"/>
            <a:r>
              <a:rPr lang="en-US" dirty="0"/>
              <a:t>Often by reduction to an assumed hard  problem, like factoring large composites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206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Rigorous Approach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371599"/>
                <a:ext cx="10212917" cy="47640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mutually distrustful parties want to jointly carry out some task</a:t>
                </a:r>
              </a:p>
              <a:p>
                <a:r>
                  <a:rPr lang="en-US" dirty="0"/>
                  <a:t>The input to the function 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(private) input, the output 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outputs </a:t>
                </a:r>
              </a:p>
              <a:p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be either a probabilistic or a deterministic map function from inputs to outputs</a:t>
                </a:r>
              </a:p>
              <a:p>
                <a:r>
                  <a:rPr lang="en-US" dirty="0"/>
                  <a:t>In general, we can model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dirty="0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→(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computable in polynomial time, for example,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371599"/>
                <a:ext cx="10212917" cy="4764024"/>
              </a:xfrm>
              <a:blipFill>
                <a:blip r:embed="rId2"/>
                <a:stretch>
                  <a:fillRect l="-12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rtlCol="0" anchor="ctr">
            <a:spAutoFit/>
          </a:bodyPr>
          <a:lstStyle/>
          <a:p>
            <a:r>
              <a:rPr lang="en-US" dirty="0"/>
              <a:t>SMC Functionality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176931" y="4174864"/>
            <a:ext cx="2617470" cy="571500"/>
          </a:xfrm>
          <a:prstGeom prst="wedgeRectCallout">
            <a:avLst>
              <a:gd name="adj1" fmla="val -9199"/>
              <a:gd name="adj2" fmla="val -10463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 inputs (one per party);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each input is a bitstring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093324" y="4174864"/>
            <a:ext cx="1219200" cy="381000"/>
          </a:xfrm>
          <a:prstGeom prst="wedgeRectCallout">
            <a:avLst>
              <a:gd name="adj1" fmla="val -34894"/>
              <a:gd name="adj2" fmla="val -11708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1600">
                <a:latin typeface="Tahoma" charset="0"/>
              </a:rPr>
              <a:t>K outputs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6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DFED30-7BEE-CC4C-A1BF-BA28B850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real/ideal (simulation) model paradigm for defining security</a:t>
            </a:r>
          </a:p>
          <a:p>
            <a:pPr lvl="1"/>
            <a:r>
              <a:rPr lang="en-US" b="1" dirty="0"/>
              <a:t>Ideal model:</a:t>
            </a:r>
            <a:r>
              <a:rPr lang="en-US" dirty="0"/>
              <a:t> parties send inputs to a trusted  party, who computes the function for them</a:t>
            </a:r>
          </a:p>
          <a:p>
            <a:pPr lvl="1"/>
            <a:r>
              <a:rPr lang="en-US" b="1" dirty="0"/>
              <a:t>Real model:</a:t>
            </a:r>
            <a:r>
              <a:rPr lang="en-US" dirty="0"/>
              <a:t> parties run a real protocol with no trusted help</a:t>
            </a:r>
          </a:p>
          <a:p>
            <a:r>
              <a:rPr lang="en-US" dirty="0"/>
              <a:t>The security of a protocol can be checked by comparing what an adversary can do in a real protocol execution to what it can do in an ideal scenario (simulation)</a:t>
            </a:r>
          </a:p>
          <a:p>
            <a:r>
              <a:rPr lang="en-US" dirty="0"/>
              <a:t>A protocol is secure if any adversary in the real model can do no more harm than if it was involved in the ideal model</a:t>
            </a:r>
          </a:p>
          <a:p>
            <a:r>
              <a:rPr lang="en-US" dirty="0"/>
              <a:t>In other words, an adversary should have an indistinguishable view of the protocols 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Defining Security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7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2DB9E2A6-5B28-4240-8AB0-064997C5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Intuitively, we want the protocol to behave "as if" a  trusted third party collected the parties’ inputs and computed the desired functionality</a:t>
            </a:r>
          </a:p>
          <a:p>
            <a:r>
              <a:rPr lang="en-US" dirty="0"/>
              <a:t>Computation in the ideal model is secure by definition!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Ideal Model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023727" y="3051312"/>
            <a:ext cx="1910714" cy="2340610"/>
            <a:chOff x="3503536" y="4137360"/>
            <a:chExt cx="1910714" cy="23406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043" y="4137360"/>
              <a:ext cx="1738572" cy="18801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04853" y="5808609"/>
              <a:ext cx="1906905" cy="668020"/>
            </a:xfrm>
            <a:custGeom>
              <a:avLst/>
              <a:gdLst/>
              <a:ahLst/>
              <a:cxnLst/>
              <a:rect l="l" t="t" r="r" b="b"/>
              <a:pathLst>
                <a:path w="1906904" h="668020">
                  <a:moveTo>
                    <a:pt x="0" y="667609"/>
                  </a:moveTo>
                  <a:lnTo>
                    <a:pt x="1906452" y="667609"/>
                  </a:lnTo>
                  <a:lnTo>
                    <a:pt x="1906452" y="0"/>
                  </a:lnTo>
                  <a:lnTo>
                    <a:pt x="0" y="0"/>
                  </a:lnTo>
                  <a:lnTo>
                    <a:pt x="0" y="667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853" y="5777612"/>
              <a:ext cx="1906905" cy="699135"/>
            </a:xfrm>
            <a:custGeom>
              <a:avLst/>
              <a:gdLst/>
              <a:ahLst/>
              <a:cxnLst/>
              <a:rect l="l" t="t" r="r" b="b"/>
              <a:pathLst>
                <a:path w="1906904" h="699135">
                  <a:moveTo>
                    <a:pt x="1904836" y="693624"/>
                  </a:moveTo>
                  <a:lnTo>
                    <a:pt x="1906452" y="0"/>
                  </a:lnTo>
                  <a:lnTo>
                    <a:pt x="1661" y="4424"/>
                  </a:lnTo>
                  <a:lnTo>
                    <a:pt x="0" y="698606"/>
                  </a:lnTo>
                  <a:lnTo>
                    <a:pt x="1904836" y="693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0"/>
                  </a:move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  <a:lnTo>
                    <a:pt x="1907607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137308"/>
                  </a:moveTo>
                  <a:lnTo>
                    <a:pt x="1907607" y="0"/>
                  </a:ln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7110" y="4958339"/>
              <a:ext cx="819150" cy="488950"/>
            </a:xfrm>
            <a:custGeom>
              <a:avLst/>
              <a:gdLst/>
              <a:ahLst/>
              <a:cxnLst/>
              <a:rect l="l" t="t" r="r" b="b"/>
              <a:pathLst>
                <a:path w="819150" h="488950">
                  <a:moveTo>
                    <a:pt x="554" y="0"/>
                  </a:moveTo>
                  <a:lnTo>
                    <a:pt x="554" y="537"/>
                  </a:lnTo>
                  <a:lnTo>
                    <a:pt x="554" y="15517"/>
                  </a:lnTo>
                  <a:lnTo>
                    <a:pt x="0" y="20434"/>
                  </a:lnTo>
                  <a:lnTo>
                    <a:pt x="0" y="71366"/>
                  </a:lnTo>
                  <a:lnTo>
                    <a:pt x="554" y="80814"/>
                  </a:lnTo>
                  <a:lnTo>
                    <a:pt x="554" y="89649"/>
                  </a:lnTo>
                  <a:lnTo>
                    <a:pt x="554" y="99098"/>
                  </a:lnTo>
                  <a:lnTo>
                    <a:pt x="554" y="109008"/>
                  </a:lnTo>
                  <a:lnTo>
                    <a:pt x="1108" y="118994"/>
                  </a:lnTo>
                  <a:lnTo>
                    <a:pt x="1662" y="128981"/>
                  </a:lnTo>
                  <a:lnTo>
                    <a:pt x="2216" y="138891"/>
                  </a:lnTo>
                  <a:lnTo>
                    <a:pt x="2770" y="149415"/>
                  </a:lnTo>
                  <a:lnTo>
                    <a:pt x="3878" y="159402"/>
                  </a:lnTo>
                  <a:lnTo>
                    <a:pt x="4432" y="169388"/>
                  </a:lnTo>
                  <a:lnTo>
                    <a:pt x="5540" y="179375"/>
                  </a:lnTo>
                  <a:lnTo>
                    <a:pt x="6094" y="189285"/>
                  </a:lnTo>
                  <a:lnTo>
                    <a:pt x="7202" y="198734"/>
                  </a:lnTo>
                  <a:lnTo>
                    <a:pt x="8311" y="208106"/>
                  </a:lnTo>
                  <a:lnTo>
                    <a:pt x="9973" y="217555"/>
                  </a:lnTo>
                  <a:lnTo>
                    <a:pt x="11081" y="225851"/>
                  </a:lnTo>
                  <a:lnTo>
                    <a:pt x="12736" y="234686"/>
                  </a:lnTo>
                  <a:lnTo>
                    <a:pt x="14398" y="242444"/>
                  </a:lnTo>
                  <a:lnTo>
                    <a:pt x="55930" y="249051"/>
                  </a:lnTo>
                  <a:lnTo>
                    <a:pt x="96909" y="255197"/>
                  </a:lnTo>
                  <a:lnTo>
                    <a:pt x="137356" y="260190"/>
                  </a:lnTo>
                  <a:lnTo>
                    <a:pt x="176680" y="264031"/>
                  </a:lnTo>
                  <a:lnTo>
                    <a:pt x="215388" y="267334"/>
                  </a:lnTo>
                  <a:lnTo>
                    <a:pt x="253635" y="270100"/>
                  </a:lnTo>
                  <a:lnTo>
                    <a:pt x="290727" y="271790"/>
                  </a:lnTo>
                  <a:lnTo>
                    <a:pt x="325587" y="273480"/>
                  </a:lnTo>
                  <a:lnTo>
                    <a:pt x="361063" y="274555"/>
                  </a:lnTo>
                  <a:lnTo>
                    <a:pt x="394847" y="275093"/>
                  </a:lnTo>
                  <a:lnTo>
                    <a:pt x="428014" y="274555"/>
                  </a:lnTo>
                  <a:lnTo>
                    <a:pt x="460181" y="274018"/>
                  </a:lnTo>
                  <a:lnTo>
                    <a:pt x="491194" y="272865"/>
                  </a:lnTo>
                  <a:lnTo>
                    <a:pt x="520514" y="271790"/>
                  </a:lnTo>
                  <a:lnTo>
                    <a:pt x="576460" y="268487"/>
                  </a:lnTo>
                  <a:lnTo>
                    <a:pt x="626249" y="264031"/>
                  </a:lnTo>
                  <a:lnTo>
                    <a:pt x="649490" y="261265"/>
                  </a:lnTo>
                  <a:lnTo>
                    <a:pt x="671114" y="259038"/>
                  </a:lnTo>
                  <a:lnTo>
                    <a:pt x="691045" y="256272"/>
                  </a:lnTo>
                  <a:lnTo>
                    <a:pt x="709899" y="254044"/>
                  </a:lnTo>
                  <a:lnTo>
                    <a:pt x="727060" y="251279"/>
                  </a:lnTo>
                  <a:lnTo>
                    <a:pt x="741989" y="249051"/>
                  </a:lnTo>
                  <a:lnTo>
                    <a:pt x="756380" y="246900"/>
                  </a:lnTo>
                  <a:lnTo>
                    <a:pt x="768000" y="244672"/>
                  </a:lnTo>
                  <a:lnTo>
                    <a:pt x="778543" y="242982"/>
                  </a:lnTo>
                  <a:lnTo>
                    <a:pt x="786854" y="241369"/>
                  </a:lnTo>
                  <a:lnTo>
                    <a:pt x="794088" y="240217"/>
                  </a:lnTo>
                  <a:lnTo>
                    <a:pt x="798474" y="239141"/>
                  </a:lnTo>
                  <a:lnTo>
                    <a:pt x="801783" y="237989"/>
                  </a:lnTo>
                  <a:lnTo>
                    <a:pt x="802322" y="237989"/>
                  </a:lnTo>
                  <a:lnTo>
                    <a:pt x="802322" y="237451"/>
                  </a:lnTo>
                  <a:lnTo>
                    <a:pt x="802937" y="235838"/>
                  </a:lnTo>
                  <a:lnTo>
                    <a:pt x="802937" y="233072"/>
                  </a:lnTo>
                  <a:lnTo>
                    <a:pt x="803476" y="230230"/>
                  </a:lnTo>
                  <a:lnTo>
                    <a:pt x="804015" y="225851"/>
                  </a:lnTo>
                  <a:lnTo>
                    <a:pt x="804553" y="220858"/>
                  </a:lnTo>
                  <a:lnTo>
                    <a:pt x="805708" y="214789"/>
                  </a:lnTo>
                  <a:lnTo>
                    <a:pt x="806246" y="208106"/>
                  </a:lnTo>
                  <a:lnTo>
                    <a:pt x="806785" y="200961"/>
                  </a:lnTo>
                  <a:lnTo>
                    <a:pt x="807324" y="193203"/>
                  </a:lnTo>
                  <a:lnTo>
                    <a:pt x="808478" y="185444"/>
                  </a:lnTo>
                  <a:lnTo>
                    <a:pt x="809556" y="175995"/>
                  </a:lnTo>
                  <a:lnTo>
                    <a:pt x="810633" y="167161"/>
                  </a:lnTo>
                  <a:lnTo>
                    <a:pt x="811787" y="158326"/>
                  </a:lnTo>
                  <a:lnTo>
                    <a:pt x="811787" y="148340"/>
                  </a:lnTo>
                  <a:lnTo>
                    <a:pt x="812865" y="138891"/>
                  </a:lnTo>
                  <a:lnTo>
                    <a:pt x="814019" y="128981"/>
                  </a:lnTo>
                  <a:lnTo>
                    <a:pt x="814558" y="118994"/>
                  </a:lnTo>
                  <a:lnTo>
                    <a:pt x="815635" y="109008"/>
                  </a:lnTo>
                  <a:lnTo>
                    <a:pt x="816789" y="99098"/>
                  </a:lnTo>
                  <a:lnTo>
                    <a:pt x="816789" y="89111"/>
                  </a:lnTo>
                  <a:lnTo>
                    <a:pt x="817328" y="79662"/>
                  </a:lnTo>
                  <a:lnTo>
                    <a:pt x="817867" y="69752"/>
                  </a:lnTo>
                  <a:lnTo>
                    <a:pt x="818405" y="60841"/>
                  </a:lnTo>
                  <a:lnTo>
                    <a:pt x="818944" y="51469"/>
                  </a:lnTo>
                  <a:lnTo>
                    <a:pt x="818944" y="43710"/>
                  </a:lnTo>
                  <a:lnTo>
                    <a:pt x="818944" y="35951"/>
                  </a:lnTo>
                  <a:lnTo>
                    <a:pt x="818944" y="28193"/>
                  </a:lnTo>
                  <a:lnTo>
                    <a:pt x="818405" y="21586"/>
                  </a:lnTo>
                  <a:lnTo>
                    <a:pt x="817867" y="15517"/>
                  </a:lnTo>
                  <a:lnTo>
                    <a:pt x="817328" y="9372"/>
                  </a:lnTo>
                  <a:lnTo>
                    <a:pt x="816789" y="4993"/>
                  </a:lnTo>
                </a:path>
                <a:path w="819150" h="488950">
                  <a:moveTo>
                    <a:pt x="84727" y="251893"/>
                  </a:moveTo>
                  <a:lnTo>
                    <a:pt x="70328" y="460537"/>
                  </a:lnTo>
                </a:path>
                <a:path w="819150" h="488950">
                  <a:moveTo>
                    <a:pt x="154517" y="265721"/>
                  </a:moveTo>
                  <a:lnTo>
                    <a:pt x="154517" y="335474"/>
                  </a:lnTo>
                </a:path>
                <a:path w="819150" h="488950">
                  <a:moveTo>
                    <a:pt x="377609" y="280624"/>
                  </a:moveTo>
                  <a:lnTo>
                    <a:pt x="377609" y="48880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4242" y="5229053"/>
              <a:ext cx="9525" cy="101600"/>
            </a:xfrm>
            <a:custGeom>
              <a:avLst/>
              <a:gdLst/>
              <a:ahLst/>
              <a:cxnLst/>
              <a:rect l="l" t="t" r="r" b="b"/>
              <a:pathLst>
                <a:path w="9525" h="101600">
                  <a:moveTo>
                    <a:pt x="4732" y="-1319"/>
                  </a:moveTo>
                  <a:lnTo>
                    <a:pt x="4732" y="102568"/>
                  </a:lnTo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5523" y="5219604"/>
              <a:ext cx="24130" cy="255270"/>
            </a:xfrm>
            <a:custGeom>
              <a:avLst/>
              <a:gdLst/>
              <a:ahLst/>
              <a:cxnLst/>
              <a:rect l="l" t="t" r="r" b="b"/>
              <a:pathLst>
                <a:path w="24129" h="255270">
                  <a:moveTo>
                    <a:pt x="11927" y="-1319"/>
                  </a:moveTo>
                  <a:lnTo>
                    <a:pt x="11927" y="256516"/>
                  </a:lnTo>
                </a:path>
              </a:pathLst>
            </a:custGeom>
            <a:ln w="264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7617" y="5219604"/>
              <a:ext cx="9525" cy="111125"/>
            </a:xfrm>
            <a:custGeom>
              <a:avLst/>
              <a:gdLst/>
              <a:ahLst/>
              <a:cxnLst/>
              <a:rect l="l" t="t" r="r" b="b"/>
              <a:pathLst>
                <a:path w="9525" h="111125">
                  <a:moveTo>
                    <a:pt x="4694" y="-1319"/>
                  </a:moveTo>
                  <a:lnTo>
                    <a:pt x="4694" y="112017"/>
                  </a:lnTo>
                </a:path>
              </a:pathLst>
            </a:custGeom>
            <a:ln w="120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594698" y="0"/>
                  </a:move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28" y="35429"/>
                  </a:lnTo>
                  <a:lnTo>
                    <a:pt x="78624" y="40960"/>
                  </a:lnTo>
                  <a:lnTo>
                    <a:pt x="60355" y="76943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  <a:lnTo>
                    <a:pt x="666697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16299" y="70859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666697" y="528662"/>
                  </a:moveTo>
                  <a:lnTo>
                    <a:pt x="666697" y="96317"/>
                  </a:lnTo>
                  <a:lnTo>
                    <a:pt x="666158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60040" y="95211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45088" y="90786"/>
                  </a:lnTo>
                  <a:lnTo>
                    <a:pt x="640663" y="89126"/>
                  </a:lnTo>
                  <a:lnTo>
                    <a:pt x="635676" y="86353"/>
                  </a:lnTo>
                  <a:lnTo>
                    <a:pt x="630697" y="83035"/>
                  </a:lnTo>
                  <a:lnTo>
                    <a:pt x="625711" y="79716"/>
                  </a:lnTo>
                  <a:lnTo>
                    <a:pt x="620724" y="75283"/>
                  </a:lnTo>
                  <a:lnTo>
                    <a:pt x="616299" y="70859"/>
                  </a:lnTo>
                  <a:lnTo>
                    <a:pt x="611867" y="65320"/>
                  </a:lnTo>
                  <a:lnTo>
                    <a:pt x="607434" y="59781"/>
                  </a:lnTo>
                  <a:lnTo>
                    <a:pt x="603563" y="53144"/>
                  </a:lnTo>
                  <a:lnTo>
                    <a:pt x="600793" y="47052"/>
                  </a:lnTo>
                  <a:lnTo>
                    <a:pt x="598022" y="40960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78" y="24359"/>
                  </a:lnTo>
                  <a:lnTo>
                    <a:pt x="79178" y="29890"/>
                  </a:lnTo>
                  <a:lnTo>
                    <a:pt x="79178" y="34876"/>
                  </a:lnTo>
                  <a:lnTo>
                    <a:pt x="78624" y="40960"/>
                  </a:lnTo>
                  <a:lnTo>
                    <a:pt x="77516" y="47605"/>
                  </a:lnTo>
                  <a:lnTo>
                    <a:pt x="75300" y="53697"/>
                  </a:lnTo>
                  <a:lnTo>
                    <a:pt x="73091" y="59781"/>
                  </a:lnTo>
                  <a:lnTo>
                    <a:pt x="69213" y="65873"/>
                  </a:lnTo>
                  <a:lnTo>
                    <a:pt x="65334" y="71412"/>
                  </a:lnTo>
                  <a:lnTo>
                    <a:pt x="60355" y="76943"/>
                  </a:lnTo>
                  <a:lnTo>
                    <a:pt x="55368" y="81928"/>
                  </a:lnTo>
                  <a:lnTo>
                    <a:pt x="49835" y="85800"/>
                  </a:lnTo>
                  <a:lnTo>
                    <a:pt x="44295" y="89680"/>
                  </a:lnTo>
                  <a:lnTo>
                    <a:pt x="39308" y="92998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476211" y="0"/>
                  </a:move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461" y="7751"/>
                  </a:lnTo>
                  <a:lnTo>
                    <a:pt x="62571" y="11622"/>
                  </a:lnTo>
                  <a:lnTo>
                    <a:pt x="63680" y="19374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35991" y="71412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5000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81190" y="37088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533242" y="475517"/>
                  </a:move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30472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4999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92818" y="56462"/>
                  </a:lnTo>
                  <a:lnTo>
                    <a:pt x="489501" y="52030"/>
                  </a:lnTo>
                  <a:lnTo>
                    <a:pt x="486176" y="47052"/>
                  </a:lnTo>
                  <a:lnTo>
                    <a:pt x="483406" y="42066"/>
                  </a:lnTo>
                  <a:lnTo>
                    <a:pt x="481190" y="37088"/>
                  </a:lnTo>
                  <a:lnTo>
                    <a:pt x="478973" y="32656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13282"/>
                  </a:lnTo>
                  <a:lnTo>
                    <a:pt x="474549" y="10516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571" y="8304"/>
                  </a:lnTo>
                  <a:lnTo>
                    <a:pt x="62571" y="11622"/>
                  </a:lnTo>
                  <a:lnTo>
                    <a:pt x="63125" y="15494"/>
                  </a:lnTo>
                  <a:lnTo>
                    <a:pt x="63680" y="19374"/>
                  </a:lnTo>
                  <a:lnTo>
                    <a:pt x="63680" y="23245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60355" y="42066"/>
                  </a:lnTo>
                  <a:lnTo>
                    <a:pt x="58139" y="47052"/>
                  </a:lnTo>
                  <a:lnTo>
                    <a:pt x="55930" y="52030"/>
                  </a:lnTo>
                  <a:lnTo>
                    <a:pt x="52606" y="57016"/>
                  </a:lnTo>
                  <a:lnTo>
                    <a:pt x="48173" y="61440"/>
                  </a:lnTo>
                  <a:lnTo>
                    <a:pt x="44302" y="65320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1662" y="81928"/>
                  </a:lnTo>
                  <a:lnTo>
                    <a:pt x="55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594706" y="0"/>
                  </a:moveTo>
                  <a:lnTo>
                    <a:pt x="74723" y="0"/>
                  </a:lnTo>
                  <a:lnTo>
                    <a:pt x="74723" y="553"/>
                  </a:lnTo>
                  <a:lnTo>
                    <a:pt x="76954" y="7198"/>
                  </a:lnTo>
                  <a:lnTo>
                    <a:pt x="79186" y="24359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55330" y="82481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661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  <a:lnTo>
                    <a:pt x="666120" y="96878"/>
                  </a:lnTo>
                  <a:lnTo>
                    <a:pt x="664965" y="96878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666120" y="529216"/>
                  </a:moveTo>
                  <a:lnTo>
                    <a:pt x="666120" y="96878"/>
                  </a:lnTo>
                  <a:lnTo>
                    <a:pt x="665581" y="96878"/>
                  </a:lnTo>
                  <a:lnTo>
                    <a:pt x="664965" y="96878"/>
                  </a:lnTo>
                  <a:lnTo>
                    <a:pt x="662811" y="96325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7403" y="59236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lnTo>
                    <a:pt x="74723" y="0"/>
                  </a:lnTo>
                  <a:lnTo>
                    <a:pt x="74723" y="553"/>
                  </a:lnTo>
                  <a:lnTo>
                    <a:pt x="75261" y="2212"/>
                  </a:lnTo>
                  <a:lnTo>
                    <a:pt x="75800" y="3871"/>
                  </a:lnTo>
                  <a:lnTo>
                    <a:pt x="76954" y="7198"/>
                  </a:lnTo>
                  <a:lnTo>
                    <a:pt x="77493" y="10516"/>
                  </a:lnTo>
                  <a:lnTo>
                    <a:pt x="78032" y="14949"/>
                  </a:lnTo>
                  <a:lnTo>
                    <a:pt x="78570" y="19374"/>
                  </a:lnTo>
                  <a:lnTo>
                    <a:pt x="79186" y="24359"/>
                  </a:lnTo>
                  <a:lnTo>
                    <a:pt x="79186" y="29890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75261" y="53697"/>
                  </a:lnTo>
                  <a:lnTo>
                    <a:pt x="72491" y="59789"/>
                  </a:lnTo>
                  <a:lnTo>
                    <a:pt x="69182" y="65873"/>
                  </a:lnTo>
                  <a:lnTo>
                    <a:pt x="65334" y="71965"/>
                  </a:lnTo>
                  <a:lnTo>
                    <a:pt x="60332" y="77504"/>
                  </a:lnTo>
                  <a:lnTo>
                    <a:pt x="55330" y="82481"/>
                  </a:lnTo>
                  <a:lnTo>
                    <a:pt x="49789" y="86361"/>
                  </a:lnTo>
                  <a:lnTo>
                    <a:pt x="44248" y="89680"/>
                  </a:lnTo>
                  <a:lnTo>
                    <a:pt x="38708" y="92998"/>
                  </a:lnTo>
                  <a:lnTo>
                    <a:pt x="33167" y="95771"/>
                  </a:lnTo>
                  <a:lnTo>
                    <a:pt x="28242" y="97984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9927" y="102409"/>
                  </a:lnTo>
                  <a:lnTo>
                    <a:pt x="6618" y="102962"/>
                  </a:lnTo>
                  <a:lnTo>
                    <a:pt x="3847" y="102962"/>
                  </a:lnTo>
                  <a:lnTo>
                    <a:pt x="2154" y="102962"/>
                  </a:lnTo>
                  <a:lnTo>
                    <a:pt x="53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475118" y="0"/>
                  </a:move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11" y="28784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35476" y="71965"/>
                  </a:lnTo>
                  <a:lnTo>
                    <a:pt x="31012" y="74730"/>
                  </a:lnTo>
                  <a:lnTo>
                    <a:pt x="22162" y="78049"/>
                  </a:lnTo>
                  <a:lnTo>
                    <a:pt x="14390" y="80269"/>
                  </a:lnTo>
                  <a:lnTo>
                    <a:pt x="10542" y="80822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2210" y="70859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041" y="16608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533296" y="476072"/>
                  </a:move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5519" y="72518"/>
                  </a:lnTo>
                  <a:lnTo>
                    <a:pt x="512210" y="70859"/>
                  </a:lnTo>
                  <a:lnTo>
                    <a:pt x="508362" y="69199"/>
                  </a:lnTo>
                  <a:lnTo>
                    <a:pt x="503899" y="66426"/>
                  </a:lnTo>
                  <a:lnTo>
                    <a:pt x="500051" y="63661"/>
                  </a:lnTo>
                  <a:lnTo>
                    <a:pt x="496127" y="60342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2890" y="42627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579" y="20480"/>
                  </a:lnTo>
                  <a:lnTo>
                    <a:pt x="474041" y="16608"/>
                  </a:lnTo>
                  <a:lnTo>
                    <a:pt x="474041" y="13835"/>
                  </a:lnTo>
                  <a:lnTo>
                    <a:pt x="474041" y="9963"/>
                  </a:lnTo>
                  <a:lnTo>
                    <a:pt x="474041" y="7751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79" y="23806"/>
                  </a:lnTo>
                  <a:lnTo>
                    <a:pt x="63179" y="28231"/>
                  </a:lnTo>
                  <a:lnTo>
                    <a:pt x="62564" y="33217"/>
                  </a:lnTo>
                  <a:lnTo>
                    <a:pt x="61486" y="38195"/>
                  </a:lnTo>
                  <a:lnTo>
                    <a:pt x="60409" y="43180"/>
                  </a:lnTo>
                  <a:lnTo>
                    <a:pt x="58177" y="47605"/>
                  </a:lnTo>
                  <a:lnTo>
                    <a:pt x="55407" y="52591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10542" y="80822"/>
                  </a:lnTo>
                  <a:lnTo>
                    <a:pt x="7772" y="81375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0"/>
                  </a:move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7749" y="18283"/>
                  </a:lnTo>
                  <a:lnTo>
                    <a:pt x="911467" y="18283"/>
                  </a:lnTo>
                  <a:lnTo>
                    <a:pt x="913083" y="18283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20316" y="11599"/>
                  </a:lnTo>
                  <a:lnTo>
                    <a:pt x="920316" y="7221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18283"/>
                  </a:moveTo>
                  <a:lnTo>
                    <a:pt x="913083" y="18283"/>
                  </a:lnTo>
                  <a:lnTo>
                    <a:pt x="914776" y="17745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19778" y="12752"/>
                  </a:lnTo>
                  <a:lnTo>
                    <a:pt x="920316" y="11599"/>
                  </a:lnTo>
                  <a:lnTo>
                    <a:pt x="920316" y="9372"/>
                  </a:lnTo>
                  <a:lnTo>
                    <a:pt x="920316" y="7221"/>
                  </a:lnTo>
                  <a:lnTo>
                    <a:pt x="919778" y="6068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6392" y="1690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1662" y="445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9372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1662" y="14365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6087" y="17745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67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3075" y="0"/>
                  </a:move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10524"/>
                  </a:lnTo>
                  <a:lnTo>
                    <a:pt x="7749" y="18283"/>
                  </a:lnTo>
                  <a:lnTo>
                    <a:pt x="911459" y="18283"/>
                  </a:lnTo>
                  <a:lnTo>
                    <a:pt x="913075" y="18283"/>
                  </a:lnTo>
                  <a:lnTo>
                    <a:pt x="914768" y="17745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20309" y="10524"/>
                  </a:lnTo>
                  <a:lnTo>
                    <a:pt x="920309" y="7221"/>
                  </a:lnTo>
                  <a:lnTo>
                    <a:pt x="919154" y="3917"/>
                  </a:lnTo>
                  <a:lnTo>
                    <a:pt x="918077" y="2227"/>
                  </a:lnTo>
                  <a:lnTo>
                    <a:pt x="916384" y="1152"/>
                  </a:lnTo>
                  <a:lnTo>
                    <a:pt x="9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59" y="18283"/>
                  </a:moveTo>
                  <a:lnTo>
                    <a:pt x="913075" y="18283"/>
                  </a:lnTo>
                  <a:lnTo>
                    <a:pt x="914768" y="17745"/>
                  </a:lnTo>
                  <a:lnTo>
                    <a:pt x="916384" y="16593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19770" y="12214"/>
                  </a:lnTo>
                  <a:lnTo>
                    <a:pt x="920309" y="10524"/>
                  </a:lnTo>
                  <a:lnTo>
                    <a:pt x="920309" y="8834"/>
                  </a:lnTo>
                  <a:lnTo>
                    <a:pt x="920309" y="7221"/>
                  </a:lnTo>
                  <a:lnTo>
                    <a:pt x="919770" y="5531"/>
                  </a:lnTo>
                  <a:lnTo>
                    <a:pt x="913075" y="0"/>
                  </a:lnTo>
                  <a:lnTo>
                    <a:pt x="911459" y="0"/>
                  </a:lnTo>
                  <a:lnTo>
                    <a:pt x="9411" y="0"/>
                  </a:ln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1662" y="391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8834"/>
                  </a:lnTo>
                  <a:lnTo>
                    <a:pt x="0" y="10524"/>
                  </a:lnTo>
                  <a:lnTo>
                    <a:pt x="554" y="12214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59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0"/>
                  </a:move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13106" y="18820"/>
                  </a:lnTo>
                  <a:lnTo>
                    <a:pt x="915338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185" y="4455"/>
                  </a:lnTo>
                  <a:lnTo>
                    <a:pt x="918108" y="2765"/>
                  </a:lnTo>
                  <a:lnTo>
                    <a:pt x="916954" y="1690"/>
                  </a:lnTo>
                  <a:lnTo>
                    <a:pt x="915338" y="1152"/>
                  </a:lnTo>
                  <a:lnTo>
                    <a:pt x="913106" y="537"/>
                  </a:lnTo>
                  <a:lnTo>
                    <a:pt x="911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18820"/>
                  </a:moveTo>
                  <a:lnTo>
                    <a:pt x="913106" y="18820"/>
                  </a:lnTo>
                  <a:lnTo>
                    <a:pt x="915337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724" y="6068"/>
                  </a:lnTo>
                  <a:lnTo>
                    <a:pt x="913106" y="537"/>
                  </a:lnTo>
                  <a:lnTo>
                    <a:pt x="911413" y="0"/>
                  </a:ln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554" y="775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1108" y="12752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426" y="18820"/>
                  </a:lnTo>
                  <a:lnTo>
                    <a:pt x="911413" y="18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7883" y="5056822"/>
              <a:ext cx="440420" cy="6141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04060" y="3639114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495934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A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33460" y="3639114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algn="ctr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B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78352" y="3871523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20" y="144779"/>
                </a:lnTo>
                <a:lnTo>
                  <a:pt x="1266444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4" y="86867"/>
                </a:lnTo>
                <a:lnTo>
                  <a:pt x="1295400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20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32708" y="3475361"/>
            <a:ext cx="113665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endParaRPr sz="2400" baseline="-20833">
              <a:latin typeface="Tahoma"/>
              <a:cs typeface="Tahoma"/>
            </a:endParaRPr>
          </a:p>
          <a:p>
            <a:pPr algn="ctr">
              <a:spcBef>
                <a:spcPts val="2860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83552" y="4709723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19" y="144779"/>
                </a:lnTo>
                <a:lnTo>
                  <a:pt x="1266443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3" y="86867"/>
                </a:lnTo>
                <a:lnTo>
                  <a:pt x="1295399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19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8352" y="4709723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80" y="0"/>
                </a:moveTo>
                <a:lnTo>
                  <a:pt x="0" y="72389"/>
                </a:lnTo>
                <a:lnTo>
                  <a:pt x="144780" y="144779"/>
                </a:lnTo>
                <a:lnTo>
                  <a:pt x="98450" y="86867"/>
                </a:lnTo>
                <a:lnTo>
                  <a:pt x="86868" y="86867"/>
                </a:lnTo>
                <a:lnTo>
                  <a:pt x="86868" y="57911"/>
                </a:lnTo>
                <a:lnTo>
                  <a:pt x="98450" y="57911"/>
                </a:lnTo>
                <a:lnTo>
                  <a:pt x="144780" y="0"/>
                </a:lnTo>
                <a:close/>
              </a:path>
              <a:path w="1295400" h="144779">
                <a:moveTo>
                  <a:pt x="86868" y="72389"/>
                </a:moveTo>
                <a:lnTo>
                  <a:pt x="86868" y="86867"/>
                </a:lnTo>
                <a:lnTo>
                  <a:pt x="98450" y="86867"/>
                </a:lnTo>
                <a:lnTo>
                  <a:pt x="86868" y="72389"/>
                </a:lnTo>
                <a:close/>
              </a:path>
              <a:path w="1295400" h="144779">
                <a:moveTo>
                  <a:pt x="1295400" y="57911"/>
                </a:moveTo>
                <a:lnTo>
                  <a:pt x="98450" y="57911"/>
                </a:lnTo>
                <a:lnTo>
                  <a:pt x="86868" y="72389"/>
                </a:lnTo>
                <a:lnTo>
                  <a:pt x="98450" y="86867"/>
                </a:lnTo>
                <a:lnTo>
                  <a:pt x="1295400" y="86867"/>
                </a:lnTo>
                <a:lnTo>
                  <a:pt x="1295400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8" y="57911"/>
                </a:lnTo>
                <a:lnTo>
                  <a:pt x="86868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3552" y="3837996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79" y="0"/>
                </a:moveTo>
                <a:lnTo>
                  <a:pt x="0" y="72389"/>
                </a:lnTo>
                <a:lnTo>
                  <a:pt x="144779" y="144779"/>
                </a:lnTo>
                <a:lnTo>
                  <a:pt x="98450" y="86867"/>
                </a:lnTo>
                <a:lnTo>
                  <a:pt x="86867" y="86867"/>
                </a:lnTo>
                <a:lnTo>
                  <a:pt x="86867" y="57911"/>
                </a:lnTo>
                <a:lnTo>
                  <a:pt x="98450" y="57911"/>
                </a:lnTo>
                <a:lnTo>
                  <a:pt x="144779" y="0"/>
                </a:lnTo>
                <a:close/>
              </a:path>
              <a:path w="1295400" h="144779">
                <a:moveTo>
                  <a:pt x="86867" y="72389"/>
                </a:moveTo>
                <a:lnTo>
                  <a:pt x="86867" y="86867"/>
                </a:lnTo>
                <a:lnTo>
                  <a:pt x="98450" y="86867"/>
                </a:lnTo>
                <a:lnTo>
                  <a:pt x="86867" y="72389"/>
                </a:lnTo>
                <a:close/>
              </a:path>
              <a:path w="1295400" h="144779">
                <a:moveTo>
                  <a:pt x="1295399" y="57911"/>
                </a:moveTo>
                <a:lnTo>
                  <a:pt x="98450" y="57911"/>
                </a:lnTo>
                <a:lnTo>
                  <a:pt x="86867" y="72389"/>
                </a:lnTo>
                <a:lnTo>
                  <a:pt x="98450" y="86867"/>
                </a:lnTo>
                <a:lnTo>
                  <a:pt x="1295399" y="86867"/>
                </a:lnTo>
                <a:lnTo>
                  <a:pt x="1295399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7" y="57911"/>
                </a:lnTo>
                <a:lnTo>
                  <a:pt x="86867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37019" y="3442519"/>
            <a:ext cx="113665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endParaRPr sz="2400" baseline="-20833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2550">
              <a:latin typeface="Tahoma"/>
              <a:cs typeface="Tahoma"/>
            </a:endParaRPr>
          </a:p>
          <a:p>
            <a:pPr algn="ctr"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0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BC506E8B-668F-F54F-960B-71544C86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is secure if it emulates an ideal setting where the parties hand their inputs to a </a:t>
            </a:r>
            <a:r>
              <a:rPr lang="en-US" dirty="0" smtClean="0"/>
              <a:t>"trusted  </a:t>
            </a:r>
            <a:r>
              <a:rPr lang="en-US" dirty="0"/>
              <a:t>party</a:t>
            </a:r>
            <a:r>
              <a:rPr lang="en-US" dirty="0" smtClean="0"/>
              <a:t>," </a:t>
            </a:r>
            <a:r>
              <a:rPr lang="en-US" dirty="0"/>
              <a:t>who locally computes the desired outputs  and hands them back to the parties</a:t>
            </a:r>
            <a:br>
              <a:rPr lang="en-US" dirty="0"/>
            </a:br>
            <a:r>
              <a:rPr lang="en-US" dirty="0"/>
              <a:t>						</a:t>
            </a:r>
            <a:r>
              <a:rPr lang="en-US" spc="-10" dirty="0">
                <a:solidFill>
                  <a:srgbClr val="1F487C"/>
                </a:solidFill>
                <a:latin typeface="Calibri"/>
                <a:cs typeface="Calibri"/>
              </a:rPr>
              <a:t>[</a:t>
            </a:r>
            <a:r>
              <a:rPr lang="en-US" spc="-10" dirty="0" err="1">
                <a:solidFill>
                  <a:srgbClr val="1F487C"/>
                </a:solidFill>
                <a:latin typeface="Calibri"/>
                <a:cs typeface="Calibri"/>
              </a:rPr>
              <a:t>Goldreich-Micali-Wigderson</a:t>
            </a:r>
            <a:r>
              <a:rPr lang="en-US" spc="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1F487C"/>
                </a:solidFill>
                <a:latin typeface="Calibri"/>
                <a:cs typeface="Calibri"/>
              </a:rPr>
              <a:t>1987]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More Formally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049052" y="3341294"/>
            <a:ext cx="1910714" cy="2340610"/>
            <a:chOff x="3503536" y="4137360"/>
            <a:chExt cx="1910714" cy="23406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043" y="4137360"/>
              <a:ext cx="1738572" cy="18801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04853" y="5808609"/>
              <a:ext cx="1906905" cy="668020"/>
            </a:xfrm>
            <a:custGeom>
              <a:avLst/>
              <a:gdLst/>
              <a:ahLst/>
              <a:cxnLst/>
              <a:rect l="l" t="t" r="r" b="b"/>
              <a:pathLst>
                <a:path w="1906904" h="668020">
                  <a:moveTo>
                    <a:pt x="0" y="667609"/>
                  </a:moveTo>
                  <a:lnTo>
                    <a:pt x="1906452" y="667609"/>
                  </a:lnTo>
                  <a:lnTo>
                    <a:pt x="1906452" y="0"/>
                  </a:lnTo>
                  <a:lnTo>
                    <a:pt x="0" y="0"/>
                  </a:lnTo>
                  <a:lnTo>
                    <a:pt x="0" y="6676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853" y="5777612"/>
              <a:ext cx="1906905" cy="699135"/>
            </a:xfrm>
            <a:custGeom>
              <a:avLst/>
              <a:gdLst/>
              <a:ahLst/>
              <a:cxnLst/>
              <a:rect l="l" t="t" r="r" b="b"/>
              <a:pathLst>
                <a:path w="1906904" h="699135">
                  <a:moveTo>
                    <a:pt x="1904836" y="693624"/>
                  </a:moveTo>
                  <a:lnTo>
                    <a:pt x="1906452" y="0"/>
                  </a:lnTo>
                  <a:lnTo>
                    <a:pt x="1661" y="4424"/>
                  </a:lnTo>
                  <a:lnTo>
                    <a:pt x="0" y="698606"/>
                  </a:lnTo>
                  <a:lnTo>
                    <a:pt x="1904836" y="693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0"/>
                  </a:move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  <a:lnTo>
                    <a:pt x="1907607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853" y="5666315"/>
              <a:ext cx="1908175" cy="142875"/>
            </a:xfrm>
            <a:custGeom>
              <a:avLst/>
              <a:gdLst/>
              <a:ahLst/>
              <a:cxnLst/>
              <a:rect l="l" t="t" r="r" b="b"/>
              <a:pathLst>
                <a:path w="1908175" h="142875">
                  <a:moveTo>
                    <a:pt x="1907607" y="137308"/>
                  </a:moveTo>
                  <a:lnTo>
                    <a:pt x="1907607" y="0"/>
                  </a:lnTo>
                  <a:lnTo>
                    <a:pt x="0" y="4993"/>
                  </a:lnTo>
                  <a:lnTo>
                    <a:pt x="0" y="142294"/>
                  </a:lnTo>
                  <a:lnTo>
                    <a:pt x="1907607" y="137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7110" y="4958339"/>
              <a:ext cx="819150" cy="488950"/>
            </a:xfrm>
            <a:custGeom>
              <a:avLst/>
              <a:gdLst/>
              <a:ahLst/>
              <a:cxnLst/>
              <a:rect l="l" t="t" r="r" b="b"/>
              <a:pathLst>
                <a:path w="819150" h="488950">
                  <a:moveTo>
                    <a:pt x="554" y="0"/>
                  </a:moveTo>
                  <a:lnTo>
                    <a:pt x="554" y="537"/>
                  </a:lnTo>
                  <a:lnTo>
                    <a:pt x="554" y="15517"/>
                  </a:lnTo>
                  <a:lnTo>
                    <a:pt x="0" y="20434"/>
                  </a:lnTo>
                  <a:lnTo>
                    <a:pt x="0" y="71366"/>
                  </a:lnTo>
                  <a:lnTo>
                    <a:pt x="554" y="80814"/>
                  </a:lnTo>
                  <a:lnTo>
                    <a:pt x="554" y="89649"/>
                  </a:lnTo>
                  <a:lnTo>
                    <a:pt x="554" y="99098"/>
                  </a:lnTo>
                  <a:lnTo>
                    <a:pt x="554" y="109008"/>
                  </a:lnTo>
                  <a:lnTo>
                    <a:pt x="1108" y="118994"/>
                  </a:lnTo>
                  <a:lnTo>
                    <a:pt x="1662" y="128981"/>
                  </a:lnTo>
                  <a:lnTo>
                    <a:pt x="2216" y="138891"/>
                  </a:lnTo>
                  <a:lnTo>
                    <a:pt x="2770" y="149415"/>
                  </a:lnTo>
                  <a:lnTo>
                    <a:pt x="3878" y="159402"/>
                  </a:lnTo>
                  <a:lnTo>
                    <a:pt x="4432" y="169388"/>
                  </a:lnTo>
                  <a:lnTo>
                    <a:pt x="5540" y="179375"/>
                  </a:lnTo>
                  <a:lnTo>
                    <a:pt x="6094" y="189285"/>
                  </a:lnTo>
                  <a:lnTo>
                    <a:pt x="7202" y="198734"/>
                  </a:lnTo>
                  <a:lnTo>
                    <a:pt x="8311" y="208106"/>
                  </a:lnTo>
                  <a:lnTo>
                    <a:pt x="9973" y="217555"/>
                  </a:lnTo>
                  <a:lnTo>
                    <a:pt x="11081" y="225851"/>
                  </a:lnTo>
                  <a:lnTo>
                    <a:pt x="12736" y="234686"/>
                  </a:lnTo>
                  <a:lnTo>
                    <a:pt x="14398" y="242444"/>
                  </a:lnTo>
                  <a:lnTo>
                    <a:pt x="55930" y="249051"/>
                  </a:lnTo>
                  <a:lnTo>
                    <a:pt x="96909" y="255197"/>
                  </a:lnTo>
                  <a:lnTo>
                    <a:pt x="137356" y="260190"/>
                  </a:lnTo>
                  <a:lnTo>
                    <a:pt x="176680" y="264031"/>
                  </a:lnTo>
                  <a:lnTo>
                    <a:pt x="215388" y="267334"/>
                  </a:lnTo>
                  <a:lnTo>
                    <a:pt x="253635" y="270100"/>
                  </a:lnTo>
                  <a:lnTo>
                    <a:pt x="290727" y="271790"/>
                  </a:lnTo>
                  <a:lnTo>
                    <a:pt x="325587" y="273480"/>
                  </a:lnTo>
                  <a:lnTo>
                    <a:pt x="361063" y="274555"/>
                  </a:lnTo>
                  <a:lnTo>
                    <a:pt x="394847" y="275093"/>
                  </a:lnTo>
                  <a:lnTo>
                    <a:pt x="428014" y="274555"/>
                  </a:lnTo>
                  <a:lnTo>
                    <a:pt x="460181" y="274018"/>
                  </a:lnTo>
                  <a:lnTo>
                    <a:pt x="491194" y="272865"/>
                  </a:lnTo>
                  <a:lnTo>
                    <a:pt x="520514" y="271790"/>
                  </a:lnTo>
                  <a:lnTo>
                    <a:pt x="576460" y="268487"/>
                  </a:lnTo>
                  <a:lnTo>
                    <a:pt x="626249" y="264031"/>
                  </a:lnTo>
                  <a:lnTo>
                    <a:pt x="649490" y="261265"/>
                  </a:lnTo>
                  <a:lnTo>
                    <a:pt x="671114" y="259038"/>
                  </a:lnTo>
                  <a:lnTo>
                    <a:pt x="691045" y="256272"/>
                  </a:lnTo>
                  <a:lnTo>
                    <a:pt x="709899" y="254044"/>
                  </a:lnTo>
                  <a:lnTo>
                    <a:pt x="727060" y="251279"/>
                  </a:lnTo>
                  <a:lnTo>
                    <a:pt x="741989" y="249051"/>
                  </a:lnTo>
                  <a:lnTo>
                    <a:pt x="756380" y="246900"/>
                  </a:lnTo>
                  <a:lnTo>
                    <a:pt x="768000" y="244672"/>
                  </a:lnTo>
                  <a:lnTo>
                    <a:pt x="778543" y="242982"/>
                  </a:lnTo>
                  <a:lnTo>
                    <a:pt x="786854" y="241369"/>
                  </a:lnTo>
                  <a:lnTo>
                    <a:pt x="794088" y="240217"/>
                  </a:lnTo>
                  <a:lnTo>
                    <a:pt x="798474" y="239141"/>
                  </a:lnTo>
                  <a:lnTo>
                    <a:pt x="801783" y="237989"/>
                  </a:lnTo>
                  <a:lnTo>
                    <a:pt x="802322" y="237989"/>
                  </a:lnTo>
                  <a:lnTo>
                    <a:pt x="802322" y="237451"/>
                  </a:lnTo>
                  <a:lnTo>
                    <a:pt x="802937" y="235838"/>
                  </a:lnTo>
                  <a:lnTo>
                    <a:pt x="802937" y="233072"/>
                  </a:lnTo>
                  <a:lnTo>
                    <a:pt x="803476" y="230230"/>
                  </a:lnTo>
                  <a:lnTo>
                    <a:pt x="804015" y="225851"/>
                  </a:lnTo>
                  <a:lnTo>
                    <a:pt x="804553" y="220858"/>
                  </a:lnTo>
                  <a:lnTo>
                    <a:pt x="805708" y="214789"/>
                  </a:lnTo>
                  <a:lnTo>
                    <a:pt x="806246" y="208106"/>
                  </a:lnTo>
                  <a:lnTo>
                    <a:pt x="806785" y="200961"/>
                  </a:lnTo>
                  <a:lnTo>
                    <a:pt x="807324" y="193203"/>
                  </a:lnTo>
                  <a:lnTo>
                    <a:pt x="808478" y="185444"/>
                  </a:lnTo>
                  <a:lnTo>
                    <a:pt x="809556" y="175995"/>
                  </a:lnTo>
                  <a:lnTo>
                    <a:pt x="810633" y="167161"/>
                  </a:lnTo>
                  <a:lnTo>
                    <a:pt x="811787" y="158326"/>
                  </a:lnTo>
                  <a:lnTo>
                    <a:pt x="811787" y="148340"/>
                  </a:lnTo>
                  <a:lnTo>
                    <a:pt x="812865" y="138891"/>
                  </a:lnTo>
                  <a:lnTo>
                    <a:pt x="814019" y="128981"/>
                  </a:lnTo>
                  <a:lnTo>
                    <a:pt x="814558" y="118994"/>
                  </a:lnTo>
                  <a:lnTo>
                    <a:pt x="815635" y="109008"/>
                  </a:lnTo>
                  <a:lnTo>
                    <a:pt x="816789" y="99098"/>
                  </a:lnTo>
                  <a:lnTo>
                    <a:pt x="816789" y="89111"/>
                  </a:lnTo>
                  <a:lnTo>
                    <a:pt x="817328" y="79662"/>
                  </a:lnTo>
                  <a:lnTo>
                    <a:pt x="817867" y="69752"/>
                  </a:lnTo>
                  <a:lnTo>
                    <a:pt x="818405" y="60841"/>
                  </a:lnTo>
                  <a:lnTo>
                    <a:pt x="818944" y="51469"/>
                  </a:lnTo>
                  <a:lnTo>
                    <a:pt x="818944" y="43710"/>
                  </a:lnTo>
                  <a:lnTo>
                    <a:pt x="818944" y="35951"/>
                  </a:lnTo>
                  <a:lnTo>
                    <a:pt x="818944" y="28193"/>
                  </a:lnTo>
                  <a:lnTo>
                    <a:pt x="818405" y="21586"/>
                  </a:lnTo>
                  <a:lnTo>
                    <a:pt x="817867" y="15517"/>
                  </a:lnTo>
                  <a:lnTo>
                    <a:pt x="817328" y="9372"/>
                  </a:lnTo>
                  <a:lnTo>
                    <a:pt x="816789" y="4993"/>
                  </a:lnTo>
                </a:path>
                <a:path w="819150" h="488950">
                  <a:moveTo>
                    <a:pt x="84727" y="251893"/>
                  </a:moveTo>
                  <a:lnTo>
                    <a:pt x="70328" y="460537"/>
                  </a:lnTo>
                </a:path>
                <a:path w="819150" h="488950">
                  <a:moveTo>
                    <a:pt x="154517" y="265721"/>
                  </a:moveTo>
                  <a:lnTo>
                    <a:pt x="154517" y="335474"/>
                  </a:lnTo>
                </a:path>
                <a:path w="819150" h="488950">
                  <a:moveTo>
                    <a:pt x="377609" y="280624"/>
                  </a:moveTo>
                  <a:lnTo>
                    <a:pt x="377609" y="48880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4242" y="5229053"/>
              <a:ext cx="9525" cy="101600"/>
            </a:xfrm>
            <a:custGeom>
              <a:avLst/>
              <a:gdLst/>
              <a:ahLst/>
              <a:cxnLst/>
              <a:rect l="l" t="t" r="r" b="b"/>
              <a:pathLst>
                <a:path w="9525" h="101600">
                  <a:moveTo>
                    <a:pt x="4732" y="-1319"/>
                  </a:moveTo>
                  <a:lnTo>
                    <a:pt x="4732" y="102568"/>
                  </a:lnTo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5523" y="5219604"/>
              <a:ext cx="24130" cy="255270"/>
            </a:xfrm>
            <a:custGeom>
              <a:avLst/>
              <a:gdLst/>
              <a:ahLst/>
              <a:cxnLst/>
              <a:rect l="l" t="t" r="r" b="b"/>
              <a:pathLst>
                <a:path w="24129" h="255270">
                  <a:moveTo>
                    <a:pt x="11927" y="-1319"/>
                  </a:moveTo>
                  <a:lnTo>
                    <a:pt x="11927" y="256516"/>
                  </a:lnTo>
                </a:path>
              </a:pathLst>
            </a:custGeom>
            <a:ln w="264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7617" y="5219604"/>
              <a:ext cx="9525" cy="111125"/>
            </a:xfrm>
            <a:custGeom>
              <a:avLst/>
              <a:gdLst/>
              <a:ahLst/>
              <a:cxnLst/>
              <a:rect l="l" t="t" r="r" b="b"/>
              <a:pathLst>
                <a:path w="9525" h="111125">
                  <a:moveTo>
                    <a:pt x="4694" y="-1319"/>
                  </a:moveTo>
                  <a:lnTo>
                    <a:pt x="4694" y="112017"/>
                  </a:lnTo>
                </a:path>
              </a:pathLst>
            </a:custGeom>
            <a:ln w="120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594698" y="0"/>
                  </a:move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28" y="35429"/>
                  </a:lnTo>
                  <a:lnTo>
                    <a:pt x="78624" y="40960"/>
                  </a:lnTo>
                  <a:lnTo>
                    <a:pt x="60355" y="76943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  <a:lnTo>
                    <a:pt x="666697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16299" y="70859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0065" y="5935378"/>
              <a:ext cx="666750" cy="528955"/>
            </a:xfrm>
            <a:custGeom>
              <a:avLst/>
              <a:gdLst/>
              <a:ahLst/>
              <a:cxnLst/>
              <a:rect l="l" t="t" r="r" b="b"/>
              <a:pathLst>
                <a:path w="666750" h="528954">
                  <a:moveTo>
                    <a:pt x="666697" y="528662"/>
                  </a:moveTo>
                  <a:lnTo>
                    <a:pt x="666697" y="96317"/>
                  </a:lnTo>
                  <a:lnTo>
                    <a:pt x="666158" y="96317"/>
                  </a:lnTo>
                  <a:lnTo>
                    <a:pt x="665004" y="96317"/>
                  </a:lnTo>
                  <a:lnTo>
                    <a:pt x="662811" y="95764"/>
                  </a:lnTo>
                  <a:lnTo>
                    <a:pt x="660040" y="95211"/>
                  </a:lnTo>
                  <a:lnTo>
                    <a:pt x="657270" y="94658"/>
                  </a:lnTo>
                  <a:lnTo>
                    <a:pt x="653399" y="94104"/>
                  </a:lnTo>
                  <a:lnTo>
                    <a:pt x="649520" y="92445"/>
                  </a:lnTo>
                  <a:lnTo>
                    <a:pt x="645088" y="90786"/>
                  </a:lnTo>
                  <a:lnTo>
                    <a:pt x="640663" y="89126"/>
                  </a:lnTo>
                  <a:lnTo>
                    <a:pt x="635676" y="86353"/>
                  </a:lnTo>
                  <a:lnTo>
                    <a:pt x="630697" y="83035"/>
                  </a:lnTo>
                  <a:lnTo>
                    <a:pt x="625711" y="79716"/>
                  </a:lnTo>
                  <a:lnTo>
                    <a:pt x="620724" y="75283"/>
                  </a:lnTo>
                  <a:lnTo>
                    <a:pt x="616299" y="70859"/>
                  </a:lnTo>
                  <a:lnTo>
                    <a:pt x="611867" y="65320"/>
                  </a:lnTo>
                  <a:lnTo>
                    <a:pt x="607434" y="59781"/>
                  </a:lnTo>
                  <a:lnTo>
                    <a:pt x="603563" y="53144"/>
                  </a:lnTo>
                  <a:lnTo>
                    <a:pt x="600793" y="47052"/>
                  </a:lnTo>
                  <a:lnTo>
                    <a:pt x="598022" y="40960"/>
                  </a:lnTo>
                  <a:lnTo>
                    <a:pt x="596360" y="35429"/>
                  </a:lnTo>
                  <a:lnTo>
                    <a:pt x="594698" y="30443"/>
                  </a:lnTo>
                  <a:lnTo>
                    <a:pt x="593597" y="25465"/>
                  </a:lnTo>
                  <a:lnTo>
                    <a:pt x="593043" y="21033"/>
                  </a:lnTo>
                  <a:lnTo>
                    <a:pt x="592489" y="17161"/>
                  </a:lnTo>
                  <a:lnTo>
                    <a:pt x="592489" y="13282"/>
                  </a:lnTo>
                  <a:lnTo>
                    <a:pt x="593043" y="9963"/>
                  </a:lnTo>
                  <a:lnTo>
                    <a:pt x="593043" y="6644"/>
                  </a:lnTo>
                  <a:lnTo>
                    <a:pt x="593597" y="4977"/>
                  </a:lnTo>
                  <a:lnTo>
                    <a:pt x="594144" y="2765"/>
                  </a:lnTo>
                  <a:lnTo>
                    <a:pt x="594698" y="1106"/>
                  </a:lnTo>
                  <a:lnTo>
                    <a:pt x="594698" y="0"/>
                  </a:lnTo>
                  <a:lnTo>
                    <a:pt x="74199" y="0"/>
                  </a:lnTo>
                  <a:lnTo>
                    <a:pt x="74753" y="553"/>
                  </a:lnTo>
                  <a:lnTo>
                    <a:pt x="75300" y="1659"/>
                  </a:lnTo>
                  <a:lnTo>
                    <a:pt x="75854" y="4424"/>
                  </a:lnTo>
                  <a:lnTo>
                    <a:pt x="76408" y="6644"/>
                  </a:lnTo>
                  <a:lnTo>
                    <a:pt x="77516" y="9963"/>
                  </a:lnTo>
                  <a:lnTo>
                    <a:pt x="78624" y="14949"/>
                  </a:lnTo>
                  <a:lnTo>
                    <a:pt x="79178" y="19374"/>
                  </a:lnTo>
                  <a:lnTo>
                    <a:pt x="79178" y="24359"/>
                  </a:lnTo>
                  <a:lnTo>
                    <a:pt x="79178" y="29890"/>
                  </a:lnTo>
                  <a:lnTo>
                    <a:pt x="79178" y="34876"/>
                  </a:lnTo>
                  <a:lnTo>
                    <a:pt x="78624" y="40960"/>
                  </a:lnTo>
                  <a:lnTo>
                    <a:pt x="77516" y="47605"/>
                  </a:lnTo>
                  <a:lnTo>
                    <a:pt x="75300" y="53697"/>
                  </a:lnTo>
                  <a:lnTo>
                    <a:pt x="73091" y="59781"/>
                  </a:lnTo>
                  <a:lnTo>
                    <a:pt x="69213" y="65873"/>
                  </a:lnTo>
                  <a:lnTo>
                    <a:pt x="65334" y="71412"/>
                  </a:lnTo>
                  <a:lnTo>
                    <a:pt x="60355" y="76943"/>
                  </a:lnTo>
                  <a:lnTo>
                    <a:pt x="55368" y="81928"/>
                  </a:lnTo>
                  <a:lnTo>
                    <a:pt x="49835" y="85800"/>
                  </a:lnTo>
                  <a:lnTo>
                    <a:pt x="44295" y="89680"/>
                  </a:lnTo>
                  <a:lnTo>
                    <a:pt x="39308" y="92998"/>
                  </a:lnTo>
                  <a:lnTo>
                    <a:pt x="33775" y="95211"/>
                  </a:lnTo>
                  <a:lnTo>
                    <a:pt x="28788" y="97431"/>
                  </a:lnTo>
                  <a:lnTo>
                    <a:pt x="23255" y="99090"/>
                  </a:lnTo>
                  <a:lnTo>
                    <a:pt x="18823" y="99643"/>
                  </a:lnTo>
                  <a:lnTo>
                    <a:pt x="14390" y="101302"/>
                  </a:lnTo>
                  <a:lnTo>
                    <a:pt x="9965" y="101856"/>
                  </a:lnTo>
                  <a:lnTo>
                    <a:pt x="6641" y="102409"/>
                  </a:lnTo>
                  <a:lnTo>
                    <a:pt x="3870" y="102409"/>
                  </a:lnTo>
                  <a:lnTo>
                    <a:pt x="1654" y="102962"/>
                  </a:lnTo>
                  <a:lnTo>
                    <a:pt x="0" y="102962"/>
                  </a:lnTo>
                  <a:lnTo>
                    <a:pt x="0" y="528662"/>
                  </a:lnTo>
                  <a:lnTo>
                    <a:pt x="666697" y="5286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476211" y="0"/>
                  </a:move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461" y="7751"/>
                  </a:lnTo>
                  <a:lnTo>
                    <a:pt x="62571" y="11622"/>
                  </a:lnTo>
                  <a:lnTo>
                    <a:pt x="63680" y="19374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35991" y="71412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5000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81190" y="37088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6508" y="5988522"/>
              <a:ext cx="533400" cy="475615"/>
            </a:xfrm>
            <a:custGeom>
              <a:avLst/>
              <a:gdLst/>
              <a:ahLst/>
              <a:cxnLst/>
              <a:rect l="l" t="t" r="r" b="b"/>
              <a:pathLst>
                <a:path w="533400" h="475614">
                  <a:moveTo>
                    <a:pt x="533242" y="475517"/>
                  </a:moveTo>
                  <a:lnTo>
                    <a:pt x="533242" y="76943"/>
                  </a:lnTo>
                  <a:lnTo>
                    <a:pt x="532688" y="76943"/>
                  </a:lnTo>
                  <a:lnTo>
                    <a:pt x="532134" y="76390"/>
                  </a:lnTo>
                  <a:lnTo>
                    <a:pt x="530472" y="76390"/>
                  </a:lnTo>
                  <a:lnTo>
                    <a:pt x="528255" y="76390"/>
                  </a:lnTo>
                  <a:lnTo>
                    <a:pt x="526047" y="75837"/>
                  </a:lnTo>
                  <a:lnTo>
                    <a:pt x="523276" y="74730"/>
                  </a:lnTo>
                  <a:lnTo>
                    <a:pt x="519952" y="73624"/>
                  </a:lnTo>
                  <a:lnTo>
                    <a:pt x="516073" y="71965"/>
                  </a:lnTo>
                  <a:lnTo>
                    <a:pt x="512202" y="70859"/>
                  </a:lnTo>
                  <a:lnTo>
                    <a:pt x="508878" y="68638"/>
                  </a:lnTo>
                  <a:lnTo>
                    <a:pt x="504999" y="66426"/>
                  </a:lnTo>
                  <a:lnTo>
                    <a:pt x="501129" y="63107"/>
                  </a:lnTo>
                  <a:lnTo>
                    <a:pt x="496696" y="60334"/>
                  </a:lnTo>
                  <a:lnTo>
                    <a:pt x="492818" y="56462"/>
                  </a:lnTo>
                  <a:lnTo>
                    <a:pt x="489501" y="52030"/>
                  </a:lnTo>
                  <a:lnTo>
                    <a:pt x="486176" y="47052"/>
                  </a:lnTo>
                  <a:lnTo>
                    <a:pt x="483406" y="42066"/>
                  </a:lnTo>
                  <a:lnTo>
                    <a:pt x="481190" y="37088"/>
                  </a:lnTo>
                  <a:lnTo>
                    <a:pt x="478973" y="32656"/>
                  </a:lnTo>
                  <a:lnTo>
                    <a:pt x="476765" y="28231"/>
                  </a:lnTo>
                  <a:lnTo>
                    <a:pt x="476211" y="24352"/>
                  </a:lnTo>
                  <a:lnTo>
                    <a:pt x="475103" y="20480"/>
                  </a:lnTo>
                  <a:lnTo>
                    <a:pt x="474549" y="16608"/>
                  </a:lnTo>
                  <a:lnTo>
                    <a:pt x="474549" y="13282"/>
                  </a:lnTo>
                  <a:lnTo>
                    <a:pt x="474549" y="10516"/>
                  </a:lnTo>
                  <a:lnTo>
                    <a:pt x="474549" y="7751"/>
                  </a:lnTo>
                  <a:lnTo>
                    <a:pt x="475103" y="5531"/>
                  </a:lnTo>
                  <a:lnTo>
                    <a:pt x="475103" y="3318"/>
                  </a:lnTo>
                  <a:lnTo>
                    <a:pt x="475657" y="1659"/>
                  </a:lnTo>
                  <a:lnTo>
                    <a:pt x="476211" y="1106"/>
                  </a:lnTo>
                  <a:lnTo>
                    <a:pt x="476211" y="0"/>
                  </a:lnTo>
                  <a:lnTo>
                    <a:pt x="59801" y="0"/>
                  </a:lnTo>
                  <a:lnTo>
                    <a:pt x="60355" y="553"/>
                  </a:lnTo>
                  <a:lnTo>
                    <a:pt x="60355" y="1659"/>
                  </a:lnTo>
                  <a:lnTo>
                    <a:pt x="60909" y="2765"/>
                  </a:lnTo>
                  <a:lnTo>
                    <a:pt x="62017" y="5531"/>
                  </a:lnTo>
                  <a:lnTo>
                    <a:pt x="62571" y="8304"/>
                  </a:lnTo>
                  <a:lnTo>
                    <a:pt x="62571" y="11622"/>
                  </a:lnTo>
                  <a:lnTo>
                    <a:pt x="63125" y="15494"/>
                  </a:lnTo>
                  <a:lnTo>
                    <a:pt x="63680" y="19374"/>
                  </a:lnTo>
                  <a:lnTo>
                    <a:pt x="63680" y="23245"/>
                  </a:lnTo>
                  <a:lnTo>
                    <a:pt x="63680" y="28231"/>
                  </a:lnTo>
                  <a:lnTo>
                    <a:pt x="62571" y="32656"/>
                  </a:lnTo>
                  <a:lnTo>
                    <a:pt x="62017" y="37641"/>
                  </a:lnTo>
                  <a:lnTo>
                    <a:pt x="60355" y="42066"/>
                  </a:lnTo>
                  <a:lnTo>
                    <a:pt x="58139" y="47052"/>
                  </a:lnTo>
                  <a:lnTo>
                    <a:pt x="55930" y="52030"/>
                  </a:lnTo>
                  <a:lnTo>
                    <a:pt x="52606" y="57016"/>
                  </a:lnTo>
                  <a:lnTo>
                    <a:pt x="48173" y="61440"/>
                  </a:lnTo>
                  <a:lnTo>
                    <a:pt x="44302" y="65320"/>
                  </a:lnTo>
                  <a:lnTo>
                    <a:pt x="22701" y="77496"/>
                  </a:lnTo>
                  <a:lnTo>
                    <a:pt x="18830" y="79155"/>
                  </a:lnTo>
                  <a:lnTo>
                    <a:pt x="14952" y="80269"/>
                  </a:lnTo>
                  <a:lnTo>
                    <a:pt x="11627" y="80822"/>
                  </a:lnTo>
                  <a:lnTo>
                    <a:pt x="7757" y="81375"/>
                  </a:lnTo>
                  <a:lnTo>
                    <a:pt x="5540" y="81375"/>
                  </a:lnTo>
                  <a:lnTo>
                    <a:pt x="3324" y="81928"/>
                  </a:lnTo>
                  <a:lnTo>
                    <a:pt x="1662" y="81928"/>
                  </a:lnTo>
                  <a:lnTo>
                    <a:pt x="554" y="81928"/>
                  </a:lnTo>
                  <a:lnTo>
                    <a:pt x="0" y="81928"/>
                  </a:lnTo>
                  <a:lnTo>
                    <a:pt x="0" y="475517"/>
                  </a:lnTo>
                  <a:lnTo>
                    <a:pt x="533242" y="475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594706" y="0"/>
                  </a:moveTo>
                  <a:lnTo>
                    <a:pt x="74723" y="0"/>
                  </a:lnTo>
                  <a:lnTo>
                    <a:pt x="74723" y="553"/>
                  </a:lnTo>
                  <a:lnTo>
                    <a:pt x="76954" y="7198"/>
                  </a:lnTo>
                  <a:lnTo>
                    <a:pt x="79186" y="24359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55330" y="82481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661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  <a:lnTo>
                    <a:pt x="666120" y="96878"/>
                  </a:lnTo>
                  <a:lnTo>
                    <a:pt x="664965" y="96878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close/>
                </a:path>
              </a:pathLst>
            </a:custGeom>
            <a:solidFill>
              <a:srgbClr val="AC4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7360" y="5937037"/>
              <a:ext cx="666115" cy="529590"/>
            </a:xfrm>
            <a:custGeom>
              <a:avLst/>
              <a:gdLst/>
              <a:ahLst/>
              <a:cxnLst/>
              <a:rect l="l" t="t" r="r" b="b"/>
              <a:pathLst>
                <a:path w="666114" h="529589">
                  <a:moveTo>
                    <a:pt x="666120" y="529216"/>
                  </a:moveTo>
                  <a:lnTo>
                    <a:pt x="666120" y="96878"/>
                  </a:lnTo>
                  <a:lnTo>
                    <a:pt x="665581" y="96878"/>
                  </a:lnTo>
                  <a:lnTo>
                    <a:pt x="664965" y="96878"/>
                  </a:lnTo>
                  <a:lnTo>
                    <a:pt x="662811" y="96325"/>
                  </a:lnTo>
                  <a:lnTo>
                    <a:pt x="660579" y="95771"/>
                  </a:lnTo>
                  <a:lnTo>
                    <a:pt x="656654" y="95218"/>
                  </a:lnTo>
                  <a:lnTo>
                    <a:pt x="653345" y="94104"/>
                  </a:lnTo>
                  <a:lnTo>
                    <a:pt x="649497" y="92998"/>
                  </a:lnTo>
                  <a:lnTo>
                    <a:pt x="645034" y="91339"/>
                  </a:lnTo>
                  <a:lnTo>
                    <a:pt x="640648" y="88573"/>
                  </a:lnTo>
                  <a:lnTo>
                    <a:pt x="635646" y="86361"/>
                  </a:lnTo>
                  <a:lnTo>
                    <a:pt x="607403" y="59236"/>
                  </a:lnTo>
                  <a:lnTo>
                    <a:pt x="603555" y="53144"/>
                  </a:lnTo>
                  <a:lnTo>
                    <a:pt x="600785" y="47052"/>
                  </a:lnTo>
                  <a:lnTo>
                    <a:pt x="598015" y="41521"/>
                  </a:lnTo>
                  <a:lnTo>
                    <a:pt x="595783" y="35429"/>
                  </a:lnTo>
                  <a:lnTo>
                    <a:pt x="594706" y="30443"/>
                  </a:lnTo>
                  <a:lnTo>
                    <a:pt x="594090" y="25465"/>
                  </a:lnTo>
                  <a:lnTo>
                    <a:pt x="593013" y="21033"/>
                  </a:lnTo>
                  <a:lnTo>
                    <a:pt x="593013" y="17161"/>
                  </a:lnTo>
                  <a:lnTo>
                    <a:pt x="592474" y="13289"/>
                  </a:lnTo>
                  <a:lnTo>
                    <a:pt x="593013" y="9963"/>
                  </a:lnTo>
                  <a:lnTo>
                    <a:pt x="593013" y="7198"/>
                  </a:lnTo>
                  <a:lnTo>
                    <a:pt x="593551" y="4432"/>
                  </a:lnTo>
                  <a:lnTo>
                    <a:pt x="594090" y="2765"/>
                  </a:lnTo>
                  <a:lnTo>
                    <a:pt x="594090" y="1659"/>
                  </a:lnTo>
                  <a:lnTo>
                    <a:pt x="594706" y="553"/>
                  </a:lnTo>
                  <a:lnTo>
                    <a:pt x="594706" y="0"/>
                  </a:lnTo>
                  <a:lnTo>
                    <a:pt x="74723" y="0"/>
                  </a:lnTo>
                  <a:lnTo>
                    <a:pt x="74723" y="553"/>
                  </a:lnTo>
                  <a:lnTo>
                    <a:pt x="75261" y="2212"/>
                  </a:lnTo>
                  <a:lnTo>
                    <a:pt x="75800" y="3871"/>
                  </a:lnTo>
                  <a:lnTo>
                    <a:pt x="76954" y="7198"/>
                  </a:lnTo>
                  <a:lnTo>
                    <a:pt x="77493" y="10516"/>
                  </a:lnTo>
                  <a:lnTo>
                    <a:pt x="78032" y="14949"/>
                  </a:lnTo>
                  <a:lnTo>
                    <a:pt x="78570" y="19374"/>
                  </a:lnTo>
                  <a:lnTo>
                    <a:pt x="79186" y="24359"/>
                  </a:lnTo>
                  <a:lnTo>
                    <a:pt x="79186" y="29890"/>
                  </a:lnTo>
                  <a:lnTo>
                    <a:pt x="79186" y="35429"/>
                  </a:lnTo>
                  <a:lnTo>
                    <a:pt x="78032" y="41521"/>
                  </a:lnTo>
                  <a:lnTo>
                    <a:pt x="77493" y="47605"/>
                  </a:lnTo>
                  <a:lnTo>
                    <a:pt x="75261" y="53697"/>
                  </a:lnTo>
                  <a:lnTo>
                    <a:pt x="72491" y="59789"/>
                  </a:lnTo>
                  <a:lnTo>
                    <a:pt x="69182" y="65873"/>
                  </a:lnTo>
                  <a:lnTo>
                    <a:pt x="65334" y="71965"/>
                  </a:lnTo>
                  <a:lnTo>
                    <a:pt x="60332" y="77504"/>
                  </a:lnTo>
                  <a:lnTo>
                    <a:pt x="55330" y="82481"/>
                  </a:lnTo>
                  <a:lnTo>
                    <a:pt x="49789" y="86361"/>
                  </a:lnTo>
                  <a:lnTo>
                    <a:pt x="44248" y="89680"/>
                  </a:lnTo>
                  <a:lnTo>
                    <a:pt x="38708" y="92998"/>
                  </a:lnTo>
                  <a:lnTo>
                    <a:pt x="33167" y="95771"/>
                  </a:lnTo>
                  <a:lnTo>
                    <a:pt x="28242" y="97984"/>
                  </a:lnTo>
                  <a:lnTo>
                    <a:pt x="23240" y="99090"/>
                  </a:lnTo>
                  <a:lnTo>
                    <a:pt x="18238" y="100749"/>
                  </a:lnTo>
                  <a:lnTo>
                    <a:pt x="13774" y="101856"/>
                  </a:lnTo>
                  <a:lnTo>
                    <a:pt x="9927" y="102409"/>
                  </a:lnTo>
                  <a:lnTo>
                    <a:pt x="6618" y="102962"/>
                  </a:lnTo>
                  <a:lnTo>
                    <a:pt x="3847" y="102962"/>
                  </a:lnTo>
                  <a:lnTo>
                    <a:pt x="2154" y="102962"/>
                  </a:lnTo>
                  <a:lnTo>
                    <a:pt x="538" y="102962"/>
                  </a:lnTo>
                  <a:lnTo>
                    <a:pt x="0" y="102962"/>
                  </a:lnTo>
                  <a:lnTo>
                    <a:pt x="0" y="529216"/>
                  </a:lnTo>
                  <a:lnTo>
                    <a:pt x="666120" y="529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475118" y="0"/>
                  </a:move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11" y="28784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35476" y="71965"/>
                  </a:lnTo>
                  <a:lnTo>
                    <a:pt x="31012" y="74730"/>
                  </a:lnTo>
                  <a:lnTo>
                    <a:pt x="22162" y="78049"/>
                  </a:lnTo>
                  <a:lnTo>
                    <a:pt x="14390" y="80269"/>
                  </a:lnTo>
                  <a:lnTo>
                    <a:pt x="10542" y="80822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2210" y="70859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041" y="16608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4311" y="5990182"/>
              <a:ext cx="533400" cy="476250"/>
            </a:xfrm>
            <a:custGeom>
              <a:avLst/>
              <a:gdLst/>
              <a:ahLst/>
              <a:cxnLst/>
              <a:rect l="l" t="t" r="r" b="b"/>
              <a:pathLst>
                <a:path w="533400" h="476250">
                  <a:moveTo>
                    <a:pt x="533296" y="476072"/>
                  </a:moveTo>
                  <a:lnTo>
                    <a:pt x="533296" y="77496"/>
                  </a:lnTo>
                  <a:lnTo>
                    <a:pt x="532680" y="77496"/>
                  </a:lnTo>
                  <a:lnTo>
                    <a:pt x="531603" y="76943"/>
                  </a:lnTo>
                  <a:lnTo>
                    <a:pt x="529910" y="76943"/>
                  </a:lnTo>
                  <a:lnTo>
                    <a:pt x="528294" y="76390"/>
                  </a:lnTo>
                  <a:lnTo>
                    <a:pt x="525523" y="75837"/>
                  </a:lnTo>
                  <a:lnTo>
                    <a:pt x="522753" y="74730"/>
                  </a:lnTo>
                  <a:lnTo>
                    <a:pt x="518828" y="74177"/>
                  </a:lnTo>
                  <a:lnTo>
                    <a:pt x="515519" y="72518"/>
                  </a:lnTo>
                  <a:lnTo>
                    <a:pt x="512210" y="70859"/>
                  </a:lnTo>
                  <a:lnTo>
                    <a:pt x="508362" y="69199"/>
                  </a:lnTo>
                  <a:lnTo>
                    <a:pt x="503899" y="66426"/>
                  </a:lnTo>
                  <a:lnTo>
                    <a:pt x="500051" y="63661"/>
                  </a:lnTo>
                  <a:lnTo>
                    <a:pt x="496127" y="60342"/>
                  </a:lnTo>
                  <a:lnTo>
                    <a:pt x="492818" y="56462"/>
                  </a:lnTo>
                  <a:lnTo>
                    <a:pt x="488970" y="52038"/>
                  </a:lnTo>
                  <a:lnTo>
                    <a:pt x="485661" y="47605"/>
                  </a:lnTo>
                  <a:lnTo>
                    <a:pt x="482890" y="42627"/>
                  </a:lnTo>
                  <a:lnTo>
                    <a:pt x="480120" y="37641"/>
                  </a:lnTo>
                  <a:lnTo>
                    <a:pt x="478427" y="32656"/>
                  </a:lnTo>
                  <a:lnTo>
                    <a:pt x="476811" y="28784"/>
                  </a:lnTo>
                  <a:lnTo>
                    <a:pt x="475118" y="24359"/>
                  </a:lnTo>
                  <a:lnTo>
                    <a:pt x="474579" y="20480"/>
                  </a:lnTo>
                  <a:lnTo>
                    <a:pt x="474041" y="16608"/>
                  </a:lnTo>
                  <a:lnTo>
                    <a:pt x="474041" y="13835"/>
                  </a:lnTo>
                  <a:lnTo>
                    <a:pt x="474041" y="9963"/>
                  </a:lnTo>
                  <a:lnTo>
                    <a:pt x="474041" y="7751"/>
                  </a:lnTo>
                  <a:lnTo>
                    <a:pt x="474041" y="4977"/>
                  </a:lnTo>
                  <a:lnTo>
                    <a:pt x="474579" y="3871"/>
                  </a:lnTo>
                  <a:lnTo>
                    <a:pt x="474579" y="2212"/>
                  </a:lnTo>
                  <a:lnTo>
                    <a:pt x="475118" y="553"/>
                  </a:lnTo>
                  <a:lnTo>
                    <a:pt x="475118" y="0"/>
                  </a:lnTo>
                  <a:lnTo>
                    <a:pt x="59793" y="0"/>
                  </a:lnTo>
                  <a:lnTo>
                    <a:pt x="60409" y="1106"/>
                  </a:lnTo>
                  <a:lnTo>
                    <a:pt x="60409" y="3318"/>
                  </a:lnTo>
                  <a:lnTo>
                    <a:pt x="60948" y="4977"/>
                  </a:lnTo>
                  <a:lnTo>
                    <a:pt x="61486" y="8304"/>
                  </a:lnTo>
                  <a:lnTo>
                    <a:pt x="62564" y="11622"/>
                  </a:lnTo>
                  <a:lnTo>
                    <a:pt x="62564" y="14949"/>
                  </a:lnTo>
                  <a:lnTo>
                    <a:pt x="63179" y="19374"/>
                  </a:lnTo>
                  <a:lnTo>
                    <a:pt x="63179" y="23806"/>
                  </a:lnTo>
                  <a:lnTo>
                    <a:pt x="63179" y="28231"/>
                  </a:lnTo>
                  <a:lnTo>
                    <a:pt x="62564" y="33217"/>
                  </a:lnTo>
                  <a:lnTo>
                    <a:pt x="61486" y="38195"/>
                  </a:lnTo>
                  <a:lnTo>
                    <a:pt x="60409" y="43180"/>
                  </a:lnTo>
                  <a:lnTo>
                    <a:pt x="58177" y="47605"/>
                  </a:lnTo>
                  <a:lnTo>
                    <a:pt x="55407" y="52591"/>
                  </a:lnTo>
                  <a:lnTo>
                    <a:pt x="51482" y="57569"/>
                  </a:lnTo>
                  <a:lnTo>
                    <a:pt x="48173" y="62001"/>
                  </a:lnTo>
                  <a:lnTo>
                    <a:pt x="43787" y="65320"/>
                  </a:lnTo>
                  <a:lnTo>
                    <a:pt x="39862" y="69199"/>
                  </a:lnTo>
                  <a:lnTo>
                    <a:pt x="10542" y="80822"/>
                  </a:lnTo>
                  <a:lnTo>
                    <a:pt x="7772" y="81375"/>
                  </a:lnTo>
                  <a:lnTo>
                    <a:pt x="5002" y="81928"/>
                  </a:lnTo>
                  <a:lnTo>
                    <a:pt x="2770" y="81928"/>
                  </a:lnTo>
                  <a:lnTo>
                    <a:pt x="538" y="82481"/>
                  </a:lnTo>
                  <a:lnTo>
                    <a:pt x="0" y="82481"/>
                  </a:lnTo>
                  <a:lnTo>
                    <a:pt x="0" y="476072"/>
                  </a:lnTo>
                  <a:lnTo>
                    <a:pt x="533296" y="4760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0"/>
                  </a:move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7749" y="18283"/>
                  </a:lnTo>
                  <a:lnTo>
                    <a:pt x="911467" y="18283"/>
                  </a:lnTo>
                  <a:lnTo>
                    <a:pt x="913083" y="18283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20316" y="11599"/>
                  </a:lnTo>
                  <a:lnTo>
                    <a:pt x="920316" y="7221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4183" y="5649184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67" y="18283"/>
                  </a:moveTo>
                  <a:lnTo>
                    <a:pt x="913083" y="18283"/>
                  </a:lnTo>
                  <a:lnTo>
                    <a:pt x="914776" y="17745"/>
                  </a:lnTo>
                  <a:lnTo>
                    <a:pt x="916392" y="17130"/>
                  </a:lnTo>
                  <a:lnTo>
                    <a:pt x="918085" y="16055"/>
                  </a:lnTo>
                  <a:lnTo>
                    <a:pt x="919162" y="14365"/>
                  </a:lnTo>
                  <a:lnTo>
                    <a:pt x="919778" y="12752"/>
                  </a:lnTo>
                  <a:lnTo>
                    <a:pt x="920316" y="11599"/>
                  </a:lnTo>
                  <a:lnTo>
                    <a:pt x="920316" y="9372"/>
                  </a:lnTo>
                  <a:lnTo>
                    <a:pt x="920316" y="7221"/>
                  </a:lnTo>
                  <a:lnTo>
                    <a:pt x="919778" y="6068"/>
                  </a:lnTo>
                  <a:lnTo>
                    <a:pt x="919162" y="4455"/>
                  </a:lnTo>
                  <a:lnTo>
                    <a:pt x="918085" y="2765"/>
                  </a:lnTo>
                  <a:lnTo>
                    <a:pt x="916392" y="1690"/>
                  </a:lnTo>
                  <a:lnTo>
                    <a:pt x="914776" y="537"/>
                  </a:lnTo>
                  <a:lnTo>
                    <a:pt x="913083" y="537"/>
                  </a:lnTo>
                  <a:lnTo>
                    <a:pt x="911467" y="0"/>
                  </a:lnTo>
                  <a:lnTo>
                    <a:pt x="9411" y="0"/>
                  </a:lnTo>
                  <a:lnTo>
                    <a:pt x="7749" y="537"/>
                  </a:lnTo>
                  <a:lnTo>
                    <a:pt x="6087" y="537"/>
                  </a:lnTo>
                  <a:lnTo>
                    <a:pt x="3870" y="1690"/>
                  </a:lnTo>
                  <a:lnTo>
                    <a:pt x="2762" y="2765"/>
                  </a:lnTo>
                  <a:lnTo>
                    <a:pt x="1662" y="4455"/>
                  </a:lnTo>
                  <a:lnTo>
                    <a:pt x="554" y="6068"/>
                  </a:lnTo>
                  <a:lnTo>
                    <a:pt x="0" y="7221"/>
                  </a:lnTo>
                  <a:lnTo>
                    <a:pt x="0" y="9372"/>
                  </a:lnTo>
                  <a:lnTo>
                    <a:pt x="0" y="11599"/>
                  </a:lnTo>
                  <a:lnTo>
                    <a:pt x="554" y="12752"/>
                  </a:lnTo>
                  <a:lnTo>
                    <a:pt x="1662" y="14365"/>
                  </a:lnTo>
                  <a:lnTo>
                    <a:pt x="2762" y="16055"/>
                  </a:lnTo>
                  <a:lnTo>
                    <a:pt x="3870" y="17130"/>
                  </a:lnTo>
                  <a:lnTo>
                    <a:pt x="6087" y="17745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67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3075" y="0"/>
                  </a:move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10524"/>
                  </a:lnTo>
                  <a:lnTo>
                    <a:pt x="7749" y="18283"/>
                  </a:lnTo>
                  <a:lnTo>
                    <a:pt x="911459" y="18283"/>
                  </a:lnTo>
                  <a:lnTo>
                    <a:pt x="913075" y="18283"/>
                  </a:lnTo>
                  <a:lnTo>
                    <a:pt x="914768" y="17745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20309" y="10524"/>
                  </a:lnTo>
                  <a:lnTo>
                    <a:pt x="920309" y="7221"/>
                  </a:lnTo>
                  <a:lnTo>
                    <a:pt x="919154" y="3917"/>
                  </a:lnTo>
                  <a:lnTo>
                    <a:pt x="918077" y="2227"/>
                  </a:lnTo>
                  <a:lnTo>
                    <a:pt x="916384" y="1152"/>
                  </a:lnTo>
                  <a:lnTo>
                    <a:pt x="9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8512" y="5630900"/>
              <a:ext cx="920750" cy="18415"/>
            </a:xfrm>
            <a:custGeom>
              <a:avLst/>
              <a:gdLst/>
              <a:ahLst/>
              <a:cxnLst/>
              <a:rect l="l" t="t" r="r" b="b"/>
              <a:pathLst>
                <a:path w="920750" h="18414">
                  <a:moveTo>
                    <a:pt x="911459" y="18283"/>
                  </a:moveTo>
                  <a:lnTo>
                    <a:pt x="913075" y="18283"/>
                  </a:lnTo>
                  <a:lnTo>
                    <a:pt x="914768" y="17745"/>
                  </a:lnTo>
                  <a:lnTo>
                    <a:pt x="916384" y="16593"/>
                  </a:lnTo>
                  <a:lnTo>
                    <a:pt x="918077" y="15517"/>
                  </a:lnTo>
                  <a:lnTo>
                    <a:pt x="919154" y="14365"/>
                  </a:lnTo>
                  <a:lnTo>
                    <a:pt x="919770" y="12214"/>
                  </a:lnTo>
                  <a:lnTo>
                    <a:pt x="920309" y="10524"/>
                  </a:lnTo>
                  <a:lnTo>
                    <a:pt x="920309" y="8834"/>
                  </a:lnTo>
                  <a:lnTo>
                    <a:pt x="920309" y="7221"/>
                  </a:lnTo>
                  <a:lnTo>
                    <a:pt x="919770" y="5531"/>
                  </a:lnTo>
                  <a:lnTo>
                    <a:pt x="913075" y="0"/>
                  </a:lnTo>
                  <a:lnTo>
                    <a:pt x="911459" y="0"/>
                  </a:lnTo>
                  <a:lnTo>
                    <a:pt x="9411" y="0"/>
                  </a:lnTo>
                  <a:lnTo>
                    <a:pt x="7749" y="0"/>
                  </a:lnTo>
                  <a:lnTo>
                    <a:pt x="5533" y="537"/>
                  </a:lnTo>
                  <a:lnTo>
                    <a:pt x="3878" y="1152"/>
                  </a:lnTo>
                  <a:lnTo>
                    <a:pt x="2770" y="2227"/>
                  </a:lnTo>
                  <a:lnTo>
                    <a:pt x="1662" y="3917"/>
                  </a:lnTo>
                  <a:lnTo>
                    <a:pt x="554" y="5531"/>
                  </a:lnTo>
                  <a:lnTo>
                    <a:pt x="0" y="7221"/>
                  </a:lnTo>
                  <a:lnTo>
                    <a:pt x="0" y="8834"/>
                  </a:lnTo>
                  <a:lnTo>
                    <a:pt x="0" y="10524"/>
                  </a:lnTo>
                  <a:lnTo>
                    <a:pt x="554" y="12214"/>
                  </a:lnTo>
                  <a:lnTo>
                    <a:pt x="7749" y="18283"/>
                  </a:lnTo>
                  <a:lnTo>
                    <a:pt x="9411" y="18283"/>
                  </a:lnTo>
                  <a:lnTo>
                    <a:pt x="911459" y="18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0"/>
                  </a:move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13106" y="18820"/>
                  </a:lnTo>
                  <a:lnTo>
                    <a:pt x="915338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185" y="4455"/>
                  </a:lnTo>
                  <a:lnTo>
                    <a:pt x="918108" y="2765"/>
                  </a:lnTo>
                  <a:lnTo>
                    <a:pt x="916954" y="1690"/>
                  </a:lnTo>
                  <a:lnTo>
                    <a:pt x="915338" y="1152"/>
                  </a:lnTo>
                  <a:lnTo>
                    <a:pt x="913106" y="537"/>
                  </a:lnTo>
                  <a:lnTo>
                    <a:pt x="911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0106" y="5614845"/>
              <a:ext cx="921385" cy="19050"/>
            </a:xfrm>
            <a:custGeom>
              <a:avLst/>
              <a:gdLst/>
              <a:ahLst/>
              <a:cxnLst/>
              <a:rect l="l" t="t" r="r" b="b"/>
              <a:pathLst>
                <a:path w="921385" h="19050">
                  <a:moveTo>
                    <a:pt x="911413" y="18820"/>
                  </a:moveTo>
                  <a:lnTo>
                    <a:pt x="913106" y="18820"/>
                  </a:lnTo>
                  <a:lnTo>
                    <a:pt x="915337" y="18283"/>
                  </a:lnTo>
                  <a:lnTo>
                    <a:pt x="916954" y="17207"/>
                  </a:lnTo>
                  <a:lnTo>
                    <a:pt x="918108" y="16593"/>
                  </a:lnTo>
                  <a:lnTo>
                    <a:pt x="919185" y="14979"/>
                  </a:lnTo>
                  <a:lnTo>
                    <a:pt x="919724" y="12752"/>
                  </a:lnTo>
                  <a:lnTo>
                    <a:pt x="920263" y="11599"/>
                  </a:lnTo>
                  <a:lnTo>
                    <a:pt x="920878" y="9448"/>
                  </a:lnTo>
                  <a:lnTo>
                    <a:pt x="920263" y="7758"/>
                  </a:lnTo>
                  <a:lnTo>
                    <a:pt x="919724" y="6068"/>
                  </a:lnTo>
                  <a:lnTo>
                    <a:pt x="913106" y="537"/>
                  </a:lnTo>
                  <a:lnTo>
                    <a:pt x="911413" y="0"/>
                  </a:lnTo>
                  <a:lnTo>
                    <a:pt x="9426" y="0"/>
                  </a:lnTo>
                  <a:lnTo>
                    <a:pt x="7733" y="537"/>
                  </a:lnTo>
                  <a:lnTo>
                    <a:pt x="6117" y="1152"/>
                  </a:lnTo>
                  <a:lnTo>
                    <a:pt x="4424" y="1690"/>
                  </a:lnTo>
                  <a:lnTo>
                    <a:pt x="2770" y="2765"/>
                  </a:lnTo>
                  <a:lnTo>
                    <a:pt x="2216" y="4455"/>
                  </a:lnTo>
                  <a:lnTo>
                    <a:pt x="1108" y="6068"/>
                  </a:lnTo>
                  <a:lnTo>
                    <a:pt x="554" y="7758"/>
                  </a:lnTo>
                  <a:lnTo>
                    <a:pt x="0" y="9448"/>
                  </a:lnTo>
                  <a:lnTo>
                    <a:pt x="554" y="11599"/>
                  </a:lnTo>
                  <a:lnTo>
                    <a:pt x="1108" y="12752"/>
                  </a:lnTo>
                  <a:lnTo>
                    <a:pt x="2216" y="14979"/>
                  </a:lnTo>
                  <a:lnTo>
                    <a:pt x="2770" y="16593"/>
                  </a:lnTo>
                  <a:lnTo>
                    <a:pt x="4424" y="17207"/>
                  </a:lnTo>
                  <a:lnTo>
                    <a:pt x="6117" y="18283"/>
                  </a:lnTo>
                  <a:lnTo>
                    <a:pt x="7733" y="18820"/>
                  </a:lnTo>
                  <a:lnTo>
                    <a:pt x="9426" y="18820"/>
                  </a:lnTo>
                  <a:lnTo>
                    <a:pt x="911413" y="18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7883" y="5056822"/>
              <a:ext cx="440420" cy="6141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29385" y="3929096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495934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658785" y="3929096"/>
            <a:ext cx="1498600" cy="1196481"/>
          </a:xfrm>
          <a:prstGeom prst="rect">
            <a:avLst/>
          </a:prstGeom>
          <a:solidFill>
            <a:srgbClr val="4F81BC"/>
          </a:solidFill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algn="ctr">
              <a:spcBef>
                <a:spcPts val="1410"/>
              </a:spcBef>
            </a:pPr>
            <a:r>
              <a:rPr sz="6600" dirty="0">
                <a:latin typeface="Tahoma"/>
                <a:cs typeface="Tahoma"/>
              </a:rPr>
              <a:t>B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03677" y="4161505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20" y="144779"/>
                </a:lnTo>
                <a:lnTo>
                  <a:pt x="1266444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4" y="86867"/>
                </a:lnTo>
                <a:lnTo>
                  <a:pt x="1295400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20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58033" y="3765343"/>
            <a:ext cx="113665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endParaRPr sz="2400" baseline="-20833">
              <a:latin typeface="Tahoma"/>
              <a:cs typeface="Tahoma"/>
            </a:endParaRPr>
          </a:p>
          <a:p>
            <a:pPr algn="ctr">
              <a:spcBef>
                <a:spcPts val="2860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08877" y="4999705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208532" y="72389"/>
                </a:moveTo>
                <a:lnTo>
                  <a:pt x="1150619" y="144779"/>
                </a:lnTo>
                <a:lnTo>
                  <a:pt x="1266443" y="86867"/>
                </a:lnTo>
                <a:lnTo>
                  <a:pt x="1208532" y="86867"/>
                </a:lnTo>
                <a:lnTo>
                  <a:pt x="1208532" y="72389"/>
                </a:lnTo>
                <a:close/>
              </a:path>
              <a:path w="1295400" h="144779">
                <a:moveTo>
                  <a:pt x="1196949" y="57911"/>
                </a:moveTo>
                <a:lnTo>
                  <a:pt x="0" y="57911"/>
                </a:lnTo>
                <a:lnTo>
                  <a:pt x="0" y="86867"/>
                </a:lnTo>
                <a:lnTo>
                  <a:pt x="1196949" y="86867"/>
                </a:lnTo>
                <a:lnTo>
                  <a:pt x="1208532" y="72389"/>
                </a:lnTo>
                <a:lnTo>
                  <a:pt x="1196949" y="57911"/>
                </a:lnTo>
                <a:close/>
              </a:path>
              <a:path w="1295400" h="144779">
                <a:moveTo>
                  <a:pt x="1266443" y="57911"/>
                </a:moveTo>
                <a:lnTo>
                  <a:pt x="1208532" y="57911"/>
                </a:lnTo>
                <a:lnTo>
                  <a:pt x="1208532" y="86867"/>
                </a:lnTo>
                <a:lnTo>
                  <a:pt x="1266443" y="86867"/>
                </a:lnTo>
                <a:lnTo>
                  <a:pt x="1295399" y="72389"/>
                </a:lnTo>
                <a:lnTo>
                  <a:pt x="1266443" y="57911"/>
                </a:lnTo>
                <a:close/>
              </a:path>
              <a:path w="1295400" h="144779">
                <a:moveTo>
                  <a:pt x="1150619" y="0"/>
                </a:moveTo>
                <a:lnTo>
                  <a:pt x="1208532" y="72389"/>
                </a:lnTo>
                <a:lnTo>
                  <a:pt x="1208532" y="57911"/>
                </a:lnTo>
                <a:lnTo>
                  <a:pt x="1266443" y="57911"/>
                </a:lnTo>
                <a:lnTo>
                  <a:pt x="1150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3677" y="4999705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80" y="0"/>
                </a:moveTo>
                <a:lnTo>
                  <a:pt x="0" y="72389"/>
                </a:lnTo>
                <a:lnTo>
                  <a:pt x="144780" y="144779"/>
                </a:lnTo>
                <a:lnTo>
                  <a:pt x="98450" y="86867"/>
                </a:lnTo>
                <a:lnTo>
                  <a:pt x="86868" y="86867"/>
                </a:lnTo>
                <a:lnTo>
                  <a:pt x="86868" y="57911"/>
                </a:lnTo>
                <a:lnTo>
                  <a:pt x="98450" y="57911"/>
                </a:lnTo>
                <a:lnTo>
                  <a:pt x="144780" y="0"/>
                </a:lnTo>
                <a:close/>
              </a:path>
              <a:path w="1295400" h="144779">
                <a:moveTo>
                  <a:pt x="86868" y="72389"/>
                </a:moveTo>
                <a:lnTo>
                  <a:pt x="86868" y="86867"/>
                </a:lnTo>
                <a:lnTo>
                  <a:pt x="98450" y="86867"/>
                </a:lnTo>
                <a:lnTo>
                  <a:pt x="86868" y="72389"/>
                </a:lnTo>
                <a:close/>
              </a:path>
              <a:path w="1295400" h="144779">
                <a:moveTo>
                  <a:pt x="1295400" y="57911"/>
                </a:moveTo>
                <a:lnTo>
                  <a:pt x="98450" y="57911"/>
                </a:lnTo>
                <a:lnTo>
                  <a:pt x="86868" y="72389"/>
                </a:lnTo>
                <a:lnTo>
                  <a:pt x="98450" y="86867"/>
                </a:lnTo>
                <a:lnTo>
                  <a:pt x="1295400" y="86867"/>
                </a:lnTo>
                <a:lnTo>
                  <a:pt x="1295400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8" y="57911"/>
                </a:lnTo>
                <a:lnTo>
                  <a:pt x="86868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8877" y="4127978"/>
            <a:ext cx="1295400" cy="144780"/>
          </a:xfrm>
          <a:custGeom>
            <a:avLst/>
            <a:gdLst/>
            <a:ahLst/>
            <a:cxnLst/>
            <a:rect l="l" t="t" r="r" b="b"/>
            <a:pathLst>
              <a:path w="1295400" h="144779">
                <a:moveTo>
                  <a:pt x="144779" y="0"/>
                </a:moveTo>
                <a:lnTo>
                  <a:pt x="0" y="72389"/>
                </a:lnTo>
                <a:lnTo>
                  <a:pt x="144779" y="144779"/>
                </a:lnTo>
                <a:lnTo>
                  <a:pt x="98450" y="86867"/>
                </a:lnTo>
                <a:lnTo>
                  <a:pt x="86867" y="86867"/>
                </a:lnTo>
                <a:lnTo>
                  <a:pt x="86867" y="57911"/>
                </a:lnTo>
                <a:lnTo>
                  <a:pt x="98450" y="57911"/>
                </a:lnTo>
                <a:lnTo>
                  <a:pt x="144779" y="0"/>
                </a:lnTo>
                <a:close/>
              </a:path>
              <a:path w="1295400" h="144779">
                <a:moveTo>
                  <a:pt x="86867" y="72389"/>
                </a:moveTo>
                <a:lnTo>
                  <a:pt x="86867" y="86867"/>
                </a:lnTo>
                <a:lnTo>
                  <a:pt x="98450" y="86867"/>
                </a:lnTo>
                <a:lnTo>
                  <a:pt x="86867" y="72389"/>
                </a:lnTo>
                <a:close/>
              </a:path>
              <a:path w="1295400" h="144779">
                <a:moveTo>
                  <a:pt x="1295399" y="57911"/>
                </a:moveTo>
                <a:lnTo>
                  <a:pt x="98450" y="57911"/>
                </a:lnTo>
                <a:lnTo>
                  <a:pt x="86867" y="72389"/>
                </a:lnTo>
                <a:lnTo>
                  <a:pt x="98450" y="86867"/>
                </a:lnTo>
                <a:lnTo>
                  <a:pt x="1295399" y="86867"/>
                </a:lnTo>
                <a:lnTo>
                  <a:pt x="1295399" y="57911"/>
                </a:lnTo>
                <a:close/>
              </a:path>
              <a:path w="1295400" h="144779">
                <a:moveTo>
                  <a:pt x="98450" y="57911"/>
                </a:moveTo>
                <a:lnTo>
                  <a:pt x="86867" y="57911"/>
                </a:lnTo>
                <a:lnTo>
                  <a:pt x="86867" y="72389"/>
                </a:lnTo>
                <a:lnTo>
                  <a:pt x="9845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62344" y="3732501"/>
            <a:ext cx="113665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algn="ctr"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endParaRPr sz="2400" baseline="-20833">
              <a:latin typeface="Tahoma"/>
              <a:cs typeface="Tahoma"/>
            </a:endParaRPr>
          </a:p>
          <a:p>
            <a:pPr>
              <a:spcBef>
                <a:spcPts val="40"/>
              </a:spcBef>
            </a:pPr>
            <a:endParaRPr sz="2550">
              <a:latin typeface="Tahoma"/>
              <a:cs typeface="Tahoma"/>
            </a:endParaRPr>
          </a:p>
          <a:p>
            <a:pPr algn="ctr"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f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(x</a:t>
            </a:r>
            <a:r>
              <a:rPr sz="2400" spc="-7" baseline="-20833" dirty="0">
                <a:latin typeface="Tahoma"/>
                <a:cs typeface="Tahoma"/>
              </a:rPr>
              <a:t>1</a:t>
            </a:r>
            <a:r>
              <a:rPr sz="2400" spc="-5" dirty="0">
                <a:latin typeface="Tahoma"/>
                <a:cs typeface="Tahoma"/>
              </a:rPr>
              <a:t>,x</a:t>
            </a:r>
            <a:r>
              <a:rPr sz="2400" spc="-7" baseline="-20833" dirty="0">
                <a:latin typeface="Tahoma"/>
                <a:cs typeface="Tahoma"/>
              </a:rPr>
              <a:t>2</a:t>
            </a:r>
            <a:r>
              <a:rPr sz="2400" spc="-5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68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B5F022-565A-B541-9C77-1F0BC6E0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trusted third party</a:t>
            </a:r>
          </a:p>
          <a:p>
            <a:r>
              <a:rPr lang="en-US" dirty="0"/>
              <a:t>Participants run some protocol amongst  themselves without any help</a:t>
            </a:r>
          </a:p>
          <a:p>
            <a:r>
              <a:rPr lang="en-US" dirty="0"/>
              <a:t>Despite that, secure protocol should emulate an ideal </a:t>
            </a:r>
            <a:r>
              <a:rPr lang="en-US" dirty="0" smtClean="0"/>
              <a:t>setting</a:t>
            </a:r>
            <a:endParaRPr lang="en-US" dirty="0"/>
          </a:p>
          <a:p>
            <a:r>
              <a:rPr lang="en-US" dirty="0"/>
              <a:t>Real protocol that is run by the participants is secure if no adversary can do more harm in real execution than an execution that takes place in the ideal world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1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39C5A-A489-E542-8CFB-69F71EB0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participants may be dishonest (corrupt)</a:t>
            </a:r>
          </a:p>
          <a:p>
            <a:pPr lvl="1"/>
            <a:r>
              <a:rPr lang="en-US" dirty="0"/>
              <a:t>If all were honest, we would not need secure multi-party computation</a:t>
            </a:r>
          </a:p>
          <a:p>
            <a:r>
              <a:rPr lang="en-US" dirty="0"/>
              <a:t>Semi-honest (aka passive; honest-but-curious)</a:t>
            </a:r>
          </a:p>
          <a:p>
            <a:pPr lvl="1"/>
            <a:r>
              <a:rPr lang="en-US" dirty="0"/>
              <a:t>Follows protocol, but tries to learn more from received messages than he  would learn in the ideal model</a:t>
            </a:r>
          </a:p>
          <a:p>
            <a:r>
              <a:rPr lang="en-US" dirty="0"/>
              <a:t>Malicious</a:t>
            </a:r>
          </a:p>
          <a:p>
            <a:pPr lvl="1"/>
            <a:r>
              <a:rPr lang="en-US" dirty="0"/>
              <a:t>Deviates from the protocol in arbitrary ways, lies about his inputs, may quit at  any point</a:t>
            </a:r>
          </a:p>
          <a:p>
            <a:r>
              <a:rPr lang="en-US" dirty="0"/>
              <a:t>For now, focus on semi-honest adversaries and two-party protocols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1206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Adversary Models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5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2150" y="6431381"/>
            <a:ext cx="549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EDEBE0"/>
                </a:solidFill>
                <a:latin typeface="Arial"/>
                <a:cs typeface="Arial"/>
              </a:rPr>
              <a:t>slide</a:t>
            </a:r>
            <a:r>
              <a:rPr sz="1200" spc="-75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EDEBE0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75F11A-AD0C-FB41-9B8D-9E5AF169B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we argue that the real protocol "emulates" the ideal protocol?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Correctness</a:t>
                </a:r>
              </a:p>
              <a:p>
                <a:pPr lvl="1"/>
                <a:r>
                  <a:rPr lang="en-US" dirty="0"/>
                  <a:t>All honest participants should receive the correct result of evaluating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Because a trusted third party would compute f correctly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Privacy</a:t>
                </a:r>
              </a:p>
              <a:p>
                <a:pPr lvl="1"/>
                <a:r>
                  <a:rPr lang="en-US" dirty="0"/>
                  <a:t>All corrupt participants should learn no more from the protocol than what they would learn in ideal model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75F11A-AD0C-FB41-9B8D-9E5AF169B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Properties of the Definition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5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2BF615-13C4-8E42-91EB-BCAE3DF07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idea</a:t>
            </a:r>
          </a:p>
          <a:p>
            <a:pPr lvl="1"/>
            <a:r>
              <a:rPr lang="en-US" dirty="0"/>
              <a:t>Client encrypts his data 𝑥 and sends encryption 𝐸(𝑥) to the server</a:t>
            </a:r>
          </a:p>
          <a:p>
            <a:pPr lvl="1"/>
            <a:r>
              <a:rPr lang="en-US" dirty="0"/>
              <a:t>The server performs some computation (</a:t>
            </a:r>
            <a:r>
              <a:rPr lang="en-US" dirty="0" smtClean="0"/>
              <a:t>evaluate function </a:t>
            </a:r>
            <a:r>
              <a:rPr lang="en-US" dirty="0"/>
              <a:t>𝑓) and returns the encrypted result to the  client</a:t>
            </a:r>
          </a:p>
          <a:p>
            <a:r>
              <a:rPr lang="en-US" dirty="0"/>
              <a:t>The client decrypts the result to find out the answer, but the server learns nothing about the data </a:t>
            </a:r>
          </a:p>
          <a:p>
            <a:pPr lvl="1"/>
            <a:r>
              <a:rPr lang="en-US" dirty="0"/>
              <a:t>Homomorphic encryption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Computing on Encrypted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3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4952" y="1371600"/>
            <a:ext cx="7419372" cy="4764088"/>
          </a:xfrm>
        </p:spPr>
        <p:txBody>
          <a:bodyPr/>
          <a:lstStyle/>
          <a:p>
            <a:r>
              <a:rPr lang="en-US" dirty="0"/>
              <a:t>Two millionaires, Alice and Bob want to know which of them is richer without revealing their actual wealth</a:t>
            </a:r>
          </a:p>
          <a:p>
            <a:endParaRPr lang="en-US" dirty="0"/>
          </a:p>
          <a:p>
            <a:r>
              <a:rPr lang="en-US" dirty="0"/>
              <a:t>This problem is analogous to a more general  problem where there are two numbers A and B and the goal is to solve the inequality  without revealing the actual values of A and B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rtlCol="0" anchor="ctr">
            <a:spAutoFit/>
          </a:bodyPr>
          <a:lstStyle/>
          <a:p>
            <a:r>
              <a:rPr lang="en-US" dirty="0"/>
              <a:t>Yao’s Millionaire Problem</a:t>
            </a:r>
          </a:p>
        </p:txBody>
      </p:sp>
      <p:pic>
        <p:nvPicPr>
          <p:cNvPr id="5122" name="Picture 2" descr="Jeff Bezos">
            <a:extLst>
              <a:ext uri="{FF2B5EF4-FFF2-40B4-BE49-F238E27FC236}">
                <a16:creationId xmlns:a16="http://schemas.microsoft.com/office/drawing/2014/main" id="{95BDB810-F1D1-3847-A191-AEA37720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24" y="1884887"/>
            <a:ext cx="1468697" cy="14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l Gates">
            <a:extLst>
              <a:ext uri="{FF2B5EF4-FFF2-40B4-BE49-F238E27FC236}">
                <a16:creationId xmlns:a16="http://schemas.microsoft.com/office/drawing/2014/main" id="{924368A2-AC1F-804A-AE4C-1A973416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92" y="1884887"/>
            <a:ext cx="1468697" cy="14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66ED969-4606-3646-88F2-3056154E83D6}"/>
              </a:ext>
            </a:extLst>
          </p:cNvPr>
          <p:cNvSpPr/>
          <p:nvPr/>
        </p:nvSpPr>
        <p:spPr bwMode="auto">
          <a:xfrm>
            <a:off x="10667177" y="1219982"/>
            <a:ext cx="1184012" cy="539369"/>
          </a:xfrm>
          <a:prstGeom prst="wedge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I am rich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D1E4E300-075C-4B43-BEAD-F3B115D8DFE7}"/>
              </a:ext>
            </a:extLst>
          </p:cNvPr>
          <p:cNvSpPr/>
          <p:nvPr/>
        </p:nvSpPr>
        <p:spPr bwMode="auto">
          <a:xfrm>
            <a:off x="8406666" y="1135463"/>
            <a:ext cx="1184012" cy="623887"/>
          </a:xfrm>
          <a:prstGeom prst="wedge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I am more 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rPr>
              <a:t>rich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C82BAA-10C2-254A-894C-A6B6B08CD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001" y="1371599"/>
                <a:ext cx="9271000" cy="47640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Alice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=$7 </m:t>
                    </m:r>
                  </m:oMath>
                </a14:m>
                <a:r>
                  <a:rPr lang="en-US" dirty="0"/>
                  <a:t>and Bob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=$2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need to represent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using binary numbers of length 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X=7=111</a:t>
                </a:r>
                <a:r>
                  <a:rPr lang="en-US" baseline="-25000" dirty="0"/>
                  <a:t>2</a:t>
                </a:r>
                <a:r>
                  <a:rPr lang="en-US" dirty="0"/>
                  <a:t>, Y=2=010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We define two types of encoding 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 smtClean="0"/>
                  <a:t>0-encoding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 smtClean="0"/>
                  <a:t>	</a:t>
                </a:r>
                <a:r>
                  <a:rPr lang="en-US" sz="2000" dirty="0" smtClean="0"/>
                  <a:t>Invert the least significant bit of all prefixes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tailing 0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= {},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={1,011}</m:t>
                    </m:r>
                  </m:oMath>
                </a14:m>
                <a:endParaRPr lang="en-US" dirty="0"/>
              </a:p>
              <a:p>
                <a:pPr marL="514350" indent="-457200">
                  <a:buFont typeface="+mj-lt"/>
                  <a:buAutoNum type="arabicPeriod" startAt="2"/>
                </a:pPr>
                <a:r>
                  <a:rPr lang="en-US" dirty="0"/>
                  <a:t>1-encoding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/>
                  <a:t>	</a:t>
                </a:r>
                <a:r>
                  <a:rPr lang="en-US" sz="2100" dirty="0"/>
                  <a:t>All prefix </a:t>
                </a:r>
                <a:r>
                  <a:rPr lang="en-US" sz="2100" dirty="0"/>
                  <a:t>of </a:t>
                </a:r>
                <a14:m>
                  <m:oMath xmlns:m="http://schemas.openxmlformats.org/officeDocument/2006/math">
                    <m:r>
                      <a:rPr lang="en-US" sz="2100"/>
                      <m:t>𝑋</m:t>
                    </m:r>
                  </m:oMath>
                </a14:m>
                <a:r>
                  <a:rPr lang="en-US" sz="2100" dirty="0"/>
                  <a:t> tailing </a:t>
                </a:r>
                <a:r>
                  <a:rPr lang="en-US" sz="2100" dirty="0"/>
                  <a:t>1</a:t>
                </a:r>
                <a:endParaRPr lang="en-US" sz="21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= {1,11,111},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 common element, 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∩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{1,11,111}∩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{1,011}</m:t>
                    </m:r>
                  </m:oMath>
                </a14:m>
                <a:r>
                  <a:rPr lang="en-US" dirty="0"/>
                  <a:t>={1}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C82BAA-10C2-254A-894C-A6B6B08CD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1" y="1371599"/>
                <a:ext cx="9271000" cy="4764024"/>
              </a:xfrm>
              <a:blipFill>
                <a:blip r:embed="rId2"/>
                <a:stretch>
                  <a:fillRect l="-66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614C106-3A22-0C40-A8F7-3670D7AD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HE-based Solution: Setup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75277" y="4146117"/>
            <a:ext cx="191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X=7=111 has three prefixes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11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111</a:t>
            </a:r>
          </a:p>
          <a:p>
            <a:r>
              <a:rPr lang="en-US" sz="1000" dirty="0" smtClean="0"/>
              <a:t>Y=2=010 has three prefixes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01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/>
              <a:t>010</a:t>
            </a:r>
          </a:p>
        </p:txBody>
      </p:sp>
    </p:spTree>
    <p:extLst>
      <p:ext uri="{BB962C8B-B14F-4D97-AF65-F5344CB8AC3E}">
        <p14:creationId xmlns:p14="http://schemas.microsoft.com/office/powerpoint/2010/main" val="28563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AF0FBD-1F3E-7649-8D74-8257B7393D0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09827" y="1421293"/>
                <a:ext cx="6445168" cy="4764088"/>
              </a:xfrm>
            </p:spPr>
            <p:txBody>
              <a:bodyPr>
                <a:normAutofit lnSpcReduction="10000"/>
              </a:bodyPr>
              <a:lstStyle/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Alice sends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Bob,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random</a:t>
                </a:r>
              </a:p>
              <a:p>
                <a:pPr marL="514350" indent="-457200">
                  <a:buFont typeface="+mj-lt"/>
                  <a:buAutoNum type="arabicPeriod"/>
                </a:pPr>
                <a:endParaRPr lang="en-US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Bob does the following 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dirty="0"/>
                  <a:t>Finds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+mj-lt"/>
                  <a:buAutoNum type="alphaUcPeriod"/>
                </a:pPr>
                <a:r>
                  <a:rPr lang="en-US" dirty="0"/>
                  <a:t>Chooses another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−|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random ciphertexts forming a new set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} and sends them back to Alice after random permutation</a:t>
                </a:r>
              </a:p>
              <a:p>
                <a:pPr marL="514350" indent="-457200">
                  <a:buFont typeface="+mj-lt"/>
                  <a:buAutoNum type="arabicPeriod"/>
                </a:pPr>
                <a:endParaRPr lang="en-US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dirty="0"/>
                  <a:t>Alice decrypts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check whether some of them are 1 which indicates x&gt;y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AF0FBD-1F3E-7649-8D74-8257B7393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9827" y="1421293"/>
                <a:ext cx="6445168" cy="4764088"/>
              </a:xfrm>
              <a:blipFill>
                <a:blip r:embed="rId2"/>
                <a:stretch>
                  <a:fillRect t="-159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614C106-3A22-0C40-A8F7-3670D7AD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HE-based Solution: Protocol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8C956-C281-834D-B6DE-CD5E4F00F989}"/>
              </a:ext>
            </a:extLst>
          </p:cNvPr>
          <p:cNvSpPr txBox="1"/>
          <p:nvPr/>
        </p:nvSpPr>
        <p:spPr>
          <a:xfrm>
            <a:off x="6654995" y="945081"/>
            <a:ext cx="189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Alice (X=7=111)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07A05-BA33-CE48-8052-BF6C08F1DBEB}"/>
              </a:ext>
            </a:extLst>
          </p:cNvPr>
          <p:cNvSpPr txBox="1"/>
          <p:nvPr/>
        </p:nvSpPr>
        <p:spPr>
          <a:xfrm>
            <a:off x="9484534" y="930989"/>
            <a:ext cx="180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Bob (Y=2=010)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BB565-8FE3-8343-A06A-E16208D51D93}"/>
                  </a:ext>
                </a:extLst>
              </p:cNvPr>
              <p:cNvSpPr txBox="1"/>
              <p:nvPr/>
            </p:nvSpPr>
            <p:spPr>
              <a:xfrm>
                <a:off x="6493398" y="1546100"/>
                <a:ext cx="2221441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FBB565-8FE3-8343-A06A-E16208D51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98" y="1546100"/>
                <a:ext cx="2221441" cy="535083"/>
              </a:xfrm>
              <a:prstGeom prst="rect">
                <a:avLst/>
              </a:prstGeom>
              <a:blipFill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76EA7E-B5D9-6248-BE35-08F8E2E6BB7D}"/>
              </a:ext>
            </a:extLst>
          </p:cNvPr>
          <p:cNvCxnSpPr>
            <a:stCxn id="10" idx="3"/>
          </p:cNvCxnSpPr>
          <p:nvPr/>
        </p:nvCxnSpPr>
        <p:spPr bwMode="auto">
          <a:xfrm>
            <a:off x="8714839" y="1813642"/>
            <a:ext cx="660654" cy="28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7C2DA-8685-FD43-8C7E-14F0A614EB7B}"/>
                  </a:ext>
                </a:extLst>
              </p:cNvPr>
              <p:cNvSpPr txBox="1"/>
              <p:nvPr/>
            </p:nvSpPr>
            <p:spPr>
              <a:xfrm>
                <a:off x="9484534" y="2029005"/>
                <a:ext cx="2075633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brk m:alnAt="7"/>
                              </m:r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7C2DA-8685-FD43-8C7E-14F0A614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534" y="2029005"/>
                <a:ext cx="2075633" cy="535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BEE8FA-9BC6-D545-A654-38A6A606C8CB}"/>
                  </a:ext>
                </a:extLst>
              </p:cNvPr>
              <p:cNvSpPr/>
              <p:nvPr/>
            </p:nvSpPr>
            <p:spPr>
              <a:xfrm>
                <a:off x="8911224" y="2633242"/>
                <a:ext cx="2548358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={1,011}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BEE8FA-9BC6-D545-A654-38A6A606C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224" y="2633242"/>
                <a:ext cx="2548358" cy="396775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333AE6-300E-7941-821F-E364A7586EA1}"/>
              </a:ext>
            </a:extLst>
          </p:cNvPr>
          <p:cNvCxnSpPr/>
          <p:nvPr/>
        </p:nvCxnSpPr>
        <p:spPr bwMode="auto">
          <a:xfrm flipH="1">
            <a:off x="8489902" y="4239399"/>
            <a:ext cx="715962" cy="659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69C79B-FBBA-CC40-8B0A-7C3630DEF7A8}"/>
                  </a:ext>
                </a:extLst>
              </p:cNvPr>
              <p:cNvSpPr/>
              <p:nvPr/>
            </p:nvSpPr>
            <p:spPr>
              <a:xfrm>
                <a:off x="6654995" y="5003567"/>
                <a:ext cx="2851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169C79B-FBBA-CC40-8B0A-7C3630DEF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95" y="5003567"/>
                <a:ext cx="2851230" cy="369332"/>
              </a:xfrm>
              <a:prstGeom prst="rect">
                <a:avLst/>
              </a:prstGeom>
              <a:blipFill>
                <a:blip r:embed="rId6"/>
                <a:stretch>
                  <a:fillRect l="-1927" t="-10000" r="-8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B1D1EE3-F766-8545-85D7-CD179DA042DA}"/>
                  </a:ext>
                </a:extLst>
              </p:cNvPr>
              <p:cNvSpPr/>
              <p:nvPr/>
            </p:nvSpPr>
            <p:spPr>
              <a:xfrm>
                <a:off x="9375493" y="3030017"/>
                <a:ext cx="6096000" cy="9777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{1}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{011}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[1,0]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B1D1EE3-F766-8545-85D7-CD179DA04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493" y="3030017"/>
                <a:ext cx="6096000" cy="977704"/>
              </a:xfrm>
              <a:prstGeom prst="rect">
                <a:avLst/>
              </a:prstGeom>
              <a:blipFill>
                <a:blip r:embed="rId7"/>
                <a:stretch>
                  <a:fillRect t="-3750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FC9C4A-476A-AF48-99E6-EFA98003E6D0}"/>
                  </a:ext>
                </a:extLst>
              </p:cNvPr>
              <p:cNvSpPr/>
              <p:nvPr/>
            </p:nvSpPr>
            <p:spPr>
              <a:xfrm>
                <a:off x="9241486" y="3998111"/>
                <a:ext cx="2851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2FC9C4A-476A-AF48-99E6-EFA98003E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486" y="3998111"/>
                <a:ext cx="2851230" cy="369332"/>
              </a:xfrm>
              <a:prstGeom prst="rect">
                <a:avLst/>
              </a:prstGeom>
              <a:blipFill>
                <a:blip r:embed="rId8"/>
                <a:stretch>
                  <a:fillRect l="-19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043487-4322-DD40-83FB-B0AC8D18A179}"/>
                  </a:ext>
                </a:extLst>
              </p:cNvPr>
              <p:cNvSpPr/>
              <p:nvPr/>
            </p:nvSpPr>
            <p:spPr>
              <a:xfrm>
                <a:off x="7392282" y="5638491"/>
                <a:ext cx="1518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043487-4322-DD40-83FB-B0AC8D18A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82" y="5638491"/>
                <a:ext cx="1518942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7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9" grpId="0"/>
      <p:bldP spid="20" grpId="0"/>
      <p:bldP spid="2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50CF-C30E-014E-A325-FA0E810C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FCADC-F2A1-C944-B177-54F34069B273}"/>
              </a:ext>
            </a:extLst>
          </p:cNvPr>
          <p:cNvSpPr txBox="1"/>
          <p:nvPr/>
        </p:nvSpPr>
        <p:spPr>
          <a:xfrm>
            <a:off x="3375502" y="1072403"/>
            <a:ext cx="189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Alice (X=7=111)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2EFBD-3480-4942-853E-B820440DFDC6}"/>
              </a:ext>
            </a:extLst>
          </p:cNvPr>
          <p:cNvSpPr txBox="1"/>
          <p:nvPr/>
        </p:nvSpPr>
        <p:spPr>
          <a:xfrm>
            <a:off x="6205041" y="1058311"/>
            <a:ext cx="180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Bob (Y=6=110)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876CC3-6647-0B47-897F-3E6E474B705E}"/>
                  </a:ext>
                </a:extLst>
              </p:cNvPr>
              <p:cNvSpPr txBox="1"/>
              <p:nvPr/>
            </p:nvSpPr>
            <p:spPr>
              <a:xfrm>
                <a:off x="3213905" y="1673422"/>
                <a:ext cx="2221441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876CC3-6647-0B47-897F-3E6E474B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05" y="1673422"/>
                <a:ext cx="2221441" cy="535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69170A-F49C-D34E-BF07-99B707B9C63F}"/>
              </a:ext>
            </a:extLst>
          </p:cNvPr>
          <p:cNvCxnSpPr>
            <a:stCxn id="5" idx="3"/>
          </p:cNvCxnSpPr>
          <p:nvPr/>
        </p:nvCxnSpPr>
        <p:spPr bwMode="auto">
          <a:xfrm>
            <a:off x="5435346" y="1940964"/>
            <a:ext cx="660654" cy="28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68EE-6C59-0743-8690-BE5F151589FC}"/>
                  </a:ext>
                </a:extLst>
              </p:cNvPr>
              <p:cNvSpPr txBox="1"/>
              <p:nvPr/>
            </p:nvSpPr>
            <p:spPr>
              <a:xfrm>
                <a:off x="6205041" y="2156327"/>
                <a:ext cx="2075633" cy="535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brk m:alnAt="7"/>
                              </m:r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B168EE-6C59-0743-8690-BE5F15158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41" y="2156327"/>
                <a:ext cx="2075633" cy="535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EF41DF-466B-F643-B7DC-2258D4B2D81E}"/>
                  </a:ext>
                </a:extLst>
              </p:cNvPr>
              <p:cNvSpPr/>
              <p:nvPr/>
            </p:nvSpPr>
            <p:spPr>
              <a:xfrm>
                <a:off x="5926371" y="2779060"/>
                <a:ext cx="1867212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EF41DF-466B-F643-B7DC-2258D4B2D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371" y="2779060"/>
                <a:ext cx="1867212" cy="396775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5B3576-A2B8-BB44-8A3E-11CCA905C153}"/>
              </a:ext>
            </a:extLst>
          </p:cNvPr>
          <p:cNvCxnSpPr/>
          <p:nvPr/>
        </p:nvCxnSpPr>
        <p:spPr bwMode="auto">
          <a:xfrm flipH="1">
            <a:off x="5210409" y="4366721"/>
            <a:ext cx="715962" cy="659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2B355-3F33-BA4D-B46C-8C35DF4C00D2}"/>
                  </a:ext>
                </a:extLst>
              </p:cNvPr>
              <p:cNvSpPr/>
              <p:nvPr/>
            </p:nvSpPr>
            <p:spPr>
              <a:xfrm>
                <a:off x="3375502" y="5130889"/>
                <a:ext cx="2414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52B355-3F33-BA4D-B46C-8C35DF4C0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02" y="5130889"/>
                <a:ext cx="2414251" cy="369332"/>
              </a:xfrm>
              <a:prstGeom prst="rect">
                <a:avLst/>
              </a:prstGeom>
              <a:blipFill>
                <a:blip r:embed="rId5"/>
                <a:stretch>
                  <a:fillRect l="-2273" t="-10000" r="-10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0C2D2-CF5B-6A4F-AA3C-CE58940504E3}"/>
                  </a:ext>
                </a:extLst>
              </p:cNvPr>
              <p:cNvSpPr/>
              <p:nvPr/>
            </p:nvSpPr>
            <p:spPr>
              <a:xfrm>
                <a:off x="6096000" y="3157339"/>
                <a:ext cx="3013276" cy="673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11}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[1,0]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00C2D2-CF5B-6A4F-AA3C-CE5894050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57339"/>
                <a:ext cx="3013276" cy="673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591649-9365-0542-B47C-3373862807E0}"/>
                  </a:ext>
                </a:extLst>
              </p:cNvPr>
              <p:cNvSpPr/>
              <p:nvPr/>
            </p:nvSpPr>
            <p:spPr>
              <a:xfrm>
                <a:off x="5961993" y="4125433"/>
                <a:ext cx="2466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591649-9365-0542-B47C-337386280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93" y="4125433"/>
                <a:ext cx="2466637" cy="369332"/>
              </a:xfrm>
              <a:prstGeom prst="rect">
                <a:avLst/>
              </a:prstGeom>
              <a:blipFill>
                <a:blip r:embed="rId7"/>
                <a:stretch>
                  <a:fillRect l="-19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59929A-B11D-7B40-9A2A-A85DE50317A2}"/>
                  </a:ext>
                </a:extLst>
              </p:cNvPr>
              <p:cNvSpPr/>
              <p:nvPr/>
            </p:nvSpPr>
            <p:spPr>
              <a:xfrm>
                <a:off x="3375502" y="5670909"/>
                <a:ext cx="3951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59929A-B11D-7B40-9A2A-A85DE5031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502" y="5670909"/>
                <a:ext cx="3951786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50182" y="1242977"/>
                <a:ext cx="1855636" cy="372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/>
                  <a:t> = {1,11,111}</a:t>
                </a:r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42977"/>
                <a:ext cx="1855636" cy="372603"/>
              </a:xfrm>
              <a:prstGeom prst="rect">
                <a:avLst/>
              </a:prstGeom>
              <a:blipFill>
                <a:blip r:embed="rId9"/>
                <a:stretch>
                  <a:fillRect t="-9836" r="-26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943911" y="1117828"/>
                <a:ext cx="1613455" cy="374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{??????}</a:t>
                </a:r>
                <a:endParaRPr lang="en-US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911" y="1117828"/>
                <a:ext cx="1613455" cy="374911"/>
              </a:xfrm>
              <a:prstGeom prst="rect">
                <a:avLst/>
              </a:prstGeom>
              <a:blipFill>
                <a:blip r:embed="rId10"/>
                <a:stretch>
                  <a:fillRect t="-8065" r="-301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2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A88D-72BF-8040-BC1C-FD46FD65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multiparty computation is a framework for secure distributed computing</a:t>
            </a:r>
          </a:p>
          <a:p>
            <a:r>
              <a:rPr lang="en-US" dirty="0"/>
              <a:t>If a trusted third-party exists, no need for SMC</a:t>
            </a:r>
          </a:p>
          <a:p>
            <a:r>
              <a:rPr lang="en-US" dirty="0"/>
              <a:t>Security and privacy of SMC can be proven using simulation of real/ideal model</a:t>
            </a:r>
          </a:p>
          <a:p>
            <a:r>
              <a:rPr lang="en-US" dirty="0"/>
              <a:t>Example of SMC: Yao's Millionaire problem</a:t>
            </a:r>
          </a:p>
          <a:p>
            <a:r>
              <a:rPr lang="en-US" dirty="0"/>
              <a:t>Solution to Yao's Millionaire problem using Homeomorphic encryption</a:t>
            </a:r>
          </a:p>
          <a:p>
            <a:r>
              <a:rPr lang="en-US" dirty="0"/>
              <a:t>Next, a solution for general Yao's millionaire problem </a:t>
            </a:r>
          </a:p>
          <a:p>
            <a:pPr lvl="1"/>
            <a:r>
              <a:rPr lang="en-US" dirty="0"/>
              <a:t>K parties </a:t>
            </a:r>
          </a:p>
          <a:p>
            <a:pPr lvl="1"/>
            <a:r>
              <a:rPr lang="en-US" dirty="0"/>
              <a:t>Any arbitrary function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23E17-C06F-8A48-A5DD-D9AC8695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3187C-5532-084D-AA0D-8A6112E1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371599"/>
            <a:ext cx="10056191" cy="4764024"/>
          </a:xfrm>
        </p:spPr>
        <p:txBody>
          <a:bodyPr/>
          <a:lstStyle/>
          <a:p>
            <a:r>
              <a:rPr lang="en-US" dirty="0"/>
              <a:t>We have three candidates: Don, Joe, and West</a:t>
            </a:r>
          </a:p>
          <a:p>
            <a:r>
              <a:rPr lang="en-US" dirty="0"/>
              <a:t>We want to construct a "fast" and secure voting system </a:t>
            </a:r>
            <a:endParaRPr lang="en-US" dirty="0" smtClean="0"/>
          </a:p>
          <a:p>
            <a:r>
              <a:rPr lang="en-US" dirty="0" smtClean="0"/>
              <a:t>We can assign certain number of bits for each candidate </a:t>
            </a:r>
          </a:p>
          <a:p>
            <a:pPr lvl="1"/>
            <a:r>
              <a:rPr lang="en-US" dirty="0" smtClean="0"/>
              <a:t>Don: 010000, Joe: 000100, West: 000001</a:t>
            </a:r>
          </a:p>
          <a:p>
            <a:r>
              <a:rPr lang="en-US" dirty="0" smtClean="0"/>
              <a:t>Assume we have 6 people voting and results are as follows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80083-9250-2048-BEE8-99912311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E-Voting Example using Homeomorphic Encryption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69858"/>
              </p:ext>
            </p:extLst>
          </p:nvPr>
        </p:nvGraphicFramePr>
        <p:xfrm>
          <a:off x="1266687" y="3833792"/>
          <a:ext cx="5392530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9069">
                  <a:extLst>
                    <a:ext uri="{9D8B030D-6E8A-4147-A177-3AD203B41FA5}">
                      <a16:colId xmlns:a16="http://schemas.microsoft.com/office/drawing/2014/main" val="2303383278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3367965592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1749229208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3646756308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132699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 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2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 00 01=1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00 01</a:t>
                      </a:r>
                      <a:r>
                        <a:rPr lang="en-US" baseline="0" dirty="0" smtClean="0"/>
                        <a:t> 00=4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1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00 01</a:t>
                      </a:r>
                      <a:r>
                        <a:rPr lang="en-US" baseline="0" dirty="0" smtClean="0"/>
                        <a:t> 00=4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1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00 00</a:t>
                      </a:r>
                      <a:r>
                        <a:rPr lang="en-US" baseline="0" dirty="0" smtClean="0"/>
                        <a:t> 01=1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4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 00 00=16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0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 00 01=1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59609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43187C-5532-084D-AA0D-8A6112E16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371599"/>
                <a:ext cx="10056191" cy="4764024"/>
              </a:xfrm>
            </p:spPr>
            <p:txBody>
              <a:bodyPr/>
              <a:lstStyle/>
              <a:p>
                <a:r>
                  <a:rPr lang="en-US" dirty="0" smtClean="0"/>
                  <a:t>Votes need to be added -&gt; use </a:t>
                </a:r>
                <a:r>
                  <a:rPr lang="en-US" dirty="0" err="1" smtClean="0"/>
                  <a:t>Paillier</a:t>
                </a:r>
                <a:r>
                  <a:rPr lang="en-US" dirty="0" smtClean="0"/>
                  <a:t> Cryptosystem</a:t>
                </a:r>
              </a:p>
              <a:p>
                <a:r>
                  <a:rPr lang="en-US" dirty="0" smtClean="0"/>
                  <a:t>Use p =5, q=7, n = 35, n</a:t>
                </a:r>
                <a:r>
                  <a:rPr lang="en-US" baseline="30000" dirty="0" smtClean="0"/>
                  <a:t>2=</a:t>
                </a:r>
                <a:r>
                  <a:rPr lang="en-US" dirty="0" smtClean="0"/>
                  <a:t>1225,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=141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43187C-5532-084D-AA0D-8A6112E16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371599"/>
                <a:ext cx="10056191" cy="4764024"/>
              </a:xfrm>
              <a:blipFill>
                <a:blip r:embed="rId2"/>
                <a:stretch>
                  <a:fillRect l="-121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0380083-9250-2048-BEE8-99912311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E-Voting Example using Homeomorphic Encryption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27655"/>
              </p:ext>
            </p:extLst>
          </p:nvPr>
        </p:nvGraphicFramePr>
        <p:xfrm>
          <a:off x="1016000" y="2602848"/>
          <a:ext cx="3441150" cy="25982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7704">
                  <a:extLst>
                    <a:ext uri="{9D8B030D-6E8A-4147-A177-3AD203B41FA5}">
                      <a16:colId xmlns:a16="http://schemas.microsoft.com/office/drawing/2014/main" val="2303383278"/>
                    </a:ext>
                  </a:extLst>
                </a:gridCol>
                <a:gridCol w="841420">
                  <a:extLst>
                    <a:ext uri="{9D8B030D-6E8A-4147-A177-3AD203B41FA5}">
                      <a16:colId xmlns:a16="http://schemas.microsoft.com/office/drawing/2014/main" val="3367965592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749229208"/>
                    </a:ext>
                  </a:extLst>
                </a:gridCol>
              </a:tblGrid>
              <a:tr h="4036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Enc</a:t>
                      </a:r>
                      <a:r>
                        <a:rPr lang="en-US" dirty="0" smtClean="0"/>
                        <a:t>(x, 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29719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65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11379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10264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42250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404054"/>
                  </a:ext>
                </a:extLst>
              </a:tr>
              <a:tr h="35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596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27375" y="2866647"/>
                <a:ext cx="56653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359 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⋅173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1088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541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163=983 mod 1225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𝑆𝐾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983 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1225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27 = 01 10 11</a:t>
                </a:r>
              </a:p>
              <a:p>
                <a:endParaRPr lang="en-US" dirty="0"/>
              </a:p>
              <a:p>
                <a:r>
                  <a:rPr lang="en-US" dirty="0" smtClean="0"/>
                  <a:t>Don received 1 vote (01)</a:t>
                </a:r>
              </a:p>
              <a:p>
                <a:r>
                  <a:rPr lang="en-US" dirty="0" smtClean="0"/>
                  <a:t>Joe received 2 votes (10)</a:t>
                </a:r>
              </a:p>
              <a:p>
                <a:r>
                  <a:rPr lang="en-US" dirty="0" smtClean="0"/>
                  <a:t>West received 3 votes (11)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375" y="2866647"/>
                <a:ext cx="5665304" cy="2031325"/>
              </a:xfrm>
              <a:prstGeom prst="rect">
                <a:avLst/>
              </a:prstGeom>
              <a:blipFill>
                <a:blip r:embed="rId3"/>
                <a:stretch>
                  <a:fillRect l="-969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 (SMC)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582" y="1371599"/>
            <a:ext cx="7408578" cy="4764024"/>
          </a:xfrm>
        </p:spPr>
        <p:txBody>
          <a:bodyPr/>
          <a:lstStyle/>
          <a:p>
            <a:pPr marL="355600" marR="508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altLang="en-US" dirty="0"/>
              <a:t>General framework for describing computation between parties who do not trust each other</a:t>
            </a:r>
            <a:endParaRPr lang="en-US" dirty="0">
              <a:cs typeface="Calibri"/>
            </a:endParaRPr>
          </a:p>
          <a:p>
            <a:pPr marL="355600" marR="5080" indent="-343535"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lang="en-US" dirty="0">
                <a:cs typeface="Calibri"/>
              </a:rPr>
              <a:t>A </a:t>
            </a:r>
            <a:r>
              <a:rPr lang="en-US" spc="-10" dirty="0">
                <a:cs typeface="Calibri"/>
              </a:rPr>
              <a:t>set </a:t>
            </a:r>
            <a:r>
              <a:rPr lang="en-US" dirty="0">
                <a:cs typeface="Calibri"/>
              </a:rPr>
              <a:t>of </a:t>
            </a:r>
            <a:r>
              <a:rPr lang="en-US" spc="-5" dirty="0">
                <a:cs typeface="Calibri"/>
              </a:rPr>
              <a:t>parties with </a:t>
            </a:r>
            <a:r>
              <a:rPr lang="en-US" spc="-20" dirty="0">
                <a:cs typeface="Calibri"/>
              </a:rPr>
              <a:t>private </a:t>
            </a:r>
            <a:r>
              <a:rPr lang="en-US" dirty="0">
                <a:cs typeface="Calibri"/>
              </a:rPr>
              <a:t>inputs </a:t>
            </a:r>
            <a:r>
              <a:rPr lang="en-US" spc="-5" dirty="0">
                <a:cs typeface="Calibri"/>
              </a:rPr>
              <a:t>wish </a:t>
            </a:r>
            <a:r>
              <a:rPr lang="en-US" spc="-20" dirty="0">
                <a:cs typeface="Calibri"/>
              </a:rPr>
              <a:t>to </a:t>
            </a:r>
            <a:r>
              <a:rPr lang="en-US" spc="-15" dirty="0">
                <a:cs typeface="Calibri"/>
              </a:rPr>
              <a:t>compute </a:t>
            </a:r>
            <a:r>
              <a:rPr lang="en-US" spc="-5" dirty="0">
                <a:cs typeface="Calibri"/>
              </a:rPr>
              <a:t>some </a:t>
            </a:r>
            <a:r>
              <a:rPr lang="en-US" spc="-10" dirty="0">
                <a:cs typeface="Calibri"/>
              </a:rPr>
              <a:t>joint </a:t>
            </a:r>
            <a:r>
              <a:rPr lang="en-US" spc="-5" dirty="0">
                <a:cs typeface="Calibri"/>
              </a:rPr>
              <a:t>function of their inputs</a:t>
            </a:r>
            <a:endParaRPr lang="en-US" dirty="0">
              <a:cs typeface="Calibri"/>
            </a:endParaRPr>
          </a:p>
          <a:p>
            <a:pPr marL="355600" marR="273050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spc="-15" dirty="0">
                <a:cs typeface="Calibri"/>
              </a:rPr>
              <a:t>Parties </a:t>
            </a:r>
            <a:r>
              <a:rPr lang="en-US" spc="-5" dirty="0">
                <a:cs typeface="Calibri"/>
              </a:rPr>
              <a:t>wish </a:t>
            </a:r>
            <a:r>
              <a:rPr lang="en-US" spc="-20" dirty="0">
                <a:cs typeface="Calibri"/>
              </a:rPr>
              <a:t>to </a:t>
            </a:r>
            <a:r>
              <a:rPr lang="en-US" spc="-10" dirty="0">
                <a:cs typeface="Calibri"/>
              </a:rPr>
              <a:t>preserve </a:t>
            </a:r>
            <a:r>
              <a:rPr lang="en-US" spc="-5" dirty="0">
                <a:cs typeface="Calibri"/>
              </a:rPr>
              <a:t>some security  </a:t>
            </a:r>
            <a:r>
              <a:rPr lang="en-US" spc="-10" dirty="0">
                <a:cs typeface="Calibri"/>
              </a:rPr>
              <a:t>properties. </a:t>
            </a:r>
            <a:r>
              <a:rPr lang="en-US" spc="5" dirty="0">
                <a:cs typeface="Calibri"/>
              </a:rPr>
              <a:t>e.g., </a:t>
            </a:r>
            <a:r>
              <a:rPr lang="en-US" b="1" spc="-10" dirty="0">
                <a:cs typeface="Calibri"/>
              </a:rPr>
              <a:t>privacy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25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correctness</a:t>
            </a:r>
            <a:endParaRPr lang="en-US" dirty="0">
              <a:cs typeface="Calibri"/>
            </a:endParaRPr>
          </a:p>
          <a:p>
            <a:pPr marL="355600" marR="219075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spc="-5" dirty="0">
                <a:cs typeface="Calibri"/>
              </a:rPr>
              <a:t>Security </a:t>
            </a:r>
            <a:r>
              <a:rPr lang="en-US" spc="-15" dirty="0">
                <a:cs typeface="Calibri"/>
              </a:rPr>
              <a:t>must </a:t>
            </a:r>
            <a:r>
              <a:rPr lang="en-US" spc="-5" dirty="0">
                <a:cs typeface="Calibri"/>
              </a:rPr>
              <a:t>be </a:t>
            </a:r>
            <a:r>
              <a:rPr lang="en-US" spc="-10" dirty="0">
                <a:cs typeface="Calibri"/>
              </a:rPr>
              <a:t>preserved </a:t>
            </a:r>
            <a:r>
              <a:rPr lang="en-US" dirty="0">
                <a:cs typeface="Calibri"/>
              </a:rPr>
              <a:t>in the </a:t>
            </a:r>
            <a:r>
              <a:rPr lang="en-US" spc="-15" dirty="0">
                <a:cs typeface="Calibri"/>
              </a:rPr>
              <a:t>face </a:t>
            </a:r>
            <a:r>
              <a:rPr lang="en-US" spc="-5" dirty="0">
                <a:cs typeface="Calibri"/>
              </a:rPr>
              <a:t>of  </a:t>
            </a:r>
            <a:r>
              <a:rPr lang="en-US" spc="-10" dirty="0">
                <a:cs typeface="Calibri"/>
              </a:rPr>
              <a:t>adversarial behavior by </a:t>
            </a:r>
          </a:p>
          <a:p>
            <a:pPr marL="755650" marR="219075" lvl="1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spc="-5" dirty="0">
                <a:cs typeface="Calibri"/>
              </a:rPr>
              <a:t>some </a:t>
            </a:r>
            <a:r>
              <a:rPr lang="en-US" dirty="0">
                <a:cs typeface="Calibri"/>
              </a:rPr>
              <a:t>of </a:t>
            </a:r>
            <a:r>
              <a:rPr lang="en-US" spc="-5" dirty="0">
                <a:cs typeface="Calibri"/>
              </a:rPr>
              <a:t>the participants, or </a:t>
            </a:r>
          </a:p>
          <a:p>
            <a:pPr marL="755650" marR="219075" lvl="1" indent="-343535">
              <a:spcBef>
                <a:spcPts val="770"/>
              </a:spcBef>
              <a:tabLst>
                <a:tab pos="355600" algn="l"/>
                <a:tab pos="356235" algn="l"/>
              </a:tabLst>
            </a:pPr>
            <a:r>
              <a:rPr lang="en-US" dirty="0">
                <a:cs typeface="Calibri"/>
              </a:rPr>
              <a:t>an </a:t>
            </a:r>
            <a:r>
              <a:rPr lang="en-US" spc="-10" dirty="0">
                <a:cs typeface="Calibri"/>
              </a:rPr>
              <a:t>external</a:t>
            </a:r>
            <a:r>
              <a:rPr lang="en-US" spc="2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party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pic>
        <p:nvPicPr>
          <p:cNvPr id="1028" name="Picture 4" descr="Applied Sciences | Free Full-Text | Generation and Distribution of Quantum  Oblivious Keys for Secure Multiparty Computation | HTML">
            <a:extLst>
              <a:ext uri="{FF2B5EF4-FFF2-40B4-BE49-F238E27FC236}">
                <a16:creationId xmlns:a16="http://schemas.microsoft.com/office/drawing/2014/main" id="{86C3079B-6172-794F-880C-2F02C60F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27" y="2039352"/>
            <a:ext cx="3746258" cy="277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5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>
            <a:extLst>
              <a:ext uri="{FF2B5EF4-FFF2-40B4-BE49-F238E27FC236}">
                <a16:creationId xmlns:a16="http://schemas.microsoft.com/office/drawing/2014/main" id="{2FF88847-BA17-CF4E-A2B6-A29FECC9361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Elections</a:t>
            </a:r>
          </a:p>
          <a:p>
            <a:pPr lvl="1"/>
            <a:r>
              <a:rPr lang="en-US" altLang="en-US" dirty="0"/>
              <a:t>N parties, each one has a “Yes” or “No” vote</a:t>
            </a:r>
          </a:p>
          <a:p>
            <a:pPr lvl="1"/>
            <a:r>
              <a:rPr lang="en-US" altLang="en-US" dirty="0"/>
              <a:t>Goal: determine whether the majority voted “Yes”, but no voter should learn how other people voted</a:t>
            </a:r>
          </a:p>
          <a:p>
            <a:r>
              <a:rPr lang="en-US" altLang="en-US" dirty="0"/>
              <a:t>Auctions</a:t>
            </a:r>
          </a:p>
          <a:p>
            <a:pPr lvl="1"/>
            <a:r>
              <a:rPr lang="en-US" altLang="en-US" dirty="0"/>
              <a:t>Each bidder makes an offer</a:t>
            </a:r>
          </a:p>
          <a:p>
            <a:pPr lvl="2"/>
            <a:r>
              <a:rPr lang="en-US" altLang="en-US" dirty="0"/>
              <a:t>Offer should be committing! (can’t change it later)</a:t>
            </a:r>
          </a:p>
          <a:p>
            <a:pPr lvl="1"/>
            <a:r>
              <a:rPr lang="en-US" altLang="en-US" dirty="0"/>
              <a:t>Goal: determine whose offer won without revealing losing offers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CD18-C154-444A-ABCB-23BCFE23B0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Distributed data mining</a:t>
            </a:r>
          </a:p>
          <a:p>
            <a:pPr lvl="1"/>
            <a:r>
              <a:rPr lang="en-US" altLang="en-US" dirty="0"/>
              <a:t>Two companies want to compare their datasets without revealing them</a:t>
            </a:r>
          </a:p>
          <a:p>
            <a:pPr lvl="2"/>
            <a:r>
              <a:rPr lang="en-US" altLang="en-US" dirty="0"/>
              <a:t>For example, compute the intersection of two lists of names</a:t>
            </a:r>
          </a:p>
          <a:p>
            <a:r>
              <a:rPr lang="en-US" altLang="en-US" dirty="0"/>
              <a:t>Database privacy</a:t>
            </a:r>
          </a:p>
          <a:p>
            <a:pPr lvl="1"/>
            <a:r>
              <a:rPr lang="en-US" altLang="en-US" dirty="0"/>
              <a:t>Evaluate a query on the database without revealing the query to the database owner</a:t>
            </a:r>
          </a:p>
          <a:p>
            <a:pPr lvl="1"/>
            <a:r>
              <a:rPr lang="en-US" altLang="en-US" dirty="0"/>
              <a:t>Evaluate a statistical query on the database without revealing the values of individual entries</a:t>
            </a:r>
          </a:p>
          <a:p>
            <a:pPr lvl="1"/>
            <a:r>
              <a:rPr lang="en-US" altLang="en-US" dirty="0"/>
              <a:t>Many variations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C8DE6D3-54F4-C54D-B531-A5C294703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SMC Examples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942A1-FF73-6640-91F0-96D03DC092B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>
            <a:extLst>
              <a:ext uri="{FF2B5EF4-FFF2-40B4-BE49-F238E27FC236}">
                <a16:creationId xmlns:a16="http://schemas.microsoft.com/office/drawing/2014/main" id="{EB5DBEAA-305C-C94E-A134-F86B0BD8B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0" y="1371599"/>
            <a:ext cx="10212917" cy="4764024"/>
          </a:xfrm>
        </p:spPr>
        <p:txBody>
          <a:bodyPr/>
          <a:lstStyle/>
          <a:p>
            <a:r>
              <a:rPr lang="en-US" altLang="en-US" dirty="0"/>
              <a:t>In all cases, we are dealing with distributed multi-party protocols</a:t>
            </a:r>
          </a:p>
          <a:p>
            <a:pPr lvl="1"/>
            <a:r>
              <a:rPr lang="en-US" altLang="en-US" dirty="0"/>
              <a:t>A protocol describes how parties are supposed to exchange messages on the network</a:t>
            </a:r>
          </a:p>
          <a:p>
            <a:r>
              <a:rPr lang="en-US" altLang="en-US" dirty="0"/>
              <a:t>All of these tasks can be easily computed by a </a:t>
            </a:r>
            <a:r>
              <a:rPr lang="en-US" altLang="en-US" dirty="0">
                <a:solidFill>
                  <a:srgbClr val="FF0000"/>
                </a:solidFill>
              </a:rPr>
              <a:t>trusted third party</a:t>
            </a:r>
          </a:p>
          <a:p>
            <a:r>
              <a:rPr lang="en-US" altLang="en-US" dirty="0"/>
              <a:t>The goal of secure multi-party computation is to achieve the same result </a:t>
            </a:r>
            <a:r>
              <a:rPr lang="en-US" altLang="en-US" dirty="0">
                <a:solidFill>
                  <a:schemeClr val="tx2"/>
                </a:solidFill>
              </a:rPr>
              <a:t>without involving a trusted third party</a:t>
            </a:r>
          </a:p>
          <a:p>
            <a:pPr lvl="1"/>
            <a:endParaRPr lang="en-US" altLang="en-US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BB421AB-9685-D74C-AE1C-99EA3F512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/>
          <a:lstStyle/>
          <a:p>
            <a:r>
              <a:rPr lang="en-US" altLang="en-US"/>
              <a:t>A Couple of Observations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46DFE-88DB-EF40-BDBC-9C2B36B9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Privacy: </a:t>
            </a:r>
            <a:r>
              <a:rPr lang="en-US" dirty="0"/>
              <a:t>only the output is revealed</a:t>
            </a:r>
          </a:p>
          <a:p>
            <a:r>
              <a:rPr lang="en-US" b="1" dirty="0"/>
              <a:t>Correctness: </a:t>
            </a:r>
            <a:r>
              <a:rPr lang="en-US" dirty="0"/>
              <a:t>the function is computed correctly</a:t>
            </a:r>
          </a:p>
          <a:p>
            <a:r>
              <a:rPr lang="en-US" b="1" dirty="0"/>
              <a:t>Independence of inputs: </a:t>
            </a:r>
            <a:r>
              <a:rPr lang="en-US" dirty="0"/>
              <a:t>parties cannot choose inputs based on others’ inputs</a:t>
            </a:r>
          </a:p>
          <a:p>
            <a:r>
              <a:rPr lang="en-US" b="1" dirty="0"/>
              <a:t>Fairness:</a:t>
            </a:r>
            <a:r>
              <a:rPr lang="en-US" dirty="0"/>
              <a:t> if one party receives output, all receive  output</a:t>
            </a:r>
          </a:p>
          <a:p>
            <a:r>
              <a:rPr lang="en-US" b="1" dirty="0"/>
              <a:t>Guaranteed output delivery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1" y="214314"/>
            <a:ext cx="9743017" cy="623887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Security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C6944-FDAB-0C4E-B505-264642DD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secure auction (with secret bids):</a:t>
            </a:r>
          </a:p>
          <a:p>
            <a:pPr lvl="1"/>
            <a:r>
              <a:rPr lang="en-US" dirty="0"/>
              <a:t>An adversary may wish to learn the bids of all parties – to prevent this, require </a:t>
            </a:r>
            <a:r>
              <a:rPr lang="en-US" dirty="0">
                <a:solidFill>
                  <a:schemeClr val="tx2"/>
                </a:solidFill>
              </a:rPr>
              <a:t>PRIVACY</a:t>
            </a:r>
          </a:p>
          <a:p>
            <a:pPr lvl="1"/>
            <a:r>
              <a:rPr lang="en-US" dirty="0"/>
              <a:t>An adversary may wish to win with a lower bid than the highest – to prevent this, require  </a:t>
            </a:r>
            <a:r>
              <a:rPr lang="en-US" dirty="0">
                <a:solidFill>
                  <a:schemeClr val="tx2"/>
                </a:solidFill>
              </a:rPr>
              <a:t>CORRECTNESS</a:t>
            </a:r>
          </a:p>
          <a:p>
            <a:pPr lvl="1"/>
            <a:r>
              <a:rPr lang="en-US" dirty="0"/>
              <a:t>The adversary may also wish to ensure that it always gives the highest bid – to prevent this,  require </a:t>
            </a:r>
            <a:r>
              <a:rPr lang="en-US" dirty="0">
                <a:solidFill>
                  <a:schemeClr val="tx2"/>
                </a:solidFill>
              </a:rPr>
              <a:t>INDEPENDENCE OF INPUTS</a:t>
            </a:r>
          </a:p>
          <a:p>
            <a:pPr lvl="1"/>
            <a:r>
              <a:rPr lang="en-US" dirty="0"/>
              <a:t>An adversary may try to abort the execution if its bid is not the highest – require </a:t>
            </a:r>
            <a:r>
              <a:rPr lang="en-US" dirty="0">
                <a:solidFill>
                  <a:schemeClr val="tx2"/>
                </a:solidFill>
              </a:rPr>
              <a:t>FAIRNESS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0" y="332292"/>
            <a:ext cx="9742488" cy="505908"/>
          </a:xfrm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Security Requirements: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2685</Words>
  <Application>Microsoft Office PowerPoint</Application>
  <PresentationFormat>Widescreen</PresentationFormat>
  <Paragraphs>314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Tahoma</vt:lpstr>
      <vt:lpstr>Wingdings</vt:lpstr>
      <vt:lpstr>2_Blends</vt:lpstr>
      <vt:lpstr>COE526: Data Privacy</vt:lpstr>
      <vt:lpstr>Computing on Encrypted Data</vt:lpstr>
      <vt:lpstr>E-Voting Example using Homeomorphic Encryption</vt:lpstr>
      <vt:lpstr>E-Voting Example using Homeomorphic Encryption</vt:lpstr>
      <vt:lpstr>Secure Multiparty Computation (SMC)</vt:lpstr>
      <vt:lpstr>SMC Examples</vt:lpstr>
      <vt:lpstr>A Couple of Observations</vt:lpstr>
      <vt:lpstr>Security Requirements</vt:lpstr>
      <vt:lpstr>Security Requirements: Example</vt:lpstr>
      <vt:lpstr>How to Define Security?</vt:lpstr>
      <vt:lpstr>Heuristic Approach to Security</vt:lpstr>
      <vt:lpstr>A Rigorous Approach</vt:lpstr>
      <vt:lpstr>SMC Functionality</vt:lpstr>
      <vt:lpstr>Defining Security</vt:lpstr>
      <vt:lpstr>Ideal Model</vt:lpstr>
      <vt:lpstr>More Formally</vt:lpstr>
      <vt:lpstr>Real world</vt:lpstr>
      <vt:lpstr>Adversary Models</vt:lpstr>
      <vt:lpstr>Properties of the Definition</vt:lpstr>
      <vt:lpstr>Yao’s Millionaire Problem</vt:lpstr>
      <vt:lpstr>HE-based Solution: Setup</vt:lpstr>
      <vt:lpstr>HE-based Solution: Protocol</vt:lpstr>
      <vt:lpstr>Another Example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COE426: Data Privacy</dc:title>
  <dc:creator>Muhamad Felemban</dc:creator>
  <cp:lastModifiedBy>Muhamad Felemban</cp:lastModifiedBy>
  <cp:revision>32</cp:revision>
  <dcterms:created xsi:type="dcterms:W3CDTF">2020-11-08T06:28:31Z</dcterms:created>
  <dcterms:modified xsi:type="dcterms:W3CDTF">2020-11-08T15:22:11Z</dcterms:modified>
</cp:coreProperties>
</file>