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353" r:id="rId2"/>
    <p:sldId id="739" r:id="rId3"/>
    <p:sldId id="288" r:id="rId4"/>
    <p:sldId id="825" r:id="rId5"/>
    <p:sldId id="349" r:id="rId6"/>
    <p:sldId id="354" r:id="rId7"/>
    <p:sldId id="332" r:id="rId8"/>
    <p:sldId id="333" r:id="rId9"/>
    <p:sldId id="334" r:id="rId10"/>
    <p:sldId id="336" r:id="rId11"/>
    <p:sldId id="337" r:id="rId12"/>
    <p:sldId id="339" r:id="rId13"/>
    <p:sldId id="826" r:id="rId14"/>
    <p:sldId id="827" r:id="rId15"/>
    <p:sldId id="828" r:id="rId16"/>
    <p:sldId id="763" r:id="rId17"/>
    <p:sldId id="764" r:id="rId18"/>
    <p:sldId id="765" r:id="rId19"/>
    <p:sldId id="766" r:id="rId20"/>
    <p:sldId id="76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4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 autoAdjust="0"/>
    <p:restoredTop sz="94690"/>
  </p:normalViewPr>
  <p:slideViewPr>
    <p:cSldViewPr snapToGrid="0" snapToObjects="1">
      <p:cViewPr varScale="1">
        <p:scale>
          <a:sx n="118" d="100"/>
          <a:sy n="118" d="100"/>
        </p:scale>
        <p:origin x="3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F3F4A-9B28-5745-ABAC-EBABC91C35E3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E2E12-491F-9D41-90F1-17A0517DE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47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42294-BBD0-2A43-A9FA-EBCAA74DE3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2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46400" y="2728914"/>
            <a:ext cx="8128000" cy="7762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8B8FB-C57D-E644-85B9-FB8079460C1B}"/>
              </a:ext>
            </a:extLst>
          </p:cNvPr>
          <p:cNvSpPr/>
          <p:nvPr userDrawn="1"/>
        </p:nvSpPr>
        <p:spPr bwMode="auto">
          <a:xfrm>
            <a:off x="4775200" y="6019800"/>
            <a:ext cx="38608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36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47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32F490FE-03A6-D548-873B-359A5C9461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8D479C-BA14-6743-B5E9-E73E392A725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17BC0BE-A207-5F4F-B1A6-86D78606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COE 449 - Lecture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371601"/>
            <a:ext cx="500380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3000" y="1371601"/>
            <a:ext cx="5005917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3B12358E-BBC9-9949-BF8E-5644631125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D942A1-FF73-6640-91F0-96D03DC092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828F4F9-6C1F-164C-94DF-BD826C81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6FEF77E-4B7B-2146-B7FA-B7A9940E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COE 449 - Lecture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AF957BD8-4F6C-4E49-856B-A9A109506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9D763F-2135-5C43-8D91-2BDB34AB41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D7A6F-6D2E-A542-9CFA-248A0477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COE 449 - Lecture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3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ED4D7-E59F-8B40-8490-05BD3783FC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COE 449 - Lecture 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09535-394D-3747-90F2-300B69342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922315-8863-A84D-AAFB-DCB82D00F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73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568A5-A373-C241-8508-B121771304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COE 449 - Lecture 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B475C-6B7A-4A43-A2DE-623D2E62EB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922315-8863-A84D-AAFB-DCB82D00F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80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75176D0-0DF7-5B45-8C0C-ED33C8746949}" type="datetime1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COE 449 - Lecture 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CE979A9-23EE-4DE9-83E7-FDBF9F28E44B}" type="slidenum">
              <a:rPr lang="zh-CN" alt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8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COE 449 - Lecture 7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84AB8-14E1-EB4A-A1E2-3C2CB867F5F9}" type="datetime1">
              <a:rPr lang="en-US" smtClean="0"/>
              <a:t>11/10/2020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47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3619">
              <a:spcBef>
                <a:spcPts val="31"/>
              </a:spcBef>
            </a:pPr>
            <a:fld id="{81D60167-4931-47E6-BA6A-407CBD079E47}" type="slidenum">
              <a:rPr lang="en-US" smtClean="0"/>
              <a:pPr marL="33619">
                <a:spcBef>
                  <a:spcPts val="31"/>
                </a:spcBef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7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4F1892-8741-0C40-9F61-E8876223C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30401" y="214314"/>
            <a:ext cx="9743017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A2F6D4-9D43-C243-85E5-8B2CC90C4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371599"/>
            <a:ext cx="10212917" cy="476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2E2470-7BBC-4971-A3C8-04B3A69EE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64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1922315-8863-A84D-AAFB-DCB82D00F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7C56BD-7A2A-1E4E-9FA1-71B4D5A980CA}"/>
              </a:ext>
            </a:extLst>
          </p:cNvPr>
          <p:cNvSpPr/>
          <p:nvPr userDrawn="1"/>
        </p:nvSpPr>
        <p:spPr bwMode="auto">
          <a:xfrm>
            <a:off x="8940800" y="6355715"/>
            <a:ext cx="3251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85F79-B566-F640-920C-A9877DBB3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COE 449 - Lecture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9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9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COE426: Data Privacy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3886200"/>
            <a:ext cx="8168640" cy="1295400"/>
          </a:xfrm>
        </p:spPr>
        <p:txBody>
          <a:bodyPr>
            <a:normAutofit/>
          </a:bodyPr>
          <a:lstStyle/>
          <a:p>
            <a:r>
              <a:rPr lang="en-US" dirty="0"/>
              <a:t>Lecture 12:  SMC II</a:t>
            </a:r>
          </a:p>
          <a:p>
            <a:endParaRPr lang="en-US" dirty="0"/>
          </a:p>
          <a:p>
            <a:pPr algn="l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102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Evaluation of Garbed Circuit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Given the keys representing the inputs of a gate, we can easily obtain the key representing the output of the gate</a:t>
            </a:r>
          </a:p>
          <a:p>
            <a:pPr lvl="1"/>
            <a:r>
              <a:rPr lang="en-US" altLang="en-US" dirty="0"/>
              <a:t>Only need to decrypt the corresponding entry</a:t>
            </a:r>
          </a:p>
          <a:p>
            <a:pPr lvl="1"/>
            <a:r>
              <a:rPr lang="en-US" altLang="en-US" dirty="0"/>
              <a:t>But we do not know which entry it is? We can decrypt all entries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67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Translating Input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So, we know that, given the keys representing Bob’s private input, we can evaluate the garbled circuit.</a:t>
            </a:r>
          </a:p>
          <a:p>
            <a:pPr lvl="1"/>
            <a:r>
              <a:rPr lang="en-US" altLang="en-US" dirty="0"/>
              <a:t>Alice sends the garbled circuit, and the keys corresponding to her input. </a:t>
            </a:r>
          </a:p>
          <a:p>
            <a:pPr lvl="1"/>
            <a:r>
              <a:rPr lang="en-US" altLang="en-US" dirty="0"/>
              <a:t>Then Bob can evaluate the garbled circuit if he knows how to translate his input to the keys. </a:t>
            </a:r>
          </a:p>
          <a:p>
            <a:r>
              <a:rPr lang="en-US" altLang="en-US" dirty="0"/>
              <a:t>But Alice can’t give the translation table to Bob.</a:t>
            </a:r>
          </a:p>
          <a:p>
            <a:pPr lvl="1"/>
            <a:r>
              <a:rPr lang="en-US" altLang="en-US" dirty="0"/>
              <a:t>Otherwise, Bob can learn information during evaluation</a:t>
            </a:r>
          </a:p>
          <a:p>
            <a:r>
              <a:rPr lang="en-US" altLang="en-US" dirty="0"/>
              <a:t>A solution to this problem is 1-out-of-2 OT for each input bit</a:t>
            </a:r>
          </a:p>
          <a:p>
            <a:pPr lvl="1"/>
            <a:r>
              <a:rPr lang="en-US" altLang="en-US" dirty="0"/>
              <a:t>Alice sends the keys representing 0 and 1;  </a:t>
            </a:r>
          </a:p>
          <a:p>
            <a:pPr lvl="1"/>
            <a:r>
              <a:rPr lang="en-US" altLang="en-US" dirty="0"/>
              <a:t>Bob chooses to receive the key representing his input at this bit</a:t>
            </a:r>
          </a:p>
          <a:p>
            <a:pPr lvl="1"/>
            <a:r>
              <a:rPr lang="en-US" altLang="en-US" dirty="0"/>
              <a:t>Clearly, Bob can’t evaluate the circuit at any other input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8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Finishing the Evaluation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At the end of evaluation, Bob gets the keys representing the output bits of circuit</a:t>
            </a:r>
          </a:p>
          <a:p>
            <a:pPr lvl="1"/>
            <a:r>
              <a:rPr lang="en-US" altLang="en-US" dirty="0"/>
              <a:t>Alice sends Bob a table of the keys for each output bit</a:t>
            </a:r>
          </a:p>
          <a:p>
            <a:pPr lvl="1"/>
            <a:r>
              <a:rPr lang="en-US" altLang="en-US" dirty="0"/>
              <a:t>Bob translates the keys back to the output bits</a:t>
            </a:r>
          </a:p>
        </p:txBody>
      </p:sp>
    </p:spTree>
    <p:extLst>
      <p:ext uri="{BB962C8B-B14F-4D97-AF65-F5344CB8AC3E}">
        <p14:creationId xmlns:p14="http://schemas.microsoft.com/office/powerpoint/2010/main" val="9311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B5F755-836B-094A-AEE6-5B7B2E73D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898914C4-6206-9642-883B-27B5A1BA441E}"/>
              </a:ext>
            </a:extLst>
          </p:cNvPr>
          <p:cNvSpPr txBox="1"/>
          <p:nvPr/>
        </p:nvSpPr>
        <p:spPr>
          <a:xfrm>
            <a:off x="9421458" y="5535257"/>
            <a:ext cx="335056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dirty="0">
                <a:solidFill>
                  <a:srgbClr val="E7E6E6"/>
                </a:solidFill>
                <a:latin typeface="Arial"/>
                <a:cs typeface="Arial"/>
              </a:rPr>
              <a:t>7</a:t>
            </a:r>
            <a:endParaRPr sz="882">
              <a:latin typeface="Arial"/>
              <a:cs typeface="Arial"/>
            </a:endParaRP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ADEA5F71-3A2F-8941-8144-4BF60B098D31}"/>
              </a:ext>
            </a:extLst>
          </p:cNvPr>
          <p:cNvSpPr/>
          <p:nvPr/>
        </p:nvSpPr>
        <p:spPr>
          <a:xfrm>
            <a:off x="3406588" y="4945155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80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8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CF4FAA2F-755C-E04F-B147-2515C31EBC95}"/>
              </a:ext>
            </a:extLst>
          </p:cNvPr>
          <p:cNvSpPr/>
          <p:nvPr/>
        </p:nvSpPr>
        <p:spPr>
          <a:xfrm>
            <a:off x="3406588" y="4945155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EE5B3AB7-EA4E-C248-A661-C1CB916F382B}"/>
              </a:ext>
            </a:extLst>
          </p:cNvPr>
          <p:cNvSpPr txBox="1"/>
          <p:nvPr/>
        </p:nvSpPr>
        <p:spPr>
          <a:xfrm>
            <a:off x="3607846" y="5139465"/>
            <a:ext cx="265579" cy="16071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841DC3CB-F2E0-674C-9436-721AB48BCA53}"/>
              </a:ext>
            </a:extLst>
          </p:cNvPr>
          <p:cNvSpPr/>
          <p:nvPr/>
        </p:nvSpPr>
        <p:spPr>
          <a:xfrm>
            <a:off x="3514165" y="5321673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C6285A74-549C-1149-B7DE-6205B5A6DF26}"/>
              </a:ext>
            </a:extLst>
          </p:cNvPr>
          <p:cNvSpPr/>
          <p:nvPr/>
        </p:nvSpPr>
        <p:spPr>
          <a:xfrm>
            <a:off x="3890681" y="5321673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8B34EA05-074C-2D44-8C69-0B050B6FADA5}"/>
              </a:ext>
            </a:extLst>
          </p:cNvPr>
          <p:cNvSpPr/>
          <p:nvPr/>
        </p:nvSpPr>
        <p:spPr>
          <a:xfrm>
            <a:off x="3702423" y="4810684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aphicFrame>
        <p:nvGraphicFramePr>
          <p:cNvPr id="11" name="object 11">
            <a:extLst>
              <a:ext uri="{FF2B5EF4-FFF2-40B4-BE49-F238E27FC236}">
                <a16:creationId xmlns:a16="http://schemas.microsoft.com/office/drawing/2014/main" id="{B122B78B-17A8-9540-A94E-522E47909477}"/>
              </a:ext>
            </a:extLst>
          </p:cNvPr>
          <p:cNvGraphicFramePr>
            <a:graphicFrameLocks noGrp="1"/>
          </p:cNvGraphicFramePr>
          <p:nvPr/>
        </p:nvGraphicFramePr>
        <p:xfrm>
          <a:off x="5069540" y="5002305"/>
          <a:ext cx="645458" cy="5655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4471">
                <a:tc>
                  <a:txBody>
                    <a:bodyPr/>
                    <a:lstStyle/>
                    <a:p>
                      <a:pPr marR="20320" algn="ctr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pPr marR="20320" algn="ctr">
                        <a:lnSpc>
                          <a:spcPts val="1060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7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7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marR="20320" algn="ctr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229">
                <a:tc>
                  <a:txBody>
                    <a:bodyPr/>
                    <a:lstStyle/>
                    <a:p>
                      <a:pPr marR="20320" algn="ctr">
                        <a:lnSpc>
                          <a:spcPts val="1060"/>
                        </a:lnSpc>
                        <a:spcBef>
                          <a:spcPts val="2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24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object 12">
            <a:extLst>
              <a:ext uri="{FF2B5EF4-FFF2-40B4-BE49-F238E27FC236}">
                <a16:creationId xmlns:a16="http://schemas.microsoft.com/office/drawing/2014/main" id="{22D8EC83-E4A3-8A4F-BCA6-62AD02FAB79A}"/>
              </a:ext>
            </a:extLst>
          </p:cNvPr>
          <p:cNvSpPr txBox="1"/>
          <p:nvPr/>
        </p:nvSpPr>
        <p:spPr>
          <a:xfrm>
            <a:off x="3352353" y="5288727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74BA9526-8880-4F49-8FA4-E3B5ABF90D0D}"/>
              </a:ext>
            </a:extLst>
          </p:cNvPr>
          <p:cNvSpPr txBox="1"/>
          <p:nvPr/>
        </p:nvSpPr>
        <p:spPr>
          <a:xfrm>
            <a:off x="3944022" y="5288727"/>
            <a:ext cx="100853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2B53A520-1C6C-3F40-82A3-AA62F779D25B}"/>
              </a:ext>
            </a:extLst>
          </p:cNvPr>
          <p:cNvSpPr txBox="1"/>
          <p:nvPr/>
        </p:nvSpPr>
        <p:spPr>
          <a:xfrm>
            <a:off x="3675081" y="4589480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3A07E21D-D3A9-EF40-B832-2F42FC85680D}"/>
              </a:ext>
            </a:extLst>
          </p:cNvPr>
          <p:cNvSpPr txBox="1"/>
          <p:nvPr/>
        </p:nvSpPr>
        <p:spPr>
          <a:xfrm>
            <a:off x="4153573" y="5127363"/>
            <a:ext cx="849965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spc="-13" dirty="0">
                <a:latin typeface="Tahoma"/>
                <a:cs typeface="Tahoma"/>
              </a:rPr>
              <a:t>Truth</a:t>
            </a:r>
            <a:r>
              <a:rPr sz="1235" spc="-31" dirty="0">
                <a:latin typeface="Tahoma"/>
                <a:cs typeface="Tahoma"/>
              </a:rPr>
              <a:t> </a:t>
            </a:r>
            <a:r>
              <a:rPr sz="1235" spc="9" dirty="0">
                <a:latin typeface="Tahoma"/>
                <a:cs typeface="Tahoma"/>
              </a:rPr>
              <a:t>table: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6" name="object 16">
            <a:extLst>
              <a:ext uri="{FF2B5EF4-FFF2-40B4-BE49-F238E27FC236}">
                <a16:creationId xmlns:a16="http://schemas.microsoft.com/office/drawing/2014/main" id="{06EB6CC0-6869-BA40-A8BC-D7D8C37977BF}"/>
              </a:ext>
            </a:extLst>
          </p:cNvPr>
          <p:cNvSpPr txBox="1"/>
          <p:nvPr/>
        </p:nvSpPr>
        <p:spPr>
          <a:xfrm>
            <a:off x="5149777" y="4785807"/>
            <a:ext cx="517151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  <a:tabLst>
                <a:tab pos="225810" algn="l"/>
                <a:tab pos="435372" algn="l"/>
              </a:tabLst>
            </a:pPr>
            <a:r>
              <a:rPr sz="1235" dirty="0">
                <a:latin typeface="Tahoma"/>
                <a:cs typeface="Tahoma"/>
              </a:rPr>
              <a:t>x	y	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305D1CF1-E9E9-6E40-A376-1EF239AC3A04}"/>
              </a:ext>
            </a:extLst>
          </p:cNvPr>
          <p:cNvSpPr/>
          <p:nvPr/>
        </p:nvSpPr>
        <p:spPr>
          <a:xfrm>
            <a:off x="6348132" y="4945155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>
            <a:extLst>
              <a:ext uri="{FF2B5EF4-FFF2-40B4-BE49-F238E27FC236}">
                <a16:creationId xmlns:a16="http://schemas.microsoft.com/office/drawing/2014/main" id="{90D2424A-780B-1E4A-B392-BD534D03BF53}"/>
              </a:ext>
            </a:extLst>
          </p:cNvPr>
          <p:cNvSpPr/>
          <p:nvPr/>
        </p:nvSpPr>
        <p:spPr>
          <a:xfrm>
            <a:off x="6348132" y="4945155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F2E3B4A3-5A98-714B-9B59-9DB6158A5FCB}"/>
              </a:ext>
            </a:extLst>
          </p:cNvPr>
          <p:cNvSpPr txBox="1"/>
          <p:nvPr/>
        </p:nvSpPr>
        <p:spPr>
          <a:xfrm>
            <a:off x="6549390" y="5139465"/>
            <a:ext cx="188819" cy="16071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OR</a:t>
            </a:r>
            <a:endParaRPr sz="971">
              <a:latin typeface="Tahoma"/>
              <a:cs typeface="Tahoma"/>
            </a:endParaRPr>
          </a:p>
        </p:txBody>
      </p:sp>
      <p:sp>
        <p:nvSpPr>
          <p:cNvPr id="20" name="object 20">
            <a:extLst>
              <a:ext uri="{FF2B5EF4-FFF2-40B4-BE49-F238E27FC236}">
                <a16:creationId xmlns:a16="http://schemas.microsoft.com/office/drawing/2014/main" id="{516AFA63-4C79-844C-8A70-2220E8F21100}"/>
              </a:ext>
            </a:extLst>
          </p:cNvPr>
          <p:cNvSpPr/>
          <p:nvPr/>
        </p:nvSpPr>
        <p:spPr>
          <a:xfrm>
            <a:off x="6455709" y="5321673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4373BD77-4680-F74D-8E95-55B6136C1416}"/>
              </a:ext>
            </a:extLst>
          </p:cNvPr>
          <p:cNvSpPr/>
          <p:nvPr/>
        </p:nvSpPr>
        <p:spPr>
          <a:xfrm>
            <a:off x="6832226" y="5321673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6CF9E49F-5CDD-2347-AB85-62562FD10CC5}"/>
              </a:ext>
            </a:extLst>
          </p:cNvPr>
          <p:cNvSpPr/>
          <p:nvPr/>
        </p:nvSpPr>
        <p:spPr>
          <a:xfrm>
            <a:off x="6643967" y="4810684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graphicFrame>
        <p:nvGraphicFramePr>
          <p:cNvPr id="23" name="object 23">
            <a:extLst>
              <a:ext uri="{FF2B5EF4-FFF2-40B4-BE49-F238E27FC236}">
                <a16:creationId xmlns:a16="http://schemas.microsoft.com/office/drawing/2014/main" id="{166FC6A2-1AC4-AF45-8A6B-D61B6FDBF0CE}"/>
              </a:ext>
            </a:extLst>
          </p:cNvPr>
          <p:cNvGraphicFramePr>
            <a:graphicFrameLocks noGrp="1"/>
          </p:cNvGraphicFramePr>
          <p:nvPr/>
        </p:nvGraphicFramePr>
        <p:xfrm>
          <a:off x="7974105" y="5002305"/>
          <a:ext cx="645458" cy="5655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4471"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pPr marL="73025">
                        <a:lnSpc>
                          <a:spcPts val="1060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7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6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672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229">
                <a:tc>
                  <a:txBody>
                    <a:bodyPr/>
                    <a:lstStyle/>
                    <a:p>
                      <a:pPr marL="73025">
                        <a:lnSpc>
                          <a:spcPts val="1060"/>
                        </a:lnSpc>
                        <a:spcBef>
                          <a:spcPts val="2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24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object 24">
            <a:extLst>
              <a:ext uri="{FF2B5EF4-FFF2-40B4-BE49-F238E27FC236}">
                <a16:creationId xmlns:a16="http://schemas.microsoft.com/office/drawing/2014/main" id="{D4A085E8-B42B-284B-8E15-EB6CB2C57E19}"/>
              </a:ext>
            </a:extLst>
          </p:cNvPr>
          <p:cNvSpPr txBox="1"/>
          <p:nvPr/>
        </p:nvSpPr>
        <p:spPr>
          <a:xfrm>
            <a:off x="6293896" y="5288727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25" name="object 25">
            <a:extLst>
              <a:ext uri="{FF2B5EF4-FFF2-40B4-BE49-F238E27FC236}">
                <a16:creationId xmlns:a16="http://schemas.microsoft.com/office/drawing/2014/main" id="{64A397D4-050F-1345-81A1-CA8AEA387F5A}"/>
              </a:ext>
            </a:extLst>
          </p:cNvPr>
          <p:cNvSpPr txBox="1"/>
          <p:nvPr/>
        </p:nvSpPr>
        <p:spPr>
          <a:xfrm>
            <a:off x="6885566" y="5288727"/>
            <a:ext cx="100853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26" name="object 26">
            <a:extLst>
              <a:ext uri="{FF2B5EF4-FFF2-40B4-BE49-F238E27FC236}">
                <a16:creationId xmlns:a16="http://schemas.microsoft.com/office/drawing/2014/main" id="{42654070-8F0C-F54C-B838-CB3E1545C11C}"/>
              </a:ext>
            </a:extLst>
          </p:cNvPr>
          <p:cNvSpPr txBox="1"/>
          <p:nvPr/>
        </p:nvSpPr>
        <p:spPr>
          <a:xfrm>
            <a:off x="6616625" y="4589480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CD5E2178-F3C3-1D44-A9CB-3840CA0BCBD2}"/>
              </a:ext>
            </a:extLst>
          </p:cNvPr>
          <p:cNvSpPr txBox="1"/>
          <p:nvPr/>
        </p:nvSpPr>
        <p:spPr>
          <a:xfrm>
            <a:off x="7063739" y="5127363"/>
            <a:ext cx="849965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spc="-13" dirty="0">
                <a:latin typeface="Tahoma"/>
                <a:cs typeface="Tahoma"/>
              </a:rPr>
              <a:t>Truth</a:t>
            </a:r>
            <a:r>
              <a:rPr sz="1235" spc="-31" dirty="0">
                <a:latin typeface="Tahoma"/>
                <a:cs typeface="Tahoma"/>
              </a:rPr>
              <a:t> </a:t>
            </a:r>
            <a:r>
              <a:rPr sz="1235" spc="9" dirty="0">
                <a:latin typeface="Tahoma"/>
                <a:cs typeface="Tahoma"/>
              </a:rPr>
              <a:t>table: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26270ADB-BDF3-0943-90F6-E8B700880B50}"/>
              </a:ext>
            </a:extLst>
          </p:cNvPr>
          <p:cNvSpPr txBox="1"/>
          <p:nvPr/>
        </p:nvSpPr>
        <p:spPr>
          <a:xfrm>
            <a:off x="8037532" y="4766982"/>
            <a:ext cx="517151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  <a:tabLst>
                <a:tab pos="225810" algn="l"/>
                <a:tab pos="435372" algn="l"/>
              </a:tabLst>
            </a:pPr>
            <a:r>
              <a:rPr sz="1235" dirty="0">
                <a:latin typeface="Tahoma"/>
                <a:cs typeface="Tahoma"/>
              </a:rPr>
              <a:t>x	y	z</a:t>
            </a:r>
            <a:endParaRPr sz="1235">
              <a:latin typeface="Tahoma"/>
              <a:cs typeface="Tahoma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9DB7802-ED22-744B-9722-9EAACDDB7361}"/>
              </a:ext>
            </a:extLst>
          </p:cNvPr>
          <p:cNvGrpSpPr/>
          <p:nvPr/>
        </p:nvGrpSpPr>
        <p:grpSpPr>
          <a:xfrm>
            <a:off x="2660863" y="1470425"/>
            <a:ext cx="6903777" cy="2720339"/>
            <a:chOff x="4275394" y="3160059"/>
            <a:chExt cx="3533597" cy="1290917"/>
          </a:xfrm>
        </p:grpSpPr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31EF5820-EFFD-D849-B386-29FF4D596D50}"/>
                </a:ext>
              </a:extLst>
            </p:cNvPr>
            <p:cNvSpPr/>
            <p:nvPr/>
          </p:nvSpPr>
          <p:spPr>
            <a:xfrm>
              <a:off x="5187202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167640" y="0"/>
                  </a:moveTo>
                  <a:lnTo>
                    <a:pt x="0" y="238963"/>
                  </a:lnTo>
                  <a:lnTo>
                    <a:pt x="335280" y="238963"/>
                  </a:lnTo>
                  <a:lnTo>
                    <a:pt x="167640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2A6D5739-143D-B94A-90BD-DBB021A2C6AA}"/>
                </a:ext>
              </a:extLst>
            </p:cNvPr>
            <p:cNvSpPr/>
            <p:nvPr/>
          </p:nvSpPr>
          <p:spPr>
            <a:xfrm>
              <a:off x="5187202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0" y="238963"/>
                  </a:moveTo>
                  <a:lnTo>
                    <a:pt x="167639" y="0"/>
                  </a:lnTo>
                  <a:lnTo>
                    <a:pt x="335279" y="238963"/>
                  </a:lnTo>
                  <a:lnTo>
                    <a:pt x="0" y="238963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A36AECF0-25DB-0A4C-975A-4D61751A8271}"/>
                </a:ext>
              </a:extLst>
            </p:cNvPr>
            <p:cNvSpPr txBox="1"/>
            <p:nvPr/>
          </p:nvSpPr>
          <p:spPr>
            <a:xfrm>
              <a:off x="5226646" y="4067504"/>
              <a:ext cx="232636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18" dirty="0">
                  <a:latin typeface="Tahoma"/>
                  <a:cs typeface="Tahoma"/>
                </a:rPr>
                <a:t>A</a:t>
              </a:r>
              <a:r>
                <a:rPr sz="1400" spc="-26" dirty="0">
                  <a:latin typeface="Tahoma"/>
                  <a:cs typeface="Tahoma"/>
                </a:rPr>
                <a:t>N</a:t>
              </a:r>
              <a:r>
                <a:rPr sz="1400" dirty="0">
                  <a:latin typeface="Tahoma"/>
                  <a:cs typeface="Tahoma"/>
                </a:rPr>
                <a:t>D</a:t>
              </a:r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9017C797-E787-A942-813E-54F123A6A7E2}"/>
                </a:ext>
              </a:extLst>
            </p:cNvPr>
            <p:cNvSpPr/>
            <p:nvPr/>
          </p:nvSpPr>
          <p:spPr>
            <a:xfrm>
              <a:off x="5240991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7E0BABA0-C663-F349-B7BB-3D58C0149AE7}"/>
                </a:ext>
              </a:extLst>
            </p:cNvPr>
            <p:cNvSpPr/>
            <p:nvPr/>
          </p:nvSpPr>
          <p:spPr>
            <a:xfrm>
              <a:off x="5429250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56A4B949-3CC1-6444-9478-8123578CD620}"/>
                </a:ext>
              </a:extLst>
            </p:cNvPr>
            <p:cNvSpPr/>
            <p:nvPr/>
          </p:nvSpPr>
          <p:spPr>
            <a:xfrm>
              <a:off x="5335121" y="3913094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2801EF3E-18DF-934A-9961-97B6CAEE8949}"/>
                </a:ext>
              </a:extLst>
            </p:cNvPr>
            <p:cNvSpPr/>
            <p:nvPr/>
          </p:nvSpPr>
          <p:spPr>
            <a:xfrm>
              <a:off x="5611905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167639" y="0"/>
                  </a:moveTo>
                  <a:lnTo>
                    <a:pt x="0" y="238963"/>
                  </a:lnTo>
                  <a:lnTo>
                    <a:pt x="335279" y="238963"/>
                  </a:lnTo>
                  <a:lnTo>
                    <a:pt x="167639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C11D168E-7FDE-0544-A27F-FA81DB3C48ED}"/>
                </a:ext>
              </a:extLst>
            </p:cNvPr>
            <p:cNvSpPr/>
            <p:nvPr/>
          </p:nvSpPr>
          <p:spPr>
            <a:xfrm>
              <a:off x="5611905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0" y="238963"/>
                  </a:moveTo>
                  <a:lnTo>
                    <a:pt x="167639" y="0"/>
                  </a:lnTo>
                  <a:lnTo>
                    <a:pt x="335279" y="238963"/>
                  </a:lnTo>
                  <a:lnTo>
                    <a:pt x="0" y="238963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7" name="object 37">
              <a:extLst>
                <a:ext uri="{FF2B5EF4-FFF2-40B4-BE49-F238E27FC236}">
                  <a16:creationId xmlns:a16="http://schemas.microsoft.com/office/drawing/2014/main" id="{6BF06337-C35F-814F-AB30-8431A4B7FE56}"/>
                </a:ext>
              </a:extLst>
            </p:cNvPr>
            <p:cNvSpPr txBox="1"/>
            <p:nvPr/>
          </p:nvSpPr>
          <p:spPr>
            <a:xfrm>
              <a:off x="5677573" y="4085463"/>
              <a:ext cx="201032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22" dirty="0">
                  <a:latin typeface="Tahoma"/>
                  <a:cs typeface="Tahoma"/>
                </a:rPr>
                <a:t>OR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38" name="object 38">
              <a:extLst>
                <a:ext uri="{FF2B5EF4-FFF2-40B4-BE49-F238E27FC236}">
                  <a16:creationId xmlns:a16="http://schemas.microsoft.com/office/drawing/2014/main" id="{6FA9A970-2B26-D743-8A3F-9D833883C789}"/>
                </a:ext>
              </a:extLst>
            </p:cNvPr>
            <p:cNvSpPr/>
            <p:nvPr/>
          </p:nvSpPr>
          <p:spPr>
            <a:xfrm>
              <a:off x="5665694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39" name="object 39">
              <a:extLst>
                <a:ext uri="{FF2B5EF4-FFF2-40B4-BE49-F238E27FC236}">
                  <a16:creationId xmlns:a16="http://schemas.microsoft.com/office/drawing/2014/main" id="{9D2DAC3E-9018-4846-AE63-A3E38C969598}"/>
                </a:ext>
              </a:extLst>
            </p:cNvPr>
            <p:cNvSpPr/>
            <p:nvPr/>
          </p:nvSpPr>
          <p:spPr>
            <a:xfrm>
              <a:off x="5853952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0" name="object 40">
              <a:extLst>
                <a:ext uri="{FF2B5EF4-FFF2-40B4-BE49-F238E27FC236}">
                  <a16:creationId xmlns:a16="http://schemas.microsoft.com/office/drawing/2014/main" id="{072358F4-ADBA-9246-99D6-38DD75BFE5DF}"/>
                </a:ext>
              </a:extLst>
            </p:cNvPr>
            <p:cNvSpPr/>
            <p:nvPr/>
          </p:nvSpPr>
          <p:spPr>
            <a:xfrm>
              <a:off x="5759824" y="3913094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1" name="object 41">
              <a:extLst>
                <a:ext uri="{FF2B5EF4-FFF2-40B4-BE49-F238E27FC236}">
                  <a16:creationId xmlns:a16="http://schemas.microsoft.com/office/drawing/2014/main" id="{C5BF10A2-4BF7-924E-99F2-02FD548441E8}"/>
                </a:ext>
              </a:extLst>
            </p:cNvPr>
            <p:cNvSpPr/>
            <p:nvPr/>
          </p:nvSpPr>
          <p:spPr>
            <a:xfrm>
              <a:off x="5809129" y="3235363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167640" y="0"/>
                  </a:moveTo>
                  <a:lnTo>
                    <a:pt x="0" y="238963"/>
                  </a:lnTo>
                  <a:lnTo>
                    <a:pt x="335280" y="238963"/>
                  </a:lnTo>
                  <a:lnTo>
                    <a:pt x="167640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2" name="object 42">
              <a:extLst>
                <a:ext uri="{FF2B5EF4-FFF2-40B4-BE49-F238E27FC236}">
                  <a16:creationId xmlns:a16="http://schemas.microsoft.com/office/drawing/2014/main" id="{55609ADF-B4AB-9A4B-85F1-5F6C70DDDBE9}"/>
                </a:ext>
              </a:extLst>
            </p:cNvPr>
            <p:cNvSpPr/>
            <p:nvPr/>
          </p:nvSpPr>
          <p:spPr>
            <a:xfrm>
              <a:off x="5809129" y="3235363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0" y="238963"/>
                  </a:moveTo>
                  <a:lnTo>
                    <a:pt x="167639" y="0"/>
                  </a:lnTo>
                  <a:lnTo>
                    <a:pt x="335279" y="238963"/>
                  </a:lnTo>
                  <a:lnTo>
                    <a:pt x="0" y="238963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3" name="object 43">
              <a:extLst>
                <a:ext uri="{FF2B5EF4-FFF2-40B4-BE49-F238E27FC236}">
                  <a16:creationId xmlns:a16="http://schemas.microsoft.com/office/drawing/2014/main" id="{E69202DB-1E97-474A-950E-E7DF3EC1A450}"/>
                </a:ext>
              </a:extLst>
            </p:cNvPr>
            <p:cNvSpPr txBox="1"/>
            <p:nvPr/>
          </p:nvSpPr>
          <p:spPr>
            <a:xfrm>
              <a:off x="5871866" y="3326113"/>
              <a:ext cx="364863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18" dirty="0">
                  <a:latin typeface="Tahoma"/>
                  <a:cs typeface="Tahoma"/>
                </a:rPr>
                <a:t>A</a:t>
              </a:r>
              <a:r>
                <a:rPr sz="1400" spc="-26" dirty="0">
                  <a:latin typeface="Tahoma"/>
                  <a:cs typeface="Tahoma"/>
                </a:rPr>
                <a:t>N</a:t>
              </a:r>
              <a:r>
                <a:rPr sz="1400" dirty="0">
                  <a:latin typeface="Tahoma"/>
                  <a:cs typeface="Tahoma"/>
                </a:rPr>
                <a:t>D</a:t>
              </a:r>
            </a:p>
          </p:txBody>
        </p:sp>
        <p:sp>
          <p:nvSpPr>
            <p:cNvPr id="44" name="object 44">
              <a:extLst>
                <a:ext uri="{FF2B5EF4-FFF2-40B4-BE49-F238E27FC236}">
                  <a16:creationId xmlns:a16="http://schemas.microsoft.com/office/drawing/2014/main" id="{38FCA5CF-4B7B-7043-8158-AF6A4E58F3B0}"/>
                </a:ext>
              </a:extLst>
            </p:cNvPr>
            <p:cNvSpPr/>
            <p:nvPr/>
          </p:nvSpPr>
          <p:spPr>
            <a:xfrm>
              <a:off x="5862918" y="3446212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5" name="object 45">
              <a:extLst>
                <a:ext uri="{FF2B5EF4-FFF2-40B4-BE49-F238E27FC236}">
                  <a16:creationId xmlns:a16="http://schemas.microsoft.com/office/drawing/2014/main" id="{29BE1F6D-B5AF-C746-BABF-1287D91A8D49}"/>
                </a:ext>
              </a:extLst>
            </p:cNvPr>
            <p:cNvSpPr/>
            <p:nvPr/>
          </p:nvSpPr>
          <p:spPr>
            <a:xfrm>
              <a:off x="6051176" y="3446212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6" name="object 46">
              <a:extLst>
                <a:ext uri="{FF2B5EF4-FFF2-40B4-BE49-F238E27FC236}">
                  <a16:creationId xmlns:a16="http://schemas.microsoft.com/office/drawing/2014/main" id="{18CCB358-1C26-D044-B5AA-85A177EA8F3B}"/>
                </a:ext>
              </a:extLst>
            </p:cNvPr>
            <p:cNvSpPr/>
            <p:nvPr/>
          </p:nvSpPr>
          <p:spPr>
            <a:xfrm>
              <a:off x="5957047" y="3160059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7" name="object 47">
              <a:extLst>
                <a:ext uri="{FF2B5EF4-FFF2-40B4-BE49-F238E27FC236}">
                  <a16:creationId xmlns:a16="http://schemas.microsoft.com/office/drawing/2014/main" id="{4A37EA12-C0FC-9B47-AD76-976C60BD5A99}"/>
                </a:ext>
              </a:extLst>
            </p:cNvPr>
            <p:cNvSpPr/>
            <p:nvPr/>
          </p:nvSpPr>
          <p:spPr>
            <a:xfrm>
              <a:off x="6122893" y="3702422"/>
              <a:ext cx="295835" cy="210671"/>
            </a:xfrm>
            <a:custGeom>
              <a:avLst/>
              <a:gdLst/>
              <a:ahLst/>
              <a:cxnLst/>
              <a:rect l="l" t="t" r="r" b="b"/>
              <a:pathLst>
                <a:path w="335279" h="238760">
                  <a:moveTo>
                    <a:pt x="167640" y="0"/>
                  </a:moveTo>
                  <a:lnTo>
                    <a:pt x="0" y="238760"/>
                  </a:lnTo>
                  <a:lnTo>
                    <a:pt x="335280" y="238760"/>
                  </a:lnTo>
                  <a:lnTo>
                    <a:pt x="167640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8" name="object 48">
              <a:extLst>
                <a:ext uri="{FF2B5EF4-FFF2-40B4-BE49-F238E27FC236}">
                  <a16:creationId xmlns:a16="http://schemas.microsoft.com/office/drawing/2014/main" id="{3B80EA87-2242-D54F-9F73-39B122529807}"/>
                </a:ext>
              </a:extLst>
            </p:cNvPr>
            <p:cNvSpPr/>
            <p:nvPr/>
          </p:nvSpPr>
          <p:spPr>
            <a:xfrm>
              <a:off x="6122893" y="3702422"/>
              <a:ext cx="295835" cy="210671"/>
            </a:xfrm>
            <a:custGeom>
              <a:avLst/>
              <a:gdLst/>
              <a:ahLst/>
              <a:cxnLst/>
              <a:rect l="l" t="t" r="r" b="b"/>
              <a:pathLst>
                <a:path w="335279" h="238760">
                  <a:moveTo>
                    <a:pt x="0" y="238759"/>
                  </a:moveTo>
                  <a:lnTo>
                    <a:pt x="167639" y="0"/>
                  </a:lnTo>
                  <a:lnTo>
                    <a:pt x="335279" y="238759"/>
                  </a:lnTo>
                  <a:lnTo>
                    <a:pt x="0" y="238759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49" name="object 49">
              <a:extLst>
                <a:ext uri="{FF2B5EF4-FFF2-40B4-BE49-F238E27FC236}">
                  <a16:creationId xmlns:a16="http://schemas.microsoft.com/office/drawing/2014/main" id="{D2C1283A-F29D-6644-996C-AE5F22C62599}"/>
                </a:ext>
              </a:extLst>
            </p:cNvPr>
            <p:cNvSpPr txBox="1"/>
            <p:nvPr/>
          </p:nvSpPr>
          <p:spPr>
            <a:xfrm>
              <a:off x="6190475" y="3797668"/>
              <a:ext cx="255264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31" dirty="0">
                  <a:latin typeface="Tahoma"/>
                  <a:cs typeface="Tahoma"/>
                </a:rPr>
                <a:t>N</a:t>
              </a:r>
              <a:r>
                <a:rPr sz="1400" spc="-26" dirty="0">
                  <a:latin typeface="Tahoma"/>
                  <a:cs typeface="Tahoma"/>
                </a:rPr>
                <a:t>O</a:t>
              </a:r>
              <a:r>
                <a:rPr sz="1400" dirty="0">
                  <a:latin typeface="Tahoma"/>
                  <a:cs typeface="Tahoma"/>
                </a:rPr>
                <a:t>T</a:t>
              </a:r>
            </a:p>
          </p:txBody>
        </p:sp>
        <p:sp>
          <p:nvSpPr>
            <p:cNvPr id="50" name="object 50">
              <a:extLst>
                <a:ext uri="{FF2B5EF4-FFF2-40B4-BE49-F238E27FC236}">
                  <a16:creationId xmlns:a16="http://schemas.microsoft.com/office/drawing/2014/main" id="{B31A204B-D504-F446-B469-3733553A1122}"/>
                </a:ext>
              </a:extLst>
            </p:cNvPr>
            <p:cNvSpPr/>
            <p:nvPr/>
          </p:nvSpPr>
          <p:spPr>
            <a:xfrm>
              <a:off x="6270812" y="3627345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86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1" name="object 51">
              <a:extLst>
                <a:ext uri="{FF2B5EF4-FFF2-40B4-BE49-F238E27FC236}">
                  <a16:creationId xmlns:a16="http://schemas.microsoft.com/office/drawing/2014/main" id="{AB95A596-DBBC-0D49-A58B-2CAE07DB29BE}"/>
                </a:ext>
              </a:extLst>
            </p:cNvPr>
            <p:cNvSpPr/>
            <p:nvPr/>
          </p:nvSpPr>
          <p:spPr>
            <a:xfrm>
              <a:off x="6122893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167640" y="0"/>
                  </a:moveTo>
                  <a:lnTo>
                    <a:pt x="0" y="238963"/>
                  </a:lnTo>
                  <a:lnTo>
                    <a:pt x="335280" y="238963"/>
                  </a:lnTo>
                  <a:lnTo>
                    <a:pt x="167640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2" name="object 52">
              <a:extLst>
                <a:ext uri="{FF2B5EF4-FFF2-40B4-BE49-F238E27FC236}">
                  <a16:creationId xmlns:a16="http://schemas.microsoft.com/office/drawing/2014/main" id="{636033D1-F74F-C240-BFDF-60D51A5E82EC}"/>
                </a:ext>
              </a:extLst>
            </p:cNvPr>
            <p:cNvSpPr/>
            <p:nvPr/>
          </p:nvSpPr>
          <p:spPr>
            <a:xfrm>
              <a:off x="6122893" y="3988398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0" y="238963"/>
                  </a:moveTo>
                  <a:lnTo>
                    <a:pt x="167639" y="0"/>
                  </a:lnTo>
                  <a:lnTo>
                    <a:pt x="335279" y="238963"/>
                  </a:lnTo>
                  <a:lnTo>
                    <a:pt x="0" y="238963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3" name="object 53">
              <a:extLst>
                <a:ext uri="{FF2B5EF4-FFF2-40B4-BE49-F238E27FC236}">
                  <a16:creationId xmlns:a16="http://schemas.microsoft.com/office/drawing/2014/main" id="{3BFB006D-3F09-BD40-9F0B-1A702A92A593}"/>
                </a:ext>
              </a:extLst>
            </p:cNvPr>
            <p:cNvSpPr txBox="1"/>
            <p:nvPr/>
          </p:nvSpPr>
          <p:spPr>
            <a:xfrm>
              <a:off x="6198130" y="4085463"/>
              <a:ext cx="218739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22" dirty="0">
                  <a:latin typeface="Tahoma"/>
                  <a:cs typeface="Tahoma"/>
                </a:rPr>
                <a:t>OR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54" name="object 54">
              <a:extLst>
                <a:ext uri="{FF2B5EF4-FFF2-40B4-BE49-F238E27FC236}">
                  <a16:creationId xmlns:a16="http://schemas.microsoft.com/office/drawing/2014/main" id="{6FBB6F03-3D1E-9F49-950F-F8EB2621C202}"/>
                </a:ext>
              </a:extLst>
            </p:cNvPr>
            <p:cNvSpPr/>
            <p:nvPr/>
          </p:nvSpPr>
          <p:spPr>
            <a:xfrm>
              <a:off x="6176682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5" name="object 55">
              <a:extLst>
                <a:ext uri="{FF2B5EF4-FFF2-40B4-BE49-F238E27FC236}">
                  <a16:creationId xmlns:a16="http://schemas.microsoft.com/office/drawing/2014/main" id="{D0C066DF-FE72-9242-829C-0D7DD152B576}"/>
                </a:ext>
              </a:extLst>
            </p:cNvPr>
            <p:cNvSpPr/>
            <p:nvPr/>
          </p:nvSpPr>
          <p:spPr>
            <a:xfrm>
              <a:off x="6364941" y="4199247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6" name="object 56">
              <a:extLst>
                <a:ext uri="{FF2B5EF4-FFF2-40B4-BE49-F238E27FC236}">
                  <a16:creationId xmlns:a16="http://schemas.microsoft.com/office/drawing/2014/main" id="{3EC9FFBF-74DA-3345-A1F7-5B3502D1DC12}"/>
                </a:ext>
              </a:extLst>
            </p:cNvPr>
            <p:cNvSpPr/>
            <p:nvPr/>
          </p:nvSpPr>
          <p:spPr>
            <a:xfrm>
              <a:off x="6270812" y="3913094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7" name="object 57">
              <a:extLst>
                <a:ext uri="{FF2B5EF4-FFF2-40B4-BE49-F238E27FC236}">
                  <a16:creationId xmlns:a16="http://schemas.microsoft.com/office/drawing/2014/main" id="{A6975669-E4DD-DB42-8E2C-63FAD389BD3A}"/>
                </a:ext>
              </a:extLst>
            </p:cNvPr>
            <p:cNvSpPr/>
            <p:nvPr/>
          </p:nvSpPr>
          <p:spPr>
            <a:xfrm>
              <a:off x="5423647" y="3611880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167639" y="0"/>
                  </a:moveTo>
                  <a:lnTo>
                    <a:pt x="0" y="238963"/>
                  </a:lnTo>
                  <a:lnTo>
                    <a:pt x="335279" y="238963"/>
                  </a:lnTo>
                  <a:lnTo>
                    <a:pt x="167639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8" name="object 58">
              <a:extLst>
                <a:ext uri="{FF2B5EF4-FFF2-40B4-BE49-F238E27FC236}">
                  <a16:creationId xmlns:a16="http://schemas.microsoft.com/office/drawing/2014/main" id="{7FA22EAB-3FB8-FC48-8C52-267CE8D7B6D7}"/>
                </a:ext>
              </a:extLst>
            </p:cNvPr>
            <p:cNvSpPr/>
            <p:nvPr/>
          </p:nvSpPr>
          <p:spPr>
            <a:xfrm>
              <a:off x="5423647" y="3611880"/>
              <a:ext cx="295835" cy="211231"/>
            </a:xfrm>
            <a:custGeom>
              <a:avLst/>
              <a:gdLst/>
              <a:ahLst/>
              <a:cxnLst/>
              <a:rect l="l" t="t" r="r" b="b"/>
              <a:pathLst>
                <a:path w="335279" h="239395">
                  <a:moveTo>
                    <a:pt x="0" y="238963"/>
                  </a:moveTo>
                  <a:lnTo>
                    <a:pt x="167639" y="0"/>
                  </a:lnTo>
                  <a:lnTo>
                    <a:pt x="335279" y="238963"/>
                  </a:lnTo>
                  <a:lnTo>
                    <a:pt x="0" y="238963"/>
                  </a:lnTo>
                  <a:close/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59" name="object 59">
              <a:extLst>
                <a:ext uri="{FF2B5EF4-FFF2-40B4-BE49-F238E27FC236}">
                  <a16:creationId xmlns:a16="http://schemas.microsoft.com/office/drawing/2014/main" id="{21170231-A23E-BA4F-AD7C-EE95C6CC6997}"/>
                </a:ext>
              </a:extLst>
            </p:cNvPr>
            <p:cNvSpPr txBox="1"/>
            <p:nvPr/>
          </p:nvSpPr>
          <p:spPr>
            <a:xfrm>
              <a:off x="5491550" y="3704594"/>
              <a:ext cx="248321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18" dirty="0">
                  <a:latin typeface="Tahoma"/>
                  <a:cs typeface="Tahoma"/>
                </a:rPr>
                <a:t>A</a:t>
              </a:r>
              <a:r>
                <a:rPr sz="1400" spc="-26" dirty="0">
                  <a:latin typeface="Tahoma"/>
                  <a:cs typeface="Tahoma"/>
                </a:rPr>
                <a:t>N</a:t>
              </a:r>
              <a:r>
                <a:rPr sz="1400" dirty="0">
                  <a:latin typeface="Tahoma"/>
                  <a:cs typeface="Tahoma"/>
                </a:rPr>
                <a:t>D</a:t>
              </a:r>
            </a:p>
          </p:txBody>
        </p:sp>
        <p:sp>
          <p:nvSpPr>
            <p:cNvPr id="60" name="object 60">
              <a:extLst>
                <a:ext uri="{FF2B5EF4-FFF2-40B4-BE49-F238E27FC236}">
                  <a16:creationId xmlns:a16="http://schemas.microsoft.com/office/drawing/2014/main" id="{27E6574A-0973-2649-B992-7C0355693672}"/>
                </a:ext>
              </a:extLst>
            </p:cNvPr>
            <p:cNvSpPr/>
            <p:nvPr/>
          </p:nvSpPr>
          <p:spPr>
            <a:xfrm>
              <a:off x="5477434" y="3822730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1" name="object 61">
              <a:extLst>
                <a:ext uri="{FF2B5EF4-FFF2-40B4-BE49-F238E27FC236}">
                  <a16:creationId xmlns:a16="http://schemas.microsoft.com/office/drawing/2014/main" id="{EE04ED6C-7D69-8244-9DA0-51355431AE25}"/>
                </a:ext>
              </a:extLst>
            </p:cNvPr>
            <p:cNvSpPr/>
            <p:nvPr/>
          </p:nvSpPr>
          <p:spPr>
            <a:xfrm>
              <a:off x="5665694" y="3822730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2" name="object 62">
              <a:extLst>
                <a:ext uri="{FF2B5EF4-FFF2-40B4-BE49-F238E27FC236}">
                  <a16:creationId xmlns:a16="http://schemas.microsoft.com/office/drawing/2014/main" id="{D276DD76-CF0D-4E41-8D2A-C8AEA6AE67E7}"/>
                </a:ext>
              </a:extLst>
            </p:cNvPr>
            <p:cNvSpPr/>
            <p:nvPr/>
          </p:nvSpPr>
          <p:spPr>
            <a:xfrm>
              <a:off x="5571565" y="3536576"/>
              <a:ext cx="0" cy="90768"/>
            </a:xfrm>
            <a:custGeom>
              <a:avLst/>
              <a:gdLst/>
              <a:ahLst/>
              <a:cxnLst/>
              <a:rect l="l" t="t" r="r" b="b"/>
              <a:pathLst>
                <a:path h="102870">
                  <a:moveTo>
                    <a:pt x="0" y="0"/>
                  </a:moveTo>
                  <a:lnTo>
                    <a:pt x="0" y="102412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3" name="object 63">
              <a:extLst>
                <a:ext uri="{FF2B5EF4-FFF2-40B4-BE49-F238E27FC236}">
                  <a16:creationId xmlns:a16="http://schemas.microsoft.com/office/drawing/2014/main" id="{782994B6-700B-9146-9C6B-F0972E591591}"/>
                </a:ext>
              </a:extLst>
            </p:cNvPr>
            <p:cNvSpPr/>
            <p:nvPr/>
          </p:nvSpPr>
          <p:spPr>
            <a:xfrm>
              <a:off x="6051177" y="3541060"/>
              <a:ext cx="219635" cy="87406"/>
            </a:xfrm>
            <a:custGeom>
              <a:avLst/>
              <a:gdLst/>
              <a:ahLst/>
              <a:cxnLst/>
              <a:rect l="l" t="t" r="r" b="b"/>
              <a:pathLst>
                <a:path w="248920" h="99060">
                  <a:moveTo>
                    <a:pt x="0" y="0"/>
                  </a:moveTo>
                  <a:lnTo>
                    <a:pt x="248919" y="9905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4" name="object 64">
              <a:extLst>
                <a:ext uri="{FF2B5EF4-FFF2-40B4-BE49-F238E27FC236}">
                  <a16:creationId xmlns:a16="http://schemas.microsoft.com/office/drawing/2014/main" id="{E58461E0-D4B5-554A-9A3E-3C365EB9494E}"/>
                </a:ext>
              </a:extLst>
            </p:cNvPr>
            <p:cNvSpPr/>
            <p:nvPr/>
          </p:nvSpPr>
          <p:spPr>
            <a:xfrm>
              <a:off x="5571565" y="3541059"/>
              <a:ext cx="291353" cy="0"/>
            </a:xfrm>
            <a:custGeom>
              <a:avLst/>
              <a:gdLst/>
              <a:ahLst/>
              <a:cxnLst/>
              <a:rect l="l" t="t" r="r" b="b"/>
              <a:pathLst>
                <a:path w="330200">
                  <a:moveTo>
                    <a:pt x="0" y="0"/>
                  </a:moveTo>
                  <a:lnTo>
                    <a:pt x="33019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5" name="object 65">
              <a:extLst>
                <a:ext uri="{FF2B5EF4-FFF2-40B4-BE49-F238E27FC236}">
                  <a16:creationId xmlns:a16="http://schemas.microsoft.com/office/drawing/2014/main" id="{A9698E56-D1F5-4344-B111-F13D47A2CC72}"/>
                </a:ext>
              </a:extLst>
            </p:cNvPr>
            <p:cNvSpPr/>
            <p:nvPr/>
          </p:nvSpPr>
          <p:spPr>
            <a:xfrm>
              <a:off x="5330638" y="3913094"/>
              <a:ext cx="146797" cy="0"/>
            </a:xfrm>
            <a:custGeom>
              <a:avLst/>
              <a:gdLst/>
              <a:ahLst/>
              <a:cxnLst/>
              <a:rect l="l" t="t" r="r" b="b"/>
              <a:pathLst>
                <a:path w="166370">
                  <a:moveTo>
                    <a:pt x="0" y="0"/>
                  </a:moveTo>
                  <a:lnTo>
                    <a:pt x="16636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6" name="object 66">
              <a:extLst>
                <a:ext uri="{FF2B5EF4-FFF2-40B4-BE49-F238E27FC236}">
                  <a16:creationId xmlns:a16="http://schemas.microsoft.com/office/drawing/2014/main" id="{F69A4E31-F605-144B-BB08-B03C1ADAF27A}"/>
                </a:ext>
              </a:extLst>
            </p:cNvPr>
            <p:cNvSpPr/>
            <p:nvPr/>
          </p:nvSpPr>
          <p:spPr>
            <a:xfrm>
              <a:off x="5665695" y="3913094"/>
              <a:ext cx="106456" cy="0"/>
            </a:xfrm>
            <a:custGeom>
              <a:avLst/>
              <a:gdLst/>
              <a:ahLst/>
              <a:cxnLst/>
              <a:rect l="l" t="t" r="r" b="b"/>
              <a:pathLst>
                <a:path w="120650">
                  <a:moveTo>
                    <a:pt x="0" y="0"/>
                  </a:moveTo>
                  <a:lnTo>
                    <a:pt x="120650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7" name="object 67">
              <a:extLst>
                <a:ext uri="{FF2B5EF4-FFF2-40B4-BE49-F238E27FC236}">
                  <a16:creationId xmlns:a16="http://schemas.microsoft.com/office/drawing/2014/main" id="{7A19EA9A-5DC0-D34E-A360-DD2744E2CF93}"/>
                </a:ext>
              </a:extLst>
            </p:cNvPr>
            <p:cNvSpPr txBox="1"/>
            <p:nvPr/>
          </p:nvSpPr>
          <p:spPr>
            <a:xfrm>
              <a:off x="4275394" y="3758397"/>
              <a:ext cx="1038225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9" dirty="0">
                  <a:latin typeface="Tahoma"/>
                  <a:cs typeface="Tahoma"/>
                </a:rPr>
                <a:t>Alice’s</a:t>
              </a:r>
              <a:r>
                <a:rPr sz="1400" spc="-57" dirty="0">
                  <a:latin typeface="Tahoma"/>
                  <a:cs typeface="Tahoma"/>
                </a:rPr>
                <a:t> </a:t>
              </a:r>
              <a:r>
                <a:rPr sz="1400" spc="-4" dirty="0">
                  <a:latin typeface="Tahoma"/>
                  <a:cs typeface="Tahoma"/>
                </a:rPr>
                <a:t>inputs</a:t>
              </a:r>
              <a:endParaRPr sz="1400" dirty="0">
                <a:latin typeface="Tahoma"/>
                <a:cs typeface="Tahoma"/>
              </a:endParaRPr>
            </a:p>
          </p:txBody>
        </p:sp>
        <p:sp>
          <p:nvSpPr>
            <p:cNvPr id="68" name="object 68">
              <a:extLst>
                <a:ext uri="{FF2B5EF4-FFF2-40B4-BE49-F238E27FC236}">
                  <a16:creationId xmlns:a16="http://schemas.microsoft.com/office/drawing/2014/main" id="{2A85E7F0-4464-5249-A523-18718B82A8BD}"/>
                </a:ext>
              </a:extLst>
            </p:cNvPr>
            <p:cNvSpPr/>
            <p:nvPr/>
          </p:nvSpPr>
          <p:spPr>
            <a:xfrm>
              <a:off x="4589929" y="4020670"/>
              <a:ext cx="0" cy="268941"/>
            </a:xfrm>
            <a:custGeom>
              <a:avLst/>
              <a:gdLst/>
              <a:ahLst/>
              <a:cxnLst/>
              <a:rect l="l" t="t" r="r" b="b"/>
              <a:pathLst>
                <a:path h="304800">
                  <a:moveTo>
                    <a:pt x="0" y="0"/>
                  </a:moveTo>
                  <a:lnTo>
                    <a:pt x="0" y="30479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69" name="object 69">
              <a:extLst>
                <a:ext uri="{FF2B5EF4-FFF2-40B4-BE49-F238E27FC236}">
                  <a16:creationId xmlns:a16="http://schemas.microsoft.com/office/drawing/2014/main" id="{26EB8F69-F216-6B4F-B1AC-A6932D5CFA80}"/>
                </a:ext>
              </a:extLst>
            </p:cNvPr>
            <p:cNvSpPr/>
            <p:nvPr/>
          </p:nvSpPr>
          <p:spPr>
            <a:xfrm>
              <a:off x="4589929" y="4289611"/>
              <a:ext cx="651062" cy="0"/>
            </a:xfrm>
            <a:custGeom>
              <a:avLst/>
              <a:gdLst/>
              <a:ahLst/>
              <a:cxnLst/>
              <a:rect l="l" t="t" r="r" b="b"/>
              <a:pathLst>
                <a:path w="737870">
                  <a:moveTo>
                    <a:pt x="0" y="0"/>
                  </a:moveTo>
                  <a:lnTo>
                    <a:pt x="737870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0" name="object 70">
              <a:extLst>
                <a:ext uri="{FF2B5EF4-FFF2-40B4-BE49-F238E27FC236}">
                  <a16:creationId xmlns:a16="http://schemas.microsoft.com/office/drawing/2014/main" id="{9BEA3E07-3F9A-AC4F-80FE-BF8674EF919F}"/>
                </a:ext>
              </a:extLst>
            </p:cNvPr>
            <p:cNvSpPr/>
            <p:nvPr/>
          </p:nvSpPr>
          <p:spPr>
            <a:xfrm>
              <a:off x="4536140" y="4020670"/>
              <a:ext cx="0" cy="322729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5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1" name="object 71">
              <a:extLst>
                <a:ext uri="{FF2B5EF4-FFF2-40B4-BE49-F238E27FC236}">
                  <a16:creationId xmlns:a16="http://schemas.microsoft.com/office/drawing/2014/main" id="{7AD13E11-7F1F-5F4F-9032-B518F33332B0}"/>
                </a:ext>
              </a:extLst>
            </p:cNvPr>
            <p:cNvSpPr/>
            <p:nvPr/>
          </p:nvSpPr>
          <p:spPr>
            <a:xfrm>
              <a:off x="4536140" y="4343400"/>
              <a:ext cx="1129553" cy="0"/>
            </a:xfrm>
            <a:custGeom>
              <a:avLst/>
              <a:gdLst/>
              <a:ahLst/>
              <a:cxnLst/>
              <a:rect l="l" t="t" r="r" b="b"/>
              <a:pathLst>
                <a:path w="1280160">
                  <a:moveTo>
                    <a:pt x="0" y="0"/>
                  </a:moveTo>
                  <a:lnTo>
                    <a:pt x="128015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2" name="object 72">
              <a:extLst>
                <a:ext uri="{FF2B5EF4-FFF2-40B4-BE49-F238E27FC236}">
                  <a16:creationId xmlns:a16="http://schemas.microsoft.com/office/drawing/2014/main" id="{C50C3016-EB2C-7147-8940-D7677E12C815}"/>
                </a:ext>
              </a:extLst>
            </p:cNvPr>
            <p:cNvSpPr/>
            <p:nvPr/>
          </p:nvSpPr>
          <p:spPr>
            <a:xfrm>
              <a:off x="5665694" y="4289611"/>
              <a:ext cx="0" cy="53788"/>
            </a:xfrm>
            <a:custGeom>
              <a:avLst/>
              <a:gdLst/>
              <a:ahLst/>
              <a:cxnLst/>
              <a:rect l="l" t="t" r="r" b="b"/>
              <a:pathLst>
                <a:path h="60960">
                  <a:moveTo>
                    <a:pt x="0" y="0"/>
                  </a:moveTo>
                  <a:lnTo>
                    <a:pt x="0" y="6095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3" name="object 73">
              <a:extLst>
                <a:ext uri="{FF2B5EF4-FFF2-40B4-BE49-F238E27FC236}">
                  <a16:creationId xmlns:a16="http://schemas.microsoft.com/office/drawing/2014/main" id="{2E636F53-AFAE-F54C-A0B9-80925FE9DA05}"/>
                </a:ext>
              </a:extLst>
            </p:cNvPr>
            <p:cNvSpPr/>
            <p:nvPr/>
          </p:nvSpPr>
          <p:spPr>
            <a:xfrm>
              <a:off x="4482353" y="4020670"/>
              <a:ext cx="0" cy="376518"/>
            </a:xfrm>
            <a:custGeom>
              <a:avLst/>
              <a:gdLst/>
              <a:ahLst/>
              <a:cxnLst/>
              <a:rect l="l" t="t" r="r" b="b"/>
              <a:pathLst>
                <a:path h="426720">
                  <a:moveTo>
                    <a:pt x="0" y="0"/>
                  </a:moveTo>
                  <a:lnTo>
                    <a:pt x="0" y="42671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4" name="object 74">
              <a:extLst>
                <a:ext uri="{FF2B5EF4-FFF2-40B4-BE49-F238E27FC236}">
                  <a16:creationId xmlns:a16="http://schemas.microsoft.com/office/drawing/2014/main" id="{99016957-D79C-7444-9C39-CE4A2AF70B64}"/>
                </a:ext>
              </a:extLst>
            </p:cNvPr>
            <p:cNvSpPr/>
            <p:nvPr/>
          </p:nvSpPr>
          <p:spPr>
            <a:xfrm>
              <a:off x="4482353" y="4397187"/>
              <a:ext cx="1694329" cy="0"/>
            </a:xfrm>
            <a:custGeom>
              <a:avLst/>
              <a:gdLst/>
              <a:ahLst/>
              <a:cxnLst/>
              <a:rect l="l" t="t" r="r" b="b"/>
              <a:pathLst>
                <a:path w="1920239">
                  <a:moveTo>
                    <a:pt x="0" y="0"/>
                  </a:moveTo>
                  <a:lnTo>
                    <a:pt x="192023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5" name="object 75">
              <a:extLst>
                <a:ext uri="{FF2B5EF4-FFF2-40B4-BE49-F238E27FC236}">
                  <a16:creationId xmlns:a16="http://schemas.microsoft.com/office/drawing/2014/main" id="{54783869-5618-E54B-934D-2B88B83D181A}"/>
                </a:ext>
              </a:extLst>
            </p:cNvPr>
            <p:cNvSpPr/>
            <p:nvPr/>
          </p:nvSpPr>
          <p:spPr>
            <a:xfrm>
              <a:off x="6176681" y="4289611"/>
              <a:ext cx="0" cy="107576"/>
            </a:xfrm>
            <a:custGeom>
              <a:avLst/>
              <a:gdLst/>
              <a:ahLst/>
              <a:cxnLst/>
              <a:rect l="l" t="t" r="r" b="b"/>
              <a:pathLst>
                <a:path h="121920">
                  <a:moveTo>
                    <a:pt x="0" y="0"/>
                  </a:moveTo>
                  <a:lnTo>
                    <a:pt x="0" y="12191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6" name="object 76">
              <a:extLst>
                <a:ext uri="{FF2B5EF4-FFF2-40B4-BE49-F238E27FC236}">
                  <a16:creationId xmlns:a16="http://schemas.microsoft.com/office/drawing/2014/main" id="{ED3F18CB-2D3B-A943-9D95-16CD63C1B0D9}"/>
                </a:ext>
              </a:extLst>
            </p:cNvPr>
            <p:cNvSpPr/>
            <p:nvPr/>
          </p:nvSpPr>
          <p:spPr>
            <a:xfrm>
              <a:off x="7016003" y="4020670"/>
              <a:ext cx="0" cy="268941"/>
            </a:xfrm>
            <a:custGeom>
              <a:avLst/>
              <a:gdLst/>
              <a:ahLst/>
              <a:cxnLst/>
              <a:rect l="l" t="t" r="r" b="b"/>
              <a:pathLst>
                <a:path h="304800">
                  <a:moveTo>
                    <a:pt x="0" y="0"/>
                  </a:moveTo>
                  <a:lnTo>
                    <a:pt x="0" y="30479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7" name="object 77">
              <a:extLst>
                <a:ext uri="{FF2B5EF4-FFF2-40B4-BE49-F238E27FC236}">
                  <a16:creationId xmlns:a16="http://schemas.microsoft.com/office/drawing/2014/main" id="{D00A9881-1310-9849-BEC7-3888B07CF9C5}"/>
                </a:ext>
              </a:extLst>
            </p:cNvPr>
            <p:cNvSpPr/>
            <p:nvPr/>
          </p:nvSpPr>
          <p:spPr>
            <a:xfrm>
              <a:off x="6364941" y="4289611"/>
              <a:ext cx="651062" cy="0"/>
            </a:xfrm>
            <a:custGeom>
              <a:avLst/>
              <a:gdLst/>
              <a:ahLst/>
              <a:cxnLst/>
              <a:rect l="l" t="t" r="r" b="b"/>
              <a:pathLst>
                <a:path w="737870">
                  <a:moveTo>
                    <a:pt x="0" y="0"/>
                  </a:moveTo>
                  <a:lnTo>
                    <a:pt x="737870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8" name="object 78">
              <a:extLst>
                <a:ext uri="{FF2B5EF4-FFF2-40B4-BE49-F238E27FC236}">
                  <a16:creationId xmlns:a16="http://schemas.microsoft.com/office/drawing/2014/main" id="{A986AE2C-1C93-F849-BD56-C0DB2136691E}"/>
                </a:ext>
              </a:extLst>
            </p:cNvPr>
            <p:cNvSpPr/>
            <p:nvPr/>
          </p:nvSpPr>
          <p:spPr>
            <a:xfrm>
              <a:off x="7117976" y="4020670"/>
              <a:ext cx="0" cy="430306"/>
            </a:xfrm>
            <a:custGeom>
              <a:avLst/>
              <a:gdLst/>
              <a:ahLst/>
              <a:cxnLst/>
              <a:rect l="l" t="t" r="r" b="b"/>
              <a:pathLst>
                <a:path h="487679">
                  <a:moveTo>
                    <a:pt x="0" y="0"/>
                  </a:moveTo>
                  <a:lnTo>
                    <a:pt x="0" y="48767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79" name="object 79">
              <a:extLst>
                <a:ext uri="{FF2B5EF4-FFF2-40B4-BE49-F238E27FC236}">
                  <a16:creationId xmlns:a16="http://schemas.microsoft.com/office/drawing/2014/main" id="{DBEFCF17-5CFE-9D4B-BEAC-2BEF1498614F}"/>
                </a:ext>
              </a:extLst>
            </p:cNvPr>
            <p:cNvSpPr/>
            <p:nvPr/>
          </p:nvSpPr>
          <p:spPr>
            <a:xfrm>
              <a:off x="5423647" y="4450976"/>
              <a:ext cx="1694329" cy="0"/>
            </a:xfrm>
            <a:custGeom>
              <a:avLst/>
              <a:gdLst/>
              <a:ahLst/>
              <a:cxnLst/>
              <a:rect l="l" t="t" r="r" b="b"/>
              <a:pathLst>
                <a:path w="1920239">
                  <a:moveTo>
                    <a:pt x="0" y="0"/>
                  </a:moveTo>
                  <a:lnTo>
                    <a:pt x="192023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80" name="object 80">
              <a:extLst>
                <a:ext uri="{FF2B5EF4-FFF2-40B4-BE49-F238E27FC236}">
                  <a16:creationId xmlns:a16="http://schemas.microsoft.com/office/drawing/2014/main" id="{3EDF0139-DEF7-FA4B-BC7B-FE412D023CFD}"/>
                </a:ext>
              </a:extLst>
            </p:cNvPr>
            <p:cNvSpPr/>
            <p:nvPr/>
          </p:nvSpPr>
          <p:spPr>
            <a:xfrm>
              <a:off x="5853952" y="4289611"/>
              <a:ext cx="0" cy="53788"/>
            </a:xfrm>
            <a:custGeom>
              <a:avLst/>
              <a:gdLst/>
              <a:ahLst/>
              <a:cxnLst/>
              <a:rect l="l" t="t" r="r" b="b"/>
              <a:pathLst>
                <a:path h="60960">
                  <a:moveTo>
                    <a:pt x="0" y="0"/>
                  </a:moveTo>
                  <a:lnTo>
                    <a:pt x="0" y="6095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81" name="object 81">
              <a:extLst>
                <a:ext uri="{FF2B5EF4-FFF2-40B4-BE49-F238E27FC236}">
                  <a16:creationId xmlns:a16="http://schemas.microsoft.com/office/drawing/2014/main" id="{FCB4D78A-129C-F340-9A3A-9A5D0F908E38}"/>
                </a:ext>
              </a:extLst>
            </p:cNvPr>
            <p:cNvSpPr/>
            <p:nvPr/>
          </p:nvSpPr>
          <p:spPr>
            <a:xfrm>
              <a:off x="7064187" y="4020670"/>
              <a:ext cx="0" cy="322729"/>
            </a:xfrm>
            <a:custGeom>
              <a:avLst/>
              <a:gdLst/>
              <a:ahLst/>
              <a:cxnLst/>
              <a:rect l="l" t="t" r="r" b="b"/>
              <a:pathLst>
                <a:path h="365760">
                  <a:moveTo>
                    <a:pt x="0" y="0"/>
                  </a:moveTo>
                  <a:lnTo>
                    <a:pt x="0" y="36575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82" name="object 82">
              <a:extLst>
                <a:ext uri="{FF2B5EF4-FFF2-40B4-BE49-F238E27FC236}">
                  <a16:creationId xmlns:a16="http://schemas.microsoft.com/office/drawing/2014/main" id="{654A0981-0072-B548-BD3B-9CEC576E7042}"/>
                </a:ext>
              </a:extLst>
            </p:cNvPr>
            <p:cNvSpPr/>
            <p:nvPr/>
          </p:nvSpPr>
          <p:spPr>
            <a:xfrm>
              <a:off x="5853952" y="4343400"/>
              <a:ext cx="1210235" cy="0"/>
            </a:xfrm>
            <a:custGeom>
              <a:avLst/>
              <a:gdLst/>
              <a:ahLst/>
              <a:cxnLst/>
              <a:rect l="l" t="t" r="r" b="b"/>
              <a:pathLst>
                <a:path w="1371600">
                  <a:moveTo>
                    <a:pt x="0" y="0"/>
                  </a:moveTo>
                  <a:lnTo>
                    <a:pt x="1371599" y="0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83" name="object 83">
              <a:extLst>
                <a:ext uri="{FF2B5EF4-FFF2-40B4-BE49-F238E27FC236}">
                  <a16:creationId xmlns:a16="http://schemas.microsoft.com/office/drawing/2014/main" id="{A57E0325-8316-304D-A74C-8A905EABD725}"/>
                </a:ext>
              </a:extLst>
            </p:cNvPr>
            <p:cNvSpPr/>
            <p:nvPr/>
          </p:nvSpPr>
          <p:spPr>
            <a:xfrm>
              <a:off x="5429250" y="4289611"/>
              <a:ext cx="0" cy="161365"/>
            </a:xfrm>
            <a:custGeom>
              <a:avLst/>
              <a:gdLst/>
              <a:ahLst/>
              <a:cxnLst/>
              <a:rect l="l" t="t" r="r" b="b"/>
              <a:pathLst>
                <a:path h="182879">
                  <a:moveTo>
                    <a:pt x="0" y="0"/>
                  </a:moveTo>
                  <a:lnTo>
                    <a:pt x="0" y="182879"/>
                  </a:lnTo>
                </a:path>
              </a:pathLst>
            </a:custGeom>
            <a:ln w="10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84" name="object 84">
              <a:extLst>
                <a:ext uri="{FF2B5EF4-FFF2-40B4-BE49-F238E27FC236}">
                  <a16:creationId xmlns:a16="http://schemas.microsoft.com/office/drawing/2014/main" id="{F64960B7-6FDD-BD4F-8BD9-31A141A09AA2}"/>
                </a:ext>
              </a:extLst>
            </p:cNvPr>
            <p:cNvSpPr txBox="1"/>
            <p:nvPr/>
          </p:nvSpPr>
          <p:spPr>
            <a:xfrm>
              <a:off x="6835760" y="3765784"/>
              <a:ext cx="973231" cy="10760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400" spc="-13" dirty="0">
                  <a:latin typeface="Tahoma"/>
                  <a:cs typeface="Tahoma"/>
                </a:rPr>
                <a:t>Bob’s</a:t>
              </a:r>
              <a:r>
                <a:rPr sz="1400" spc="-57" dirty="0">
                  <a:latin typeface="Tahoma"/>
                  <a:cs typeface="Tahoma"/>
                </a:rPr>
                <a:t> </a:t>
              </a:r>
              <a:r>
                <a:rPr sz="1400" spc="-4" dirty="0">
                  <a:latin typeface="Tahoma"/>
                  <a:cs typeface="Tahoma"/>
                </a:rPr>
                <a:t>inputs</a:t>
              </a:r>
              <a:endParaRPr sz="1400" dirty="0">
                <a:latin typeface="Tahoma"/>
                <a:cs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279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21458" y="5535257"/>
            <a:ext cx="335056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dirty="0">
                <a:solidFill>
                  <a:srgbClr val="E7E6E6"/>
                </a:solidFill>
                <a:latin typeface="Arial"/>
                <a:cs typeface="Arial"/>
              </a:rPr>
              <a:t>8</a:t>
            </a:r>
            <a:endParaRPr sz="882">
              <a:latin typeface="Arial"/>
              <a:cs typeface="Arial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074ACFA0-F32A-D44C-9D5D-6804A90B0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Alice picks two random keys for each wire</a:t>
            </a:r>
          </a:p>
          <a:p>
            <a:pPr lvl="1"/>
            <a:r>
              <a:rPr lang="en-US" dirty="0"/>
              <a:t>One key corresponds to "0", the other to "1"</a:t>
            </a:r>
          </a:p>
          <a:p>
            <a:pPr lvl="1"/>
            <a:r>
              <a:rPr lang="en-US" dirty="0"/>
              <a:t>6 keys in total for a gate with 2 input wires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Step1: Pick Random Keys For Each Wire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0016223-618C-FF4D-B628-6076BDCF790F}"/>
              </a:ext>
            </a:extLst>
          </p:cNvPr>
          <p:cNvGrpSpPr/>
          <p:nvPr/>
        </p:nvGrpSpPr>
        <p:grpSpPr>
          <a:xfrm>
            <a:off x="2955032" y="3020544"/>
            <a:ext cx="5420342" cy="2119521"/>
            <a:chOff x="3750162" y="4043530"/>
            <a:chExt cx="3582520" cy="1252931"/>
          </a:xfrm>
        </p:grpSpPr>
        <p:sp>
          <p:nvSpPr>
            <p:cNvPr id="5" name="object 5"/>
            <p:cNvSpPr/>
            <p:nvPr/>
          </p:nvSpPr>
          <p:spPr>
            <a:xfrm>
              <a:off x="5294779" y="4400550"/>
              <a:ext cx="591671" cy="376518"/>
            </a:xfrm>
            <a:custGeom>
              <a:avLst/>
              <a:gdLst/>
              <a:ahLst/>
              <a:cxnLst/>
              <a:rect l="l" t="t" r="r" b="b"/>
              <a:pathLst>
                <a:path w="670560" h="426720">
                  <a:moveTo>
                    <a:pt x="335279" y="0"/>
                  </a:moveTo>
                  <a:lnTo>
                    <a:pt x="0" y="426720"/>
                  </a:lnTo>
                  <a:lnTo>
                    <a:pt x="670560" y="426720"/>
                  </a:lnTo>
                  <a:lnTo>
                    <a:pt x="335279" y="0"/>
                  </a:lnTo>
                  <a:close/>
                </a:path>
              </a:pathLst>
            </a:custGeom>
            <a:solidFill>
              <a:srgbClr val="4472C4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6" name="object 6"/>
            <p:cNvSpPr/>
            <p:nvPr/>
          </p:nvSpPr>
          <p:spPr>
            <a:xfrm>
              <a:off x="5294779" y="4400550"/>
              <a:ext cx="591671" cy="376518"/>
            </a:xfrm>
            <a:custGeom>
              <a:avLst/>
              <a:gdLst/>
              <a:ahLst/>
              <a:cxnLst/>
              <a:rect l="l" t="t" r="r" b="b"/>
              <a:pathLst>
                <a:path w="670560" h="426720">
                  <a:moveTo>
                    <a:pt x="0" y="426719"/>
                  </a:moveTo>
                  <a:lnTo>
                    <a:pt x="335279" y="0"/>
                  </a:lnTo>
                  <a:lnTo>
                    <a:pt x="670559" y="426719"/>
                  </a:lnTo>
                  <a:lnTo>
                    <a:pt x="0" y="426719"/>
                  </a:lnTo>
                  <a:close/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7" name="object 7"/>
            <p:cNvSpPr/>
            <p:nvPr/>
          </p:nvSpPr>
          <p:spPr>
            <a:xfrm>
              <a:off x="5402356" y="4777067"/>
              <a:ext cx="0" cy="161365"/>
            </a:xfrm>
            <a:custGeom>
              <a:avLst/>
              <a:gdLst/>
              <a:ahLst/>
              <a:cxnLst/>
              <a:rect l="l" t="t" r="r" b="b"/>
              <a:pathLst>
                <a:path h="182879">
                  <a:moveTo>
                    <a:pt x="0" y="0"/>
                  </a:moveTo>
                  <a:lnTo>
                    <a:pt x="0" y="182879"/>
                  </a:lnTo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8" name="object 8"/>
            <p:cNvSpPr/>
            <p:nvPr/>
          </p:nvSpPr>
          <p:spPr>
            <a:xfrm>
              <a:off x="5778874" y="4777067"/>
              <a:ext cx="0" cy="161365"/>
            </a:xfrm>
            <a:custGeom>
              <a:avLst/>
              <a:gdLst/>
              <a:ahLst/>
              <a:cxnLst/>
              <a:rect l="l" t="t" r="r" b="b"/>
              <a:pathLst>
                <a:path h="182879">
                  <a:moveTo>
                    <a:pt x="0" y="0"/>
                  </a:moveTo>
                  <a:lnTo>
                    <a:pt x="0" y="182879"/>
                  </a:lnTo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9" name="object 9"/>
            <p:cNvSpPr/>
            <p:nvPr/>
          </p:nvSpPr>
          <p:spPr>
            <a:xfrm>
              <a:off x="5590614" y="4266079"/>
              <a:ext cx="0" cy="161365"/>
            </a:xfrm>
            <a:custGeom>
              <a:avLst/>
              <a:gdLst/>
              <a:ahLst/>
              <a:cxnLst/>
              <a:rect l="l" t="t" r="r" b="b"/>
              <a:pathLst>
                <a:path h="182879">
                  <a:moveTo>
                    <a:pt x="0" y="0"/>
                  </a:moveTo>
                  <a:lnTo>
                    <a:pt x="0" y="182879"/>
                  </a:lnTo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0" name="object 10"/>
            <p:cNvSpPr txBox="1"/>
            <p:nvPr/>
          </p:nvSpPr>
          <p:spPr>
            <a:xfrm>
              <a:off x="5240543" y="4742777"/>
              <a:ext cx="100292" cy="20136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235" dirty="0">
                  <a:latin typeface="Tahoma"/>
                  <a:cs typeface="Tahoma"/>
                </a:rPr>
                <a:t>x</a:t>
              </a:r>
              <a:endParaRPr sz="1235">
                <a:latin typeface="Tahoma"/>
                <a:cs typeface="Tahoma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5841840" y="4764159"/>
              <a:ext cx="265579" cy="112820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32236">
                <a:lnSpc>
                  <a:spcPts val="1434"/>
                </a:lnSpc>
              </a:pPr>
              <a:r>
                <a:rPr sz="1235" dirty="0">
                  <a:latin typeface="Tahoma"/>
                  <a:cs typeface="Tahoma"/>
                </a:rPr>
                <a:t>y</a:t>
              </a: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5563272" y="4043530"/>
              <a:ext cx="92449" cy="201367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235" dirty="0">
                  <a:latin typeface="Tahoma"/>
                  <a:cs typeface="Tahoma"/>
                </a:rPr>
                <a:t>z</a:t>
              </a:r>
              <a:endParaRPr sz="1235">
                <a:latin typeface="Tahoma"/>
                <a:cs typeface="Tahoma"/>
              </a:endParaRPr>
            </a:p>
          </p:txBody>
        </p:sp>
        <p:sp>
          <p:nvSpPr>
            <p:cNvPr id="13" name="object 13"/>
            <p:cNvSpPr txBox="1"/>
            <p:nvPr/>
          </p:nvSpPr>
          <p:spPr>
            <a:xfrm>
              <a:off x="4340711" y="4084320"/>
              <a:ext cx="699247" cy="159214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33619">
                <a:spcBef>
                  <a:spcPts val="88"/>
                </a:spcBef>
              </a:pPr>
              <a:r>
                <a:rPr sz="2515" spc="-6" baseline="11695" dirty="0" smtClean="0">
                  <a:solidFill>
                    <a:srgbClr val="954F72"/>
                  </a:solidFill>
                  <a:latin typeface="Tahoma"/>
                  <a:cs typeface="Tahoma"/>
                </a:rPr>
                <a:t>k</a:t>
              </a:r>
              <a:r>
                <a:rPr sz="1147" spc="-4" dirty="0" smtClean="0">
                  <a:solidFill>
                    <a:srgbClr val="954F72"/>
                  </a:solidFill>
                  <a:latin typeface="Tahoma"/>
                  <a:cs typeface="Tahoma"/>
                </a:rPr>
                <a:t>z</a:t>
              </a:r>
              <a:r>
                <a:rPr lang="en-US" sz="1147" spc="-4" dirty="0" smtClean="0">
                  <a:solidFill>
                    <a:srgbClr val="954F72"/>
                  </a:solidFill>
                  <a:latin typeface="Tahoma"/>
                  <a:cs typeface="Tahoma"/>
                </a:rPr>
                <a:t>0</a:t>
              </a:r>
              <a:r>
                <a:rPr sz="2515" spc="-6" baseline="11695" dirty="0" smtClean="0">
                  <a:solidFill>
                    <a:srgbClr val="954F72"/>
                  </a:solidFill>
                  <a:latin typeface="Tahoma"/>
                  <a:cs typeface="Tahoma"/>
                </a:rPr>
                <a:t>,</a:t>
              </a:r>
              <a:r>
                <a:rPr sz="2515" spc="-66" baseline="11695" dirty="0" smtClean="0">
                  <a:solidFill>
                    <a:srgbClr val="954F72"/>
                  </a:solidFill>
                  <a:latin typeface="Tahoma"/>
                  <a:cs typeface="Tahoma"/>
                </a:rPr>
                <a:t> </a:t>
              </a:r>
              <a:r>
                <a:rPr sz="2515" spc="-6" baseline="11695" dirty="0" smtClean="0">
                  <a:solidFill>
                    <a:srgbClr val="954F72"/>
                  </a:solidFill>
                  <a:latin typeface="Tahoma"/>
                  <a:cs typeface="Tahoma"/>
                </a:rPr>
                <a:t>k</a:t>
              </a:r>
              <a:r>
                <a:rPr sz="1147" spc="-4" dirty="0" smtClean="0">
                  <a:solidFill>
                    <a:srgbClr val="954F72"/>
                  </a:solidFill>
                  <a:latin typeface="Tahoma"/>
                  <a:cs typeface="Tahoma"/>
                </a:rPr>
                <a:t>z</a:t>
              </a:r>
              <a:r>
                <a:rPr lang="en-US" sz="1147" spc="-4" dirty="0" smtClean="0">
                  <a:solidFill>
                    <a:srgbClr val="954F72"/>
                  </a:solidFill>
                  <a:latin typeface="Tahoma"/>
                  <a:cs typeface="Tahoma"/>
                </a:rPr>
                <a:t>1</a:t>
              </a:r>
              <a:endParaRPr sz="1147" dirty="0">
                <a:latin typeface="Tahoma"/>
                <a:cs typeface="Tahoma"/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4309783" y="4938432"/>
              <a:ext cx="1086971" cy="0"/>
            </a:xfrm>
            <a:custGeom>
              <a:avLst/>
              <a:gdLst/>
              <a:ahLst/>
              <a:cxnLst/>
              <a:rect l="l" t="t" r="r" b="b"/>
              <a:pathLst>
                <a:path w="1231900">
                  <a:moveTo>
                    <a:pt x="1231899" y="0"/>
                  </a:moveTo>
                  <a:lnTo>
                    <a:pt x="0" y="0"/>
                  </a:lnTo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3750162" y="4756672"/>
              <a:ext cx="462243" cy="269399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677" spc="9" dirty="0">
                  <a:latin typeface="Tahoma"/>
                  <a:cs typeface="Tahoma"/>
                </a:rPr>
                <a:t>A</a:t>
              </a:r>
              <a:r>
                <a:rPr sz="1677" spc="4" dirty="0">
                  <a:latin typeface="Tahoma"/>
                  <a:cs typeface="Tahoma"/>
                </a:rPr>
                <a:t>li</a:t>
              </a:r>
              <a:r>
                <a:rPr sz="1677" spc="9" dirty="0">
                  <a:latin typeface="Tahoma"/>
                  <a:cs typeface="Tahoma"/>
                </a:rPr>
                <a:t>c</a:t>
              </a:r>
              <a:r>
                <a:rPr sz="1677" dirty="0">
                  <a:latin typeface="Tahoma"/>
                  <a:cs typeface="Tahoma"/>
                </a:rPr>
                <a:t>e</a:t>
              </a:r>
              <a:endParaRPr sz="1677">
                <a:latin typeface="Tahoma"/>
                <a:cs typeface="Tahoma"/>
              </a:endParaRPr>
            </a:p>
          </p:txBody>
        </p:sp>
        <p:sp>
          <p:nvSpPr>
            <p:cNvPr id="16" name="object 16"/>
            <p:cNvSpPr txBox="1"/>
            <p:nvPr/>
          </p:nvSpPr>
          <p:spPr>
            <a:xfrm>
              <a:off x="6948321" y="4786256"/>
              <a:ext cx="384361" cy="269399"/>
            </a:xfrm>
            <a:prstGeom prst="rect">
              <a:avLst/>
            </a:prstGeom>
          </p:spPr>
          <p:txBody>
            <a:bodyPr vert="horz" wrap="square" lIns="0" tIns="11206" rIns="0" bIns="0" rtlCol="0">
              <a:spAutoFit/>
            </a:bodyPr>
            <a:lstStyle/>
            <a:p>
              <a:pPr marL="11206">
                <a:spcBef>
                  <a:spcPts val="88"/>
                </a:spcBef>
              </a:pPr>
              <a:r>
                <a:rPr sz="1677" spc="13" dirty="0">
                  <a:latin typeface="Tahoma"/>
                  <a:cs typeface="Tahoma"/>
                </a:rPr>
                <a:t>B</a:t>
              </a:r>
              <a:r>
                <a:rPr sz="1677" spc="4" dirty="0">
                  <a:latin typeface="Tahoma"/>
                  <a:cs typeface="Tahoma"/>
                </a:rPr>
                <a:t>o</a:t>
              </a:r>
              <a:r>
                <a:rPr sz="1677" dirty="0">
                  <a:latin typeface="Tahoma"/>
                  <a:cs typeface="Tahoma"/>
                </a:rPr>
                <a:t>b</a:t>
              </a:r>
              <a:endParaRPr sz="1677">
                <a:latin typeface="Tahoma"/>
                <a:cs typeface="Tahoma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5773270" y="4928346"/>
              <a:ext cx="1086971" cy="0"/>
            </a:xfrm>
            <a:custGeom>
              <a:avLst/>
              <a:gdLst/>
              <a:ahLst/>
              <a:cxnLst/>
              <a:rect l="l" t="t" r="r" b="b"/>
              <a:pathLst>
                <a:path w="1231900">
                  <a:moveTo>
                    <a:pt x="1231899" y="0"/>
                  </a:moveTo>
                  <a:lnTo>
                    <a:pt x="0" y="0"/>
                  </a:lnTo>
                </a:path>
              </a:pathLst>
            </a:custGeom>
            <a:ln w="22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8" name="object 18"/>
            <p:cNvSpPr/>
            <p:nvPr/>
          </p:nvSpPr>
          <p:spPr>
            <a:xfrm>
              <a:off x="5070297" y="4256105"/>
              <a:ext cx="520513" cy="122704"/>
            </a:xfrm>
            <a:custGeom>
              <a:avLst/>
              <a:gdLst/>
              <a:ahLst/>
              <a:cxnLst/>
              <a:rect l="l" t="t" r="r" b="b"/>
              <a:pathLst>
                <a:path w="589914" h="139064">
                  <a:moveTo>
                    <a:pt x="511135" y="98784"/>
                  </a:moveTo>
                  <a:lnTo>
                    <a:pt x="468219" y="138612"/>
                  </a:lnTo>
                  <a:lnTo>
                    <a:pt x="586028" y="100131"/>
                  </a:lnTo>
                  <a:lnTo>
                    <a:pt x="520179" y="100131"/>
                  </a:lnTo>
                  <a:lnTo>
                    <a:pt x="511135" y="98784"/>
                  </a:lnTo>
                  <a:close/>
                </a:path>
                <a:path w="589914" h="139064">
                  <a:moveTo>
                    <a:pt x="521863" y="88827"/>
                  </a:moveTo>
                  <a:lnTo>
                    <a:pt x="511135" y="98784"/>
                  </a:lnTo>
                  <a:lnTo>
                    <a:pt x="520179" y="100131"/>
                  </a:lnTo>
                  <a:lnTo>
                    <a:pt x="521863" y="88827"/>
                  </a:lnTo>
                  <a:close/>
                </a:path>
                <a:path w="589914" h="139064">
                  <a:moveTo>
                    <a:pt x="485067" y="25561"/>
                  </a:moveTo>
                  <a:lnTo>
                    <a:pt x="514505" y="76173"/>
                  </a:lnTo>
                  <a:lnTo>
                    <a:pt x="523548" y="77520"/>
                  </a:lnTo>
                  <a:lnTo>
                    <a:pt x="520179" y="100131"/>
                  </a:lnTo>
                  <a:lnTo>
                    <a:pt x="586028" y="100131"/>
                  </a:lnTo>
                  <a:lnTo>
                    <a:pt x="589695" y="98934"/>
                  </a:lnTo>
                  <a:lnTo>
                    <a:pt x="485067" y="25561"/>
                  </a:lnTo>
                  <a:close/>
                </a:path>
                <a:path w="589914" h="139064">
                  <a:moveTo>
                    <a:pt x="3369" y="0"/>
                  </a:moveTo>
                  <a:lnTo>
                    <a:pt x="0" y="22611"/>
                  </a:lnTo>
                  <a:lnTo>
                    <a:pt x="511135" y="98784"/>
                  </a:lnTo>
                  <a:lnTo>
                    <a:pt x="521864" y="88825"/>
                  </a:lnTo>
                  <a:lnTo>
                    <a:pt x="514505" y="76173"/>
                  </a:lnTo>
                  <a:lnTo>
                    <a:pt x="3369" y="0"/>
                  </a:lnTo>
                  <a:close/>
                </a:path>
                <a:path w="589914" h="139064">
                  <a:moveTo>
                    <a:pt x="514505" y="76173"/>
                  </a:moveTo>
                  <a:lnTo>
                    <a:pt x="521864" y="88825"/>
                  </a:lnTo>
                  <a:lnTo>
                    <a:pt x="523548" y="77520"/>
                  </a:lnTo>
                  <a:lnTo>
                    <a:pt x="514505" y="76173"/>
                  </a:lnTo>
                  <a:close/>
                </a:path>
              </a:pathLst>
            </a:custGeom>
            <a:solidFill>
              <a:srgbClr val="954F72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19" name="object 19"/>
            <p:cNvSpPr/>
            <p:nvPr/>
          </p:nvSpPr>
          <p:spPr>
            <a:xfrm>
              <a:off x="5084317" y="4928347"/>
              <a:ext cx="210671" cy="358028"/>
            </a:xfrm>
            <a:custGeom>
              <a:avLst/>
              <a:gdLst/>
              <a:ahLst/>
              <a:cxnLst/>
              <a:rect l="l" t="t" r="r" b="b"/>
              <a:pathLst>
                <a:path w="238760" h="405764">
                  <a:moveTo>
                    <a:pt x="204499" y="59545"/>
                  </a:moveTo>
                  <a:lnTo>
                    <a:pt x="190038" y="61813"/>
                  </a:lnTo>
                  <a:lnTo>
                    <a:pt x="0" y="394380"/>
                  </a:lnTo>
                  <a:lnTo>
                    <a:pt x="19848" y="405721"/>
                  </a:lnTo>
                  <a:lnTo>
                    <a:pt x="209886" y="73154"/>
                  </a:lnTo>
                  <a:lnTo>
                    <a:pt x="204499" y="59545"/>
                  </a:lnTo>
                  <a:close/>
                </a:path>
                <a:path w="238760" h="405764">
                  <a:moveTo>
                    <a:pt x="235531" y="53873"/>
                  </a:moveTo>
                  <a:lnTo>
                    <a:pt x="194575" y="53873"/>
                  </a:lnTo>
                  <a:lnTo>
                    <a:pt x="214422" y="65215"/>
                  </a:lnTo>
                  <a:lnTo>
                    <a:pt x="209886" y="73154"/>
                  </a:lnTo>
                  <a:lnTo>
                    <a:pt x="231435" y="127595"/>
                  </a:lnTo>
                  <a:lnTo>
                    <a:pt x="235531" y="53873"/>
                  </a:lnTo>
                  <a:close/>
                </a:path>
                <a:path w="238760" h="405764">
                  <a:moveTo>
                    <a:pt x="204500" y="59545"/>
                  </a:moveTo>
                  <a:lnTo>
                    <a:pt x="209886" y="73154"/>
                  </a:lnTo>
                  <a:lnTo>
                    <a:pt x="214422" y="65215"/>
                  </a:lnTo>
                  <a:lnTo>
                    <a:pt x="204500" y="59545"/>
                  </a:lnTo>
                  <a:close/>
                </a:path>
                <a:path w="238760" h="405764">
                  <a:moveTo>
                    <a:pt x="238523" y="0"/>
                  </a:moveTo>
                  <a:lnTo>
                    <a:pt x="132195" y="70886"/>
                  </a:lnTo>
                  <a:lnTo>
                    <a:pt x="190038" y="61813"/>
                  </a:lnTo>
                  <a:lnTo>
                    <a:pt x="194575" y="53873"/>
                  </a:lnTo>
                  <a:lnTo>
                    <a:pt x="235531" y="53873"/>
                  </a:lnTo>
                  <a:lnTo>
                    <a:pt x="238523" y="0"/>
                  </a:lnTo>
                  <a:close/>
                </a:path>
                <a:path w="238760" h="405764">
                  <a:moveTo>
                    <a:pt x="194575" y="53873"/>
                  </a:moveTo>
                  <a:lnTo>
                    <a:pt x="190038" y="61813"/>
                  </a:lnTo>
                  <a:lnTo>
                    <a:pt x="204499" y="59545"/>
                  </a:lnTo>
                  <a:lnTo>
                    <a:pt x="194575" y="53873"/>
                  </a:lnTo>
                  <a:close/>
                </a:path>
              </a:pathLst>
            </a:custGeom>
            <a:solidFill>
              <a:srgbClr val="954F72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  <p:sp>
          <p:nvSpPr>
            <p:cNvPr id="21" name="object 21"/>
            <p:cNvSpPr/>
            <p:nvPr/>
          </p:nvSpPr>
          <p:spPr>
            <a:xfrm flipH="1">
              <a:off x="6042391" y="4938433"/>
              <a:ext cx="610271" cy="358028"/>
            </a:xfrm>
            <a:custGeom>
              <a:avLst/>
              <a:gdLst/>
              <a:ahLst/>
              <a:cxnLst/>
              <a:rect l="l" t="t" r="r" b="b"/>
              <a:pathLst>
                <a:path w="1093470" h="703579">
                  <a:moveTo>
                    <a:pt x="1021591" y="32160"/>
                  </a:moveTo>
                  <a:lnTo>
                    <a:pt x="0" y="683783"/>
                  </a:lnTo>
                  <a:lnTo>
                    <a:pt x="12293" y="703056"/>
                  </a:lnTo>
                  <a:lnTo>
                    <a:pt x="1033884" y="51433"/>
                  </a:lnTo>
                  <a:lnTo>
                    <a:pt x="1035447" y="36879"/>
                  </a:lnTo>
                  <a:lnTo>
                    <a:pt x="1021591" y="32160"/>
                  </a:lnTo>
                  <a:close/>
                </a:path>
                <a:path w="1093470" h="703579">
                  <a:moveTo>
                    <a:pt x="1076960" y="27242"/>
                  </a:moveTo>
                  <a:lnTo>
                    <a:pt x="1029300" y="27242"/>
                  </a:lnTo>
                  <a:lnTo>
                    <a:pt x="1041594" y="46516"/>
                  </a:lnTo>
                  <a:lnTo>
                    <a:pt x="1033884" y="51433"/>
                  </a:lnTo>
                  <a:lnTo>
                    <a:pt x="1027634" y="109649"/>
                  </a:lnTo>
                  <a:lnTo>
                    <a:pt x="1076960" y="27242"/>
                  </a:lnTo>
                  <a:close/>
                </a:path>
                <a:path w="1093470" h="703579">
                  <a:moveTo>
                    <a:pt x="1035447" y="36879"/>
                  </a:moveTo>
                  <a:lnTo>
                    <a:pt x="1033884" y="51433"/>
                  </a:lnTo>
                  <a:lnTo>
                    <a:pt x="1041594" y="46516"/>
                  </a:lnTo>
                  <a:lnTo>
                    <a:pt x="1035447" y="36879"/>
                  </a:lnTo>
                  <a:close/>
                </a:path>
                <a:path w="1093470" h="703579">
                  <a:moveTo>
                    <a:pt x="1029300" y="27242"/>
                  </a:moveTo>
                  <a:lnTo>
                    <a:pt x="1021591" y="32160"/>
                  </a:lnTo>
                  <a:lnTo>
                    <a:pt x="1035447" y="36879"/>
                  </a:lnTo>
                  <a:lnTo>
                    <a:pt x="1029300" y="27242"/>
                  </a:lnTo>
                  <a:close/>
                </a:path>
                <a:path w="1093470" h="703579">
                  <a:moveTo>
                    <a:pt x="1093266" y="0"/>
                  </a:moveTo>
                  <a:lnTo>
                    <a:pt x="966167" y="13284"/>
                  </a:lnTo>
                  <a:lnTo>
                    <a:pt x="1021591" y="32160"/>
                  </a:lnTo>
                  <a:lnTo>
                    <a:pt x="1029300" y="27242"/>
                  </a:lnTo>
                  <a:lnTo>
                    <a:pt x="1076960" y="27242"/>
                  </a:lnTo>
                  <a:lnTo>
                    <a:pt x="1093266" y="0"/>
                  </a:lnTo>
                  <a:close/>
                </a:path>
              </a:pathLst>
            </a:custGeom>
            <a:solidFill>
              <a:srgbClr val="954F72"/>
            </a:solidFill>
          </p:spPr>
          <p:txBody>
            <a:bodyPr wrap="square" lIns="0" tIns="0" rIns="0" bIns="0" rtlCol="0"/>
            <a:lstStyle/>
            <a:p>
              <a:endParaRPr sz="1588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4DE58E9-1145-9142-8E12-D7EFA3340AFC}"/>
              </a:ext>
            </a:extLst>
          </p:cNvPr>
          <p:cNvSpPr/>
          <p:nvPr/>
        </p:nvSpPr>
        <p:spPr>
          <a:xfrm>
            <a:off x="5420721" y="3990055"/>
            <a:ext cx="647870" cy="2455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206">
              <a:lnSpc>
                <a:spcPts val="1116"/>
              </a:lnSpc>
              <a:spcBef>
                <a:spcPts val="88"/>
              </a:spcBef>
            </a:pPr>
            <a:r>
              <a:rPr lang="en-US" spc="9" dirty="0">
                <a:cs typeface="Tahoma"/>
              </a:rPr>
              <a:t>A</a:t>
            </a:r>
            <a:r>
              <a:rPr lang="en-US" spc="13" dirty="0">
                <a:cs typeface="Tahoma"/>
              </a:rPr>
              <a:t>N</a:t>
            </a:r>
            <a:r>
              <a:rPr lang="en-US" dirty="0">
                <a:cs typeface="Tahoma"/>
              </a:rPr>
              <a:t>D</a:t>
            </a:r>
          </a:p>
        </p:txBody>
      </p:sp>
      <p:sp>
        <p:nvSpPr>
          <p:cNvPr id="27" name="object 13">
            <a:extLst>
              <a:ext uri="{FF2B5EF4-FFF2-40B4-BE49-F238E27FC236}">
                <a16:creationId xmlns:a16="http://schemas.microsoft.com/office/drawing/2014/main" id="{0DEBEC53-7ADD-704E-89A6-0E3983A75F14}"/>
              </a:ext>
            </a:extLst>
          </p:cNvPr>
          <p:cNvSpPr txBox="1"/>
          <p:nvPr/>
        </p:nvSpPr>
        <p:spPr>
          <a:xfrm>
            <a:off x="3858692" y="4909756"/>
            <a:ext cx="1057959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lang="en-US" sz="1147" spc="-4" dirty="0" smtClean="0">
                <a:solidFill>
                  <a:srgbClr val="954F72"/>
                </a:solidFill>
                <a:latin typeface="Tahoma"/>
                <a:cs typeface="Tahoma"/>
              </a:rPr>
              <a:t>x0</a:t>
            </a: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 smtClean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lang="en-US" sz="1147" spc="-4" dirty="0" smtClean="0">
                <a:solidFill>
                  <a:srgbClr val="954F72"/>
                </a:solidFill>
                <a:latin typeface="Tahoma"/>
                <a:cs typeface="Tahoma"/>
              </a:rPr>
              <a:t>x1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28" name="object 13">
            <a:extLst>
              <a:ext uri="{FF2B5EF4-FFF2-40B4-BE49-F238E27FC236}">
                <a16:creationId xmlns:a16="http://schemas.microsoft.com/office/drawing/2014/main" id="{346AA715-BD4D-2846-B1E4-20820AC5DB76}"/>
              </a:ext>
            </a:extLst>
          </p:cNvPr>
          <p:cNvSpPr txBox="1"/>
          <p:nvPr/>
        </p:nvSpPr>
        <p:spPr>
          <a:xfrm>
            <a:off x="7014824" y="5157128"/>
            <a:ext cx="1057959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lang="en-US" sz="1147" spc="-4" dirty="0" smtClean="0">
                <a:solidFill>
                  <a:srgbClr val="954F72"/>
                </a:solidFill>
                <a:latin typeface="Tahoma"/>
                <a:cs typeface="Tahoma"/>
              </a:rPr>
              <a:t>y0</a:t>
            </a: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 smtClean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 smtClean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lang="en-US" sz="1147" spc="-4" dirty="0" smtClean="0">
                <a:solidFill>
                  <a:srgbClr val="954F72"/>
                </a:solidFill>
                <a:latin typeface="Tahoma"/>
                <a:cs typeface="Tahoma"/>
              </a:rPr>
              <a:t>y1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12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18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DAC9C95B-70D9-9146-B4B8-610BAA982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371599"/>
            <a:ext cx="10212917" cy="1913050"/>
          </a:xfrm>
        </p:spPr>
        <p:txBody>
          <a:bodyPr/>
          <a:lstStyle/>
          <a:p>
            <a:r>
              <a:rPr lang="en-US" dirty="0"/>
              <a:t>Alice encrypts each row of the truth table by  encrypting the output-wire key with the corresponding  pair of input-wire keys z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2: Encrypt Truth Table</a:t>
            </a:r>
          </a:p>
        </p:txBody>
      </p:sp>
      <p:sp>
        <p:nvSpPr>
          <p:cNvPr id="4" name="object 4"/>
          <p:cNvSpPr/>
          <p:nvPr/>
        </p:nvSpPr>
        <p:spPr>
          <a:xfrm>
            <a:off x="5294779" y="3482787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" name="object 5"/>
          <p:cNvSpPr/>
          <p:nvPr/>
        </p:nvSpPr>
        <p:spPr>
          <a:xfrm>
            <a:off x="5294779" y="3482787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6"/>
          <p:cNvSpPr/>
          <p:nvPr/>
        </p:nvSpPr>
        <p:spPr>
          <a:xfrm>
            <a:off x="5402356" y="385930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5778874" y="385930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/>
          <p:nvPr/>
        </p:nvSpPr>
        <p:spPr>
          <a:xfrm>
            <a:off x="5590614" y="334831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 txBox="1"/>
          <p:nvPr/>
        </p:nvSpPr>
        <p:spPr>
          <a:xfrm>
            <a:off x="5240543" y="3825687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96036" y="3679116"/>
            <a:ext cx="265579" cy="33191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1116"/>
              </a:lnSpc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  <a:p>
            <a:pPr marL="132236">
              <a:lnSpc>
                <a:spcPts val="1434"/>
              </a:lnSpc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4657" y="3245067"/>
            <a:ext cx="1829291" cy="289702"/>
          </a:xfrm>
          <a:prstGeom prst="rect">
            <a:avLst/>
          </a:prstGeom>
        </p:spPr>
        <p:txBody>
          <a:bodyPr vert="horz" wrap="square" lIns="0" tIns="31376" rIns="0" bIns="0" rtlCol="0">
            <a:spAutoFit/>
          </a:bodyPr>
          <a:lstStyle/>
          <a:p>
            <a:pPr marL="1152026">
              <a:spcBef>
                <a:spcPts val="891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309783" y="4020670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3" name="object 13"/>
          <p:cNvSpPr txBox="1"/>
          <p:nvPr/>
        </p:nvSpPr>
        <p:spPr>
          <a:xfrm>
            <a:off x="3750162" y="3839583"/>
            <a:ext cx="462243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9" dirty="0">
                <a:latin typeface="Tahoma"/>
                <a:cs typeface="Tahoma"/>
              </a:rPr>
              <a:t>A</a:t>
            </a:r>
            <a:r>
              <a:rPr sz="1677" spc="4" dirty="0">
                <a:latin typeface="Tahoma"/>
                <a:cs typeface="Tahoma"/>
              </a:rPr>
              <a:t>li</a:t>
            </a:r>
            <a:r>
              <a:rPr sz="1677" spc="9" dirty="0">
                <a:latin typeface="Tahoma"/>
                <a:cs typeface="Tahoma"/>
              </a:rPr>
              <a:t>c</a:t>
            </a:r>
            <a:r>
              <a:rPr sz="1677" dirty="0">
                <a:latin typeface="Tahoma"/>
                <a:cs typeface="Tahoma"/>
              </a:rPr>
              <a:t>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48321" y="3869166"/>
            <a:ext cx="384361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13" dirty="0">
                <a:latin typeface="Tahoma"/>
                <a:cs typeface="Tahoma"/>
              </a:rPr>
              <a:t>B</a:t>
            </a:r>
            <a:r>
              <a:rPr sz="1677" spc="4" dirty="0">
                <a:latin typeface="Tahoma"/>
                <a:cs typeface="Tahoma"/>
              </a:rPr>
              <a:t>o</a:t>
            </a:r>
            <a:r>
              <a:rPr sz="1677" dirty="0">
                <a:latin typeface="Tahoma"/>
                <a:cs typeface="Tahoma"/>
              </a:rPr>
              <a:t>b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73270" y="4010584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6" name="object 16"/>
          <p:cNvSpPr/>
          <p:nvPr/>
        </p:nvSpPr>
        <p:spPr>
          <a:xfrm>
            <a:off x="5071066" y="3395726"/>
            <a:ext cx="519953" cy="118782"/>
          </a:xfrm>
          <a:custGeom>
            <a:avLst/>
            <a:gdLst/>
            <a:ahLst/>
            <a:cxnLst/>
            <a:rect l="l" t="t" r="r" b="b"/>
            <a:pathLst>
              <a:path w="589279" h="134620">
                <a:moveTo>
                  <a:pt x="523822" y="39283"/>
                </a:moveTo>
                <a:lnTo>
                  <a:pt x="0" y="124134"/>
                </a:lnTo>
                <a:lnTo>
                  <a:pt x="1624" y="134164"/>
                </a:lnTo>
                <a:lnTo>
                  <a:pt x="525447" y="49312"/>
                </a:lnTo>
                <a:lnTo>
                  <a:pt x="528646" y="43648"/>
                </a:lnTo>
                <a:lnTo>
                  <a:pt x="523822" y="39283"/>
                </a:lnTo>
                <a:close/>
              </a:path>
              <a:path w="589279" h="134620">
                <a:moveTo>
                  <a:pt x="582251" y="38633"/>
                </a:moveTo>
                <a:lnTo>
                  <a:pt x="527834" y="38633"/>
                </a:lnTo>
                <a:lnTo>
                  <a:pt x="529459" y="48662"/>
                </a:lnTo>
                <a:lnTo>
                  <a:pt x="525447" y="49312"/>
                </a:lnTo>
                <a:lnTo>
                  <a:pt x="496652" y="100293"/>
                </a:lnTo>
                <a:lnTo>
                  <a:pt x="582251" y="38633"/>
                </a:lnTo>
                <a:close/>
              </a:path>
              <a:path w="589279" h="134620">
                <a:moveTo>
                  <a:pt x="527834" y="38633"/>
                </a:moveTo>
                <a:lnTo>
                  <a:pt x="523822" y="39283"/>
                </a:lnTo>
                <a:lnTo>
                  <a:pt x="528646" y="43648"/>
                </a:lnTo>
                <a:lnTo>
                  <a:pt x="525447" y="49312"/>
                </a:lnTo>
                <a:lnTo>
                  <a:pt x="529459" y="48662"/>
                </a:lnTo>
                <a:lnTo>
                  <a:pt x="527834" y="38633"/>
                </a:lnTo>
                <a:close/>
              </a:path>
              <a:path w="589279" h="134620">
                <a:moveTo>
                  <a:pt x="480406" y="0"/>
                </a:moveTo>
                <a:lnTo>
                  <a:pt x="523822" y="39283"/>
                </a:lnTo>
                <a:lnTo>
                  <a:pt x="527834" y="38633"/>
                </a:lnTo>
                <a:lnTo>
                  <a:pt x="582251" y="38633"/>
                </a:lnTo>
                <a:lnTo>
                  <a:pt x="588822" y="33900"/>
                </a:lnTo>
                <a:lnTo>
                  <a:pt x="480406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7" name="object 17"/>
          <p:cNvSpPr/>
          <p:nvPr/>
        </p:nvSpPr>
        <p:spPr>
          <a:xfrm>
            <a:off x="5089182" y="4010585"/>
            <a:ext cx="205628" cy="355226"/>
          </a:xfrm>
          <a:custGeom>
            <a:avLst/>
            <a:gdLst/>
            <a:ahLst/>
            <a:cxnLst/>
            <a:rect l="l" t="t" r="r" b="b"/>
            <a:pathLst>
              <a:path w="233045" h="402589">
                <a:moveTo>
                  <a:pt x="202766" y="52928"/>
                </a:moveTo>
                <a:lnTo>
                  <a:pt x="196339" y="53936"/>
                </a:lnTo>
                <a:lnTo>
                  <a:pt x="0" y="397529"/>
                </a:lnTo>
                <a:lnTo>
                  <a:pt x="8821" y="402569"/>
                </a:lnTo>
                <a:lnTo>
                  <a:pt x="205161" y="58977"/>
                </a:lnTo>
                <a:lnTo>
                  <a:pt x="202766" y="52928"/>
                </a:lnTo>
                <a:close/>
              </a:path>
              <a:path w="233045" h="402589">
                <a:moveTo>
                  <a:pt x="230210" y="50407"/>
                </a:moveTo>
                <a:lnTo>
                  <a:pt x="198356" y="50407"/>
                </a:lnTo>
                <a:lnTo>
                  <a:pt x="207177" y="55449"/>
                </a:lnTo>
                <a:lnTo>
                  <a:pt x="205161" y="58977"/>
                </a:lnTo>
                <a:lnTo>
                  <a:pt x="226710" y="113417"/>
                </a:lnTo>
                <a:lnTo>
                  <a:pt x="230210" y="50407"/>
                </a:lnTo>
                <a:close/>
              </a:path>
              <a:path w="233045" h="402589">
                <a:moveTo>
                  <a:pt x="233010" y="0"/>
                </a:moveTo>
                <a:lnTo>
                  <a:pt x="138496" y="63009"/>
                </a:lnTo>
                <a:lnTo>
                  <a:pt x="196339" y="53936"/>
                </a:lnTo>
                <a:lnTo>
                  <a:pt x="198356" y="50407"/>
                </a:lnTo>
                <a:lnTo>
                  <a:pt x="230210" y="50407"/>
                </a:lnTo>
                <a:lnTo>
                  <a:pt x="233010" y="0"/>
                </a:lnTo>
                <a:close/>
              </a:path>
              <a:path w="233045" h="402589">
                <a:moveTo>
                  <a:pt x="202766" y="52928"/>
                </a:moveTo>
                <a:lnTo>
                  <a:pt x="205161" y="58977"/>
                </a:lnTo>
                <a:lnTo>
                  <a:pt x="207177" y="55449"/>
                </a:lnTo>
                <a:lnTo>
                  <a:pt x="202766" y="52928"/>
                </a:lnTo>
                <a:close/>
              </a:path>
              <a:path w="233045" h="402589">
                <a:moveTo>
                  <a:pt x="198356" y="50407"/>
                </a:moveTo>
                <a:lnTo>
                  <a:pt x="196339" y="53936"/>
                </a:lnTo>
                <a:lnTo>
                  <a:pt x="202766" y="52928"/>
                </a:lnTo>
                <a:lnTo>
                  <a:pt x="198356" y="50407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5080578" y="4020672"/>
            <a:ext cx="962025" cy="615763"/>
          </a:xfrm>
          <a:custGeom>
            <a:avLst/>
            <a:gdLst/>
            <a:ahLst/>
            <a:cxnLst/>
            <a:rect l="l" t="t" r="r" b="b"/>
            <a:pathLst>
              <a:path w="1090295" h="697864">
                <a:moveTo>
                  <a:pt x="1032298" y="30683"/>
                </a:moveTo>
                <a:lnTo>
                  <a:pt x="0" y="689136"/>
                </a:lnTo>
                <a:lnTo>
                  <a:pt x="5463" y="697702"/>
                </a:lnTo>
                <a:lnTo>
                  <a:pt x="1037762" y="39249"/>
                </a:lnTo>
                <a:lnTo>
                  <a:pt x="1038455" y="32780"/>
                </a:lnTo>
                <a:lnTo>
                  <a:pt x="1032298" y="30683"/>
                </a:lnTo>
                <a:close/>
              </a:path>
              <a:path w="1090295" h="697864">
                <a:moveTo>
                  <a:pt x="1072793" y="28498"/>
                </a:moveTo>
                <a:lnTo>
                  <a:pt x="1035724" y="28498"/>
                </a:lnTo>
                <a:lnTo>
                  <a:pt x="1041187" y="37064"/>
                </a:lnTo>
                <a:lnTo>
                  <a:pt x="1037762" y="39249"/>
                </a:lnTo>
                <a:lnTo>
                  <a:pt x="1031511" y="97466"/>
                </a:lnTo>
                <a:lnTo>
                  <a:pt x="1072793" y="28498"/>
                </a:lnTo>
                <a:close/>
              </a:path>
              <a:path w="1090295" h="697864">
                <a:moveTo>
                  <a:pt x="1038457" y="32783"/>
                </a:moveTo>
                <a:lnTo>
                  <a:pt x="1037762" y="39249"/>
                </a:lnTo>
                <a:lnTo>
                  <a:pt x="1041187" y="37064"/>
                </a:lnTo>
                <a:lnTo>
                  <a:pt x="1038457" y="32783"/>
                </a:lnTo>
                <a:close/>
              </a:path>
              <a:path w="1090295" h="697864">
                <a:moveTo>
                  <a:pt x="1035724" y="28498"/>
                </a:moveTo>
                <a:lnTo>
                  <a:pt x="1032298" y="30683"/>
                </a:lnTo>
                <a:lnTo>
                  <a:pt x="1038455" y="32780"/>
                </a:lnTo>
                <a:lnTo>
                  <a:pt x="1035724" y="28498"/>
                </a:lnTo>
                <a:close/>
              </a:path>
              <a:path w="1090295" h="697864">
                <a:moveTo>
                  <a:pt x="1089851" y="0"/>
                </a:moveTo>
                <a:lnTo>
                  <a:pt x="976875" y="11807"/>
                </a:lnTo>
                <a:lnTo>
                  <a:pt x="1032298" y="30683"/>
                </a:lnTo>
                <a:lnTo>
                  <a:pt x="1035724" y="28498"/>
                </a:lnTo>
                <a:lnTo>
                  <a:pt x="1072793" y="28498"/>
                </a:lnTo>
                <a:lnTo>
                  <a:pt x="108985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 txBox="1"/>
          <p:nvPr/>
        </p:nvSpPr>
        <p:spPr>
          <a:xfrm>
            <a:off x="4329506" y="4167691"/>
            <a:ext cx="872377" cy="78165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56032" marR="152968" indent="10086">
              <a:lnSpc>
                <a:spcPct val="105300"/>
              </a:lnSpc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x0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10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  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26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2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8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  <a:p>
            <a:pPr marL="343479">
              <a:spcBef>
                <a:spcPts val="269"/>
              </a:spcBef>
              <a:tabLst>
                <a:tab pos="558643" algn="l"/>
                <a:tab pos="768204" algn="l"/>
              </a:tabLst>
            </a:pPr>
            <a:r>
              <a:rPr sz="1235" dirty="0">
                <a:latin typeface="Tahoma"/>
                <a:cs typeface="Tahoma"/>
              </a:rPr>
              <a:t>x	y	z</a:t>
            </a:r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582084" y="4956361"/>
          <a:ext cx="645458" cy="5655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4471">
                <a:tc>
                  <a:txBody>
                    <a:bodyPr/>
                    <a:lstStyle/>
                    <a:p>
                      <a:pPr marR="20320" algn="ctr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0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71">
                <a:tc>
                  <a:txBody>
                    <a:bodyPr/>
                    <a:lstStyle/>
                    <a:p>
                      <a:pPr marR="20320" algn="ctr">
                        <a:lnSpc>
                          <a:spcPts val="1060"/>
                        </a:lnSpc>
                        <a:spcBef>
                          <a:spcPts val="4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448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2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72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712">
                <a:tc>
                  <a:txBody>
                    <a:bodyPr/>
                    <a:lstStyle/>
                    <a:p>
                      <a:pPr marR="20320" algn="ctr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120"/>
                        </a:lnSpc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0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229">
                <a:tc>
                  <a:txBody>
                    <a:bodyPr/>
                    <a:lstStyle/>
                    <a:p>
                      <a:pPr marR="20320" algn="ctr">
                        <a:lnSpc>
                          <a:spcPts val="1060"/>
                        </a:lnSpc>
                        <a:spcBef>
                          <a:spcPts val="20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224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ts val="1035"/>
                        </a:lnSpc>
                        <a:spcBef>
                          <a:spcPts val="4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504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035"/>
                        </a:lnSpc>
                        <a:spcBef>
                          <a:spcPts val="45"/>
                        </a:spcBef>
                      </a:pPr>
                      <a:r>
                        <a:rPr sz="900" dirty="0">
                          <a:latin typeface="Tahoma"/>
                          <a:cs typeface="Tahoma"/>
                        </a:rPr>
                        <a:t>1</a:t>
                      </a:r>
                      <a:endParaRPr sz="900">
                        <a:latin typeface="Tahoma"/>
                        <a:cs typeface="Tahoma"/>
                      </a:endParaRPr>
                    </a:p>
                  </a:txBody>
                  <a:tcPr marL="0" marR="0" marT="504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074447" y="5081643"/>
            <a:ext cx="1423147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spc="9" dirty="0">
                <a:latin typeface="Tahoma"/>
                <a:cs typeface="Tahoma"/>
              </a:rPr>
              <a:t>Original truth</a:t>
            </a:r>
            <a:r>
              <a:rPr sz="1235" spc="-4" dirty="0">
                <a:latin typeface="Tahoma"/>
                <a:cs typeface="Tahoma"/>
              </a:rPr>
              <a:t> </a:t>
            </a:r>
            <a:r>
              <a:rPr sz="1235" spc="9" dirty="0">
                <a:latin typeface="Tahoma"/>
                <a:cs typeface="Tahoma"/>
              </a:rPr>
              <a:t>table: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79228" y="4954344"/>
            <a:ext cx="1762685" cy="2286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412" spc="-4" dirty="0">
                <a:solidFill>
                  <a:srgbClr val="954F72"/>
                </a:solidFill>
                <a:latin typeface="Tahoma"/>
                <a:cs typeface="Tahoma"/>
              </a:rPr>
              <a:t>Encrypted truth</a:t>
            </a:r>
            <a:r>
              <a:rPr sz="1412" spc="-31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1412" spc="-4" dirty="0">
                <a:solidFill>
                  <a:srgbClr val="954F72"/>
                </a:solidFill>
                <a:latin typeface="Tahoma"/>
                <a:cs typeface="Tahoma"/>
              </a:rPr>
              <a:t>table:</a:t>
            </a:r>
            <a:endParaRPr sz="1412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519258" y="4558518"/>
            <a:ext cx="1334060" cy="1076694"/>
          </a:xfrm>
          <a:prstGeom prst="rect">
            <a:avLst/>
          </a:prstGeom>
        </p:spPr>
        <p:txBody>
          <a:bodyPr vert="horz" wrap="square" lIns="0" tIns="560" rIns="0" bIns="0" rtlCol="0">
            <a:spAutoFit/>
          </a:bodyPr>
          <a:lstStyle/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lang="en-US" sz="1600" spc="9" dirty="0">
                <a:solidFill>
                  <a:srgbClr val="954F72"/>
                </a:solidFill>
                <a:cs typeface="Tahoma"/>
              </a:rPr>
              <a:t>E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k</a:t>
            </a:r>
            <a:r>
              <a:rPr lang="en-US" sz="1600" spc="-19" baseline="-29914" dirty="0">
                <a:solidFill>
                  <a:srgbClr val="954F72"/>
                </a:solidFill>
                <a:cs typeface="Tahoma"/>
              </a:rPr>
              <a:t>x0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(E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k</a:t>
            </a:r>
            <a:r>
              <a:rPr lang="en-US" sz="1600" spc="-13" baseline="-29914" dirty="0">
                <a:solidFill>
                  <a:srgbClr val="954F72"/>
                </a:solidFill>
                <a:cs typeface="Tahoma"/>
              </a:rPr>
              <a:t>y0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(k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z0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))</a:t>
            </a:r>
            <a:endParaRPr lang="en-US" sz="1677" spc="9" dirty="0">
              <a:solidFill>
                <a:srgbClr val="95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))  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))</a:t>
            </a:r>
            <a:endParaRPr sz="1677" dirty="0">
              <a:latin typeface="Tahoma"/>
              <a:cs typeface="Tahoma"/>
            </a:endParaRPr>
          </a:p>
          <a:p>
            <a:pPr marL="33619">
              <a:spcBef>
                <a:spcPts val="106"/>
              </a:spcBef>
            </a:pP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E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))</a:t>
            </a:r>
            <a:endParaRPr sz="1677" dirty="0">
              <a:latin typeface="Tahoma"/>
              <a:cs typeface="Tahoma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12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014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2067" y="5535257"/>
            <a:ext cx="391085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spc="-26" dirty="0">
                <a:solidFill>
                  <a:srgbClr val="E7E6E6"/>
                </a:solidFill>
                <a:latin typeface="Arial"/>
                <a:cs typeface="Arial"/>
              </a:rPr>
              <a:t>10</a:t>
            </a:r>
            <a:endParaRPr sz="882">
              <a:latin typeface="Arial"/>
              <a:cs typeface="Arial"/>
            </a:endParaRP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E29B05BF-34CE-2C49-AAA8-1F63188FD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Alice randomly permutes (“garbles”) encrypted truth  table and sends it to Bob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3: Send Garbled Truth Table</a:t>
            </a:r>
          </a:p>
        </p:txBody>
      </p:sp>
      <p:sp>
        <p:nvSpPr>
          <p:cNvPr id="5" name="object 5"/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6"/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5402356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/>
          <p:nvPr/>
        </p:nvSpPr>
        <p:spPr>
          <a:xfrm>
            <a:off x="5778874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/>
          <p:nvPr/>
        </p:nvSpPr>
        <p:spPr>
          <a:xfrm>
            <a:off x="5590614" y="319703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 txBox="1"/>
          <p:nvPr/>
        </p:nvSpPr>
        <p:spPr>
          <a:xfrm>
            <a:off x="5240543" y="3675080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6036" y="3525819"/>
            <a:ext cx="265579" cy="33191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1129"/>
              </a:lnSpc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  <a:p>
            <a:pPr marL="132236">
              <a:lnSpc>
                <a:spcPts val="1446"/>
              </a:lnSpc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3272" y="2975833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0711" y="3277497"/>
            <a:ext cx="699247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09783" y="3869390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5" name="object 15"/>
          <p:cNvSpPr txBox="1"/>
          <p:nvPr/>
        </p:nvSpPr>
        <p:spPr>
          <a:xfrm>
            <a:off x="3750162" y="3686286"/>
            <a:ext cx="462243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9" dirty="0">
                <a:latin typeface="Tahoma"/>
                <a:cs typeface="Tahoma"/>
              </a:rPr>
              <a:t>A</a:t>
            </a:r>
            <a:r>
              <a:rPr sz="1677" spc="4" dirty="0">
                <a:latin typeface="Tahoma"/>
                <a:cs typeface="Tahoma"/>
              </a:rPr>
              <a:t>li</a:t>
            </a:r>
            <a:r>
              <a:rPr sz="1677" spc="9" dirty="0">
                <a:latin typeface="Tahoma"/>
                <a:cs typeface="Tahoma"/>
              </a:rPr>
              <a:t>c</a:t>
            </a:r>
            <a:r>
              <a:rPr sz="1677" dirty="0">
                <a:latin typeface="Tahoma"/>
                <a:cs typeface="Tahoma"/>
              </a:rPr>
              <a:t>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48321" y="3718559"/>
            <a:ext cx="384361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13" dirty="0">
                <a:latin typeface="Tahoma"/>
                <a:cs typeface="Tahoma"/>
              </a:rPr>
              <a:t>B</a:t>
            </a:r>
            <a:r>
              <a:rPr sz="1677" spc="4" dirty="0">
                <a:latin typeface="Tahoma"/>
                <a:cs typeface="Tahoma"/>
              </a:rPr>
              <a:t>o</a:t>
            </a:r>
            <a:r>
              <a:rPr sz="1677" dirty="0">
                <a:latin typeface="Tahoma"/>
                <a:cs typeface="Tahoma"/>
              </a:rPr>
              <a:t>b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73270" y="3859305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5071066" y="3244446"/>
            <a:ext cx="519953" cy="118782"/>
          </a:xfrm>
          <a:custGeom>
            <a:avLst/>
            <a:gdLst/>
            <a:ahLst/>
            <a:cxnLst/>
            <a:rect l="l" t="t" r="r" b="b"/>
            <a:pathLst>
              <a:path w="589279" h="134620">
                <a:moveTo>
                  <a:pt x="523822" y="39283"/>
                </a:moveTo>
                <a:lnTo>
                  <a:pt x="0" y="124136"/>
                </a:lnTo>
                <a:lnTo>
                  <a:pt x="1624" y="134165"/>
                </a:lnTo>
                <a:lnTo>
                  <a:pt x="525447" y="49312"/>
                </a:lnTo>
                <a:lnTo>
                  <a:pt x="528646" y="43648"/>
                </a:lnTo>
                <a:lnTo>
                  <a:pt x="523822" y="39283"/>
                </a:lnTo>
                <a:close/>
              </a:path>
              <a:path w="589279" h="134620">
                <a:moveTo>
                  <a:pt x="582253" y="38633"/>
                </a:moveTo>
                <a:lnTo>
                  <a:pt x="527834" y="38633"/>
                </a:lnTo>
                <a:lnTo>
                  <a:pt x="529459" y="48662"/>
                </a:lnTo>
                <a:lnTo>
                  <a:pt x="525447" y="49312"/>
                </a:lnTo>
                <a:lnTo>
                  <a:pt x="496652" y="100293"/>
                </a:lnTo>
                <a:lnTo>
                  <a:pt x="582253" y="38633"/>
                </a:lnTo>
                <a:close/>
              </a:path>
              <a:path w="589279" h="134620">
                <a:moveTo>
                  <a:pt x="527834" y="38633"/>
                </a:moveTo>
                <a:lnTo>
                  <a:pt x="523822" y="39283"/>
                </a:lnTo>
                <a:lnTo>
                  <a:pt x="528646" y="43648"/>
                </a:lnTo>
                <a:lnTo>
                  <a:pt x="525447" y="49312"/>
                </a:lnTo>
                <a:lnTo>
                  <a:pt x="529459" y="48662"/>
                </a:lnTo>
                <a:lnTo>
                  <a:pt x="527834" y="38633"/>
                </a:lnTo>
                <a:close/>
              </a:path>
              <a:path w="589279" h="134620">
                <a:moveTo>
                  <a:pt x="480406" y="0"/>
                </a:moveTo>
                <a:lnTo>
                  <a:pt x="523822" y="39283"/>
                </a:lnTo>
                <a:lnTo>
                  <a:pt x="527834" y="38633"/>
                </a:lnTo>
                <a:lnTo>
                  <a:pt x="582253" y="38633"/>
                </a:lnTo>
                <a:lnTo>
                  <a:pt x="588822" y="33901"/>
                </a:lnTo>
                <a:lnTo>
                  <a:pt x="480406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/>
          <p:nvPr/>
        </p:nvSpPr>
        <p:spPr>
          <a:xfrm>
            <a:off x="5089182" y="3859307"/>
            <a:ext cx="205628" cy="355226"/>
          </a:xfrm>
          <a:custGeom>
            <a:avLst/>
            <a:gdLst/>
            <a:ahLst/>
            <a:cxnLst/>
            <a:rect l="l" t="t" r="r" b="b"/>
            <a:pathLst>
              <a:path w="233045" h="402589">
                <a:moveTo>
                  <a:pt x="202766" y="52927"/>
                </a:moveTo>
                <a:lnTo>
                  <a:pt x="196340" y="53935"/>
                </a:lnTo>
                <a:lnTo>
                  <a:pt x="0" y="397529"/>
                </a:lnTo>
                <a:lnTo>
                  <a:pt x="8821" y="402569"/>
                </a:lnTo>
                <a:lnTo>
                  <a:pt x="205161" y="58976"/>
                </a:lnTo>
                <a:lnTo>
                  <a:pt x="202766" y="52927"/>
                </a:lnTo>
                <a:close/>
              </a:path>
              <a:path w="233045" h="402589">
                <a:moveTo>
                  <a:pt x="230070" y="52927"/>
                </a:moveTo>
                <a:lnTo>
                  <a:pt x="202766" y="52927"/>
                </a:lnTo>
                <a:lnTo>
                  <a:pt x="207177" y="55448"/>
                </a:lnTo>
                <a:lnTo>
                  <a:pt x="205161" y="58976"/>
                </a:lnTo>
                <a:lnTo>
                  <a:pt x="226710" y="113417"/>
                </a:lnTo>
                <a:lnTo>
                  <a:pt x="230070" y="52927"/>
                </a:lnTo>
                <a:close/>
              </a:path>
              <a:path w="233045" h="402589">
                <a:moveTo>
                  <a:pt x="233010" y="0"/>
                </a:moveTo>
                <a:lnTo>
                  <a:pt x="138497" y="63008"/>
                </a:lnTo>
                <a:lnTo>
                  <a:pt x="196340" y="53935"/>
                </a:lnTo>
                <a:lnTo>
                  <a:pt x="198356" y="50407"/>
                </a:lnTo>
                <a:lnTo>
                  <a:pt x="230210" y="50407"/>
                </a:lnTo>
                <a:lnTo>
                  <a:pt x="233010" y="0"/>
                </a:lnTo>
                <a:close/>
              </a:path>
              <a:path w="233045" h="402589">
                <a:moveTo>
                  <a:pt x="202767" y="52928"/>
                </a:moveTo>
                <a:lnTo>
                  <a:pt x="205161" y="58976"/>
                </a:lnTo>
                <a:lnTo>
                  <a:pt x="207177" y="55448"/>
                </a:lnTo>
                <a:lnTo>
                  <a:pt x="202767" y="52928"/>
                </a:lnTo>
                <a:close/>
              </a:path>
              <a:path w="233045" h="402589">
                <a:moveTo>
                  <a:pt x="198356" y="50407"/>
                </a:moveTo>
                <a:lnTo>
                  <a:pt x="196340" y="53935"/>
                </a:lnTo>
                <a:lnTo>
                  <a:pt x="202765" y="52927"/>
                </a:lnTo>
                <a:lnTo>
                  <a:pt x="198356" y="50407"/>
                </a:lnTo>
                <a:close/>
              </a:path>
              <a:path w="233045" h="402589">
                <a:moveTo>
                  <a:pt x="230210" y="50407"/>
                </a:moveTo>
                <a:lnTo>
                  <a:pt x="198356" y="50407"/>
                </a:lnTo>
                <a:lnTo>
                  <a:pt x="202766" y="52927"/>
                </a:lnTo>
                <a:lnTo>
                  <a:pt x="230070" y="52927"/>
                </a:lnTo>
                <a:lnTo>
                  <a:pt x="230210" y="50407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0" name="object 20"/>
          <p:cNvSpPr txBox="1"/>
          <p:nvPr/>
        </p:nvSpPr>
        <p:spPr>
          <a:xfrm>
            <a:off x="4351918" y="4017084"/>
            <a:ext cx="723340" cy="52953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 marR="26896" indent="10086">
              <a:lnSpc>
                <a:spcPct val="105300"/>
              </a:lnSpc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10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  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26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2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8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080578" y="3869393"/>
            <a:ext cx="962025" cy="615763"/>
          </a:xfrm>
          <a:custGeom>
            <a:avLst/>
            <a:gdLst/>
            <a:ahLst/>
            <a:cxnLst/>
            <a:rect l="l" t="t" r="r" b="b"/>
            <a:pathLst>
              <a:path w="1090295" h="697864">
                <a:moveTo>
                  <a:pt x="1032297" y="30684"/>
                </a:moveTo>
                <a:lnTo>
                  <a:pt x="0" y="689136"/>
                </a:lnTo>
                <a:lnTo>
                  <a:pt x="5463" y="697702"/>
                </a:lnTo>
                <a:lnTo>
                  <a:pt x="1037762" y="39249"/>
                </a:lnTo>
                <a:lnTo>
                  <a:pt x="1038456" y="32782"/>
                </a:lnTo>
                <a:lnTo>
                  <a:pt x="1032297" y="30684"/>
                </a:lnTo>
                <a:close/>
              </a:path>
              <a:path w="1090295" h="697864">
                <a:moveTo>
                  <a:pt x="1072793" y="28498"/>
                </a:moveTo>
                <a:lnTo>
                  <a:pt x="1035724" y="28498"/>
                </a:lnTo>
                <a:lnTo>
                  <a:pt x="1041187" y="37064"/>
                </a:lnTo>
                <a:lnTo>
                  <a:pt x="1037762" y="39249"/>
                </a:lnTo>
                <a:lnTo>
                  <a:pt x="1031511" y="97466"/>
                </a:lnTo>
                <a:lnTo>
                  <a:pt x="1072793" y="28498"/>
                </a:lnTo>
                <a:close/>
              </a:path>
              <a:path w="1090295" h="697864">
                <a:moveTo>
                  <a:pt x="1038457" y="32783"/>
                </a:moveTo>
                <a:lnTo>
                  <a:pt x="1037762" y="39249"/>
                </a:lnTo>
                <a:lnTo>
                  <a:pt x="1041187" y="37064"/>
                </a:lnTo>
                <a:lnTo>
                  <a:pt x="1038457" y="32783"/>
                </a:lnTo>
                <a:close/>
              </a:path>
              <a:path w="1090295" h="697864">
                <a:moveTo>
                  <a:pt x="1035724" y="28498"/>
                </a:moveTo>
                <a:lnTo>
                  <a:pt x="1032297" y="30684"/>
                </a:lnTo>
                <a:lnTo>
                  <a:pt x="1038456" y="32782"/>
                </a:lnTo>
                <a:lnTo>
                  <a:pt x="1035724" y="28498"/>
                </a:lnTo>
                <a:close/>
              </a:path>
              <a:path w="1090295" h="697864">
                <a:moveTo>
                  <a:pt x="1089851" y="0"/>
                </a:moveTo>
                <a:lnTo>
                  <a:pt x="976875" y="11807"/>
                </a:lnTo>
                <a:lnTo>
                  <a:pt x="1032297" y="30684"/>
                </a:lnTo>
                <a:lnTo>
                  <a:pt x="1035724" y="28498"/>
                </a:lnTo>
                <a:lnTo>
                  <a:pt x="1072793" y="28498"/>
                </a:lnTo>
                <a:lnTo>
                  <a:pt x="108985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3" name="object 23"/>
          <p:cNvSpPr txBox="1"/>
          <p:nvPr/>
        </p:nvSpPr>
        <p:spPr>
          <a:xfrm>
            <a:off x="5210288" y="4954344"/>
            <a:ext cx="1584512" cy="2286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412" spc="-4" dirty="0">
                <a:solidFill>
                  <a:srgbClr val="FF0000"/>
                </a:solidFill>
                <a:latin typeface="Tahoma"/>
                <a:cs typeface="Tahoma"/>
              </a:rPr>
              <a:t>Garbled truth</a:t>
            </a:r>
            <a:r>
              <a:rPr sz="1412" spc="-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412" spc="-4" dirty="0">
                <a:solidFill>
                  <a:srgbClr val="FF0000"/>
                </a:solidFill>
                <a:latin typeface="Tahoma"/>
                <a:cs typeface="Tahoma"/>
              </a:rPr>
              <a:t>table:</a:t>
            </a:r>
            <a:endParaRPr sz="1412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16527" y="4027692"/>
            <a:ext cx="3194797" cy="824193"/>
          </a:xfrm>
          <a:custGeom>
            <a:avLst/>
            <a:gdLst/>
            <a:ahLst/>
            <a:cxnLst/>
            <a:rect l="l" t="t" r="r" b="b"/>
            <a:pathLst>
              <a:path w="3620770" h="934085">
                <a:moveTo>
                  <a:pt x="17619" y="0"/>
                </a:moveTo>
                <a:lnTo>
                  <a:pt x="0" y="14564"/>
                </a:lnTo>
                <a:lnTo>
                  <a:pt x="8375" y="24696"/>
                </a:lnTo>
                <a:lnTo>
                  <a:pt x="16173" y="35627"/>
                </a:lnTo>
                <a:lnTo>
                  <a:pt x="40196" y="76563"/>
                </a:lnTo>
                <a:lnTo>
                  <a:pt x="66150" y="127877"/>
                </a:lnTo>
                <a:lnTo>
                  <a:pt x="85210" y="166490"/>
                </a:lnTo>
                <a:lnTo>
                  <a:pt x="106296" y="207854"/>
                </a:lnTo>
                <a:lnTo>
                  <a:pt x="129927" y="251266"/>
                </a:lnTo>
                <a:lnTo>
                  <a:pt x="156634" y="296031"/>
                </a:lnTo>
                <a:lnTo>
                  <a:pt x="186954" y="341461"/>
                </a:lnTo>
                <a:lnTo>
                  <a:pt x="221540" y="387010"/>
                </a:lnTo>
                <a:lnTo>
                  <a:pt x="260731" y="431703"/>
                </a:lnTo>
                <a:lnTo>
                  <a:pt x="305150" y="474974"/>
                </a:lnTo>
                <a:lnTo>
                  <a:pt x="355325" y="516125"/>
                </a:lnTo>
                <a:lnTo>
                  <a:pt x="411775" y="554451"/>
                </a:lnTo>
                <a:lnTo>
                  <a:pt x="475007" y="589257"/>
                </a:lnTo>
                <a:lnTo>
                  <a:pt x="545525" y="619850"/>
                </a:lnTo>
                <a:lnTo>
                  <a:pt x="583989" y="634160"/>
                </a:lnTo>
                <a:lnTo>
                  <a:pt x="625104" y="648853"/>
                </a:lnTo>
                <a:lnTo>
                  <a:pt x="668874" y="663916"/>
                </a:lnTo>
                <a:lnTo>
                  <a:pt x="715140" y="679276"/>
                </a:lnTo>
                <a:lnTo>
                  <a:pt x="763738" y="694852"/>
                </a:lnTo>
                <a:lnTo>
                  <a:pt x="814505" y="710568"/>
                </a:lnTo>
                <a:lnTo>
                  <a:pt x="867275" y="726346"/>
                </a:lnTo>
                <a:lnTo>
                  <a:pt x="921886" y="742104"/>
                </a:lnTo>
                <a:lnTo>
                  <a:pt x="978173" y="757767"/>
                </a:lnTo>
                <a:lnTo>
                  <a:pt x="1035972" y="773256"/>
                </a:lnTo>
                <a:lnTo>
                  <a:pt x="1095117" y="788490"/>
                </a:lnTo>
                <a:lnTo>
                  <a:pt x="1155446" y="803394"/>
                </a:lnTo>
                <a:lnTo>
                  <a:pt x="1278934" y="831877"/>
                </a:lnTo>
                <a:lnTo>
                  <a:pt x="1405232" y="858102"/>
                </a:lnTo>
                <a:lnTo>
                  <a:pt x="1532970" y="881423"/>
                </a:lnTo>
                <a:lnTo>
                  <a:pt x="1660833" y="901209"/>
                </a:lnTo>
                <a:lnTo>
                  <a:pt x="1724488" y="909593"/>
                </a:lnTo>
                <a:lnTo>
                  <a:pt x="1787602" y="916842"/>
                </a:lnTo>
                <a:lnTo>
                  <a:pt x="1850094" y="922891"/>
                </a:lnTo>
                <a:lnTo>
                  <a:pt x="1911798" y="927661"/>
                </a:lnTo>
                <a:lnTo>
                  <a:pt x="1972553" y="931071"/>
                </a:lnTo>
                <a:lnTo>
                  <a:pt x="2032196" y="933041"/>
                </a:lnTo>
                <a:lnTo>
                  <a:pt x="2090566" y="933493"/>
                </a:lnTo>
                <a:lnTo>
                  <a:pt x="2147500" y="932343"/>
                </a:lnTo>
                <a:lnTo>
                  <a:pt x="2202839" y="929511"/>
                </a:lnTo>
                <a:lnTo>
                  <a:pt x="2256420" y="924915"/>
                </a:lnTo>
                <a:lnTo>
                  <a:pt x="2308085" y="918470"/>
                </a:lnTo>
                <a:lnTo>
                  <a:pt x="2354473" y="910633"/>
                </a:lnTo>
                <a:lnTo>
                  <a:pt x="2090741" y="910633"/>
                </a:lnTo>
                <a:lnTo>
                  <a:pt x="2032951" y="910193"/>
                </a:lnTo>
                <a:lnTo>
                  <a:pt x="1973834" y="908246"/>
                </a:lnTo>
                <a:lnTo>
                  <a:pt x="1913559" y="904868"/>
                </a:lnTo>
                <a:lnTo>
                  <a:pt x="1852296" y="900137"/>
                </a:lnTo>
                <a:lnTo>
                  <a:pt x="1790211" y="894130"/>
                </a:lnTo>
                <a:lnTo>
                  <a:pt x="1727471" y="886928"/>
                </a:lnTo>
                <a:lnTo>
                  <a:pt x="1664328" y="878619"/>
                </a:lnTo>
                <a:lnTo>
                  <a:pt x="1537075" y="858935"/>
                </a:lnTo>
                <a:lnTo>
                  <a:pt x="1409879" y="835719"/>
                </a:lnTo>
                <a:lnTo>
                  <a:pt x="1284071" y="809602"/>
                </a:lnTo>
                <a:lnTo>
                  <a:pt x="1160928" y="781202"/>
                </a:lnTo>
                <a:lnTo>
                  <a:pt x="1100819" y="766353"/>
                </a:lnTo>
                <a:lnTo>
                  <a:pt x="1041888" y="751174"/>
                </a:lnTo>
                <a:lnTo>
                  <a:pt x="984302" y="735744"/>
                </a:lnTo>
                <a:lnTo>
                  <a:pt x="928223" y="720140"/>
                </a:lnTo>
                <a:lnTo>
                  <a:pt x="873823" y="704443"/>
                </a:lnTo>
                <a:lnTo>
                  <a:pt x="821264" y="688731"/>
                </a:lnTo>
                <a:lnTo>
                  <a:pt x="770716" y="673083"/>
                </a:lnTo>
                <a:lnTo>
                  <a:pt x="722342" y="657580"/>
                </a:lnTo>
                <a:lnTo>
                  <a:pt x="676314" y="642301"/>
                </a:lnTo>
                <a:lnTo>
                  <a:pt x="632795" y="627325"/>
                </a:lnTo>
                <a:lnTo>
                  <a:pt x="591957" y="612734"/>
                </a:lnTo>
                <a:lnTo>
                  <a:pt x="554134" y="598672"/>
                </a:lnTo>
                <a:lnTo>
                  <a:pt x="485559" y="568976"/>
                </a:lnTo>
                <a:lnTo>
                  <a:pt x="424176" y="535246"/>
                </a:lnTo>
                <a:lnTo>
                  <a:pt x="369426" y="498132"/>
                </a:lnTo>
                <a:lnTo>
                  <a:pt x="320760" y="458274"/>
                </a:lnTo>
                <a:lnTo>
                  <a:pt x="277633" y="416312"/>
                </a:lnTo>
                <a:lnTo>
                  <a:pt x="239513" y="372884"/>
                </a:lnTo>
                <a:lnTo>
                  <a:pt x="205964" y="328764"/>
                </a:lnTo>
                <a:lnTo>
                  <a:pt x="176263" y="284317"/>
                </a:lnTo>
                <a:lnTo>
                  <a:pt x="150004" y="240336"/>
                </a:lnTo>
                <a:lnTo>
                  <a:pt x="126663" y="197472"/>
                </a:lnTo>
                <a:lnTo>
                  <a:pt x="105709" y="156371"/>
                </a:lnTo>
                <a:lnTo>
                  <a:pt x="86605" y="117668"/>
                </a:lnTo>
                <a:lnTo>
                  <a:pt x="68840" y="82081"/>
                </a:lnTo>
                <a:lnTo>
                  <a:pt x="43276" y="35601"/>
                </a:lnTo>
                <a:lnTo>
                  <a:pt x="25995" y="10132"/>
                </a:lnTo>
                <a:lnTo>
                  <a:pt x="17619" y="0"/>
                </a:lnTo>
                <a:close/>
              </a:path>
              <a:path w="3620770" h="934085">
                <a:moveTo>
                  <a:pt x="3552257" y="52855"/>
                </a:moveTo>
                <a:lnTo>
                  <a:pt x="3504314" y="93098"/>
                </a:lnTo>
                <a:lnTo>
                  <a:pt x="3473966" y="119716"/>
                </a:lnTo>
                <a:lnTo>
                  <a:pt x="3442502" y="147913"/>
                </a:lnTo>
                <a:lnTo>
                  <a:pt x="3232252" y="340875"/>
                </a:lnTo>
                <a:lnTo>
                  <a:pt x="3154860" y="410259"/>
                </a:lnTo>
                <a:lnTo>
                  <a:pt x="3074311" y="479945"/>
                </a:lnTo>
                <a:lnTo>
                  <a:pt x="2990916" y="548587"/>
                </a:lnTo>
                <a:lnTo>
                  <a:pt x="2904883" y="614917"/>
                </a:lnTo>
                <a:lnTo>
                  <a:pt x="2861054" y="646736"/>
                </a:lnTo>
                <a:lnTo>
                  <a:pt x="2816711" y="677454"/>
                </a:lnTo>
                <a:lnTo>
                  <a:pt x="2771893" y="706904"/>
                </a:lnTo>
                <a:lnTo>
                  <a:pt x="2726640" y="734921"/>
                </a:lnTo>
                <a:lnTo>
                  <a:pt x="2680995" y="761335"/>
                </a:lnTo>
                <a:lnTo>
                  <a:pt x="2634998" y="785982"/>
                </a:lnTo>
                <a:lnTo>
                  <a:pt x="2588690" y="808695"/>
                </a:lnTo>
                <a:lnTo>
                  <a:pt x="2542114" y="829311"/>
                </a:lnTo>
                <a:lnTo>
                  <a:pt x="2495311" y="847665"/>
                </a:lnTo>
                <a:lnTo>
                  <a:pt x="2448321" y="863594"/>
                </a:lnTo>
                <a:lnTo>
                  <a:pt x="2401185" y="876940"/>
                </a:lnTo>
                <a:lnTo>
                  <a:pt x="2353863" y="887552"/>
                </a:lnTo>
                <a:lnTo>
                  <a:pt x="2305253" y="895786"/>
                </a:lnTo>
                <a:lnTo>
                  <a:pt x="2254463" y="902139"/>
                </a:lnTo>
                <a:lnTo>
                  <a:pt x="2201668" y="906682"/>
                </a:lnTo>
                <a:lnTo>
                  <a:pt x="2147037" y="909487"/>
                </a:lnTo>
                <a:lnTo>
                  <a:pt x="2090741" y="910633"/>
                </a:lnTo>
                <a:lnTo>
                  <a:pt x="2354473" y="910633"/>
                </a:lnTo>
                <a:lnTo>
                  <a:pt x="2406180" y="899247"/>
                </a:lnTo>
                <a:lnTo>
                  <a:pt x="2454540" y="885592"/>
                </a:lnTo>
                <a:lnTo>
                  <a:pt x="2502644" y="869317"/>
                </a:lnTo>
                <a:lnTo>
                  <a:pt x="2550454" y="850595"/>
                </a:lnTo>
                <a:lnTo>
                  <a:pt x="2597938" y="829600"/>
                </a:lnTo>
                <a:lnTo>
                  <a:pt x="2645060" y="806508"/>
                </a:lnTo>
                <a:lnTo>
                  <a:pt x="2691789" y="781486"/>
                </a:lnTo>
                <a:lnTo>
                  <a:pt x="2738088" y="754708"/>
                </a:lnTo>
                <a:lnTo>
                  <a:pt x="2783925" y="726343"/>
                </a:lnTo>
                <a:lnTo>
                  <a:pt x="2829264" y="696559"/>
                </a:lnTo>
                <a:lnTo>
                  <a:pt x="2874072" y="665528"/>
                </a:lnTo>
                <a:lnTo>
                  <a:pt x="2918312" y="633417"/>
                </a:lnTo>
                <a:lnTo>
                  <a:pt x="3004873" y="566693"/>
                </a:lnTo>
                <a:lnTo>
                  <a:pt x="3088838" y="497596"/>
                </a:lnTo>
                <a:lnTo>
                  <a:pt x="3169815" y="427549"/>
                </a:lnTo>
                <a:lnTo>
                  <a:pt x="3247513" y="357896"/>
                </a:lnTo>
                <a:lnTo>
                  <a:pt x="3457884" y="164823"/>
                </a:lnTo>
                <a:lnTo>
                  <a:pt x="3489223" y="136742"/>
                </a:lnTo>
                <a:lnTo>
                  <a:pt x="3519388" y="110284"/>
                </a:lnTo>
                <a:lnTo>
                  <a:pt x="3548339" y="85622"/>
                </a:lnTo>
                <a:lnTo>
                  <a:pt x="3565648" y="71435"/>
                </a:lnTo>
                <a:lnTo>
                  <a:pt x="3566041" y="56335"/>
                </a:lnTo>
                <a:lnTo>
                  <a:pt x="3552257" y="52855"/>
                </a:lnTo>
                <a:close/>
              </a:path>
              <a:path w="3620770" h="934085">
                <a:moveTo>
                  <a:pt x="3604605" y="47495"/>
                </a:moveTo>
                <a:lnTo>
                  <a:pt x="3558795" y="47495"/>
                </a:lnTo>
                <a:lnTo>
                  <a:pt x="3573287" y="65175"/>
                </a:lnTo>
                <a:lnTo>
                  <a:pt x="3565648" y="71435"/>
                </a:lnTo>
                <a:lnTo>
                  <a:pt x="3564136" y="129499"/>
                </a:lnTo>
                <a:lnTo>
                  <a:pt x="3604605" y="47495"/>
                </a:lnTo>
                <a:close/>
              </a:path>
              <a:path w="3620770" h="934085">
                <a:moveTo>
                  <a:pt x="3566041" y="56336"/>
                </a:moveTo>
                <a:lnTo>
                  <a:pt x="3565648" y="71435"/>
                </a:lnTo>
                <a:lnTo>
                  <a:pt x="3573287" y="65175"/>
                </a:lnTo>
                <a:lnTo>
                  <a:pt x="3566041" y="56336"/>
                </a:lnTo>
                <a:close/>
              </a:path>
              <a:path w="3620770" h="934085">
                <a:moveTo>
                  <a:pt x="3558795" y="47495"/>
                </a:moveTo>
                <a:lnTo>
                  <a:pt x="3552257" y="52855"/>
                </a:lnTo>
                <a:lnTo>
                  <a:pt x="3566041" y="56335"/>
                </a:lnTo>
                <a:lnTo>
                  <a:pt x="3558795" y="47495"/>
                </a:lnTo>
                <a:close/>
              </a:path>
              <a:path w="3620770" h="934085">
                <a:moveTo>
                  <a:pt x="3620689" y="14902"/>
                </a:moveTo>
                <a:lnTo>
                  <a:pt x="3495080" y="38417"/>
                </a:lnTo>
                <a:lnTo>
                  <a:pt x="3552257" y="52855"/>
                </a:lnTo>
                <a:lnTo>
                  <a:pt x="3558795" y="47495"/>
                </a:lnTo>
                <a:lnTo>
                  <a:pt x="3604605" y="47495"/>
                </a:lnTo>
                <a:lnTo>
                  <a:pt x="3620689" y="1490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6" name="object 26"/>
          <p:cNvSpPr/>
          <p:nvPr/>
        </p:nvSpPr>
        <p:spPr>
          <a:xfrm>
            <a:off x="7010400" y="2837329"/>
            <a:ext cx="2097741" cy="862853"/>
          </a:xfrm>
          <a:custGeom>
            <a:avLst/>
            <a:gdLst/>
            <a:ahLst/>
            <a:cxnLst/>
            <a:rect l="l" t="t" r="r" b="b"/>
            <a:pathLst>
              <a:path w="2377440" h="977900">
                <a:moveTo>
                  <a:pt x="990600" y="670560"/>
                </a:moveTo>
                <a:lnTo>
                  <a:pt x="396239" y="670560"/>
                </a:lnTo>
                <a:lnTo>
                  <a:pt x="221007" y="977898"/>
                </a:lnTo>
                <a:lnTo>
                  <a:pt x="990600" y="670560"/>
                </a:lnTo>
                <a:close/>
              </a:path>
              <a:path w="2377440" h="977900">
                <a:moveTo>
                  <a:pt x="2377439" y="0"/>
                </a:moveTo>
                <a:lnTo>
                  <a:pt x="0" y="0"/>
                </a:lnTo>
                <a:lnTo>
                  <a:pt x="0" y="670560"/>
                </a:lnTo>
                <a:lnTo>
                  <a:pt x="2377439" y="670560"/>
                </a:lnTo>
                <a:lnTo>
                  <a:pt x="2377439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7" name="object 27"/>
          <p:cNvSpPr/>
          <p:nvPr/>
        </p:nvSpPr>
        <p:spPr>
          <a:xfrm>
            <a:off x="7010400" y="2837329"/>
            <a:ext cx="2097741" cy="862853"/>
          </a:xfrm>
          <a:custGeom>
            <a:avLst/>
            <a:gdLst/>
            <a:ahLst/>
            <a:cxnLst/>
            <a:rect l="l" t="t" r="r" b="b"/>
            <a:pathLst>
              <a:path w="2377440" h="977900">
                <a:moveTo>
                  <a:pt x="0" y="0"/>
                </a:moveTo>
                <a:lnTo>
                  <a:pt x="396239" y="0"/>
                </a:lnTo>
                <a:lnTo>
                  <a:pt x="990599" y="0"/>
                </a:lnTo>
                <a:lnTo>
                  <a:pt x="2377439" y="0"/>
                </a:lnTo>
                <a:lnTo>
                  <a:pt x="2377439" y="391160"/>
                </a:lnTo>
                <a:lnTo>
                  <a:pt x="2377439" y="558801"/>
                </a:lnTo>
                <a:lnTo>
                  <a:pt x="2377439" y="670559"/>
                </a:lnTo>
                <a:lnTo>
                  <a:pt x="990599" y="670559"/>
                </a:lnTo>
                <a:lnTo>
                  <a:pt x="221007" y="977899"/>
                </a:lnTo>
                <a:lnTo>
                  <a:pt x="396239" y="670559"/>
                </a:lnTo>
                <a:lnTo>
                  <a:pt x="0" y="670559"/>
                </a:lnTo>
                <a:lnTo>
                  <a:pt x="0" y="558801"/>
                </a:lnTo>
                <a:lnTo>
                  <a:pt x="0" y="391160"/>
                </a:lnTo>
                <a:lnTo>
                  <a:pt x="0" y="0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8" name="object 28"/>
          <p:cNvSpPr txBox="1"/>
          <p:nvPr/>
        </p:nvSpPr>
        <p:spPr>
          <a:xfrm>
            <a:off x="7063740" y="2857949"/>
            <a:ext cx="1834963" cy="536629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11206" marR="4483" algn="just">
              <a:lnSpc>
                <a:spcPct val="99200"/>
              </a:lnSpc>
              <a:spcBef>
                <a:spcPts val="97"/>
              </a:spcBef>
            </a:pPr>
            <a:r>
              <a:rPr sz="1147" spc="-9" dirty="0">
                <a:latin typeface="Tahoma"/>
                <a:cs typeface="Tahoma"/>
              </a:rPr>
              <a:t>Does </a:t>
            </a:r>
            <a:r>
              <a:rPr sz="1147" u="sng" spc="-9" dirty="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not</a:t>
            </a:r>
            <a:r>
              <a:rPr sz="1147" spc="-9" dirty="0">
                <a:latin typeface="Tahoma"/>
                <a:cs typeface="Tahoma"/>
              </a:rPr>
              <a:t> know which row</a:t>
            </a:r>
            <a:r>
              <a:rPr sz="1147" spc="-137" dirty="0">
                <a:latin typeface="Tahoma"/>
                <a:cs typeface="Tahoma"/>
              </a:rPr>
              <a:t> </a:t>
            </a:r>
            <a:r>
              <a:rPr sz="1147" spc="-4" dirty="0">
                <a:latin typeface="Tahoma"/>
                <a:cs typeface="Tahoma"/>
              </a:rPr>
              <a:t>of  </a:t>
            </a:r>
            <a:r>
              <a:rPr sz="1147" spc="-9" dirty="0">
                <a:latin typeface="Tahoma"/>
                <a:cs typeface="Tahoma"/>
              </a:rPr>
              <a:t>garbled table </a:t>
            </a:r>
            <a:r>
              <a:rPr sz="1147" spc="-13" dirty="0">
                <a:latin typeface="Tahoma"/>
                <a:cs typeface="Tahoma"/>
              </a:rPr>
              <a:t>corresponds</a:t>
            </a:r>
            <a:r>
              <a:rPr sz="1147" spc="-71" dirty="0">
                <a:latin typeface="Tahoma"/>
                <a:cs typeface="Tahoma"/>
              </a:rPr>
              <a:t> </a:t>
            </a:r>
            <a:r>
              <a:rPr sz="1147" spc="-4" dirty="0">
                <a:latin typeface="Tahoma"/>
                <a:cs typeface="Tahoma"/>
              </a:rPr>
              <a:t>to  </a:t>
            </a:r>
            <a:r>
              <a:rPr sz="1147" spc="-13" dirty="0">
                <a:latin typeface="Tahoma"/>
                <a:cs typeface="Tahoma"/>
              </a:rPr>
              <a:t>which </a:t>
            </a:r>
            <a:r>
              <a:rPr sz="1147" spc="-9" dirty="0">
                <a:latin typeface="Tahoma"/>
                <a:cs typeface="Tahoma"/>
              </a:rPr>
              <a:t>row </a:t>
            </a:r>
            <a:r>
              <a:rPr sz="1147" spc="-4" dirty="0">
                <a:latin typeface="Tahoma"/>
                <a:cs typeface="Tahoma"/>
              </a:rPr>
              <a:t>of </a:t>
            </a:r>
            <a:r>
              <a:rPr sz="1147" spc="-13" dirty="0">
                <a:latin typeface="Tahoma"/>
                <a:cs typeface="Tahoma"/>
              </a:rPr>
              <a:t>original</a:t>
            </a:r>
            <a:r>
              <a:rPr sz="1147" spc="-57" dirty="0">
                <a:latin typeface="Tahoma"/>
                <a:cs typeface="Tahoma"/>
              </a:rPr>
              <a:t> </a:t>
            </a:r>
            <a:r>
              <a:rPr sz="1147" spc="-9" dirty="0">
                <a:latin typeface="Tahoma"/>
                <a:cs typeface="Tahoma"/>
              </a:rPr>
              <a:t>table</a:t>
            </a:r>
            <a:endParaRPr sz="1147">
              <a:latin typeface="Tahoma"/>
              <a:cs typeface="Tahoma"/>
            </a:endParaRPr>
          </a:p>
        </p:txBody>
      </p:sp>
      <p:sp>
        <p:nvSpPr>
          <p:cNvPr id="31" name="object 25">
            <a:extLst>
              <a:ext uri="{FF2B5EF4-FFF2-40B4-BE49-F238E27FC236}">
                <a16:creationId xmlns:a16="http://schemas.microsoft.com/office/drawing/2014/main" id="{6B8273B0-CF53-E549-AE57-72B81D94E454}"/>
              </a:ext>
            </a:extLst>
          </p:cNvPr>
          <p:cNvSpPr txBox="1"/>
          <p:nvPr/>
        </p:nvSpPr>
        <p:spPr>
          <a:xfrm>
            <a:off x="2643817" y="4464783"/>
            <a:ext cx="1334060" cy="1076694"/>
          </a:xfrm>
          <a:prstGeom prst="rect">
            <a:avLst/>
          </a:prstGeom>
        </p:spPr>
        <p:txBody>
          <a:bodyPr vert="horz" wrap="square" lIns="0" tIns="560" rIns="0" bIns="0" rtlCol="0">
            <a:spAutoFit/>
          </a:bodyPr>
          <a:lstStyle/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lang="en-US" sz="1600" spc="9" dirty="0">
                <a:solidFill>
                  <a:srgbClr val="954F72"/>
                </a:solidFill>
                <a:cs typeface="Tahoma"/>
              </a:rPr>
              <a:t>E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k</a:t>
            </a:r>
            <a:r>
              <a:rPr lang="en-US" sz="1600" spc="-19" baseline="-29914" dirty="0">
                <a:solidFill>
                  <a:srgbClr val="954F72"/>
                </a:solidFill>
                <a:cs typeface="Tahoma"/>
              </a:rPr>
              <a:t>x0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(E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k</a:t>
            </a:r>
            <a:r>
              <a:rPr lang="en-US" sz="1600" spc="-13" baseline="-29914" dirty="0">
                <a:solidFill>
                  <a:srgbClr val="954F72"/>
                </a:solidFill>
                <a:cs typeface="Tahoma"/>
              </a:rPr>
              <a:t>y0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(k</a:t>
            </a:r>
            <a:r>
              <a:rPr lang="en-US" sz="1600" spc="-13" baseline="-17094" dirty="0">
                <a:solidFill>
                  <a:srgbClr val="954F72"/>
                </a:solidFill>
                <a:cs typeface="Tahoma"/>
              </a:rPr>
              <a:t>z0</a:t>
            </a:r>
            <a:r>
              <a:rPr lang="en-US" sz="1600" spc="9" dirty="0">
                <a:solidFill>
                  <a:srgbClr val="954F72"/>
                </a:solidFill>
                <a:cs typeface="Tahoma"/>
              </a:rPr>
              <a:t>))</a:t>
            </a:r>
            <a:endParaRPr lang="en-US" sz="1677" spc="9" dirty="0">
              <a:solidFill>
                <a:srgbClr val="95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))  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954F72"/>
                </a:solidFill>
                <a:latin typeface="Tahoma"/>
                <a:cs typeface="Tahoma"/>
              </a:rPr>
              <a:t>))</a:t>
            </a:r>
            <a:endParaRPr sz="1677" dirty="0">
              <a:latin typeface="Tahoma"/>
              <a:cs typeface="Tahoma"/>
            </a:endParaRPr>
          </a:p>
          <a:p>
            <a:pPr marL="33619">
              <a:spcBef>
                <a:spcPts val="106"/>
              </a:spcBef>
            </a:pP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E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721" spc="-6" baseline="-2991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721" spc="-6" baseline="-1709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677" spc="-4" dirty="0">
                <a:solidFill>
                  <a:srgbClr val="954F72"/>
                </a:solidFill>
                <a:latin typeface="Tahoma"/>
                <a:cs typeface="Tahoma"/>
              </a:rPr>
              <a:t>))</a:t>
            </a:r>
            <a:endParaRPr sz="1677" dirty="0">
              <a:latin typeface="Tahoma"/>
              <a:cs typeface="Tahoma"/>
            </a:endParaRPr>
          </a:p>
        </p:txBody>
      </p:sp>
      <p:sp>
        <p:nvSpPr>
          <p:cNvPr id="32" name="object 25">
            <a:extLst>
              <a:ext uri="{FF2B5EF4-FFF2-40B4-BE49-F238E27FC236}">
                <a16:creationId xmlns:a16="http://schemas.microsoft.com/office/drawing/2014/main" id="{C0569B7F-04B3-8C4C-8E24-FE798BC3B2F0}"/>
              </a:ext>
            </a:extLst>
          </p:cNvPr>
          <p:cNvSpPr txBox="1"/>
          <p:nvPr/>
        </p:nvSpPr>
        <p:spPr>
          <a:xfrm>
            <a:off x="7031716" y="4495781"/>
            <a:ext cx="1531111" cy="1095609"/>
          </a:xfrm>
          <a:prstGeom prst="rect">
            <a:avLst/>
          </a:prstGeom>
        </p:spPr>
        <p:txBody>
          <a:bodyPr vert="horz" wrap="square" lIns="0" tIns="560" rIns="0" bIns="0" rtlCol="0">
            <a:spAutoFit/>
          </a:bodyPr>
          <a:lstStyle/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)) </a:t>
            </a:r>
            <a:endParaRPr lang="en-US" sz="1677" spc="9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lang="en-US" sz="1600" spc="-4" dirty="0">
                <a:solidFill>
                  <a:srgbClr val="FF0000"/>
                </a:solidFill>
                <a:cs typeface="Tahoma"/>
              </a:rPr>
              <a:t>E</a:t>
            </a:r>
            <a:r>
              <a:rPr lang="en-US" sz="1600" spc="-6" baseline="-17094" dirty="0">
                <a:solidFill>
                  <a:srgbClr val="FF0000"/>
                </a:solidFill>
                <a:cs typeface="Tahoma"/>
              </a:rPr>
              <a:t>k</a:t>
            </a:r>
            <a:r>
              <a:rPr lang="en-US" sz="1600" spc="-6" baseline="-29914" dirty="0">
                <a:solidFill>
                  <a:srgbClr val="FF0000"/>
                </a:solidFill>
                <a:cs typeface="Tahoma"/>
              </a:rPr>
              <a:t>x1</a:t>
            </a:r>
            <a:r>
              <a:rPr lang="en-US" sz="1600" spc="-4" dirty="0">
                <a:solidFill>
                  <a:srgbClr val="FF0000"/>
                </a:solidFill>
                <a:cs typeface="Tahoma"/>
              </a:rPr>
              <a:t>(E</a:t>
            </a:r>
            <a:r>
              <a:rPr lang="en-US" sz="1600" spc="-6" baseline="-17094" dirty="0">
                <a:solidFill>
                  <a:srgbClr val="FF0000"/>
                </a:solidFill>
                <a:cs typeface="Tahoma"/>
              </a:rPr>
              <a:t>k</a:t>
            </a:r>
            <a:r>
              <a:rPr lang="en-US" sz="1600" spc="-6" baseline="-29914" dirty="0">
                <a:solidFill>
                  <a:srgbClr val="FF0000"/>
                </a:solidFill>
                <a:cs typeface="Tahoma"/>
              </a:rPr>
              <a:t>y1</a:t>
            </a:r>
            <a:r>
              <a:rPr lang="en-US" sz="1600" spc="-4" dirty="0">
                <a:solidFill>
                  <a:srgbClr val="FF0000"/>
                </a:solidFill>
                <a:cs typeface="Tahoma"/>
              </a:rPr>
              <a:t>(k</a:t>
            </a:r>
            <a:r>
              <a:rPr lang="en-US" sz="1600" spc="-6" baseline="-17094" dirty="0">
                <a:solidFill>
                  <a:srgbClr val="FF0000"/>
                </a:solidFill>
                <a:cs typeface="Tahoma"/>
              </a:rPr>
              <a:t>z1</a:t>
            </a:r>
            <a:r>
              <a:rPr lang="en-US" sz="1600" spc="-4" dirty="0">
                <a:solidFill>
                  <a:srgbClr val="FF0000"/>
                </a:solidFill>
                <a:cs typeface="Tahoma"/>
              </a:rPr>
              <a:t>))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677" spc="9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19" baseline="-29914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721" spc="-19" baseline="-2991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(E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13" baseline="-2991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721" spc="-13" baseline="-2991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(k</a:t>
            </a:r>
            <a:r>
              <a:rPr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z</a:t>
            </a:r>
            <a:r>
              <a:rPr lang="en-US" sz="1721" spc="-13" baseline="-1709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))</a:t>
            </a:r>
            <a:endParaRPr sz="1677" dirty="0">
              <a:solidFill>
                <a:srgbClr val="FF0000"/>
              </a:solidFill>
              <a:latin typeface="Tahoma"/>
              <a:cs typeface="Tahoma"/>
            </a:endParaRPr>
          </a:p>
          <a:p>
            <a:pPr marL="33619">
              <a:spcBef>
                <a:spcPts val="106"/>
              </a:spcBef>
            </a:pPr>
            <a:r>
              <a:rPr lang="en-US" spc="9" dirty="0">
                <a:solidFill>
                  <a:srgbClr val="FF0000"/>
                </a:solidFill>
                <a:cs typeface="Tahoma"/>
              </a:rPr>
              <a:t>E</a:t>
            </a:r>
            <a:r>
              <a:rPr lang="en-US" spc="-13" baseline="-17094" dirty="0">
                <a:solidFill>
                  <a:srgbClr val="FF0000"/>
                </a:solidFill>
                <a:cs typeface="Tahoma"/>
              </a:rPr>
              <a:t>k</a:t>
            </a:r>
            <a:r>
              <a:rPr lang="en-US" spc="-19" baseline="-29914" dirty="0">
                <a:solidFill>
                  <a:srgbClr val="FF0000"/>
                </a:solidFill>
                <a:cs typeface="Tahoma"/>
              </a:rPr>
              <a:t>x0</a:t>
            </a:r>
            <a:r>
              <a:rPr lang="en-US" spc="9" dirty="0">
                <a:solidFill>
                  <a:srgbClr val="FF0000"/>
                </a:solidFill>
                <a:cs typeface="Tahoma"/>
              </a:rPr>
              <a:t>(E</a:t>
            </a:r>
            <a:r>
              <a:rPr lang="en-US" spc="-13" baseline="-17094" dirty="0">
                <a:solidFill>
                  <a:srgbClr val="FF0000"/>
                </a:solidFill>
                <a:cs typeface="Tahoma"/>
              </a:rPr>
              <a:t>k</a:t>
            </a:r>
            <a:r>
              <a:rPr lang="en-US" spc="-13" baseline="-29914" dirty="0">
                <a:solidFill>
                  <a:srgbClr val="FF0000"/>
                </a:solidFill>
                <a:cs typeface="Tahoma"/>
              </a:rPr>
              <a:t>y0</a:t>
            </a:r>
            <a:r>
              <a:rPr lang="en-US" spc="9" dirty="0">
                <a:solidFill>
                  <a:srgbClr val="FF0000"/>
                </a:solidFill>
                <a:cs typeface="Tahoma"/>
              </a:rPr>
              <a:t>(k</a:t>
            </a:r>
            <a:r>
              <a:rPr lang="en-US" spc="-13" baseline="-17094" dirty="0">
                <a:solidFill>
                  <a:srgbClr val="FF0000"/>
                </a:solidFill>
                <a:cs typeface="Tahoma"/>
              </a:rPr>
              <a:t>z0</a:t>
            </a:r>
            <a:r>
              <a:rPr lang="en-US" spc="9" dirty="0">
                <a:solidFill>
                  <a:srgbClr val="FF0000"/>
                </a:solidFill>
                <a:cs typeface="Tahoma"/>
              </a:rPr>
              <a:t>))</a:t>
            </a:r>
            <a:endParaRPr lang="en-US" sz="2000" spc="9" dirty="0">
              <a:solidFill>
                <a:srgbClr val="FF0000"/>
              </a:solidFill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1016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70045" y="5535257"/>
            <a:ext cx="375397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spc="-88" dirty="0">
                <a:solidFill>
                  <a:srgbClr val="E7E6E6"/>
                </a:solidFill>
                <a:latin typeface="Arial"/>
                <a:cs typeface="Arial"/>
              </a:rPr>
              <a:t>11</a:t>
            </a:r>
            <a:endParaRPr sz="882">
              <a:latin typeface="Arial"/>
              <a:cs typeface="Arial"/>
            </a:endParaRPr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89FD1124-F965-AA4C-9097-430F984FF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Alice sends the key corresponding to her input bit</a:t>
            </a:r>
          </a:p>
          <a:p>
            <a:r>
              <a:rPr lang="en-US" dirty="0"/>
              <a:t>Keys are random, so Bob does not learn what this bit 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4: Send Keys For Alice’s Inputs</a:t>
            </a:r>
          </a:p>
        </p:txBody>
      </p:sp>
      <p:sp>
        <p:nvSpPr>
          <p:cNvPr id="5" name="object 5"/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6"/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5402356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/>
          <p:nvPr/>
        </p:nvSpPr>
        <p:spPr>
          <a:xfrm>
            <a:off x="5778874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/>
          <p:nvPr/>
        </p:nvSpPr>
        <p:spPr>
          <a:xfrm>
            <a:off x="5590614" y="319703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 txBox="1"/>
          <p:nvPr/>
        </p:nvSpPr>
        <p:spPr>
          <a:xfrm>
            <a:off x="5240543" y="3675080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96036" y="3525819"/>
            <a:ext cx="265579" cy="33191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1129"/>
              </a:lnSpc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  <a:p>
            <a:pPr marL="132236">
              <a:lnSpc>
                <a:spcPts val="1446"/>
              </a:lnSpc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63272" y="2975833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09783" y="3869390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5" name="object 15"/>
          <p:cNvSpPr txBox="1"/>
          <p:nvPr/>
        </p:nvSpPr>
        <p:spPr>
          <a:xfrm>
            <a:off x="3750162" y="3686286"/>
            <a:ext cx="462243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9" dirty="0">
                <a:latin typeface="Tahoma"/>
                <a:cs typeface="Tahoma"/>
              </a:rPr>
              <a:t>A</a:t>
            </a:r>
            <a:r>
              <a:rPr sz="1677" spc="4" dirty="0">
                <a:latin typeface="Tahoma"/>
                <a:cs typeface="Tahoma"/>
              </a:rPr>
              <a:t>li</a:t>
            </a:r>
            <a:r>
              <a:rPr sz="1677" spc="9" dirty="0">
                <a:latin typeface="Tahoma"/>
                <a:cs typeface="Tahoma"/>
              </a:rPr>
              <a:t>c</a:t>
            </a:r>
            <a:r>
              <a:rPr sz="1677" dirty="0">
                <a:latin typeface="Tahoma"/>
                <a:cs typeface="Tahoma"/>
              </a:rPr>
              <a:t>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48321" y="3718559"/>
            <a:ext cx="384361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13" dirty="0">
                <a:latin typeface="Tahoma"/>
                <a:cs typeface="Tahoma"/>
              </a:rPr>
              <a:t>B</a:t>
            </a:r>
            <a:r>
              <a:rPr sz="1677" spc="4" dirty="0">
                <a:latin typeface="Tahoma"/>
                <a:cs typeface="Tahoma"/>
              </a:rPr>
              <a:t>o</a:t>
            </a:r>
            <a:r>
              <a:rPr sz="1677" dirty="0">
                <a:latin typeface="Tahoma"/>
                <a:cs typeface="Tahoma"/>
              </a:rPr>
              <a:t>b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773270" y="3859305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5071122" y="3192606"/>
            <a:ext cx="519953" cy="113179"/>
          </a:xfrm>
          <a:custGeom>
            <a:avLst/>
            <a:gdLst/>
            <a:ahLst/>
            <a:cxnLst/>
            <a:rect l="l" t="t" r="r" b="b"/>
            <a:pathLst>
              <a:path w="589279" h="128270">
                <a:moveTo>
                  <a:pt x="523695" y="88093"/>
                </a:moveTo>
                <a:lnTo>
                  <a:pt x="480781" y="127923"/>
                </a:lnTo>
                <a:lnTo>
                  <a:pt x="588759" y="92654"/>
                </a:lnTo>
                <a:lnTo>
                  <a:pt x="583111" y="88692"/>
                </a:lnTo>
                <a:lnTo>
                  <a:pt x="527715" y="88692"/>
                </a:lnTo>
                <a:lnTo>
                  <a:pt x="523695" y="88093"/>
                </a:lnTo>
                <a:close/>
              </a:path>
              <a:path w="589279" h="128270">
                <a:moveTo>
                  <a:pt x="525194" y="78044"/>
                </a:moveTo>
                <a:lnTo>
                  <a:pt x="528464" y="83667"/>
                </a:lnTo>
                <a:lnTo>
                  <a:pt x="523695" y="88093"/>
                </a:lnTo>
                <a:lnTo>
                  <a:pt x="527715" y="88692"/>
                </a:lnTo>
                <a:lnTo>
                  <a:pt x="529214" y="78643"/>
                </a:lnTo>
                <a:lnTo>
                  <a:pt x="525194" y="78044"/>
                </a:lnTo>
                <a:close/>
              </a:path>
              <a:path w="589279" h="128270">
                <a:moveTo>
                  <a:pt x="495757" y="27432"/>
                </a:moveTo>
                <a:lnTo>
                  <a:pt x="525194" y="78044"/>
                </a:lnTo>
                <a:lnTo>
                  <a:pt x="529214" y="78643"/>
                </a:lnTo>
                <a:lnTo>
                  <a:pt x="527715" y="88692"/>
                </a:lnTo>
                <a:lnTo>
                  <a:pt x="583111" y="88692"/>
                </a:lnTo>
                <a:lnTo>
                  <a:pt x="495757" y="27432"/>
                </a:lnTo>
                <a:close/>
              </a:path>
              <a:path w="589279" h="128270">
                <a:moveTo>
                  <a:pt x="1497" y="0"/>
                </a:moveTo>
                <a:lnTo>
                  <a:pt x="0" y="10048"/>
                </a:lnTo>
                <a:lnTo>
                  <a:pt x="523695" y="88093"/>
                </a:lnTo>
                <a:lnTo>
                  <a:pt x="528464" y="83667"/>
                </a:lnTo>
                <a:lnTo>
                  <a:pt x="525194" y="78044"/>
                </a:lnTo>
                <a:lnTo>
                  <a:pt x="1497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/>
          <p:nvPr/>
        </p:nvSpPr>
        <p:spPr>
          <a:xfrm>
            <a:off x="5089182" y="3859307"/>
            <a:ext cx="205628" cy="355226"/>
          </a:xfrm>
          <a:custGeom>
            <a:avLst/>
            <a:gdLst/>
            <a:ahLst/>
            <a:cxnLst/>
            <a:rect l="l" t="t" r="r" b="b"/>
            <a:pathLst>
              <a:path w="233045" h="402589">
                <a:moveTo>
                  <a:pt x="202766" y="52927"/>
                </a:moveTo>
                <a:lnTo>
                  <a:pt x="196340" y="53935"/>
                </a:lnTo>
                <a:lnTo>
                  <a:pt x="0" y="397529"/>
                </a:lnTo>
                <a:lnTo>
                  <a:pt x="8821" y="402569"/>
                </a:lnTo>
                <a:lnTo>
                  <a:pt x="205161" y="58976"/>
                </a:lnTo>
                <a:lnTo>
                  <a:pt x="202766" y="52927"/>
                </a:lnTo>
                <a:close/>
              </a:path>
              <a:path w="233045" h="402589">
                <a:moveTo>
                  <a:pt x="230070" y="52927"/>
                </a:moveTo>
                <a:lnTo>
                  <a:pt x="202766" y="52927"/>
                </a:lnTo>
                <a:lnTo>
                  <a:pt x="207177" y="55448"/>
                </a:lnTo>
                <a:lnTo>
                  <a:pt x="205161" y="58976"/>
                </a:lnTo>
                <a:lnTo>
                  <a:pt x="226710" y="113417"/>
                </a:lnTo>
                <a:lnTo>
                  <a:pt x="230070" y="52927"/>
                </a:lnTo>
                <a:close/>
              </a:path>
              <a:path w="233045" h="402589">
                <a:moveTo>
                  <a:pt x="233010" y="0"/>
                </a:moveTo>
                <a:lnTo>
                  <a:pt x="138497" y="63008"/>
                </a:lnTo>
                <a:lnTo>
                  <a:pt x="196340" y="53935"/>
                </a:lnTo>
                <a:lnTo>
                  <a:pt x="198356" y="50407"/>
                </a:lnTo>
                <a:lnTo>
                  <a:pt x="230210" y="50407"/>
                </a:lnTo>
                <a:lnTo>
                  <a:pt x="233010" y="0"/>
                </a:lnTo>
                <a:close/>
              </a:path>
              <a:path w="233045" h="402589">
                <a:moveTo>
                  <a:pt x="202767" y="52928"/>
                </a:moveTo>
                <a:lnTo>
                  <a:pt x="205161" y="58976"/>
                </a:lnTo>
                <a:lnTo>
                  <a:pt x="207177" y="55448"/>
                </a:lnTo>
                <a:lnTo>
                  <a:pt x="202767" y="52928"/>
                </a:lnTo>
                <a:close/>
              </a:path>
              <a:path w="233045" h="402589">
                <a:moveTo>
                  <a:pt x="198356" y="50407"/>
                </a:moveTo>
                <a:lnTo>
                  <a:pt x="196340" y="53935"/>
                </a:lnTo>
                <a:lnTo>
                  <a:pt x="202765" y="52927"/>
                </a:lnTo>
                <a:lnTo>
                  <a:pt x="198356" y="50407"/>
                </a:lnTo>
                <a:close/>
              </a:path>
              <a:path w="233045" h="402589">
                <a:moveTo>
                  <a:pt x="230210" y="50407"/>
                </a:moveTo>
                <a:lnTo>
                  <a:pt x="198356" y="50407"/>
                </a:lnTo>
                <a:lnTo>
                  <a:pt x="202766" y="52927"/>
                </a:lnTo>
                <a:lnTo>
                  <a:pt x="230070" y="52927"/>
                </a:lnTo>
                <a:lnTo>
                  <a:pt x="230210" y="50407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1" name="object 21"/>
          <p:cNvSpPr/>
          <p:nvPr/>
        </p:nvSpPr>
        <p:spPr>
          <a:xfrm>
            <a:off x="5080578" y="3869393"/>
            <a:ext cx="962025" cy="615763"/>
          </a:xfrm>
          <a:custGeom>
            <a:avLst/>
            <a:gdLst/>
            <a:ahLst/>
            <a:cxnLst/>
            <a:rect l="l" t="t" r="r" b="b"/>
            <a:pathLst>
              <a:path w="1090295" h="697864">
                <a:moveTo>
                  <a:pt x="1032297" y="30684"/>
                </a:moveTo>
                <a:lnTo>
                  <a:pt x="0" y="689136"/>
                </a:lnTo>
                <a:lnTo>
                  <a:pt x="5463" y="697702"/>
                </a:lnTo>
                <a:lnTo>
                  <a:pt x="1037762" y="39249"/>
                </a:lnTo>
                <a:lnTo>
                  <a:pt x="1038456" y="32782"/>
                </a:lnTo>
                <a:lnTo>
                  <a:pt x="1032297" y="30684"/>
                </a:lnTo>
                <a:close/>
              </a:path>
              <a:path w="1090295" h="697864">
                <a:moveTo>
                  <a:pt x="1072793" y="28498"/>
                </a:moveTo>
                <a:lnTo>
                  <a:pt x="1035724" y="28498"/>
                </a:lnTo>
                <a:lnTo>
                  <a:pt x="1041187" y="37064"/>
                </a:lnTo>
                <a:lnTo>
                  <a:pt x="1037762" y="39249"/>
                </a:lnTo>
                <a:lnTo>
                  <a:pt x="1031511" y="97466"/>
                </a:lnTo>
                <a:lnTo>
                  <a:pt x="1072793" y="28498"/>
                </a:lnTo>
                <a:close/>
              </a:path>
              <a:path w="1090295" h="697864">
                <a:moveTo>
                  <a:pt x="1038457" y="32783"/>
                </a:moveTo>
                <a:lnTo>
                  <a:pt x="1037762" y="39249"/>
                </a:lnTo>
                <a:lnTo>
                  <a:pt x="1041187" y="37064"/>
                </a:lnTo>
                <a:lnTo>
                  <a:pt x="1038457" y="32783"/>
                </a:lnTo>
                <a:close/>
              </a:path>
              <a:path w="1090295" h="697864">
                <a:moveTo>
                  <a:pt x="1035724" y="28498"/>
                </a:moveTo>
                <a:lnTo>
                  <a:pt x="1032297" y="30684"/>
                </a:lnTo>
                <a:lnTo>
                  <a:pt x="1038456" y="32782"/>
                </a:lnTo>
                <a:lnTo>
                  <a:pt x="1035724" y="28498"/>
                </a:lnTo>
                <a:close/>
              </a:path>
              <a:path w="1090295" h="697864">
                <a:moveTo>
                  <a:pt x="1089851" y="0"/>
                </a:moveTo>
                <a:lnTo>
                  <a:pt x="976875" y="11807"/>
                </a:lnTo>
                <a:lnTo>
                  <a:pt x="1032297" y="30684"/>
                </a:lnTo>
                <a:lnTo>
                  <a:pt x="1035724" y="28498"/>
                </a:lnTo>
                <a:lnTo>
                  <a:pt x="1072793" y="28498"/>
                </a:lnTo>
                <a:lnTo>
                  <a:pt x="108985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2" name="object 22"/>
          <p:cNvSpPr/>
          <p:nvPr/>
        </p:nvSpPr>
        <p:spPr>
          <a:xfrm>
            <a:off x="5017026" y="4018536"/>
            <a:ext cx="1993526" cy="337297"/>
          </a:xfrm>
          <a:custGeom>
            <a:avLst/>
            <a:gdLst/>
            <a:ahLst/>
            <a:cxnLst/>
            <a:rect l="l" t="t" r="r" b="b"/>
            <a:pathLst>
              <a:path w="2259329" h="382270">
                <a:moveTo>
                  <a:pt x="7274" y="113502"/>
                </a:moveTo>
                <a:lnTo>
                  <a:pt x="146654" y="184406"/>
                </a:lnTo>
                <a:lnTo>
                  <a:pt x="293246" y="231890"/>
                </a:lnTo>
                <a:lnTo>
                  <a:pt x="366523" y="254436"/>
                </a:lnTo>
                <a:lnTo>
                  <a:pt x="439676" y="275860"/>
                </a:lnTo>
                <a:lnTo>
                  <a:pt x="512728" y="295951"/>
                </a:lnTo>
                <a:lnTo>
                  <a:pt x="585656" y="314486"/>
                </a:lnTo>
                <a:lnTo>
                  <a:pt x="658444" y="331237"/>
                </a:lnTo>
                <a:lnTo>
                  <a:pt x="731067" y="345982"/>
                </a:lnTo>
                <a:lnTo>
                  <a:pt x="803507" y="358494"/>
                </a:lnTo>
                <a:lnTo>
                  <a:pt x="875743" y="368545"/>
                </a:lnTo>
                <a:lnTo>
                  <a:pt x="947754" y="375909"/>
                </a:lnTo>
                <a:lnTo>
                  <a:pt x="1019516" y="380359"/>
                </a:lnTo>
                <a:lnTo>
                  <a:pt x="1091010" y="381668"/>
                </a:lnTo>
                <a:lnTo>
                  <a:pt x="1162210" y="379602"/>
                </a:lnTo>
                <a:lnTo>
                  <a:pt x="1233087" y="374013"/>
                </a:lnTo>
                <a:lnTo>
                  <a:pt x="1303605" y="365050"/>
                </a:lnTo>
                <a:lnTo>
                  <a:pt x="1339762" y="358810"/>
                </a:lnTo>
                <a:lnTo>
                  <a:pt x="1091424" y="358810"/>
                </a:lnTo>
                <a:lnTo>
                  <a:pt x="1020928" y="357543"/>
                </a:lnTo>
                <a:lnTo>
                  <a:pt x="950076" y="353167"/>
                </a:lnTo>
                <a:lnTo>
                  <a:pt x="878892" y="345903"/>
                </a:lnTo>
                <a:lnTo>
                  <a:pt x="807397" y="335967"/>
                </a:lnTo>
                <a:lnTo>
                  <a:pt x="735614" y="323579"/>
                </a:lnTo>
                <a:lnTo>
                  <a:pt x="663569" y="308960"/>
                </a:lnTo>
                <a:lnTo>
                  <a:pt x="591286" y="292329"/>
                </a:lnTo>
                <a:lnTo>
                  <a:pt x="518788" y="273909"/>
                </a:lnTo>
                <a:lnTo>
                  <a:pt x="446101" y="253922"/>
                </a:lnTo>
                <a:lnTo>
                  <a:pt x="373245" y="232587"/>
                </a:lnTo>
                <a:lnTo>
                  <a:pt x="300291" y="210143"/>
                </a:lnTo>
                <a:lnTo>
                  <a:pt x="153930" y="162733"/>
                </a:lnTo>
                <a:lnTo>
                  <a:pt x="7274" y="113502"/>
                </a:lnTo>
                <a:close/>
              </a:path>
              <a:path w="2259329" h="382270">
                <a:moveTo>
                  <a:pt x="2184076" y="25537"/>
                </a:moveTo>
                <a:lnTo>
                  <a:pt x="2119072" y="56517"/>
                </a:lnTo>
                <a:lnTo>
                  <a:pt x="1983771" y="119129"/>
                </a:lnTo>
                <a:lnTo>
                  <a:pt x="1916069" y="149179"/>
                </a:lnTo>
                <a:lnTo>
                  <a:pt x="1848286" y="178100"/>
                </a:lnTo>
                <a:lnTo>
                  <a:pt x="1780406" y="205675"/>
                </a:lnTo>
                <a:lnTo>
                  <a:pt x="1712405" y="231677"/>
                </a:lnTo>
                <a:lnTo>
                  <a:pt x="1644265" y="255888"/>
                </a:lnTo>
                <a:lnTo>
                  <a:pt x="1575963" y="278088"/>
                </a:lnTo>
                <a:lnTo>
                  <a:pt x="1507479" y="298055"/>
                </a:lnTo>
                <a:lnTo>
                  <a:pt x="1438791" y="315570"/>
                </a:lnTo>
                <a:lnTo>
                  <a:pt x="1369879" y="330415"/>
                </a:lnTo>
                <a:lnTo>
                  <a:pt x="1300718" y="342372"/>
                </a:lnTo>
                <a:lnTo>
                  <a:pt x="1231286" y="351224"/>
                </a:lnTo>
                <a:lnTo>
                  <a:pt x="1161543" y="356753"/>
                </a:lnTo>
                <a:lnTo>
                  <a:pt x="1091424" y="358810"/>
                </a:lnTo>
                <a:lnTo>
                  <a:pt x="1339762" y="358810"/>
                </a:lnTo>
                <a:lnTo>
                  <a:pt x="1443603" y="337917"/>
                </a:lnTo>
                <a:lnTo>
                  <a:pt x="1513124" y="320206"/>
                </a:lnTo>
                <a:lnTo>
                  <a:pt x="1582360" y="300034"/>
                </a:lnTo>
                <a:lnTo>
                  <a:pt x="1651328" y="277629"/>
                </a:lnTo>
                <a:lnTo>
                  <a:pt x="1720058" y="253218"/>
                </a:lnTo>
                <a:lnTo>
                  <a:pt x="1788570" y="227027"/>
                </a:lnTo>
                <a:lnTo>
                  <a:pt x="1856889" y="199280"/>
                </a:lnTo>
                <a:lnTo>
                  <a:pt x="1925040" y="170205"/>
                </a:lnTo>
                <a:lnTo>
                  <a:pt x="1993045" y="140023"/>
                </a:lnTo>
                <a:lnTo>
                  <a:pt x="2128672" y="77262"/>
                </a:lnTo>
                <a:lnTo>
                  <a:pt x="2193910" y="46173"/>
                </a:lnTo>
                <a:lnTo>
                  <a:pt x="2197247" y="31921"/>
                </a:lnTo>
                <a:lnTo>
                  <a:pt x="2184076" y="25537"/>
                </a:lnTo>
                <a:close/>
              </a:path>
              <a:path w="2259329" h="382270">
                <a:moveTo>
                  <a:pt x="2244192" y="21603"/>
                </a:moveTo>
                <a:lnTo>
                  <a:pt x="2192331" y="21603"/>
                </a:lnTo>
                <a:lnTo>
                  <a:pt x="2202164" y="42240"/>
                </a:lnTo>
                <a:lnTo>
                  <a:pt x="2193910" y="46173"/>
                </a:lnTo>
                <a:lnTo>
                  <a:pt x="2180562" y="103182"/>
                </a:lnTo>
                <a:lnTo>
                  <a:pt x="2244192" y="21603"/>
                </a:lnTo>
                <a:close/>
              </a:path>
              <a:path w="2259329" h="382270">
                <a:moveTo>
                  <a:pt x="2192331" y="21603"/>
                </a:moveTo>
                <a:lnTo>
                  <a:pt x="2184076" y="25537"/>
                </a:lnTo>
                <a:lnTo>
                  <a:pt x="2197247" y="31921"/>
                </a:lnTo>
                <a:lnTo>
                  <a:pt x="2193910" y="46173"/>
                </a:lnTo>
                <a:lnTo>
                  <a:pt x="2202164" y="42240"/>
                </a:lnTo>
                <a:lnTo>
                  <a:pt x="2192331" y="21603"/>
                </a:lnTo>
                <a:close/>
              </a:path>
              <a:path w="2259329" h="382270">
                <a:moveTo>
                  <a:pt x="2131388" y="0"/>
                </a:moveTo>
                <a:lnTo>
                  <a:pt x="2184076" y="25537"/>
                </a:lnTo>
                <a:lnTo>
                  <a:pt x="2192331" y="21603"/>
                </a:lnTo>
                <a:lnTo>
                  <a:pt x="2244192" y="21603"/>
                </a:lnTo>
                <a:lnTo>
                  <a:pt x="2259157" y="2418"/>
                </a:lnTo>
                <a:lnTo>
                  <a:pt x="213138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3" name="object 23"/>
          <p:cNvSpPr txBox="1"/>
          <p:nvPr/>
        </p:nvSpPr>
        <p:spPr>
          <a:xfrm>
            <a:off x="6729804" y="4116592"/>
            <a:ext cx="1981200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If </a:t>
            </a:r>
            <a:r>
              <a:rPr sz="1677" spc="-4" dirty="0">
                <a:solidFill>
                  <a:srgbClr val="FF0000"/>
                </a:solidFill>
                <a:latin typeface="Tahoma"/>
                <a:cs typeface="Tahoma"/>
              </a:rPr>
              <a:t>Alice’s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bit </a:t>
            </a: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is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1,</a:t>
            </a:r>
            <a:r>
              <a:rPr sz="1677" spc="-18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she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07393" y="4296784"/>
            <a:ext cx="2366122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simply sends </a:t>
            </a: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baseline="-17094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721" baseline="-1709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721" baseline="-1709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to</a:t>
            </a:r>
            <a:r>
              <a:rPr sz="1677" spc="-23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Bob;</a:t>
            </a:r>
            <a:endParaRPr sz="1677" dirty="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07392" y="4487731"/>
            <a:ext cx="1768288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if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0, she sends</a:t>
            </a:r>
            <a:r>
              <a:rPr sz="1677" spc="-3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77" spc="-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6" baseline="-17094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721" spc="-6" baseline="-1709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endParaRPr sz="1721" baseline="-17094" dirty="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71765" y="2951630"/>
            <a:ext cx="1452282" cy="775447"/>
          </a:xfrm>
          <a:custGeom>
            <a:avLst/>
            <a:gdLst/>
            <a:ahLst/>
            <a:cxnLst/>
            <a:rect l="l" t="t" r="r" b="b"/>
            <a:pathLst>
              <a:path w="1645920" h="878839">
                <a:moveTo>
                  <a:pt x="685800" y="662939"/>
                </a:moveTo>
                <a:lnTo>
                  <a:pt x="274320" y="662939"/>
                </a:lnTo>
                <a:lnTo>
                  <a:pt x="76206" y="878826"/>
                </a:lnTo>
                <a:lnTo>
                  <a:pt x="685800" y="662939"/>
                </a:lnTo>
                <a:close/>
              </a:path>
              <a:path w="1645920" h="878839">
                <a:moveTo>
                  <a:pt x="1645920" y="0"/>
                </a:moveTo>
                <a:lnTo>
                  <a:pt x="0" y="0"/>
                </a:lnTo>
                <a:lnTo>
                  <a:pt x="0" y="662939"/>
                </a:lnTo>
                <a:lnTo>
                  <a:pt x="1645920" y="662939"/>
                </a:lnTo>
                <a:lnTo>
                  <a:pt x="1645920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7" name="object 27"/>
          <p:cNvSpPr/>
          <p:nvPr/>
        </p:nvSpPr>
        <p:spPr>
          <a:xfrm>
            <a:off x="7171765" y="2951630"/>
            <a:ext cx="1452282" cy="775447"/>
          </a:xfrm>
          <a:custGeom>
            <a:avLst/>
            <a:gdLst/>
            <a:ahLst/>
            <a:cxnLst/>
            <a:rect l="l" t="t" r="r" b="b"/>
            <a:pathLst>
              <a:path w="1645920" h="878839">
                <a:moveTo>
                  <a:pt x="0" y="0"/>
                </a:moveTo>
                <a:lnTo>
                  <a:pt x="274319" y="0"/>
                </a:lnTo>
                <a:lnTo>
                  <a:pt x="685799" y="0"/>
                </a:lnTo>
                <a:lnTo>
                  <a:pt x="1645919" y="0"/>
                </a:lnTo>
                <a:lnTo>
                  <a:pt x="1645919" y="386715"/>
                </a:lnTo>
                <a:lnTo>
                  <a:pt x="1645919" y="552450"/>
                </a:lnTo>
                <a:lnTo>
                  <a:pt x="1645919" y="662939"/>
                </a:lnTo>
                <a:lnTo>
                  <a:pt x="685799" y="662939"/>
                </a:lnTo>
                <a:lnTo>
                  <a:pt x="76206" y="878826"/>
                </a:lnTo>
                <a:lnTo>
                  <a:pt x="274319" y="662939"/>
                </a:lnTo>
                <a:lnTo>
                  <a:pt x="0" y="662939"/>
                </a:lnTo>
                <a:lnTo>
                  <a:pt x="0" y="552450"/>
                </a:lnTo>
                <a:lnTo>
                  <a:pt x="0" y="386715"/>
                </a:lnTo>
                <a:lnTo>
                  <a:pt x="0" y="0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8" name="object 28"/>
          <p:cNvSpPr txBox="1"/>
          <p:nvPr/>
        </p:nvSpPr>
        <p:spPr>
          <a:xfrm>
            <a:off x="7202693" y="2970903"/>
            <a:ext cx="1320053" cy="536629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3619" marR="26896">
              <a:lnSpc>
                <a:spcPct val="99200"/>
              </a:lnSpc>
              <a:spcBef>
                <a:spcPts val="97"/>
              </a:spcBef>
            </a:pPr>
            <a:r>
              <a:rPr sz="1147" spc="-13" dirty="0">
                <a:latin typeface="Tahoma"/>
                <a:cs typeface="Tahoma"/>
              </a:rPr>
              <a:t>Learns </a:t>
            </a:r>
            <a:r>
              <a:rPr sz="1147" spc="-13" dirty="0" err="1">
                <a:latin typeface="Tahoma"/>
                <a:cs typeface="Tahoma"/>
              </a:rPr>
              <a:t>K</a:t>
            </a:r>
            <a:r>
              <a:rPr sz="1191" spc="-19" baseline="-12345" dirty="0" err="1">
                <a:latin typeface="Tahoma"/>
                <a:cs typeface="Tahoma"/>
              </a:rPr>
              <a:t>x</a:t>
            </a:r>
            <a:r>
              <a:rPr lang="en-US" sz="1191" spc="-19" baseline="-12345" dirty="0" err="1">
                <a:cs typeface="Tahoma"/>
              </a:rPr>
              <a:t>b</a:t>
            </a:r>
            <a:r>
              <a:rPr lang="en-US" sz="1191" spc="-19" baseline="-12345" dirty="0">
                <a:cs typeface="Tahoma"/>
              </a:rPr>
              <a:t>’</a:t>
            </a:r>
            <a:r>
              <a:rPr sz="1191" spc="-19" baseline="-12345" dirty="0">
                <a:latin typeface="Tahoma"/>
                <a:cs typeface="Tahoma"/>
              </a:rPr>
              <a:t> </a:t>
            </a:r>
            <a:r>
              <a:rPr sz="1147" spc="-13" dirty="0">
                <a:latin typeface="Tahoma"/>
                <a:cs typeface="Tahoma"/>
              </a:rPr>
              <a:t>where </a:t>
            </a:r>
            <a:r>
              <a:rPr sz="1147" spc="-4" dirty="0">
                <a:latin typeface="Tahoma"/>
                <a:cs typeface="Tahoma"/>
              </a:rPr>
              <a:t>b’  is </a:t>
            </a:r>
            <a:r>
              <a:rPr sz="1147" spc="-13" dirty="0">
                <a:latin typeface="Tahoma"/>
                <a:cs typeface="Tahoma"/>
              </a:rPr>
              <a:t>Alice’s </a:t>
            </a:r>
            <a:r>
              <a:rPr sz="1147" spc="-9" dirty="0">
                <a:latin typeface="Tahoma"/>
                <a:cs typeface="Tahoma"/>
              </a:rPr>
              <a:t>input </a:t>
            </a:r>
            <a:r>
              <a:rPr sz="1147" spc="-4" dirty="0">
                <a:latin typeface="Tahoma"/>
                <a:cs typeface="Tahoma"/>
              </a:rPr>
              <a:t>bit,  </a:t>
            </a:r>
            <a:r>
              <a:rPr sz="1147" spc="-9" dirty="0">
                <a:latin typeface="Tahoma"/>
                <a:cs typeface="Tahoma"/>
              </a:rPr>
              <a:t>but not </a:t>
            </a:r>
            <a:r>
              <a:rPr sz="1147" spc="-4" dirty="0">
                <a:latin typeface="Tahoma"/>
                <a:cs typeface="Tahoma"/>
              </a:rPr>
              <a:t>b’</a:t>
            </a:r>
            <a:r>
              <a:rPr sz="1147" spc="-44" dirty="0">
                <a:latin typeface="Tahoma"/>
                <a:cs typeface="Tahoma"/>
              </a:rPr>
              <a:t> </a:t>
            </a:r>
            <a:r>
              <a:rPr sz="1147" spc="-13" dirty="0">
                <a:solidFill>
                  <a:srgbClr val="0563C1"/>
                </a:solidFill>
                <a:latin typeface="Tahoma"/>
                <a:cs typeface="Tahoma"/>
              </a:rPr>
              <a:t>(why?)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51281" y="4990651"/>
            <a:ext cx="1269626" cy="18783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147" spc="-13" dirty="0">
                <a:solidFill>
                  <a:srgbClr val="954F72"/>
                </a:solidFill>
                <a:latin typeface="Tahoma"/>
                <a:cs typeface="Tahoma"/>
              </a:rPr>
              <a:t>Garbled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truth</a:t>
            </a:r>
            <a:r>
              <a:rPr sz="1147" spc="-7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table:</a:t>
            </a:r>
            <a:endParaRPr sz="1147">
              <a:latin typeface="Tahoma"/>
              <a:cs typeface="Tahoma"/>
            </a:endParaRPr>
          </a:p>
        </p:txBody>
      </p:sp>
      <p:sp>
        <p:nvSpPr>
          <p:cNvPr id="33" name="object 13">
            <a:extLst>
              <a:ext uri="{FF2B5EF4-FFF2-40B4-BE49-F238E27FC236}">
                <a16:creationId xmlns:a16="http://schemas.microsoft.com/office/drawing/2014/main" id="{89BEED73-8AF3-6F40-ABBD-02234E553B8E}"/>
              </a:ext>
            </a:extLst>
          </p:cNvPr>
          <p:cNvSpPr txBox="1"/>
          <p:nvPr/>
        </p:nvSpPr>
        <p:spPr>
          <a:xfrm>
            <a:off x="4333166" y="2971202"/>
            <a:ext cx="699247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34" name="object 20">
            <a:extLst>
              <a:ext uri="{FF2B5EF4-FFF2-40B4-BE49-F238E27FC236}">
                <a16:creationId xmlns:a16="http://schemas.microsoft.com/office/drawing/2014/main" id="{3C854E77-6CDB-9143-8329-AC6BD4DE4185}"/>
              </a:ext>
            </a:extLst>
          </p:cNvPr>
          <p:cNvSpPr txBox="1"/>
          <p:nvPr/>
        </p:nvSpPr>
        <p:spPr>
          <a:xfrm>
            <a:off x="4239263" y="4043680"/>
            <a:ext cx="723340" cy="52953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 marR="26896" indent="10086">
              <a:lnSpc>
                <a:spcPct val="105300"/>
              </a:lnSpc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10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  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26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2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8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147" spc="-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147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5" name="object 25">
            <a:extLst>
              <a:ext uri="{FF2B5EF4-FFF2-40B4-BE49-F238E27FC236}">
                <a16:creationId xmlns:a16="http://schemas.microsoft.com/office/drawing/2014/main" id="{7DEA394C-1C78-F243-B4A5-4ECE4BF404F4}"/>
              </a:ext>
            </a:extLst>
          </p:cNvPr>
          <p:cNvSpPr txBox="1"/>
          <p:nvPr/>
        </p:nvSpPr>
        <p:spPr>
          <a:xfrm>
            <a:off x="5157306" y="4697923"/>
            <a:ext cx="1531111" cy="900940"/>
          </a:xfrm>
          <a:prstGeom prst="rect">
            <a:avLst/>
          </a:prstGeom>
        </p:spPr>
        <p:txBody>
          <a:bodyPr vert="horz" wrap="square" lIns="0" tIns="560" rIns="0" bIns="0" rtlCol="0">
            <a:spAutoFit/>
          </a:bodyPr>
          <a:lstStyle/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x</a:t>
            </a:r>
            <a:r>
              <a:rPr lang="en-US"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y</a:t>
            </a:r>
            <a:r>
              <a:rPr lang="en-US"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1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(k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z</a:t>
            </a:r>
            <a:r>
              <a:rPr lang="en-US"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)) </a:t>
            </a:r>
            <a:endParaRPr lang="en-US" sz="1400" spc="9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lang="en-US" sz="1400" spc="-4" dirty="0">
                <a:solidFill>
                  <a:srgbClr val="944F72"/>
                </a:solidFill>
                <a:cs typeface="Tahoma"/>
              </a:rPr>
              <a:t>E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6" baseline="-29914" dirty="0">
                <a:solidFill>
                  <a:srgbClr val="944F72"/>
                </a:solidFill>
                <a:cs typeface="Tahoma"/>
              </a:rPr>
              <a:t>x1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(E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6" baseline="-29914" dirty="0">
                <a:solidFill>
                  <a:srgbClr val="944F72"/>
                </a:solidFill>
                <a:cs typeface="Tahoma"/>
              </a:rPr>
              <a:t>y1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(k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z1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))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 </a:t>
            </a:r>
            <a:endParaRPr lang="en-US" sz="1400" spc="9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x</a:t>
            </a:r>
            <a:r>
              <a:rPr lang="en-US"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1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y</a:t>
            </a:r>
            <a:r>
              <a:rPr lang="en-US"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(k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z</a:t>
            </a:r>
            <a:r>
              <a:rPr lang="en-US"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))</a:t>
            </a:r>
            <a:endParaRPr sz="1400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>
              <a:spcBef>
                <a:spcPts val="106"/>
              </a:spcBef>
            </a:pPr>
            <a:r>
              <a:rPr lang="en-US" sz="1400" spc="9" dirty="0">
                <a:solidFill>
                  <a:srgbClr val="944F72"/>
                </a:solidFill>
                <a:cs typeface="Tahoma"/>
              </a:rPr>
              <a:t>E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19" baseline="-29914" dirty="0">
                <a:solidFill>
                  <a:srgbClr val="944F72"/>
                </a:solidFill>
                <a:cs typeface="Tahoma"/>
              </a:rPr>
              <a:t>x0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(E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13" baseline="-29914" dirty="0">
                <a:solidFill>
                  <a:srgbClr val="944F72"/>
                </a:solidFill>
                <a:cs typeface="Tahoma"/>
              </a:rPr>
              <a:t>y0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(k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z0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8922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3D7ECF4C-ABAC-C548-B280-3FD7F4DA5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Alice and Bob run oblivious transfer protocol</a:t>
            </a:r>
          </a:p>
          <a:p>
            <a:pPr lvl="1"/>
            <a:r>
              <a:rPr lang="en-US" dirty="0"/>
              <a:t>Alice’s input is the two keys corresponding to Bob’s wire</a:t>
            </a:r>
          </a:p>
          <a:p>
            <a:pPr lvl="1"/>
            <a:r>
              <a:rPr lang="en-US" dirty="0"/>
              <a:t>Bob’s input into OT is simply his 1-bit input on that wire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5: Use OT on Keys for Bob’s Input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064975" y="4040011"/>
            <a:ext cx="2128557" cy="1209388"/>
          </a:xfrm>
          <a:prstGeom prst="rect">
            <a:avLst/>
          </a:prstGeom>
        </p:spPr>
        <p:txBody>
          <a:bodyPr vert="horz" wrap="square" lIns="0" tIns="30816" rIns="0" bIns="0" rtlCol="0">
            <a:spAutoFit/>
          </a:bodyPr>
          <a:lstStyle/>
          <a:p>
            <a:pPr marL="33619" marR="26896">
              <a:lnSpc>
                <a:spcPct val="92300"/>
              </a:lnSpc>
              <a:spcBef>
                <a:spcPts val="243"/>
              </a:spcBef>
            </a:pP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Run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oblivious </a:t>
            </a:r>
            <a:r>
              <a:rPr sz="1677" spc="-4" dirty="0">
                <a:solidFill>
                  <a:srgbClr val="FF0000"/>
                </a:solidFill>
                <a:latin typeface="Tahoma"/>
                <a:cs typeface="Tahoma"/>
              </a:rPr>
              <a:t>transfer  Alice’s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input: </a:t>
            </a:r>
            <a:r>
              <a:rPr sz="1677" spc="-26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39" baseline="-1709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721" spc="-39" baseline="-1709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677" spc="-26" dirty="0">
                <a:solidFill>
                  <a:srgbClr val="FF0000"/>
                </a:solidFill>
                <a:latin typeface="Tahoma"/>
                <a:cs typeface="Tahoma"/>
              </a:rPr>
              <a:t>, </a:t>
            </a:r>
            <a:r>
              <a:rPr sz="1677" spc="-4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6" baseline="-1709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721" spc="-6" baseline="-1709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721" spc="-6" baseline="-17094" dirty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r>
              <a:rPr sz="1677" spc="-9" dirty="0">
                <a:solidFill>
                  <a:srgbClr val="FF0000"/>
                </a:solidFill>
                <a:latin typeface="Tahoma"/>
                <a:cs typeface="Tahoma"/>
              </a:rPr>
              <a:t>Bob’s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input: his </a:t>
            </a:r>
            <a:r>
              <a:rPr sz="1677" dirty="0">
                <a:solidFill>
                  <a:srgbClr val="FF0000"/>
                </a:solidFill>
                <a:latin typeface="Tahoma"/>
                <a:cs typeface="Tahoma"/>
              </a:rPr>
              <a:t>bit b  </a:t>
            </a:r>
            <a:r>
              <a:rPr sz="1677" spc="4" dirty="0">
                <a:solidFill>
                  <a:srgbClr val="FF0000"/>
                </a:solidFill>
                <a:latin typeface="Tahoma"/>
                <a:cs typeface="Tahoma"/>
              </a:rPr>
              <a:t>Bob learns</a:t>
            </a:r>
            <a:r>
              <a:rPr sz="1677" spc="9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677" spc="-9" dirty="0" err="1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721" spc="-13" baseline="-17094" dirty="0" err="1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721" spc="-13" baseline="-17094" dirty="0" err="1">
                <a:solidFill>
                  <a:srgbClr val="FF0000"/>
                </a:solidFill>
                <a:latin typeface="Tahoma"/>
                <a:cs typeface="Tahoma"/>
              </a:rPr>
              <a:t>b</a:t>
            </a:r>
            <a:endParaRPr sz="1721" baseline="-17094" dirty="0">
              <a:latin typeface="Tahoma"/>
              <a:cs typeface="Tahoma"/>
            </a:endParaRPr>
          </a:p>
          <a:p>
            <a:pPr marL="33619">
              <a:spcBef>
                <a:spcPts val="269"/>
              </a:spcBef>
            </a:pPr>
            <a:r>
              <a:rPr sz="1235" spc="13" dirty="0">
                <a:latin typeface="Tahoma"/>
                <a:cs typeface="Tahoma"/>
              </a:rPr>
              <a:t>What does </a:t>
            </a:r>
            <a:r>
              <a:rPr sz="1235" spc="4" dirty="0">
                <a:latin typeface="Tahoma"/>
                <a:cs typeface="Tahoma"/>
              </a:rPr>
              <a:t>Alice</a:t>
            </a:r>
            <a:r>
              <a:rPr sz="1235" spc="31" dirty="0">
                <a:latin typeface="Tahoma"/>
                <a:cs typeface="Tahoma"/>
              </a:rPr>
              <a:t> </a:t>
            </a:r>
            <a:r>
              <a:rPr sz="1235" spc="9" dirty="0">
                <a:latin typeface="Tahoma"/>
                <a:cs typeface="Tahoma"/>
              </a:rPr>
              <a:t>learn?</a:t>
            </a:r>
            <a:endParaRPr sz="1235" dirty="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204231" y="2884959"/>
            <a:ext cx="1936376" cy="782730"/>
          </a:xfrm>
          <a:custGeom>
            <a:avLst/>
            <a:gdLst/>
            <a:ahLst/>
            <a:cxnLst/>
            <a:rect l="l" t="t" r="r" b="b"/>
            <a:pathLst>
              <a:path w="2194559" h="887095">
                <a:moveTo>
                  <a:pt x="914400" y="666750"/>
                </a:moveTo>
                <a:lnTo>
                  <a:pt x="365759" y="666750"/>
                </a:lnTo>
                <a:lnTo>
                  <a:pt x="99062" y="886471"/>
                </a:lnTo>
                <a:lnTo>
                  <a:pt x="914400" y="666750"/>
                </a:lnTo>
                <a:close/>
              </a:path>
              <a:path w="2194559" h="887095">
                <a:moveTo>
                  <a:pt x="2194559" y="0"/>
                </a:moveTo>
                <a:lnTo>
                  <a:pt x="0" y="0"/>
                </a:lnTo>
                <a:lnTo>
                  <a:pt x="0" y="666750"/>
                </a:lnTo>
                <a:lnTo>
                  <a:pt x="2194559" y="666750"/>
                </a:lnTo>
                <a:lnTo>
                  <a:pt x="2194559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4" name="object 24"/>
          <p:cNvSpPr/>
          <p:nvPr/>
        </p:nvSpPr>
        <p:spPr>
          <a:xfrm>
            <a:off x="7204231" y="2884959"/>
            <a:ext cx="1936376" cy="782730"/>
          </a:xfrm>
          <a:custGeom>
            <a:avLst/>
            <a:gdLst/>
            <a:ahLst/>
            <a:cxnLst/>
            <a:rect l="l" t="t" r="r" b="b"/>
            <a:pathLst>
              <a:path w="2194559" h="887095">
                <a:moveTo>
                  <a:pt x="0" y="0"/>
                </a:moveTo>
                <a:lnTo>
                  <a:pt x="365759" y="0"/>
                </a:lnTo>
                <a:lnTo>
                  <a:pt x="914399" y="0"/>
                </a:lnTo>
                <a:lnTo>
                  <a:pt x="2194559" y="0"/>
                </a:lnTo>
                <a:lnTo>
                  <a:pt x="2194559" y="388937"/>
                </a:lnTo>
                <a:lnTo>
                  <a:pt x="2194559" y="555625"/>
                </a:lnTo>
                <a:lnTo>
                  <a:pt x="2194559" y="666750"/>
                </a:lnTo>
                <a:lnTo>
                  <a:pt x="914399" y="666750"/>
                </a:lnTo>
                <a:lnTo>
                  <a:pt x="99062" y="886471"/>
                </a:lnTo>
                <a:lnTo>
                  <a:pt x="365759" y="666750"/>
                </a:lnTo>
                <a:lnTo>
                  <a:pt x="0" y="666750"/>
                </a:lnTo>
                <a:lnTo>
                  <a:pt x="0" y="555625"/>
                </a:lnTo>
                <a:lnTo>
                  <a:pt x="0" y="388937"/>
                </a:lnTo>
                <a:lnTo>
                  <a:pt x="0" y="0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5" name="object 25"/>
          <p:cNvSpPr txBox="1"/>
          <p:nvPr/>
        </p:nvSpPr>
        <p:spPr>
          <a:xfrm>
            <a:off x="7235159" y="2905579"/>
            <a:ext cx="1819835" cy="536629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3619" marR="26896">
              <a:lnSpc>
                <a:spcPct val="99200"/>
              </a:lnSpc>
              <a:spcBef>
                <a:spcPts val="97"/>
              </a:spcBef>
            </a:pPr>
            <a:r>
              <a:rPr sz="1147" spc="-13" dirty="0">
                <a:latin typeface="Tahoma"/>
                <a:cs typeface="Tahoma"/>
              </a:rPr>
              <a:t>Knows </a:t>
            </a:r>
            <a:r>
              <a:rPr sz="1147" spc="-13" dirty="0" err="1">
                <a:latin typeface="Tahoma"/>
                <a:cs typeface="Tahoma"/>
              </a:rPr>
              <a:t>K</a:t>
            </a:r>
            <a:r>
              <a:rPr sz="1191" spc="-19" baseline="-12345" dirty="0" err="1">
                <a:latin typeface="Tahoma"/>
                <a:cs typeface="Tahoma"/>
              </a:rPr>
              <a:t>x</a:t>
            </a:r>
            <a:r>
              <a:rPr lang="en-US" sz="1191" spc="-19" baseline="-12345" dirty="0" err="1">
                <a:cs typeface="Tahoma"/>
              </a:rPr>
              <a:t>b</a:t>
            </a:r>
            <a:r>
              <a:rPr lang="en-US" sz="1191" spc="-19" baseline="-12345" dirty="0">
                <a:cs typeface="Tahoma"/>
              </a:rPr>
              <a:t>’</a:t>
            </a:r>
            <a:r>
              <a:rPr sz="1191" spc="-19" baseline="-12345" dirty="0">
                <a:latin typeface="Tahoma"/>
                <a:cs typeface="Tahoma"/>
              </a:rPr>
              <a:t> </a:t>
            </a:r>
            <a:r>
              <a:rPr sz="1147" spc="-13" dirty="0">
                <a:latin typeface="Tahoma"/>
                <a:cs typeface="Tahoma"/>
              </a:rPr>
              <a:t>where </a:t>
            </a:r>
            <a:r>
              <a:rPr sz="1147" spc="-4" dirty="0">
                <a:latin typeface="Tahoma"/>
                <a:cs typeface="Tahoma"/>
              </a:rPr>
              <a:t>b’ is  </a:t>
            </a:r>
            <a:r>
              <a:rPr sz="1147" spc="-13" dirty="0">
                <a:latin typeface="Tahoma"/>
                <a:cs typeface="Tahoma"/>
              </a:rPr>
              <a:t>Alice’s </a:t>
            </a:r>
            <a:r>
              <a:rPr sz="1147" spc="-9" dirty="0">
                <a:latin typeface="Tahoma"/>
                <a:cs typeface="Tahoma"/>
              </a:rPr>
              <a:t>input </a:t>
            </a:r>
            <a:r>
              <a:rPr sz="1147" spc="-4" dirty="0">
                <a:latin typeface="Tahoma"/>
                <a:cs typeface="Tahoma"/>
              </a:rPr>
              <a:t>bit </a:t>
            </a:r>
            <a:r>
              <a:rPr sz="1147" spc="-9" dirty="0">
                <a:latin typeface="Tahoma"/>
                <a:cs typeface="Tahoma"/>
              </a:rPr>
              <a:t>and </a:t>
            </a:r>
            <a:r>
              <a:rPr sz="1147" spc="-26" dirty="0" err="1">
                <a:latin typeface="Tahoma"/>
                <a:cs typeface="Tahoma"/>
              </a:rPr>
              <a:t>K</a:t>
            </a:r>
            <a:r>
              <a:rPr sz="1191" spc="-39" baseline="-12345" dirty="0" err="1">
                <a:latin typeface="Tahoma"/>
                <a:cs typeface="Tahoma"/>
              </a:rPr>
              <a:t>y</a:t>
            </a:r>
            <a:r>
              <a:rPr lang="en-US" sz="1191" spc="-39" baseline="-12345" dirty="0" err="1">
                <a:latin typeface="Tahoma"/>
                <a:cs typeface="Tahoma"/>
              </a:rPr>
              <a:t>b</a:t>
            </a:r>
            <a:r>
              <a:rPr sz="1191" spc="-39" baseline="-12345" dirty="0">
                <a:latin typeface="Tahoma"/>
                <a:cs typeface="Tahoma"/>
              </a:rPr>
              <a:t>  </a:t>
            </a:r>
            <a:r>
              <a:rPr sz="1147" spc="-13" dirty="0">
                <a:latin typeface="Tahoma"/>
                <a:cs typeface="Tahoma"/>
              </a:rPr>
              <a:t>where </a:t>
            </a:r>
            <a:r>
              <a:rPr sz="1147" dirty="0">
                <a:latin typeface="Tahoma"/>
                <a:cs typeface="Tahoma"/>
              </a:rPr>
              <a:t>b </a:t>
            </a:r>
            <a:r>
              <a:rPr sz="1147" spc="-4" dirty="0">
                <a:latin typeface="Tahoma"/>
                <a:cs typeface="Tahoma"/>
              </a:rPr>
              <a:t>is </a:t>
            </a:r>
            <a:r>
              <a:rPr sz="1147" spc="-9" dirty="0">
                <a:latin typeface="Tahoma"/>
                <a:cs typeface="Tahoma"/>
              </a:rPr>
              <a:t>his own </a:t>
            </a:r>
            <a:r>
              <a:rPr sz="1147" spc="-13" dirty="0">
                <a:latin typeface="Tahoma"/>
                <a:cs typeface="Tahoma"/>
              </a:rPr>
              <a:t>input</a:t>
            </a:r>
            <a:r>
              <a:rPr sz="1147" spc="-132" dirty="0">
                <a:latin typeface="Tahoma"/>
                <a:cs typeface="Tahoma"/>
              </a:rPr>
              <a:t> </a:t>
            </a:r>
            <a:r>
              <a:rPr sz="1147" spc="-4" dirty="0">
                <a:latin typeface="Tahoma"/>
                <a:cs typeface="Tahoma"/>
              </a:rPr>
              <a:t>bit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30" name="object 2">
            <a:extLst>
              <a:ext uri="{FF2B5EF4-FFF2-40B4-BE49-F238E27FC236}">
                <a16:creationId xmlns:a16="http://schemas.microsoft.com/office/drawing/2014/main" id="{17DDF146-95BF-3545-A46D-80F0BF01B1B4}"/>
              </a:ext>
            </a:extLst>
          </p:cNvPr>
          <p:cNvSpPr txBox="1"/>
          <p:nvPr/>
        </p:nvSpPr>
        <p:spPr>
          <a:xfrm>
            <a:off x="9370045" y="5535257"/>
            <a:ext cx="375397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spc="-88" dirty="0">
                <a:solidFill>
                  <a:srgbClr val="E7E6E6"/>
                </a:solidFill>
                <a:latin typeface="Arial"/>
                <a:cs typeface="Arial"/>
              </a:rPr>
              <a:t>11</a:t>
            </a:r>
            <a:endParaRPr sz="882">
              <a:latin typeface="Arial"/>
              <a:cs typeface="Arial"/>
            </a:endParaRP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BF9923A1-276A-F046-99D9-DA474DC402C0}"/>
              </a:ext>
            </a:extLst>
          </p:cNvPr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id="{B0966B21-6BAD-824A-8BE2-B1E9D4E3F63F}"/>
              </a:ext>
            </a:extLst>
          </p:cNvPr>
          <p:cNvSpPr/>
          <p:nvPr/>
        </p:nvSpPr>
        <p:spPr>
          <a:xfrm>
            <a:off x="5294779" y="3331508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3" name="object 7">
            <a:extLst>
              <a:ext uri="{FF2B5EF4-FFF2-40B4-BE49-F238E27FC236}">
                <a16:creationId xmlns:a16="http://schemas.microsoft.com/office/drawing/2014/main" id="{3C3753C8-F744-1343-B432-233FE69BD303}"/>
              </a:ext>
            </a:extLst>
          </p:cNvPr>
          <p:cNvSpPr/>
          <p:nvPr/>
        </p:nvSpPr>
        <p:spPr>
          <a:xfrm>
            <a:off x="5402356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C1CED392-FD63-3E4A-9180-4E8DAF1EA0B2}"/>
              </a:ext>
            </a:extLst>
          </p:cNvPr>
          <p:cNvSpPr/>
          <p:nvPr/>
        </p:nvSpPr>
        <p:spPr>
          <a:xfrm>
            <a:off x="5778874" y="3708025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C9FB0E0F-1D50-6D4F-B247-15E07B18C258}"/>
              </a:ext>
            </a:extLst>
          </p:cNvPr>
          <p:cNvSpPr/>
          <p:nvPr/>
        </p:nvSpPr>
        <p:spPr>
          <a:xfrm>
            <a:off x="5590614" y="319703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1D423C5F-B045-3E46-A4C4-329ACBC1C2E0}"/>
              </a:ext>
            </a:extLst>
          </p:cNvPr>
          <p:cNvSpPr txBox="1"/>
          <p:nvPr/>
        </p:nvSpPr>
        <p:spPr>
          <a:xfrm>
            <a:off x="5240543" y="3675080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37" name="object 11">
            <a:extLst>
              <a:ext uri="{FF2B5EF4-FFF2-40B4-BE49-F238E27FC236}">
                <a16:creationId xmlns:a16="http://schemas.microsoft.com/office/drawing/2014/main" id="{0C0E0C24-5F83-1B4F-B363-14BD265B1066}"/>
              </a:ext>
            </a:extLst>
          </p:cNvPr>
          <p:cNvSpPr txBox="1"/>
          <p:nvPr/>
        </p:nvSpPr>
        <p:spPr>
          <a:xfrm>
            <a:off x="5496036" y="3525819"/>
            <a:ext cx="265579" cy="33191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1129"/>
              </a:lnSpc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  <a:p>
            <a:pPr marL="132236">
              <a:lnSpc>
                <a:spcPts val="1446"/>
              </a:lnSpc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38" name="object 12">
            <a:extLst>
              <a:ext uri="{FF2B5EF4-FFF2-40B4-BE49-F238E27FC236}">
                <a16:creationId xmlns:a16="http://schemas.microsoft.com/office/drawing/2014/main" id="{16462C51-F8E8-2F40-9B85-65D7ECC280D8}"/>
              </a:ext>
            </a:extLst>
          </p:cNvPr>
          <p:cNvSpPr txBox="1"/>
          <p:nvPr/>
        </p:nvSpPr>
        <p:spPr>
          <a:xfrm>
            <a:off x="5563272" y="2975833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39" name="object 14">
            <a:extLst>
              <a:ext uri="{FF2B5EF4-FFF2-40B4-BE49-F238E27FC236}">
                <a16:creationId xmlns:a16="http://schemas.microsoft.com/office/drawing/2014/main" id="{A87C032B-3FCB-3D4A-8D61-A37FE243220B}"/>
              </a:ext>
            </a:extLst>
          </p:cNvPr>
          <p:cNvSpPr/>
          <p:nvPr/>
        </p:nvSpPr>
        <p:spPr>
          <a:xfrm>
            <a:off x="4309783" y="3869390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0" name="object 15">
            <a:extLst>
              <a:ext uri="{FF2B5EF4-FFF2-40B4-BE49-F238E27FC236}">
                <a16:creationId xmlns:a16="http://schemas.microsoft.com/office/drawing/2014/main" id="{77D494DB-B7C4-0148-BDC5-A91A3DE54522}"/>
              </a:ext>
            </a:extLst>
          </p:cNvPr>
          <p:cNvSpPr txBox="1"/>
          <p:nvPr/>
        </p:nvSpPr>
        <p:spPr>
          <a:xfrm>
            <a:off x="3750162" y="3686286"/>
            <a:ext cx="462243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9" dirty="0">
                <a:latin typeface="Tahoma"/>
                <a:cs typeface="Tahoma"/>
              </a:rPr>
              <a:t>A</a:t>
            </a:r>
            <a:r>
              <a:rPr sz="1677" spc="4" dirty="0">
                <a:latin typeface="Tahoma"/>
                <a:cs typeface="Tahoma"/>
              </a:rPr>
              <a:t>li</a:t>
            </a:r>
            <a:r>
              <a:rPr sz="1677" spc="9" dirty="0">
                <a:latin typeface="Tahoma"/>
                <a:cs typeface="Tahoma"/>
              </a:rPr>
              <a:t>c</a:t>
            </a:r>
            <a:r>
              <a:rPr sz="1677" dirty="0">
                <a:latin typeface="Tahoma"/>
                <a:cs typeface="Tahoma"/>
              </a:rPr>
              <a:t>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41" name="object 16">
            <a:extLst>
              <a:ext uri="{FF2B5EF4-FFF2-40B4-BE49-F238E27FC236}">
                <a16:creationId xmlns:a16="http://schemas.microsoft.com/office/drawing/2014/main" id="{99517ADC-308F-8147-AAB7-71C196219009}"/>
              </a:ext>
            </a:extLst>
          </p:cNvPr>
          <p:cNvSpPr txBox="1"/>
          <p:nvPr/>
        </p:nvSpPr>
        <p:spPr>
          <a:xfrm>
            <a:off x="6948321" y="3718559"/>
            <a:ext cx="384361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13" dirty="0">
                <a:latin typeface="Tahoma"/>
                <a:cs typeface="Tahoma"/>
              </a:rPr>
              <a:t>B</a:t>
            </a:r>
            <a:r>
              <a:rPr sz="1677" spc="4" dirty="0">
                <a:latin typeface="Tahoma"/>
                <a:cs typeface="Tahoma"/>
              </a:rPr>
              <a:t>o</a:t>
            </a:r>
            <a:r>
              <a:rPr sz="1677" dirty="0">
                <a:latin typeface="Tahoma"/>
                <a:cs typeface="Tahoma"/>
              </a:rPr>
              <a:t>b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42" name="object 17">
            <a:extLst>
              <a:ext uri="{FF2B5EF4-FFF2-40B4-BE49-F238E27FC236}">
                <a16:creationId xmlns:a16="http://schemas.microsoft.com/office/drawing/2014/main" id="{9DD03AE9-8CAF-0C4E-AE7F-D3AB1E3F118C}"/>
              </a:ext>
            </a:extLst>
          </p:cNvPr>
          <p:cNvSpPr/>
          <p:nvPr/>
        </p:nvSpPr>
        <p:spPr>
          <a:xfrm>
            <a:off x="5773270" y="3859305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3" name="object 18">
            <a:extLst>
              <a:ext uri="{FF2B5EF4-FFF2-40B4-BE49-F238E27FC236}">
                <a16:creationId xmlns:a16="http://schemas.microsoft.com/office/drawing/2014/main" id="{E6EB5D64-EFB3-EC45-B01F-393D4BD1C657}"/>
              </a:ext>
            </a:extLst>
          </p:cNvPr>
          <p:cNvSpPr/>
          <p:nvPr/>
        </p:nvSpPr>
        <p:spPr>
          <a:xfrm>
            <a:off x="5071122" y="3192606"/>
            <a:ext cx="519953" cy="113179"/>
          </a:xfrm>
          <a:custGeom>
            <a:avLst/>
            <a:gdLst/>
            <a:ahLst/>
            <a:cxnLst/>
            <a:rect l="l" t="t" r="r" b="b"/>
            <a:pathLst>
              <a:path w="589279" h="128270">
                <a:moveTo>
                  <a:pt x="523695" y="88093"/>
                </a:moveTo>
                <a:lnTo>
                  <a:pt x="480781" y="127923"/>
                </a:lnTo>
                <a:lnTo>
                  <a:pt x="588759" y="92654"/>
                </a:lnTo>
                <a:lnTo>
                  <a:pt x="583111" y="88692"/>
                </a:lnTo>
                <a:lnTo>
                  <a:pt x="527715" y="88692"/>
                </a:lnTo>
                <a:lnTo>
                  <a:pt x="523695" y="88093"/>
                </a:lnTo>
                <a:close/>
              </a:path>
              <a:path w="589279" h="128270">
                <a:moveTo>
                  <a:pt x="525194" y="78044"/>
                </a:moveTo>
                <a:lnTo>
                  <a:pt x="528464" y="83667"/>
                </a:lnTo>
                <a:lnTo>
                  <a:pt x="523695" y="88093"/>
                </a:lnTo>
                <a:lnTo>
                  <a:pt x="527715" y="88692"/>
                </a:lnTo>
                <a:lnTo>
                  <a:pt x="529214" y="78643"/>
                </a:lnTo>
                <a:lnTo>
                  <a:pt x="525194" y="78044"/>
                </a:lnTo>
                <a:close/>
              </a:path>
              <a:path w="589279" h="128270">
                <a:moveTo>
                  <a:pt x="495757" y="27432"/>
                </a:moveTo>
                <a:lnTo>
                  <a:pt x="525194" y="78044"/>
                </a:lnTo>
                <a:lnTo>
                  <a:pt x="529214" y="78643"/>
                </a:lnTo>
                <a:lnTo>
                  <a:pt x="527715" y="88692"/>
                </a:lnTo>
                <a:lnTo>
                  <a:pt x="583111" y="88692"/>
                </a:lnTo>
                <a:lnTo>
                  <a:pt x="495757" y="27432"/>
                </a:lnTo>
                <a:close/>
              </a:path>
              <a:path w="589279" h="128270">
                <a:moveTo>
                  <a:pt x="1497" y="0"/>
                </a:moveTo>
                <a:lnTo>
                  <a:pt x="0" y="10048"/>
                </a:lnTo>
                <a:lnTo>
                  <a:pt x="523695" y="88093"/>
                </a:lnTo>
                <a:lnTo>
                  <a:pt x="528464" y="83667"/>
                </a:lnTo>
                <a:lnTo>
                  <a:pt x="525194" y="78044"/>
                </a:lnTo>
                <a:lnTo>
                  <a:pt x="1497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4" name="object 19">
            <a:extLst>
              <a:ext uri="{FF2B5EF4-FFF2-40B4-BE49-F238E27FC236}">
                <a16:creationId xmlns:a16="http://schemas.microsoft.com/office/drawing/2014/main" id="{C68525B9-7F46-7947-9BC5-FF70BF1CA9D6}"/>
              </a:ext>
            </a:extLst>
          </p:cNvPr>
          <p:cNvSpPr/>
          <p:nvPr/>
        </p:nvSpPr>
        <p:spPr>
          <a:xfrm>
            <a:off x="5089182" y="3859307"/>
            <a:ext cx="205628" cy="355226"/>
          </a:xfrm>
          <a:custGeom>
            <a:avLst/>
            <a:gdLst/>
            <a:ahLst/>
            <a:cxnLst/>
            <a:rect l="l" t="t" r="r" b="b"/>
            <a:pathLst>
              <a:path w="233045" h="402589">
                <a:moveTo>
                  <a:pt x="202766" y="52927"/>
                </a:moveTo>
                <a:lnTo>
                  <a:pt x="196340" y="53935"/>
                </a:lnTo>
                <a:lnTo>
                  <a:pt x="0" y="397529"/>
                </a:lnTo>
                <a:lnTo>
                  <a:pt x="8821" y="402569"/>
                </a:lnTo>
                <a:lnTo>
                  <a:pt x="205161" y="58976"/>
                </a:lnTo>
                <a:lnTo>
                  <a:pt x="202766" y="52927"/>
                </a:lnTo>
                <a:close/>
              </a:path>
              <a:path w="233045" h="402589">
                <a:moveTo>
                  <a:pt x="230070" y="52927"/>
                </a:moveTo>
                <a:lnTo>
                  <a:pt x="202766" y="52927"/>
                </a:lnTo>
                <a:lnTo>
                  <a:pt x="207177" y="55448"/>
                </a:lnTo>
                <a:lnTo>
                  <a:pt x="205161" y="58976"/>
                </a:lnTo>
                <a:lnTo>
                  <a:pt x="226710" y="113417"/>
                </a:lnTo>
                <a:lnTo>
                  <a:pt x="230070" y="52927"/>
                </a:lnTo>
                <a:close/>
              </a:path>
              <a:path w="233045" h="402589">
                <a:moveTo>
                  <a:pt x="233010" y="0"/>
                </a:moveTo>
                <a:lnTo>
                  <a:pt x="138497" y="63008"/>
                </a:lnTo>
                <a:lnTo>
                  <a:pt x="196340" y="53935"/>
                </a:lnTo>
                <a:lnTo>
                  <a:pt x="198356" y="50407"/>
                </a:lnTo>
                <a:lnTo>
                  <a:pt x="230210" y="50407"/>
                </a:lnTo>
                <a:lnTo>
                  <a:pt x="233010" y="0"/>
                </a:lnTo>
                <a:close/>
              </a:path>
              <a:path w="233045" h="402589">
                <a:moveTo>
                  <a:pt x="202767" y="52928"/>
                </a:moveTo>
                <a:lnTo>
                  <a:pt x="205161" y="58976"/>
                </a:lnTo>
                <a:lnTo>
                  <a:pt x="207177" y="55448"/>
                </a:lnTo>
                <a:lnTo>
                  <a:pt x="202767" y="52928"/>
                </a:lnTo>
                <a:close/>
              </a:path>
              <a:path w="233045" h="402589">
                <a:moveTo>
                  <a:pt x="198356" y="50407"/>
                </a:moveTo>
                <a:lnTo>
                  <a:pt x="196340" y="53935"/>
                </a:lnTo>
                <a:lnTo>
                  <a:pt x="202765" y="52927"/>
                </a:lnTo>
                <a:lnTo>
                  <a:pt x="198356" y="50407"/>
                </a:lnTo>
                <a:close/>
              </a:path>
              <a:path w="233045" h="402589">
                <a:moveTo>
                  <a:pt x="230210" y="50407"/>
                </a:moveTo>
                <a:lnTo>
                  <a:pt x="198356" y="50407"/>
                </a:lnTo>
                <a:lnTo>
                  <a:pt x="202766" y="52927"/>
                </a:lnTo>
                <a:lnTo>
                  <a:pt x="230070" y="52927"/>
                </a:lnTo>
                <a:lnTo>
                  <a:pt x="230210" y="50407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5" name="object 21">
            <a:extLst>
              <a:ext uri="{FF2B5EF4-FFF2-40B4-BE49-F238E27FC236}">
                <a16:creationId xmlns:a16="http://schemas.microsoft.com/office/drawing/2014/main" id="{0597F0B1-116F-DF45-BA8C-71431F49F37A}"/>
              </a:ext>
            </a:extLst>
          </p:cNvPr>
          <p:cNvSpPr/>
          <p:nvPr/>
        </p:nvSpPr>
        <p:spPr>
          <a:xfrm>
            <a:off x="5080578" y="3869393"/>
            <a:ext cx="962025" cy="615763"/>
          </a:xfrm>
          <a:custGeom>
            <a:avLst/>
            <a:gdLst/>
            <a:ahLst/>
            <a:cxnLst/>
            <a:rect l="l" t="t" r="r" b="b"/>
            <a:pathLst>
              <a:path w="1090295" h="697864">
                <a:moveTo>
                  <a:pt x="1032297" y="30684"/>
                </a:moveTo>
                <a:lnTo>
                  <a:pt x="0" y="689136"/>
                </a:lnTo>
                <a:lnTo>
                  <a:pt x="5463" y="697702"/>
                </a:lnTo>
                <a:lnTo>
                  <a:pt x="1037762" y="39249"/>
                </a:lnTo>
                <a:lnTo>
                  <a:pt x="1038456" y="32782"/>
                </a:lnTo>
                <a:lnTo>
                  <a:pt x="1032297" y="30684"/>
                </a:lnTo>
                <a:close/>
              </a:path>
              <a:path w="1090295" h="697864">
                <a:moveTo>
                  <a:pt x="1072793" y="28498"/>
                </a:moveTo>
                <a:lnTo>
                  <a:pt x="1035724" y="28498"/>
                </a:lnTo>
                <a:lnTo>
                  <a:pt x="1041187" y="37064"/>
                </a:lnTo>
                <a:lnTo>
                  <a:pt x="1037762" y="39249"/>
                </a:lnTo>
                <a:lnTo>
                  <a:pt x="1031511" y="97466"/>
                </a:lnTo>
                <a:lnTo>
                  <a:pt x="1072793" y="28498"/>
                </a:lnTo>
                <a:close/>
              </a:path>
              <a:path w="1090295" h="697864">
                <a:moveTo>
                  <a:pt x="1038457" y="32783"/>
                </a:moveTo>
                <a:lnTo>
                  <a:pt x="1037762" y="39249"/>
                </a:lnTo>
                <a:lnTo>
                  <a:pt x="1041187" y="37064"/>
                </a:lnTo>
                <a:lnTo>
                  <a:pt x="1038457" y="32783"/>
                </a:lnTo>
                <a:close/>
              </a:path>
              <a:path w="1090295" h="697864">
                <a:moveTo>
                  <a:pt x="1035724" y="28498"/>
                </a:moveTo>
                <a:lnTo>
                  <a:pt x="1032297" y="30684"/>
                </a:lnTo>
                <a:lnTo>
                  <a:pt x="1038456" y="32782"/>
                </a:lnTo>
                <a:lnTo>
                  <a:pt x="1035724" y="28498"/>
                </a:lnTo>
                <a:close/>
              </a:path>
              <a:path w="1090295" h="697864">
                <a:moveTo>
                  <a:pt x="1089851" y="0"/>
                </a:moveTo>
                <a:lnTo>
                  <a:pt x="976875" y="11807"/>
                </a:lnTo>
                <a:lnTo>
                  <a:pt x="1032297" y="30684"/>
                </a:lnTo>
                <a:lnTo>
                  <a:pt x="1035724" y="28498"/>
                </a:lnTo>
                <a:lnTo>
                  <a:pt x="1072793" y="28498"/>
                </a:lnTo>
                <a:lnTo>
                  <a:pt x="108985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6" name="object 22">
            <a:extLst>
              <a:ext uri="{FF2B5EF4-FFF2-40B4-BE49-F238E27FC236}">
                <a16:creationId xmlns:a16="http://schemas.microsoft.com/office/drawing/2014/main" id="{0020F980-D0DB-4342-AFC5-61BBC606ABA4}"/>
              </a:ext>
            </a:extLst>
          </p:cNvPr>
          <p:cNvSpPr/>
          <p:nvPr/>
        </p:nvSpPr>
        <p:spPr>
          <a:xfrm>
            <a:off x="5017026" y="4018536"/>
            <a:ext cx="1993526" cy="337297"/>
          </a:xfrm>
          <a:custGeom>
            <a:avLst/>
            <a:gdLst/>
            <a:ahLst/>
            <a:cxnLst/>
            <a:rect l="l" t="t" r="r" b="b"/>
            <a:pathLst>
              <a:path w="2259329" h="382270">
                <a:moveTo>
                  <a:pt x="7274" y="113502"/>
                </a:moveTo>
                <a:lnTo>
                  <a:pt x="146654" y="184406"/>
                </a:lnTo>
                <a:lnTo>
                  <a:pt x="293246" y="231890"/>
                </a:lnTo>
                <a:lnTo>
                  <a:pt x="366523" y="254436"/>
                </a:lnTo>
                <a:lnTo>
                  <a:pt x="439676" y="275860"/>
                </a:lnTo>
                <a:lnTo>
                  <a:pt x="512728" y="295951"/>
                </a:lnTo>
                <a:lnTo>
                  <a:pt x="585656" y="314486"/>
                </a:lnTo>
                <a:lnTo>
                  <a:pt x="658444" y="331237"/>
                </a:lnTo>
                <a:lnTo>
                  <a:pt x="731067" y="345982"/>
                </a:lnTo>
                <a:lnTo>
                  <a:pt x="803507" y="358494"/>
                </a:lnTo>
                <a:lnTo>
                  <a:pt x="875743" y="368545"/>
                </a:lnTo>
                <a:lnTo>
                  <a:pt x="947754" y="375909"/>
                </a:lnTo>
                <a:lnTo>
                  <a:pt x="1019516" y="380359"/>
                </a:lnTo>
                <a:lnTo>
                  <a:pt x="1091010" y="381668"/>
                </a:lnTo>
                <a:lnTo>
                  <a:pt x="1162210" y="379602"/>
                </a:lnTo>
                <a:lnTo>
                  <a:pt x="1233087" y="374013"/>
                </a:lnTo>
                <a:lnTo>
                  <a:pt x="1303605" y="365050"/>
                </a:lnTo>
                <a:lnTo>
                  <a:pt x="1339762" y="358810"/>
                </a:lnTo>
                <a:lnTo>
                  <a:pt x="1091424" y="358810"/>
                </a:lnTo>
                <a:lnTo>
                  <a:pt x="1020928" y="357543"/>
                </a:lnTo>
                <a:lnTo>
                  <a:pt x="950076" y="353167"/>
                </a:lnTo>
                <a:lnTo>
                  <a:pt x="878892" y="345903"/>
                </a:lnTo>
                <a:lnTo>
                  <a:pt x="807397" y="335967"/>
                </a:lnTo>
                <a:lnTo>
                  <a:pt x="735614" y="323579"/>
                </a:lnTo>
                <a:lnTo>
                  <a:pt x="663569" y="308960"/>
                </a:lnTo>
                <a:lnTo>
                  <a:pt x="591286" y="292329"/>
                </a:lnTo>
                <a:lnTo>
                  <a:pt x="518788" y="273909"/>
                </a:lnTo>
                <a:lnTo>
                  <a:pt x="446101" y="253922"/>
                </a:lnTo>
                <a:lnTo>
                  <a:pt x="373245" y="232587"/>
                </a:lnTo>
                <a:lnTo>
                  <a:pt x="300291" y="210143"/>
                </a:lnTo>
                <a:lnTo>
                  <a:pt x="153930" y="162733"/>
                </a:lnTo>
                <a:lnTo>
                  <a:pt x="7274" y="113502"/>
                </a:lnTo>
                <a:close/>
              </a:path>
              <a:path w="2259329" h="382270">
                <a:moveTo>
                  <a:pt x="2184076" y="25537"/>
                </a:moveTo>
                <a:lnTo>
                  <a:pt x="2119072" y="56517"/>
                </a:lnTo>
                <a:lnTo>
                  <a:pt x="1983771" y="119129"/>
                </a:lnTo>
                <a:lnTo>
                  <a:pt x="1916069" y="149179"/>
                </a:lnTo>
                <a:lnTo>
                  <a:pt x="1848286" y="178100"/>
                </a:lnTo>
                <a:lnTo>
                  <a:pt x="1780406" y="205675"/>
                </a:lnTo>
                <a:lnTo>
                  <a:pt x="1712405" y="231677"/>
                </a:lnTo>
                <a:lnTo>
                  <a:pt x="1644265" y="255888"/>
                </a:lnTo>
                <a:lnTo>
                  <a:pt x="1575963" y="278088"/>
                </a:lnTo>
                <a:lnTo>
                  <a:pt x="1507479" y="298055"/>
                </a:lnTo>
                <a:lnTo>
                  <a:pt x="1438791" y="315570"/>
                </a:lnTo>
                <a:lnTo>
                  <a:pt x="1369879" y="330415"/>
                </a:lnTo>
                <a:lnTo>
                  <a:pt x="1300718" y="342372"/>
                </a:lnTo>
                <a:lnTo>
                  <a:pt x="1231286" y="351224"/>
                </a:lnTo>
                <a:lnTo>
                  <a:pt x="1161543" y="356753"/>
                </a:lnTo>
                <a:lnTo>
                  <a:pt x="1091424" y="358810"/>
                </a:lnTo>
                <a:lnTo>
                  <a:pt x="1339762" y="358810"/>
                </a:lnTo>
                <a:lnTo>
                  <a:pt x="1443603" y="337917"/>
                </a:lnTo>
                <a:lnTo>
                  <a:pt x="1513124" y="320206"/>
                </a:lnTo>
                <a:lnTo>
                  <a:pt x="1582360" y="300034"/>
                </a:lnTo>
                <a:lnTo>
                  <a:pt x="1651328" y="277629"/>
                </a:lnTo>
                <a:lnTo>
                  <a:pt x="1720058" y="253218"/>
                </a:lnTo>
                <a:lnTo>
                  <a:pt x="1788570" y="227027"/>
                </a:lnTo>
                <a:lnTo>
                  <a:pt x="1856889" y="199280"/>
                </a:lnTo>
                <a:lnTo>
                  <a:pt x="1925040" y="170205"/>
                </a:lnTo>
                <a:lnTo>
                  <a:pt x="1993045" y="140023"/>
                </a:lnTo>
                <a:lnTo>
                  <a:pt x="2128672" y="77262"/>
                </a:lnTo>
                <a:lnTo>
                  <a:pt x="2193910" y="46173"/>
                </a:lnTo>
                <a:lnTo>
                  <a:pt x="2197247" y="31921"/>
                </a:lnTo>
                <a:lnTo>
                  <a:pt x="2184076" y="25537"/>
                </a:lnTo>
                <a:close/>
              </a:path>
              <a:path w="2259329" h="382270">
                <a:moveTo>
                  <a:pt x="2244192" y="21603"/>
                </a:moveTo>
                <a:lnTo>
                  <a:pt x="2192331" y="21603"/>
                </a:lnTo>
                <a:lnTo>
                  <a:pt x="2202164" y="42240"/>
                </a:lnTo>
                <a:lnTo>
                  <a:pt x="2193910" y="46173"/>
                </a:lnTo>
                <a:lnTo>
                  <a:pt x="2180562" y="103182"/>
                </a:lnTo>
                <a:lnTo>
                  <a:pt x="2244192" y="21603"/>
                </a:lnTo>
                <a:close/>
              </a:path>
              <a:path w="2259329" h="382270">
                <a:moveTo>
                  <a:pt x="2192331" y="21603"/>
                </a:moveTo>
                <a:lnTo>
                  <a:pt x="2184076" y="25537"/>
                </a:lnTo>
                <a:lnTo>
                  <a:pt x="2197247" y="31921"/>
                </a:lnTo>
                <a:lnTo>
                  <a:pt x="2193910" y="46173"/>
                </a:lnTo>
                <a:lnTo>
                  <a:pt x="2202164" y="42240"/>
                </a:lnTo>
                <a:lnTo>
                  <a:pt x="2192331" y="21603"/>
                </a:lnTo>
                <a:close/>
              </a:path>
              <a:path w="2259329" h="382270">
                <a:moveTo>
                  <a:pt x="2131388" y="0"/>
                </a:moveTo>
                <a:lnTo>
                  <a:pt x="2184076" y="25537"/>
                </a:lnTo>
                <a:lnTo>
                  <a:pt x="2192331" y="21603"/>
                </a:lnTo>
                <a:lnTo>
                  <a:pt x="2244192" y="21603"/>
                </a:lnTo>
                <a:lnTo>
                  <a:pt x="2259157" y="2418"/>
                </a:lnTo>
                <a:lnTo>
                  <a:pt x="213138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3" name="object 29">
            <a:extLst>
              <a:ext uri="{FF2B5EF4-FFF2-40B4-BE49-F238E27FC236}">
                <a16:creationId xmlns:a16="http://schemas.microsoft.com/office/drawing/2014/main" id="{435D2337-0229-6642-854A-76E1572F031F}"/>
              </a:ext>
            </a:extLst>
          </p:cNvPr>
          <p:cNvSpPr txBox="1"/>
          <p:nvPr/>
        </p:nvSpPr>
        <p:spPr>
          <a:xfrm>
            <a:off x="3751281" y="4990651"/>
            <a:ext cx="1269626" cy="18783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147" spc="-13" dirty="0">
                <a:solidFill>
                  <a:srgbClr val="954F72"/>
                </a:solidFill>
                <a:latin typeface="Tahoma"/>
                <a:cs typeface="Tahoma"/>
              </a:rPr>
              <a:t>Garbled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truth</a:t>
            </a:r>
            <a:r>
              <a:rPr sz="1147" spc="-7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table:</a:t>
            </a:r>
            <a:endParaRPr sz="1147">
              <a:latin typeface="Tahoma"/>
              <a:cs typeface="Tahoma"/>
            </a:endParaRPr>
          </a:p>
        </p:txBody>
      </p:sp>
      <p:sp>
        <p:nvSpPr>
          <p:cNvPr id="54" name="object 13">
            <a:extLst>
              <a:ext uri="{FF2B5EF4-FFF2-40B4-BE49-F238E27FC236}">
                <a16:creationId xmlns:a16="http://schemas.microsoft.com/office/drawing/2014/main" id="{1B0EAB9D-F965-2440-9168-FD6D155895DE}"/>
              </a:ext>
            </a:extLst>
          </p:cNvPr>
          <p:cNvSpPr txBox="1"/>
          <p:nvPr/>
        </p:nvSpPr>
        <p:spPr>
          <a:xfrm>
            <a:off x="4333166" y="2971202"/>
            <a:ext cx="699247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55" name="object 20">
            <a:extLst>
              <a:ext uri="{FF2B5EF4-FFF2-40B4-BE49-F238E27FC236}">
                <a16:creationId xmlns:a16="http://schemas.microsoft.com/office/drawing/2014/main" id="{659587C8-A831-304A-A556-FBAD97553B16}"/>
              </a:ext>
            </a:extLst>
          </p:cNvPr>
          <p:cNvSpPr txBox="1"/>
          <p:nvPr/>
        </p:nvSpPr>
        <p:spPr>
          <a:xfrm>
            <a:off x="4239263" y="4043680"/>
            <a:ext cx="723340" cy="52953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 marR="26896" indent="10086">
              <a:lnSpc>
                <a:spcPct val="105300"/>
              </a:lnSpc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10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  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26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2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8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147" spc="-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147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56" name="object 25">
            <a:extLst>
              <a:ext uri="{FF2B5EF4-FFF2-40B4-BE49-F238E27FC236}">
                <a16:creationId xmlns:a16="http://schemas.microsoft.com/office/drawing/2014/main" id="{AEBAF25D-D34A-2C41-92CA-234592CB56A8}"/>
              </a:ext>
            </a:extLst>
          </p:cNvPr>
          <p:cNvSpPr txBox="1"/>
          <p:nvPr/>
        </p:nvSpPr>
        <p:spPr>
          <a:xfrm>
            <a:off x="5157306" y="4697923"/>
            <a:ext cx="1531111" cy="900940"/>
          </a:xfrm>
          <a:prstGeom prst="rect">
            <a:avLst/>
          </a:prstGeom>
        </p:spPr>
        <p:txBody>
          <a:bodyPr vert="horz" wrap="square" lIns="0" tIns="560" rIns="0" bIns="0" rtlCol="0">
            <a:spAutoFit/>
          </a:bodyPr>
          <a:lstStyle/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x</a:t>
            </a:r>
            <a:r>
              <a:rPr lang="en-US"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y</a:t>
            </a:r>
            <a:r>
              <a:rPr lang="en-US"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1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(k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z</a:t>
            </a:r>
            <a:r>
              <a:rPr lang="en-US"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)) </a:t>
            </a:r>
            <a:endParaRPr lang="en-US" sz="1400" spc="9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lang="en-US" sz="1400" spc="-4" dirty="0">
                <a:solidFill>
                  <a:srgbClr val="944F72"/>
                </a:solidFill>
                <a:cs typeface="Tahoma"/>
              </a:rPr>
              <a:t>E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6" baseline="-29914" dirty="0">
                <a:solidFill>
                  <a:srgbClr val="944F72"/>
                </a:solidFill>
                <a:cs typeface="Tahoma"/>
              </a:rPr>
              <a:t>x1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(E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6" baseline="-29914" dirty="0">
                <a:solidFill>
                  <a:srgbClr val="944F72"/>
                </a:solidFill>
                <a:cs typeface="Tahoma"/>
              </a:rPr>
              <a:t>y1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(k</a:t>
            </a:r>
            <a:r>
              <a:rPr lang="en-US" sz="1400" spc="-6" baseline="-17094" dirty="0">
                <a:solidFill>
                  <a:srgbClr val="944F72"/>
                </a:solidFill>
                <a:cs typeface="Tahoma"/>
              </a:rPr>
              <a:t>z1</a:t>
            </a:r>
            <a:r>
              <a:rPr lang="en-US" sz="1400" spc="-4" dirty="0">
                <a:solidFill>
                  <a:srgbClr val="944F72"/>
                </a:solidFill>
                <a:cs typeface="Tahoma"/>
              </a:rPr>
              <a:t>))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 </a:t>
            </a:r>
            <a:endParaRPr lang="en-US" sz="1400" spc="9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 marR="26896">
              <a:lnSpc>
                <a:spcPct val="104200"/>
              </a:lnSpc>
              <a:spcBef>
                <a:spcPts val="4"/>
              </a:spcBef>
            </a:pP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x</a:t>
            </a:r>
            <a:r>
              <a:rPr lang="en-US" sz="1400" spc="-19" baseline="-29914" dirty="0">
                <a:solidFill>
                  <a:srgbClr val="944F72"/>
                </a:solidFill>
                <a:latin typeface="Tahoma"/>
                <a:cs typeface="Tahoma"/>
              </a:rPr>
              <a:t>1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(E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k</a:t>
            </a:r>
            <a:r>
              <a:rPr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y</a:t>
            </a:r>
            <a:r>
              <a:rPr lang="en-US" sz="1400" spc="-13" baseline="-2991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(k</a:t>
            </a:r>
            <a:r>
              <a:rPr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z</a:t>
            </a:r>
            <a:r>
              <a:rPr lang="en-US" sz="1400" spc="-13" baseline="-17094" dirty="0">
                <a:solidFill>
                  <a:srgbClr val="944F72"/>
                </a:solidFill>
                <a:latin typeface="Tahoma"/>
                <a:cs typeface="Tahoma"/>
              </a:rPr>
              <a:t>0</a:t>
            </a:r>
            <a:r>
              <a:rPr sz="1400" spc="9" dirty="0">
                <a:solidFill>
                  <a:srgbClr val="944F72"/>
                </a:solidFill>
                <a:latin typeface="Tahoma"/>
                <a:cs typeface="Tahoma"/>
              </a:rPr>
              <a:t>))</a:t>
            </a:r>
            <a:endParaRPr sz="1400" dirty="0">
              <a:solidFill>
                <a:srgbClr val="944F72"/>
              </a:solidFill>
              <a:latin typeface="Tahoma"/>
              <a:cs typeface="Tahoma"/>
            </a:endParaRPr>
          </a:p>
          <a:p>
            <a:pPr marL="33619">
              <a:spcBef>
                <a:spcPts val="106"/>
              </a:spcBef>
            </a:pPr>
            <a:r>
              <a:rPr lang="en-US" sz="1400" spc="9" dirty="0">
                <a:solidFill>
                  <a:srgbClr val="944F72"/>
                </a:solidFill>
                <a:cs typeface="Tahoma"/>
              </a:rPr>
              <a:t>E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19" baseline="-29914" dirty="0">
                <a:solidFill>
                  <a:srgbClr val="944F72"/>
                </a:solidFill>
                <a:cs typeface="Tahoma"/>
              </a:rPr>
              <a:t>x0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(E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k</a:t>
            </a:r>
            <a:r>
              <a:rPr lang="en-US" sz="1400" spc="-13" baseline="-29914" dirty="0">
                <a:solidFill>
                  <a:srgbClr val="944F72"/>
                </a:solidFill>
                <a:cs typeface="Tahoma"/>
              </a:rPr>
              <a:t>y0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(k</a:t>
            </a:r>
            <a:r>
              <a:rPr lang="en-US" sz="1400" spc="-13" baseline="-17094" dirty="0">
                <a:solidFill>
                  <a:srgbClr val="944F72"/>
                </a:solidFill>
                <a:cs typeface="Tahoma"/>
              </a:rPr>
              <a:t>z0</a:t>
            </a:r>
            <a:r>
              <a:rPr lang="en-US" sz="1400" spc="9" dirty="0">
                <a:solidFill>
                  <a:srgbClr val="944F72"/>
                </a:solidFill>
                <a:cs typeface="Tahoma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95307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2067" y="5535257"/>
            <a:ext cx="391085" cy="14705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882" spc="-18" dirty="0">
                <a:solidFill>
                  <a:srgbClr val="E7E6E6"/>
                </a:solidFill>
                <a:latin typeface="Arial"/>
                <a:cs typeface="Arial"/>
              </a:rPr>
              <a:t>slide</a:t>
            </a:r>
            <a:r>
              <a:rPr sz="882" spc="-79" dirty="0">
                <a:solidFill>
                  <a:srgbClr val="E7E6E6"/>
                </a:solidFill>
                <a:latin typeface="Arial"/>
                <a:cs typeface="Arial"/>
              </a:rPr>
              <a:t> </a:t>
            </a:r>
            <a:r>
              <a:rPr sz="882" spc="-26" dirty="0">
                <a:solidFill>
                  <a:srgbClr val="E7E6E6"/>
                </a:solidFill>
                <a:latin typeface="Arial"/>
                <a:cs typeface="Arial"/>
              </a:rPr>
              <a:t>13</a:t>
            </a:r>
            <a:endParaRPr sz="882">
              <a:latin typeface="Arial"/>
              <a:cs typeface="Arial"/>
            </a:endParaRPr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001DC961-AF5B-4547-99B8-5AFB74C7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two keys that he learned, Bob decrypts  exactly one of the output-wire keys</a:t>
            </a:r>
          </a:p>
          <a:p>
            <a:pPr lvl="1"/>
            <a:r>
              <a:rPr lang="en-US" dirty="0"/>
              <a:t>Bob does not learn if this key corresponds to 0 or 1</a:t>
            </a:r>
          </a:p>
          <a:p>
            <a:pPr lvl="1"/>
            <a:r>
              <a:rPr lang="en-US" dirty="0"/>
              <a:t>Why is this important?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6: Evaluate One Garbled Gate</a:t>
            </a:r>
          </a:p>
        </p:txBody>
      </p:sp>
      <p:sp>
        <p:nvSpPr>
          <p:cNvPr id="5" name="object 5"/>
          <p:cNvSpPr/>
          <p:nvPr/>
        </p:nvSpPr>
        <p:spPr>
          <a:xfrm>
            <a:off x="5029199" y="3886199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335279" y="0"/>
                </a:moveTo>
                <a:lnTo>
                  <a:pt x="0" y="426719"/>
                </a:lnTo>
                <a:lnTo>
                  <a:pt x="670560" y="426719"/>
                </a:lnTo>
                <a:lnTo>
                  <a:pt x="335279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" name="object 6"/>
          <p:cNvSpPr/>
          <p:nvPr/>
        </p:nvSpPr>
        <p:spPr>
          <a:xfrm>
            <a:off x="5029199" y="3886199"/>
            <a:ext cx="591671" cy="376518"/>
          </a:xfrm>
          <a:custGeom>
            <a:avLst/>
            <a:gdLst/>
            <a:ahLst/>
            <a:cxnLst/>
            <a:rect l="l" t="t" r="r" b="b"/>
            <a:pathLst>
              <a:path w="670560" h="426720">
                <a:moveTo>
                  <a:pt x="0" y="426719"/>
                </a:moveTo>
                <a:lnTo>
                  <a:pt x="335279" y="0"/>
                </a:lnTo>
                <a:lnTo>
                  <a:pt x="670559" y="426719"/>
                </a:lnTo>
                <a:lnTo>
                  <a:pt x="0" y="426719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5136776" y="426271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/>
          <p:nvPr/>
        </p:nvSpPr>
        <p:spPr>
          <a:xfrm>
            <a:off x="5513294" y="4262717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9" name="object 9"/>
          <p:cNvSpPr/>
          <p:nvPr/>
        </p:nvSpPr>
        <p:spPr>
          <a:xfrm>
            <a:off x="5325035" y="3751728"/>
            <a:ext cx="0" cy="161365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 txBox="1"/>
          <p:nvPr/>
        </p:nvSpPr>
        <p:spPr>
          <a:xfrm>
            <a:off x="4974964" y="4229099"/>
            <a:ext cx="100292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x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30458" y="4082527"/>
            <a:ext cx="265579" cy="331916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lnSpc>
                <a:spcPts val="1116"/>
              </a:lnSpc>
              <a:spcBef>
                <a:spcPts val="88"/>
              </a:spcBef>
            </a:pPr>
            <a:r>
              <a:rPr sz="971" spc="9" dirty="0">
                <a:latin typeface="Tahoma"/>
                <a:cs typeface="Tahoma"/>
              </a:rPr>
              <a:t>A</a:t>
            </a:r>
            <a:r>
              <a:rPr sz="971" spc="13" dirty="0">
                <a:latin typeface="Tahoma"/>
                <a:cs typeface="Tahoma"/>
              </a:rPr>
              <a:t>N</a:t>
            </a:r>
            <a:r>
              <a:rPr sz="971" dirty="0">
                <a:latin typeface="Tahoma"/>
                <a:cs typeface="Tahoma"/>
              </a:rPr>
              <a:t>D</a:t>
            </a:r>
            <a:endParaRPr sz="971">
              <a:latin typeface="Tahoma"/>
              <a:cs typeface="Tahoma"/>
            </a:endParaRPr>
          </a:p>
          <a:p>
            <a:pPr marL="132236">
              <a:lnSpc>
                <a:spcPts val="1434"/>
              </a:lnSpc>
            </a:pPr>
            <a:r>
              <a:rPr sz="1235" dirty="0">
                <a:latin typeface="Tahoma"/>
                <a:cs typeface="Tahoma"/>
              </a:rPr>
              <a:t>y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97693" y="3529853"/>
            <a:ext cx="92449" cy="201367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235" dirty="0">
                <a:latin typeface="Tahoma"/>
                <a:cs typeface="Tahoma"/>
              </a:rPr>
              <a:t>z</a:t>
            </a:r>
            <a:endParaRPr sz="1235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75131" y="3831515"/>
            <a:ext cx="699247" cy="269335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>
              <a:spcBef>
                <a:spcPts val="88"/>
              </a:spcBef>
            </a:pP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6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044204" y="4424081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5" name="object 15"/>
          <p:cNvSpPr txBox="1"/>
          <p:nvPr/>
        </p:nvSpPr>
        <p:spPr>
          <a:xfrm>
            <a:off x="3484581" y="4242995"/>
            <a:ext cx="462243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9" dirty="0">
                <a:latin typeface="Tahoma"/>
                <a:cs typeface="Tahoma"/>
              </a:rPr>
              <a:t>A</a:t>
            </a:r>
            <a:r>
              <a:rPr sz="1677" spc="4" dirty="0">
                <a:latin typeface="Tahoma"/>
                <a:cs typeface="Tahoma"/>
              </a:rPr>
              <a:t>li</a:t>
            </a:r>
            <a:r>
              <a:rPr sz="1677" spc="9" dirty="0">
                <a:latin typeface="Tahoma"/>
                <a:cs typeface="Tahoma"/>
              </a:rPr>
              <a:t>c</a:t>
            </a:r>
            <a:r>
              <a:rPr sz="1677" dirty="0">
                <a:latin typeface="Tahoma"/>
                <a:cs typeface="Tahoma"/>
              </a:rPr>
              <a:t>e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682741" y="4272578"/>
            <a:ext cx="384361" cy="26939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677" spc="13" dirty="0">
                <a:latin typeface="Tahoma"/>
                <a:cs typeface="Tahoma"/>
              </a:rPr>
              <a:t>B</a:t>
            </a:r>
            <a:r>
              <a:rPr sz="1677" spc="4" dirty="0">
                <a:latin typeface="Tahoma"/>
                <a:cs typeface="Tahoma"/>
              </a:rPr>
              <a:t>o</a:t>
            </a:r>
            <a:r>
              <a:rPr sz="1677" dirty="0">
                <a:latin typeface="Tahoma"/>
                <a:cs typeface="Tahoma"/>
              </a:rPr>
              <a:t>b</a:t>
            </a:r>
            <a:endParaRPr sz="1677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507692" y="4413996"/>
            <a:ext cx="1086971" cy="0"/>
          </a:xfrm>
          <a:custGeom>
            <a:avLst/>
            <a:gdLst/>
            <a:ahLst/>
            <a:cxnLst/>
            <a:rect l="l" t="t" r="r" b="b"/>
            <a:pathLst>
              <a:path w="1231900">
                <a:moveTo>
                  <a:pt x="1231899" y="0"/>
                </a:moveTo>
                <a:lnTo>
                  <a:pt x="0" y="0"/>
                </a:lnTo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4753876" y="3800521"/>
            <a:ext cx="571500" cy="133910"/>
          </a:xfrm>
          <a:custGeom>
            <a:avLst/>
            <a:gdLst/>
            <a:ahLst/>
            <a:cxnLst/>
            <a:rect l="l" t="t" r="r" b="b"/>
            <a:pathLst>
              <a:path w="647700" h="151764">
                <a:moveTo>
                  <a:pt x="582400" y="38653"/>
                </a:moveTo>
                <a:lnTo>
                  <a:pt x="0" y="141631"/>
                </a:lnTo>
                <a:lnTo>
                  <a:pt x="1769" y="151636"/>
                </a:lnTo>
                <a:lnTo>
                  <a:pt x="584168" y="48657"/>
                </a:lnTo>
                <a:lnTo>
                  <a:pt x="587285" y="42946"/>
                </a:lnTo>
                <a:lnTo>
                  <a:pt x="582400" y="38653"/>
                </a:lnTo>
                <a:close/>
              </a:path>
              <a:path w="647700" h="151764">
                <a:moveTo>
                  <a:pt x="639755" y="37946"/>
                </a:moveTo>
                <a:lnTo>
                  <a:pt x="586400" y="37946"/>
                </a:lnTo>
                <a:lnTo>
                  <a:pt x="588170" y="47950"/>
                </a:lnTo>
                <a:lnTo>
                  <a:pt x="584168" y="48657"/>
                </a:lnTo>
                <a:lnTo>
                  <a:pt x="556111" y="100048"/>
                </a:lnTo>
                <a:lnTo>
                  <a:pt x="639755" y="37946"/>
                </a:lnTo>
                <a:close/>
              </a:path>
              <a:path w="647700" h="151764">
                <a:moveTo>
                  <a:pt x="587285" y="42948"/>
                </a:moveTo>
                <a:lnTo>
                  <a:pt x="584168" y="48657"/>
                </a:lnTo>
                <a:lnTo>
                  <a:pt x="588170" y="47950"/>
                </a:lnTo>
                <a:lnTo>
                  <a:pt x="587285" y="42948"/>
                </a:lnTo>
                <a:close/>
              </a:path>
              <a:path w="647700" h="151764">
                <a:moveTo>
                  <a:pt x="586400" y="37946"/>
                </a:moveTo>
                <a:lnTo>
                  <a:pt x="582400" y="38653"/>
                </a:lnTo>
                <a:lnTo>
                  <a:pt x="587285" y="42946"/>
                </a:lnTo>
                <a:lnTo>
                  <a:pt x="586400" y="37946"/>
                </a:lnTo>
                <a:close/>
              </a:path>
              <a:path w="647700" h="151764">
                <a:moveTo>
                  <a:pt x="538421" y="0"/>
                </a:moveTo>
                <a:lnTo>
                  <a:pt x="582400" y="38653"/>
                </a:lnTo>
                <a:lnTo>
                  <a:pt x="586400" y="37946"/>
                </a:lnTo>
                <a:lnTo>
                  <a:pt x="639755" y="37946"/>
                </a:lnTo>
                <a:lnTo>
                  <a:pt x="647313" y="32334"/>
                </a:lnTo>
                <a:lnTo>
                  <a:pt x="53842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/>
          <p:nvPr/>
        </p:nvSpPr>
        <p:spPr>
          <a:xfrm>
            <a:off x="4823602" y="4413996"/>
            <a:ext cx="205628" cy="355226"/>
          </a:xfrm>
          <a:custGeom>
            <a:avLst/>
            <a:gdLst/>
            <a:ahLst/>
            <a:cxnLst/>
            <a:rect l="l" t="t" r="r" b="b"/>
            <a:pathLst>
              <a:path w="233045" h="402589">
                <a:moveTo>
                  <a:pt x="202765" y="52928"/>
                </a:moveTo>
                <a:lnTo>
                  <a:pt x="196338" y="53936"/>
                </a:lnTo>
                <a:lnTo>
                  <a:pt x="0" y="397529"/>
                </a:lnTo>
                <a:lnTo>
                  <a:pt x="8821" y="402569"/>
                </a:lnTo>
                <a:lnTo>
                  <a:pt x="205160" y="58977"/>
                </a:lnTo>
                <a:lnTo>
                  <a:pt x="202765" y="52928"/>
                </a:lnTo>
                <a:close/>
              </a:path>
              <a:path w="233045" h="402589">
                <a:moveTo>
                  <a:pt x="230210" y="50407"/>
                </a:moveTo>
                <a:lnTo>
                  <a:pt x="198354" y="50407"/>
                </a:lnTo>
                <a:lnTo>
                  <a:pt x="207176" y="55449"/>
                </a:lnTo>
                <a:lnTo>
                  <a:pt x="205160" y="58977"/>
                </a:lnTo>
                <a:lnTo>
                  <a:pt x="226710" y="113417"/>
                </a:lnTo>
                <a:lnTo>
                  <a:pt x="230210" y="50407"/>
                </a:lnTo>
                <a:close/>
              </a:path>
              <a:path w="233045" h="402589">
                <a:moveTo>
                  <a:pt x="233010" y="0"/>
                </a:moveTo>
                <a:lnTo>
                  <a:pt x="138496" y="63009"/>
                </a:lnTo>
                <a:lnTo>
                  <a:pt x="196338" y="53936"/>
                </a:lnTo>
                <a:lnTo>
                  <a:pt x="198354" y="50407"/>
                </a:lnTo>
                <a:lnTo>
                  <a:pt x="230210" y="50407"/>
                </a:lnTo>
                <a:lnTo>
                  <a:pt x="233010" y="0"/>
                </a:lnTo>
                <a:close/>
              </a:path>
              <a:path w="233045" h="402589">
                <a:moveTo>
                  <a:pt x="202765" y="52928"/>
                </a:moveTo>
                <a:lnTo>
                  <a:pt x="205160" y="58977"/>
                </a:lnTo>
                <a:lnTo>
                  <a:pt x="207176" y="55449"/>
                </a:lnTo>
                <a:lnTo>
                  <a:pt x="202765" y="52928"/>
                </a:lnTo>
                <a:close/>
              </a:path>
              <a:path w="233045" h="402589">
                <a:moveTo>
                  <a:pt x="198354" y="50407"/>
                </a:moveTo>
                <a:lnTo>
                  <a:pt x="196338" y="53936"/>
                </a:lnTo>
                <a:lnTo>
                  <a:pt x="202765" y="52928"/>
                </a:lnTo>
                <a:lnTo>
                  <a:pt x="198354" y="50407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0" name="object 20"/>
          <p:cNvSpPr txBox="1"/>
          <p:nvPr/>
        </p:nvSpPr>
        <p:spPr>
          <a:xfrm>
            <a:off x="4086338" y="4571103"/>
            <a:ext cx="723340" cy="529534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33619" marR="26896" indent="10086">
              <a:lnSpc>
                <a:spcPct val="105300"/>
              </a:lnSpc>
              <a:spcBef>
                <a:spcPts val="88"/>
              </a:spcBef>
            </a:pPr>
            <a:r>
              <a:rPr sz="2515" spc="-6" baseline="11695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10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147" spc="-4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147" spc="-4" dirty="0">
                <a:solidFill>
                  <a:srgbClr val="954F72"/>
                </a:solidFill>
                <a:latin typeface="Tahoma"/>
                <a:cs typeface="Tahoma"/>
              </a:rPr>
              <a:t>  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147" spc="-26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147" spc="-2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2515" spc="-39" baseline="11695" dirty="0">
                <a:solidFill>
                  <a:srgbClr val="954F72"/>
                </a:solidFill>
                <a:latin typeface="Tahoma"/>
                <a:cs typeface="Tahoma"/>
              </a:rPr>
              <a:t>,</a:t>
            </a:r>
            <a:r>
              <a:rPr sz="2515" spc="-86" baseline="1169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2515" spc="-6" baseline="11695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147" spc="-4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147" spc="-4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14999" y="4424084"/>
            <a:ext cx="962025" cy="615763"/>
          </a:xfrm>
          <a:custGeom>
            <a:avLst/>
            <a:gdLst/>
            <a:ahLst/>
            <a:cxnLst/>
            <a:rect l="l" t="t" r="r" b="b"/>
            <a:pathLst>
              <a:path w="1090295" h="697864">
                <a:moveTo>
                  <a:pt x="1032299" y="30684"/>
                </a:moveTo>
                <a:lnTo>
                  <a:pt x="0" y="689136"/>
                </a:lnTo>
                <a:lnTo>
                  <a:pt x="5463" y="697702"/>
                </a:lnTo>
                <a:lnTo>
                  <a:pt x="1037762" y="39250"/>
                </a:lnTo>
                <a:lnTo>
                  <a:pt x="1038456" y="32781"/>
                </a:lnTo>
                <a:lnTo>
                  <a:pt x="1032299" y="30684"/>
                </a:lnTo>
                <a:close/>
              </a:path>
              <a:path w="1090295" h="697864">
                <a:moveTo>
                  <a:pt x="1072793" y="28498"/>
                </a:moveTo>
                <a:lnTo>
                  <a:pt x="1035725" y="28498"/>
                </a:lnTo>
                <a:lnTo>
                  <a:pt x="1041189" y="37064"/>
                </a:lnTo>
                <a:lnTo>
                  <a:pt x="1037762" y="39250"/>
                </a:lnTo>
                <a:lnTo>
                  <a:pt x="1031513" y="97466"/>
                </a:lnTo>
                <a:lnTo>
                  <a:pt x="1072793" y="28498"/>
                </a:lnTo>
                <a:close/>
              </a:path>
              <a:path w="1090295" h="697864">
                <a:moveTo>
                  <a:pt x="1038457" y="32781"/>
                </a:moveTo>
                <a:lnTo>
                  <a:pt x="1037762" y="39250"/>
                </a:lnTo>
                <a:lnTo>
                  <a:pt x="1041189" y="37064"/>
                </a:lnTo>
                <a:lnTo>
                  <a:pt x="1038457" y="32781"/>
                </a:lnTo>
                <a:close/>
              </a:path>
              <a:path w="1090295" h="697864">
                <a:moveTo>
                  <a:pt x="1035725" y="28498"/>
                </a:moveTo>
                <a:lnTo>
                  <a:pt x="1032299" y="30684"/>
                </a:lnTo>
                <a:lnTo>
                  <a:pt x="1038456" y="32781"/>
                </a:lnTo>
                <a:lnTo>
                  <a:pt x="1035725" y="28498"/>
                </a:lnTo>
                <a:close/>
              </a:path>
              <a:path w="1090295" h="697864">
                <a:moveTo>
                  <a:pt x="1089851" y="0"/>
                </a:moveTo>
                <a:lnTo>
                  <a:pt x="976875" y="11807"/>
                </a:lnTo>
                <a:lnTo>
                  <a:pt x="1032299" y="30684"/>
                </a:lnTo>
                <a:lnTo>
                  <a:pt x="1035725" y="28498"/>
                </a:lnTo>
                <a:lnTo>
                  <a:pt x="1072793" y="28498"/>
                </a:lnTo>
                <a:lnTo>
                  <a:pt x="1089851" y="0"/>
                </a:lnTo>
                <a:close/>
              </a:path>
            </a:pathLst>
          </a:custGeom>
          <a:solidFill>
            <a:srgbClr val="954F72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2" name="object 22"/>
          <p:cNvSpPr/>
          <p:nvPr/>
        </p:nvSpPr>
        <p:spPr>
          <a:xfrm>
            <a:off x="7010400" y="3610535"/>
            <a:ext cx="1936376" cy="782730"/>
          </a:xfrm>
          <a:custGeom>
            <a:avLst/>
            <a:gdLst/>
            <a:ahLst/>
            <a:cxnLst/>
            <a:rect l="l" t="t" r="r" b="b"/>
            <a:pathLst>
              <a:path w="2194559" h="887095">
                <a:moveTo>
                  <a:pt x="914400" y="666750"/>
                </a:moveTo>
                <a:lnTo>
                  <a:pt x="365759" y="666750"/>
                </a:lnTo>
                <a:lnTo>
                  <a:pt x="99062" y="886471"/>
                </a:lnTo>
                <a:lnTo>
                  <a:pt x="914400" y="666750"/>
                </a:lnTo>
                <a:close/>
              </a:path>
              <a:path w="2194559" h="887095">
                <a:moveTo>
                  <a:pt x="2194559" y="0"/>
                </a:moveTo>
                <a:lnTo>
                  <a:pt x="0" y="0"/>
                </a:lnTo>
                <a:lnTo>
                  <a:pt x="0" y="666750"/>
                </a:lnTo>
                <a:lnTo>
                  <a:pt x="2194559" y="666750"/>
                </a:lnTo>
                <a:lnTo>
                  <a:pt x="2194559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3" name="object 23"/>
          <p:cNvSpPr/>
          <p:nvPr/>
        </p:nvSpPr>
        <p:spPr>
          <a:xfrm>
            <a:off x="7010400" y="3610535"/>
            <a:ext cx="1936376" cy="782730"/>
          </a:xfrm>
          <a:custGeom>
            <a:avLst/>
            <a:gdLst/>
            <a:ahLst/>
            <a:cxnLst/>
            <a:rect l="l" t="t" r="r" b="b"/>
            <a:pathLst>
              <a:path w="2194559" h="887095">
                <a:moveTo>
                  <a:pt x="0" y="0"/>
                </a:moveTo>
                <a:lnTo>
                  <a:pt x="365759" y="0"/>
                </a:lnTo>
                <a:lnTo>
                  <a:pt x="914399" y="0"/>
                </a:lnTo>
                <a:lnTo>
                  <a:pt x="2194559" y="0"/>
                </a:lnTo>
                <a:lnTo>
                  <a:pt x="2194559" y="388937"/>
                </a:lnTo>
                <a:lnTo>
                  <a:pt x="2194559" y="555625"/>
                </a:lnTo>
                <a:lnTo>
                  <a:pt x="2194559" y="666750"/>
                </a:lnTo>
                <a:lnTo>
                  <a:pt x="914399" y="666750"/>
                </a:lnTo>
                <a:lnTo>
                  <a:pt x="99062" y="886471"/>
                </a:lnTo>
                <a:lnTo>
                  <a:pt x="365759" y="666750"/>
                </a:lnTo>
                <a:lnTo>
                  <a:pt x="0" y="666750"/>
                </a:lnTo>
                <a:lnTo>
                  <a:pt x="0" y="555625"/>
                </a:lnTo>
                <a:lnTo>
                  <a:pt x="0" y="388937"/>
                </a:lnTo>
                <a:lnTo>
                  <a:pt x="0" y="0"/>
                </a:lnTo>
                <a:close/>
              </a:path>
            </a:pathLst>
          </a:custGeom>
          <a:ln w="228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4" name="object 24"/>
          <p:cNvSpPr txBox="1"/>
          <p:nvPr/>
        </p:nvSpPr>
        <p:spPr>
          <a:xfrm>
            <a:off x="7041328" y="3629810"/>
            <a:ext cx="1819835" cy="536629"/>
          </a:xfrm>
          <a:prstGeom prst="rect">
            <a:avLst/>
          </a:prstGeom>
        </p:spPr>
        <p:txBody>
          <a:bodyPr vert="horz" wrap="square" lIns="0" tIns="12326" rIns="0" bIns="0" rtlCol="0">
            <a:spAutoFit/>
          </a:bodyPr>
          <a:lstStyle/>
          <a:p>
            <a:pPr marL="33619" marR="26896">
              <a:lnSpc>
                <a:spcPct val="99200"/>
              </a:lnSpc>
              <a:spcBef>
                <a:spcPts val="97"/>
              </a:spcBef>
            </a:pPr>
            <a:r>
              <a:rPr sz="1147" spc="-13" dirty="0">
                <a:latin typeface="Tahoma"/>
                <a:cs typeface="Tahoma"/>
              </a:rPr>
              <a:t>Knows </a:t>
            </a:r>
            <a:r>
              <a:rPr sz="1147" spc="-13" dirty="0" err="1">
                <a:latin typeface="Tahoma"/>
                <a:cs typeface="Tahoma"/>
              </a:rPr>
              <a:t>K</a:t>
            </a:r>
            <a:r>
              <a:rPr sz="1191" spc="-19" baseline="-12345" dirty="0" err="1">
                <a:latin typeface="Tahoma"/>
                <a:cs typeface="Tahoma"/>
              </a:rPr>
              <a:t>x</a:t>
            </a:r>
            <a:r>
              <a:rPr lang="en-US" sz="1191" spc="-19" baseline="-12345" dirty="0" err="1">
                <a:cs typeface="Tahoma"/>
              </a:rPr>
              <a:t>b</a:t>
            </a:r>
            <a:r>
              <a:rPr lang="en-US" sz="1191" spc="-19" baseline="-12345" dirty="0">
                <a:cs typeface="Tahoma"/>
              </a:rPr>
              <a:t>’</a:t>
            </a:r>
            <a:r>
              <a:rPr sz="1191" spc="-19" baseline="-12345" dirty="0">
                <a:latin typeface="Tahoma"/>
                <a:cs typeface="Tahoma"/>
              </a:rPr>
              <a:t> </a:t>
            </a:r>
            <a:r>
              <a:rPr sz="1147" spc="-13" dirty="0">
                <a:latin typeface="Tahoma"/>
                <a:cs typeface="Tahoma"/>
              </a:rPr>
              <a:t>where </a:t>
            </a:r>
            <a:r>
              <a:rPr sz="1147" spc="-4" dirty="0">
                <a:latin typeface="Tahoma"/>
                <a:cs typeface="Tahoma"/>
              </a:rPr>
              <a:t>b’ is  </a:t>
            </a:r>
            <a:r>
              <a:rPr sz="1147" spc="-13" dirty="0">
                <a:latin typeface="Tahoma"/>
                <a:cs typeface="Tahoma"/>
              </a:rPr>
              <a:t>Alice’s </a:t>
            </a:r>
            <a:r>
              <a:rPr sz="1147" spc="-9" dirty="0">
                <a:latin typeface="Tahoma"/>
                <a:cs typeface="Tahoma"/>
              </a:rPr>
              <a:t>input </a:t>
            </a:r>
            <a:r>
              <a:rPr sz="1147" spc="-4" dirty="0">
                <a:latin typeface="Tahoma"/>
                <a:cs typeface="Tahoma"/>
              </a:rPr>
              <a:t>bit </a:t>
            </a:r>
            <a:r>
              <a:rPr sz="1147" spc="-9" dirty="0">
                <a:latin typeface="Tahoma"/>
                <a:cs typeface="Tahoma"/>
              </a:rPr>
              <a:t>and </a:t>
            </a:r>
            <a:r>
              <a:rPr sz="1147" spc="-26" dirty="0" err="1">
                <a:latin typeface="Tahoma"/>
                <a:cs typeface="Tahoma"/>
              </a:rPr>
              <a:t>K</a:t>
            </a:r>
            <a:r>
              <a:rPr sz="1191" spc="-39" baseline="-12345" dirty="0" err="1">
                <a:latin typeface="Tahoma"/>
                <a:cs typeface="Tahoma"/>
              </a:rPr>
              <a:t>y</a:t>
            </a:r>
            <a:r>
              <a:rPr lang="en-US" sz="1191" spc="-39" baseline="-12345" dirty="0" err="1">
                <a:latin typeface="Tahoma"/>
                <a:cs typeface="Tahoma"/>
              </a:rPr>
              <a:t>b</a:t>
            </a:r>
            <a:r>
              <a:rPr sz="1191" spc="-39" baseline="-12345" dirty="0">
                <a:latin typeface="Tahoma"/>
                <a:cs typeface="Tahoma"/>
              </a:rPr>
              <a:t>  </a:t>
            </a:r>
            <a:r>
              <a:rPr sz="1147" spc="-13" dirty="0">
                <a:latin typeface="Tahoma"/>
                <a:cs typeface="Tahoma"/>
              </a:rPr>
              <a:t>where </a:t>
            </a:r>
            <a:r>
              <a:rPr sz="1147" dirty="0">
                <a:latin typeface="Tahoma"/>
                <a:cs typeface="Tahoma"/>
              </a:rPr>
              <a:t>b </a:t>
            </a:r>
            <a:r>
              <a:rPr sz="1147" spc="-4" dirty="0">
                <a:latin typeface="Tahoma"/>
                <a:cs typeface="Tahoma"/>
              </a:rPr>
              <a:t>is </a:t>
            </a:r>
            <a:r>
              <a:rPr sz="1147" spc="-9" dirty="0">
                <a:latin typeface="Tahoma"/>
                <a:cs typeface="Tahoma"/>
              </a:rPr>
              <a:t>his own </a:t>
            </a:r>
            <a:r>
              <a:rPr sz="1147" spc="-13" dirty="0">
                <a:latin typeface="Tahoma"/>
                <a:cs typeface="Tahoma"/>
              </a:rPr>
              <a:t>input</a:t>
            </a:r>
            <a:r>
              <a:rPr sz="1147" spc="-132" dirty="0">
                <a:latin typeface="Tahoma"/>
                <a:cs typeface="Tahoma"/>
              </a:rPr>
              <a:t> </a:t>
            </a:r>
            <a:r>
              <a:rPr sz="1147" spc="-4" dirty="0">
                <a:latin typeface="Tahoma"/>
                <a:cs typeface="Tahoma"/>
              </a:rPr>
              <a:t>bit</a:t>
            </a:r>
            <a:endParaRPr sz="1147" dirty="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34940" y="5009477"/>
            <a:ext cx="1269626" cy="18783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147" spc="-13" dirty="0">
                <a:solidFill>
                  <a:srgbClr val="954F72"/>
                </a:solidFill>
                <a:latin typeface="Tahoma"/>
                <a:cs typeface="Tahoma"/>
              </a:rPr>
              <a:t>Garbled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truth</a:t>
            </a:r>
            <a:r>
              <a:rPr sz="1147" spc="-75" dirty="0">
                <a:solidFill>
                  <a:srgbClr val="954F72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954F72"/>
                </a:solidFill>
                <a:latin typeface="Tahoma"/>
                <a:cs typeface="Tahoma"/>
              </a:rPr>
              <a:t>table:</a:t>
            </a:r>
            <a:endParaRPr sz="1147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590852" y="4758914"/>
            <a:ext cx="1014693" cy="771712"/>
          </a:xfrm>
          <a:prstGeom prst="rect">
            <a:avLst/>
          </a:prstGeom>
        </p:spPr>
        <p:txBody>
          <a:bodyPr vert="horz" wrap="square" lIns="0" tIns="5043" rIns="0" bIns="0" rtlCol="0">
            <a:spAutoFit/>
          </a:bodyPr>
          <a:lstStyle/>
          <a:p>
            <a:pPr marL="33619" marR="26896" algn="just">
              <a:lnSpc>
                <a:spcPct val="103299"/>
              </a:lnSpc>
              <a:spcBef>
                <a:spcPts val="40"/>
              </a:spcBef>
            </a:pP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E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))  E</a:t>
            </a:r>
            <a:r>
              <a:rPr sz="1324" spc="-13" baseline="-16666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324" spc="-13" baseline="-16666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))  E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x</a:t>
            </a:r>
            <a:r>
              <a:rPr lang="en-US"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324" spc="-13" baseline="-16666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r>
              <a:rPr lang="en-US"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1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))  E</a:t>
            </a:r>
            <a:r>
              <a:rPr sz="1324" spc="-13" baseline="-16666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x</a:t>
            </a:r>
            <a:r>
              <a:rPr lang="en-US" sz="1324" spc="-13" baseline="-27777" dirty="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(E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k</a:t>
            </a:r>
            <a:r>
              <a:rPr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y</a:t>
            </a:r>
            <a:r>
              <a:rPr lang="en-US" sz="1324" spc="-13" baseline="-27777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(k</a:t>
            </a:r>
            <a:r>
              <a:rPr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z</a:t>
            </a:r>
            <a:r>
              <a:rPr lang="en-US" sz="1324" spc="-13" baseline="-16666" dirty="0">
                <a:solidFill>
                  <a:srgbClr val="954F72"/>
                </a:solidFill>
                <a:latin typeface="Tahoma"/>
                <a:cs typeface="Tahoma"/>
              </a:rPr>
              <a:t>0</a:t>
            </a:r>
            <a:r>
              <a:rPr sz="1235" spc="-9" dirty="0">
                <a:solidFill>
                  <a:srgbClr val="954F72"/>
                </a:solidFill>
                <a:latin typeface="Tahoma"/>
                <a:cs typeface="Tahoma"/>
              </a:rPr>
              <a:t>))</a:t>
            </a:r>
            <a:endParaRPr sz="1235" dirty="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61598" y="4501178"/>
            <a:ext cx="1247215" cy="18783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147" spc="-13" dirty="0">
                <a:solidFill>
                  <a:srgbClr val="FF0000"/>
                </a:solidFill>
                <a:latin typeface="Tahoma"/>
                <a:cs typeface="Tahoma"/>
              </a:rPr>
              <a:t>Suppose </a:t>
            </a: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b’=0,</a:t>
            </a:r>
            <a:r>
              <a:rPr sz="1147" spc="-71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b=1</a:t>
            </a:r>
            <a:endParaRPr sz="1147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472518" y="4933951"/>
            <a:ext cx="1237129" cy="293594"/>
          </a:xfrm>
          <a:custGeom>
            <a:avLst/>
            <a:gdLst/>
            <a:ahLst/>
            <a:cxnLst/>
            <a:rect l="l" t="t" r="r" b="b"/>
            <a:pathLst>
              <a:path w="1402079" h="332739">
                <a:moveTo>
                  <a:pt x="0" y="166369"/>
                </a:moveTo>
                <a:lnTo>
                  <a:pt x="31517" y="116896"/>
                </a:lnTo>
                <a:lnTo>
                  <a:pt x="84611" y="87068"/>
                </a:lnTo>
                <a:lnTo>
                  <a:pt x="160083" y="60543"/>
                </a:lnTo>
                <a:lnTo>
                  <a:pt x="205329" y="48728"/>
                </a:lnTo>
                <a:lnTo>
                  <a:pt x="255113" y="37990"/>
                </a:lnTo>
                <a:lnTo>
                  <a:pt x="309081" y="28413"/>
                </a:lnTo>
                <a:lnTo>
                  <a:pt x="366882" y="20079"/>
                </a:lnTo>
                <a:lnTo>
                  <a:pt x="428163" y="13074"/>
                </a:lnTo>
                <a:lnTo>
                  <a:pt x="492572" y="7479"/>
                </a:lnTo>
                <a:lnTo>
                  <a:pt x="559755" y="3380"/>
                </a:lnTo>
                <a:lnTo>
                  <a:pt x="629362" y="858"/>
                </a:lnTo>
                <a:lnTo>
                  <a:pt x="701039" y="0"/>
                </a:lnTo>
                <a:lnTo>
                  <a:pt x="772717" y="858"/>
                </a:lnTo>
                <a:lnTo>
                  <a:pt x="842323" y="3380"/>
                </a:lnTo>
                <a:lnTo>
                  <a:pt x="909507" y="7479"/>
                </a:lnTo>
                <a:lnTo>
                  <a:pt x="973916" y="13074"/>
                </a:lnTo>
                <a:lnTo>
                  <a:pt x="1035197" y="20079"/>
                </a:lnTo>
                <a:lnTo>
                  <a:pt x="1092997" y="28413"/>
                </a:lnTo>
                <a:lnTo>
                  <a:pt x="1146966" y="37990"/>
                </a:lnTo>
                <a:lnTo>
                  <a:pt x="1196749" y="48728"/>
                </a:lnTo>
                <a:lnTo>
                  <a:pt x="1241996" y="60543"/>
                </a:lnTo>
                <a:lnTo>
                  <a:pt x="1282353" y="73350"/>
                </a:lnTo>
                <a:lnTo>
                  <a:pt x="1346988" y="101611"/>
                </a:lnTo>
                <a:lnTo>
                  <a:pt x="1387837" y="132840"/>
                </a:lnTo>
                <a:lnTo>
                  <a:pt x="1402079" y="166369"/>
                </a:lnTo>
                <a:lnTo>
                  <a:pt x="1398460" y="183380"/>
                </a:lnTo>
                <a:lnTo>
                  <a:pt x="1370562" y="215843"/>
                </a:lnTo>
                <a:lnTo>
                  <a:pt x="1317468" y="245671"/>
                </a:lnTo>
                <a:lnTo>
                  <a:pt x="1241996" y="272196"/>
                </a:lnTo>
                <a:lnTo>
                  <a:pt x="1196749" y="284011"/>
                </a:lnTo>
                <a:lnTo>
                  <a:pt x="1146966" y="294749"/>
                </a:lnTo>
                <a:lnTo>
                  <a:pt x="1092997" y="304326"/>
                </a:lnTo>
                <a:lnTo>
                  <a:pt x="1035197" y="312660"/>
                </a:lnTo>
                <a:lnTo>
                  <a:pt x="973916" y="319665"/>
                </a:lnTo>
                <a:lnTo>
                  <a:pt x="909507" y="325260"/>
                </a:lnTo>
                <a:lnTo>
                  <a:pt x="842323" y="329359"/>
                </a:lnTo>
                <a:lnTo>
                  <a:pt x="772717" y="331881"/>
                </a:lnTo>
                <a:lnTo>
                  <a:pt x="701039" y="332739"/>
                </a:lnTo>
                <a:lnTo>
                  <a:pt x="629362" y="331881"/>
                </a:lnTo>
                <a:lnTo>
                  <a:pt x="559755" y="329359"/>
                </a:lnTo>
                <a:lnTo>
                  <a:pt x="492572" y="325260"/>
                </a:lnTo>
                <a:lnTo>
                  <a:pt x="428163" y="319665"/>
                </a:lnTo>
                <a:lnTo>
                  <a:pt x="366882" y="312660"/>
                </a:lnTo>
                <a:lnTo>
                  <a:pt x="309081" y="304326"/>
                </a:lnTo>
                <a:lnTo>
                  <a:pt x="255113" y="294749"/>
                </a:lnTo>
                <a:lnTo>
                  <a:pt x="205329" y="284011"/>
                </a:lnTo>
                <a:lnTo>
                  <a:pt x="160083" y="272196"/>
                </a:lnTo>
                <a:lnTo>
                  <a:pt x="119726" y="259389"/>
                </a:lnTo>
                <a:lnTo>
                  <a:pt x="55091" y="231128"/>
                </a:lnTo>
                <a:lnTo>
                  <a:pt x="14242" y="199899"/>
                </a:lnTo>
                <a:lnTo>
                  <a:pt x="0" y="166369"/>
                </a:lnTo>
                <a:close/>
              </a:path>
            </a:pathLst>
          </a:custGeom>
          <a:ln w="2285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9" name="object 29"/>
          <p:cNvSpPr txBox="1"/>
          <p:nvPr/>
        </p:nvSpPr>
        <p:spPr>
          <a:xfrm>
            <a:off x="7794365" y="4834666"/>
            <a:ext cx="1305485" cy="517299"/>
          </a:xfrm>
          <a:prstGeom prst="rect">
            <a:avLst/>
          </a:prstGeom>
        </p:spPr>
        <p:txBody>
          <a:bodyPr vert="horz" wrap="square" lIns="0" tIns="29696" rIns="0" bIns="0" rtlCol="0">
            <a:spAutoFit/>
          </a:bodyPr>
          <a:lstStyle/>
          <a:p>
            <a:pPr marL="33619" marR="26896">
              <a:lnSpc>
                <a:spcPts val="1253"/>
              </a:lnSpc>
              <a:spcBef>
                <a:spcPts val="234"/>
              </a:spcBef>
            </a:pP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This </a:t>
            </a:r>
            <a:r>
              <a:rPr sz="1147" spc="-4" dirty="0">
                <a:solidFill>
                  <a:srgbClr val="FF0000"/>
                </a:solidFill>
                <a:latin typeface="Tahoma"/>
                <a:cs typeface="Tahoma"/>
              </a:rPr>
              <a:t>is </a:t>
            </a: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the only</a:t>
            </a:r>
            <a:r>
              <a:rPr sz="1147" spc="-128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row  Bob can</a:t>
            </a:r>
            <a:r>
              <a:rPr sz="1147" spc="-53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decrypt.</a:t>
            </a:r>
            <a:endParaRPr sz="1147">
              <a:latin typeface="Tahoma"/>
              <a:cs typeface="Tahoma"/>
            </a:endParaRPr>
          </a:p>
          <a:p>
            <a:pPr marL="33619">
              <a:lnSpc>
                <a:spcPts val="1204"/>
              </a:lnSpc>
            </a:pPr>
            <a:r>
              <a:rPr sz="1147" spc="-9" dirty="0">
                <a:solidFill>
                  <a:srgbClr val="FF0000"/>
                </a:solidFill>
                <a:latin typeface="Tahoma"/>
                <a:cs typeface="Tahoma"/>
              </a:rPr>
              <a:t>He </a:t>
            </a:r>
            <a:r>
              <a:rPr sz="1147" spc="-13" dirty="0">
                <a:solidFill>
                  <a:srgbClr val="FF0000"/>
                </a:solidFill>
                <a:latin typeface="Tahoma"/>
                <a:cs typeface="Tahoma"/>
              </a:rPr>
              <a:t>learns</a:t>
            </a:r>
            <a:r>
              <a:rPr sz="1147" spc="-4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147" spc="-22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191" spc="-33" baseline="-12345" dirty="0">
                <a:solidFill>
                  <a:srgbClr val="FF0000"/>
                </a:solidFill>
                <a:latin typeface="Tahoma"/>
                <a:cs typeface="Tahoma"/>
              </a:rPr>
              <a:t>0z</a:t>
            </a:r>
            <a:endParaRPr sz="1191" baseline="-12345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11599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16000" y="1371599"/>
                <a:ext cx="10212917" cy="4764024"/>
              </a:xfrm>
            </p:spPr>
            <p:txBody>
              <a:bodyPr/>
              <a:lstStyle/>
              <a:p>
                <a:r>
                  <a:rPr lang="en-US" dirty="0"/>
                  <a:t>Previous solutions to Yao’s problem uses RSA encryption scheme </a:t>
                </a:r>
              </a:p>
              <a:p>
                <a:pPr lvl="1"/>
                <a:r>
                  <a:rPr lang="en-US" dirty="0"/>
                  <a:t>Assume RSA public key scheme is adopted </a:t>
                </a:r>
              </a:p>
              <a:p>
                <a:pPr lvl="1"/>
                <a:r>
                  <a:rPr lang="en-US" dirty="0"/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Finds whether A&gt;B</a:t>
                </a:r>
              </a:p>
              <a:p>
                <a:r>
                  <a:rPr lang="en-US" dirty="0"/>
                  <a:t>For a general version of Yao's Millionaire problem that works for any function, we need to introduce two concepts </a:t>
                </a:r>
              </a:p>
              <a:p>
                <a:pPr lvl="1"/>
                <a:r>
                  <a:rPr lang="en-US" b="1" dirty="0"/>
                  <a:t>Oblivious Transfer: </a:t>
                </a:r>
                <a:r>
                  <a:rPr lang="en-US" dirty="0"/>
                  <a:t>to securely selecting a value </a:t>
                </a:r>
              </a:p>
              <a:p>
                <a:pPr lvl="1"/>
                <a:r>
                  <a:rPr lang="en-US" b="1" dirty="0"/>
                  <a:t>Garbled Circuits: </a:t>
                </a:r>
                <a:r>
                  <a:rPr lang="en-US" dirty="0"/>
                  <a:t>to represent any arithmetic function F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16000" y="1371599"/>
                <a:ext cx="10212917" cy="4764024"/>
              </a:xfrm>
              <a:blipFill>
                <a:blip r:embed="rId2"/>
                <a:stretch>
                  <a:fillRect l="-124" t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1" y="214314"/>
            <a:ext cx="9743017" cy="623887"/>
          </a:xfrm>
        </p:spPr>
        <p:txBody>
          <a:bodyPr/>
          <a:lstStyle/>
          <a:p>
            <a:r>
              <a:rPr lang="en-US" dirty="0"/>
              <a:t>Limitations of Yao's Algorithms</a:t>
            </a:r>
          </a:p>
        </p:txBody>
      </p:sp>
    </p:spTree>
    <p:extLst>
      <p:ext uri="{BB962C8B-B14F-4D97-AF65-F5344CB8AC3E}">
        <p14:creationId xmlns:p14="http://schemas.microsoft.com/office/powerpoint/2010/main" val="35980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62">
            <a:extLst>
              <a:ext uri="{FF2B5EF4-FFF2-40B4-BE49-F238E27FC236}">
                <a16:creationId xmlns:a16="http://schemas.microsoft.com/office/drawing/2014/main" id="{4A69DF08-FB43-064F-86A3-460E1BDA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0" y="1371599"/>
            <a:ext cx="10212917" cy="4993342"/>
          </a:xfrm>
        </p:spPr>
        <p:txBody>
          <a:bodyPr/>
          <a:lstStyle/>
          <a:p>
            <a:r>
              <a:rPr lang="en-US" dirty="0"/>
              <a:t>In this way, Bob evaluates entire garbled circuit</a:t>
            </a:r>
          </a:p>
          <a:p>
            <a:pPr lvl="1"/>
            <a:r>
              <a:rPr lang="en-US" dirty="0"/>
              <a:t>For each wire in the circuit, Bob learns only one key</a:t>
            </a:r>
          </a:p>
          <a:p>
            <a:pPr lvl="1"/>
            <a:r>
              <a:rPr lang="en-US" dirty="0"/>
              <a:t>It corresponds to 0 or 1 (Bob does not know which)</a:t>
            </a:r>
          </a:p>
          <a:p>
            <a:pPr lvl="2"/>
            <a:r>
              <a:rPr lang="en-US" dirty="0"/>
              <a:t>Therefore, Bob does not learn intermediate values (why?)</a:t>
            </a:r>
          </a:p>
          <a:p>
            <a:pPr marL="457200"/>
            <a:r>
              <a:rPr lang="en-US" dirty="0"/>
              <a:t>Bob tells Alice the key for the final output wire so she  can determine if it corresponds to 0 or 1</a:t>
            </a:r>
          </a:p>
          <a:p>
            <a:pPr marL="457200"/>
            <a:endParaRPr lang="en-US" dirty="0"/>
          </a:p>
          <a:p>
            <a:pPr marL="457200"/>
            <a:endParaRPr lang="en-US" dirty="0"/>
          </a:p>
          <a:p>
            <a:pPr marL="457200"/>
            <a:endParaRPr lang="en-US" dirty="0"/>
          </a:p>
          <a:p>
            <a:pPr marL="457200"/>
            <a:endParaRPr lang="en-US" dirty="0"/>
          </a:p>
          <a:p>
            <a:pPr marL="457200"/>
            <a:r>
              <a:rPr lang="en-US" dirty="0"/>
              <a:t>Bob does not tell her intermediate wire keys (why?)</a:t>
            </a:r>
          </a:p>
          <a:p>
            <a:pPr marL="457200">
              <a:buFont typeface="+mj-lt"/>
              <a:buAutoNum type="arabicPeriod"/>
            </a:pPr>
            <a:endParaRPr lang="en-US" dirty="0"/>
          </a:p>
          <a:p>
            <a:pPr marL="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30400" y="334442"/>
            <a:ext cx="9742488" cy="503758"/>
          </a:xfrm>
        </p:spPr>
        <p:txBody>
          <a:bodyPr vert="horz" wrap="square" lIns="0" tIns="11206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Step 7: Evaluate Entire Circuit</a:t>
            </a:r>
          </a:p>
        </p:txBody>
      </p:sp>
      <p:sp>
        <p:nvSpPr>
          <p:cNvPr id="6" name="object 6"/>
          <p:cNvSpPr/>
          <p:nvPr/>
        </p:nvSpPr>
        <p:spPr>
          <a:xfrm>
            <a:off x="4652796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2161"/>
                </a:lnTo>
                <a:lnTo>
                  <a:pt x="313756" y="22216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7" name="object 7"/>
          <p:cNvSpPr/>
          <p:nvPr/>
        </p:nvSpPr>
        <p:spPr>
          <a:xfrm>
            <a:off x="4652796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2160"/>
                </a:moveTo>
                <a:lnTo>
                  <a:pt x="156877" y="0"/>
                </a:lnTo>
                <a:lnTo>
                  <a:pt x="313755" y="222160"/>
                </a:lnTo>
                <a:lnTo>
                  <a:pt x="0" y="222160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8" name="object 8"/>
          <p:cNvSpPr txBox="1"/>
          <p:nvPr/>
        </p:nvSpPr>
        <p:spPr>
          <a:xfrm>
            <a:off x="4775347" y="4577882"/>
            <a:ext cx="147918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18" dirty="0">
                <a:latin typeface="Tahoma"/>
                <a:cs typeface="Tahoma"/>
              </a:rPr>
              <a:t>A</a:t>
            </a:r>
            <a:r>
              <a:rPr sz="529" spc="-26" dirty="0">
                <a:latin typeface="Tahoma"/>
                <a:cs typeface="Tahoma"/>
              </a:rPr>
              <a:t>N</a:t>
            </a:r>
            <a:r>
              <a:rPr sz="529" dirty="0">
                <a:latin typeface="Tahoma"/>
                <a:cs typeface="Tahoma"/>
              </a:rPr>
              <a:t>D</a:t>
            </a:r>
            <a:endParaRPr sz="529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03131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0" name="object 10"/>
          <p:cNvSpPr/>
          <p:nvPr/>
        </p:nvSpPr>
        <p:spPr>
          <a:xfrm>
            <a:off x="4879305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1" name="object 11"/>
          <p:cNvSpPr/>
          <p:nvPr/>
        </p:nvSpPr>
        <p:spPr>
          <a:xfrm>
            <a:off x="4791219" y="4409065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2" name="object 12"/>
          <p:cNvSpPr/>
          <p:nvPr/>
        </p:nvSpPr>
        <p:spPr>
          <a:xfrm>
            <a:off x="5050234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2161"/>
                </a:lnTo>
                <a:lnTo>
                  <a:pt x="313756" y="22216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3" name="object 13"/>
          <p:cNvSpPr/>
          <p:nvPr/>
        </p:nvSpPr>
        <p:spPr>
          <a:xfrm>
            <a:off x="5050234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2160"/>
                </a:moveTo>
                <a:lnTo>
                  <a:pt x="156877" y="0"/>
                </a:lnTo>
                <a:lnTo>
                  <a:pt x="313755" y="222160"/>
                </a:lnTo>
                <a:lnTo>
                  <a:pt x="0" y="222160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4" name="object 14"/>
          <p:cNvSpPr txBox="1"/>
          <p:nvPr/>
        </p:nvSpPr>
        <p:spPr>
          <a:xfrm>
            <a:off x="5172786" y="4577882"/>
            <a:ext cx="106456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22" dirty="0">
                <a:latin typeface="Tahoma"/>
                <a:cs typeface="Tahoma"/>
              </a:rPr>
              <a:t>OR</a:t>
            </a:r>
            <a:endParaRPr sz="529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00570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6" name="object 16"/>
          <p:cNvSpPr/>
          <p:nvPr/>
        </p:nvSpPr>
        <p:spPr>
          <a:xfrm>
            <a:off x="5276743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7" name="object 17"/>
          <p:cNvSpPr/>
          <p:nvPr/>
        </p:nvSpPr>
        <p:spPr>
          <a:xfrm>
            <a:off x="5188657" y="4409065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8" name="object 18"/>
          <p:cNvSpPr/>
          <p:nvPr/>
        </p:nvSpPr>
        <p:spPr>
          <a:xfrm>
            <a:off x="5234796" y="3778987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2161"/>
                </a:lnTo>
                <a:lnTo>
                  <a:pt x="313756" y="22216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19" name="object 19"/>
          <p:cNvSpPr/>
          <p:nvPr/>
        </p:nvSpPr>
        <p:spPr>
          <a:xfrm>
            <a:off x="5234796" y="3778987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2160"/>
                </a:moveTo>
                <a:lnTo>
                  <a:pt x="156877" y="0"/>
                </a:lnTo>
                <a:lnTo>
                  <a:pt x="313755" y="222160"/>
                </a:lnTo>
                <a:lnTo>
                  <a:pt x="0" y="222160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0" name="object 20"/>
          <p:cNvSpPr txBox="1"/>
          <p:nvPr/>
        </p:nvSpPr>
        <p:spPr>
          <a:xfrm>
            <a:off x="5357348" y="3875945"/>
            <a:ext cx="147918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18" dirty="0">
                <a:latin typeface="Tahoma"/>
                <a:cs typeface="Tahoma"/>
              </a:rPr>
              <a:t>A</a:t>
            </a:r>
            <a:r>
              <a:rPr sz="529" spc="-26" dirty="0">
                <a:latin typeface="Tahoma"/>
                <a:cs typeface="Tahoma"/>
              </a:rPr>
              <a:t>N</a:t>
            </a:r>
            <a:r>
              <a:rPr sz="529" dirty="0">
                <a:latin typeface="Tahoma"/>
                <a:cs typeface="Tahoma"/>
              </a:rPr>
              <a:t>D</a:t>
            </a:r>
            <a:endParaRPr sz="529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285132" y="3975011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2" name="object 22"/>
          <p:cNvSpPr/>
          <p:nvPr/>
        </p:nvSpPr>
        <p:spPr>
          <a:xfrm>
            <a:off x="5461305" y="3975011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3" name="object 23"/>
          <p:cNvSpPr/>
          <p:nvPr/>
        </p:nvSpPr>
        <p:spPr>
          <a:xfrm>
            <a:off x="5373218" y="3708978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4" name="object 24"/>
          <p:cNvSpPr/>
          <p:nvPr/>
        </p:nvSpPr>
        <p:spPr>
          <a:xfrm>
            <a:off x="5528418" y="4213208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1971"/>
                </a:lnTo>
                <a:lnTo>
                  <a:pt x="313756" y="22197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5" name="object 25"/>
          <p:cNvSpPr/>
          <p:nvPr/>
        </p:nvSpPr>
        <p:spPr>
          <a:xfrm>
            <a:off x="5528418" y="4213208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1971"/>
                </a:moveTo>
                <a:lnTo>
                  <a:pt x="156877" y="0"/>
                </a:lnTo>
                <a:lnTo>
                  <a:pt x="313755" y="221971"/>
                </a:lnTo>
                <a:lnTo>
                  <a:pt x="0" y="221971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6" name="object 26"/>
          <p:cNvSpPr txBox="1"/>
          <p:nvPr/>
        </p:nvSpPr>
        <p:spPr>
          <a:xfrm>
            <a:off x="5650969" y="4311630"/>
            <a:ext cx="147918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31" dirty="0">
                <a:latin typeface="Tahoma"/>
                <a:cs typeface="Tahoma"/>
              </a:rPr>
              <a:t>N</a:t>
            </a:r>
            <a:r>
              <a:rPr sz="529" spc="-26" dirty="0">
                <a:latin typeface="Tahoma"/>
                <a:cs typeface="Tahoma"/>
              </a:rPr>
              <a:t>O</a:t>
            </a:r>
            <a:r>
              <a:rPr sz="529" dirty="0">
                <a:latin typeface="Tahoma"/>
                <a:cs typeface="Tahoma"/>
              </a:rPr>
              <a:t>T</a:t>
            </a:r>
            <a:endParaRPr sz="529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66840" y="4143408"/>
            <a:ext cx="0" cy="84604"/>
          </a:xfrm>
          <a:custGeom>
            <a:avLst/>
            <a:gdLst/>
            <a:ahLst/>
            <a:cxnLst/>
            <a:rect l="l" t="t" r="r" b="b"/>
            <a:pathLst>
              <a:path h="95885">
                <a:moveTo>
                  <a:pt x="0" y="0"/>
                </a:moveTo>
                <a:lnTo>
                  <a:pt x="0" y="95636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8" name="object 28"/>
          <p:cNvSpPr/>
          <p:nvPr/>
        </p:nvSpPr>
        <p:spPr>
          <a:xfrm>
            <a:off x="5528418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2161"/>
                </a:lnTo>
                <a:lnTo>
                  <a:pt x="313756" y="22216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29" name="object 29"/>
          <p:cNvSpPr/>
          <p:nvPr/>
        </p:nvSpPr>
        <p:spPr>
          <a:xfrm>
            <a:off x="5528418" y="4479074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2160"/>
                </a:moveTo>
                <a:lnTo>
                  <a:pt x="156877" y="0"/>
                </a:lnTo>
                <a:lnTo>
                  <a:pt x="313755" y="222160"/>
                </a:lnTo>
                <a:lnTo>
                  <a:pt x="0" y="222160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0" name="object 30"/>
          <p:cNvSpPr txBox="1"/>
          <p:nvPr/>
        </p:nvSpPr>
        <p:spPr>
          <a:xfrm>
            <a:off x="5650969" y="4577882"/>
            <a:ext cx="106456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22" dirty="0">
                <a:latin typeface="Tahoma"/>
                <a:cs typeface="Tahoma"/>
              </a:rPr>
              <a:t>OR</a:t>
            </a:r>
            <a:endParaRPr sz="529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578754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2" name="object 32"/>
          <p:cNvSpPr/>
          <p:nvPr/>
        </p:nvSpPr>
        <p:spPr>
          <a:xfrm>
            <a:off x="5754926" y="4675099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3" name="object 33"/>
          <p:cNvSpPr/>
          <p:nvPr/>
        </p:nvSpPr>
        <p:spPr>
          <a:xfrm>
            <a:off x="5666840" y="4409065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4" name="object 34"/>
          <p:cNvSpPr/>
          <p:nvPr/>
        </p:nvSpPr>
        <p:spPr>
          <a:xfrm>
            <a:off x="4874062" y="4129030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156878" y="0"/>
                </a:moveTo>
                <a:lnTo>
                  <a:pt x="0" y="222161"/>
                </a:lnTo>
                <a:lnTo>
                  <a:pt x="313756" y="222161"/>
                </a:lnTo>
                <a:lnTo>
                  <a:pt x="156878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5" name="object 35"/>
          <p:cNvSpPr/>
          <p:nvPr/>
        </p:nvSpPr>
        <p:spPr>
          <a:xfrm>
            <a:off x="4874062" y="4129030"/>
            <a:ext cx="277346" cy="196103"/>
          </a:xfrm>
          <a:custGeom>
            <a:avLst/>
            <a:gdLst/>
            <a:ahLst/>
            <a:cxnLst/>
            <a:rect l="l" t="t" r="r" b="b"/>
            <a:pathLst>
              <a:path w="314325" h="222250">
                <a:moveTo>
                  <a:pt x="0" y="222160"/>
                </a:moveTo>
                <a:lnTo>
                  <a:pt x="156877" y="0"/>
                </a:lnTo>
                <a:lnTo>
                  <a:pt x="313755" y="222160"/>
                </a:lnTo>
                <a:lnTo>
                  <a:pt x="0" y="222160"/>
                </a:lnTo>
                <a:close/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6" name="object 36"/>
          <p:cNvSpPr txBox="1"/>
          <p:nvPr/>
        </p:nvSpPr>
        <p:spPr>
          <a:xfrm>
            <a:off x="4996612" y="4225570"/>
            <a:ext cx="147918" cy="92748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529" spc="-18" dirty="0">
                <a:latin typeface="Tahoma"/>
                <a:cs typeface="Tahoma"/>
              </a:rPr>
              <a:t>A</a:t>
            </a:r>
            <a:r>
              <a:rPr sz="529" spc="-26" dirty="0">
                <a:latin typeface="Tahoma"/>
                <a:cs typeface="Tahoma"/>
              </a:rPr>
              <a:t>N</a:t>
            </a:r>
            <a:r>
              <a:rPr sz="529" dirty="0">
                <a:latin typeface="Tahoma"/>
                <a:cs typeface="Tahoma"/>
              </a:rPr>
              <a:t>D</a:t>
            </a:r>
            <a:endParaRPr sz="529">
              <a:latin typeface="Tahoma"/>
              <a:cs typeface="Tahom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24396" y="4325055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8" name="object 38"/>
          <p:cNvSpPr/>
          <p:nvPr/>
        </p:nvSpPr>
        <p:spPr>
          <a:xfrm>
            <a:off x="5100570" y="4325055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39" name="object 39"/>
          <p:cNvSpPr/>
          <p:nvPr/>
        </p:nvSpPr>
        <p:spPr>
          <a:xfrm>
            <a:off x="5012483" y="4059022"/>
            <a:ext cx="0" cy="84044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1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0" name="object 40"/>
          <p:cNvSpPr/>
          <p:nvPr/>
        </p:nvSpPr>
        <p:spPr>
          <a:xfrm>
            <a:off x="5461304" y="4063189"/>
            <a:ext cx="205628" cy="81803"/>
          </a:xfrm>
          <a:custGeom>
            <a:avLst/>
            <a:gdLst/>
            <a:ahLst/>
            <a:cxnLst/>
            <a:rect l="l" t="t" r="r" b="b"/>
            <a:pathLst>
              <a:path w="233045" h="92710">
                <a:moveTo>
                  <a:pt x="0" y="0"/>
                </a:moveTo>
                <a:lnTo>
                  <a:pt x="232939" y="92095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1" name="object 41"/>
          <p:cNvSpPr/>
          <p:nvPr/>
        </p:nvSpPr>
        <p:spPr>
          <a:xfrm>
            <a:off x="5012484" y="4063189"/>
            <a:ext cx="272863" cy="0"/>
          </a:xfrm>
          <a:custGeom>
            <a:avLst/>
            <a:gdLst/>
            <a:ahLst/>
            <a:cxnLst/>
            <a:rect l="l" t="t" r="r" b="b"/>
            <a:pathLst>
              <a:path w="309245">
                <a:moveTo>
                  <a:pt x="0" y="0"/>
                </a:moveTo>
                <a:lnTo>
                  <a:pt x="309001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2" name="object 42"/>
          <p:cNvSpPr/>
          <p:nvPr/>
        </p:nvSpPr>
        <p:spPr>
          <a:xfrm>
            <a:off x="4787024" y="4409065"/>
            <a:ext cx="137832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5689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3" name="object 43"/>
          <p:cNvSpPr/>
          <p:nvPr/>
        </p:nvSpPr>
        <p:spPr>
          <a:xfrm>
            <a:off x="5100570" y="4409065"/>
            <a:ext cx="99732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904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4" name="object 44"/>
          <p:cNvSpPr txBox="1"/>
          <p:nvPr/>
        </p:nvSpPr>
        <p:spPr>
          <a:xfrm>
            <a:off x="3573597" y="4261427"/>
            <a:ext cx="1038225" cy="2286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412" spc="-9" dirty="0">
                <a:latin typeface="Tahoma"/>
                <a:cs typeface="Tahoma"/>
              </a:rPr>
              <a:t>Alice’s</a:t>
            </a:r>
            <a:r>
              <a:rPr sz="1412" spc="-57" dirty="0">
                <a:latin typeface="Tahoma"/>
                <a:cs typeface="Tahoma"/>
              </a:rPr>
              <a:t> </a:t>
            </a:r>
            <a:r>
              <a:rPr sz="1412" spc="-4" dirty="0">
                <a:latin typeface="Tahoma"/>
                <a:cs typeface="Tahoma"/>
              </a:rPr>
              <a:t>inputs</a:t>
            </a:r>
            <a:endParaRPr sz="1412">
              <a:latin typeface="Tahoma"/>
              <a:cs typeface="Tahoma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093867" y="4509078"/>
            <a:ext cx="0" cy="250451"/>
          </a:xfrm>
          <a:custGeom>
            <a:avLst/>
            <a:gdLst/>
            <a:ahLst/>
            <a:cxnLst/>
            <a:rect l="l" t="t" r="r" b="b"/>
            <a:pathLst>
              <a:path h="283845">
                <a:moveTo>
                  <a:pt x="0" y="0"/>
                </a:moveTo>
                <a:lnTo>
                  <a:pt x="0" y="283368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6" name="object 46"/>
          <p:cNvSpPr/>
          <p:nvPr/>
        </p:nvSpPr>
        <p:spPr>
          <a:xfrm>
            <a:off x="4093867" y="4759109"/>
            <a:ext cx="609600" cy="0"/>
          </a:xfrm>
          <a:custGeom>
            <a:avLst/>
            <a:gdLst/>
            <a:ahLst/>
            <a:cxnLst/>
            <a:rect l="l" t="t" r="r" b="b"/>
            <a:pathLst>
              <a:path w="690879">
                <a:moveTo>
                  <a:pt x="0" y="0"/>
                </a:moveTo>
                <a:lnTo>
                  <a:pt x="690499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7" name="object 47"/>
          <p:cNvSpPr/>
          <p:nvPr/>
        </p:nvSpPr>
        <p:spPr>
          <a:xfrm>
            <a:off x="4043532" y="4509077"/>
            <a:ext cx="0" cy="300318"/>
          </a:xfrm>
          <a:custGeom>
            <a:avLst/>
            <a:gdLst/>
            <a:ahLst/>
            <a:cxnLst/>
            <a:rect l="l" t="t" r="r" b="b"/>
            <a:pathLst>
              <a:path h="340360">
                <a:moveTo>
                  <a:pt x="0" y="0"/>
                </a:moveTo>
                <a:lnTo>
                  <a:pt x="0" y="340042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8" name="object 48"/>
          <p:cNvSpPr/>
          <p:nvPr/>
        </p:nvSpPr>
        <p:spPr>
          <a:xfrm>
            <a:off x="4043532" y="4809115"/>
            <a:ext cx="1057275" cy="0"/>
          </a:xfrm>
          <a:custGeom>
            <a:avLst/>
            <a:gdLst/>
            <a:ahLst/>
            <a:cxnLst/>
            <a:rect l="l" t="t" r="r" b="b"/>
            <a:pathLst>
              <a:path w="1198245">
                <a:moveTo>
                  <a:pt x="0" y="0"/>
                </a:moveTo>
                <a:lnTo>
                  <a:pt x="1197975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49" name="object 49"/>
          <p:cNvSpPr/>
          <p:nvPr/>
        </p:nvSpPr>
        <p:spPr>
          <a:xfrm>
            <a:off x="5100570" y="4759109"/>
            <a:ext cx="0" cy="50426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673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0" name="object 50"/>
          <p:cNvSpPr/>
          <p:nvPr/>
        </p:nvSpPr>
        <p:spPr>
          <a:xfrm>
            <a:off x="3993196" y="4509078"/>
            <a:ext cx="0" cy="350184"/>
          </a:xfrm>
          <a:custGeom>
            <a:avLst/>
            <a:gdLst/>
            <a:ahLst/>
            <a:cxnLst/>
            <a:rect l="l" t="t" r="r" b="b"/>
            <a:pathLst>
              <a:path h="396875">
                <a:moveTo>
                  <a:pt x="0" y="0"/>
                </a:moveTo>
                <a:lnTo>
                  <a:pt x="0" y="396715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1" name="object 51"/>
          <p:cNvSpPr/>
          <p:nvPr/>
        </p:nvSpPr>
        <p:spPr>
          <a:xfrm>
            <a:off x="3993197" y="4859122"/>
            <a:ext cx="1585632" cy="0"/>
          </a:xfrm>
          <a:custGeom>
            <a:avLst/>
            <a:gdLst/>
            <a:ahLst/>
            <a:cxnLst/>
            <a:rect l="l" t="t" r="r" b="b"/>
            <a:pathLst>
              <a:path w="1797050">
                <a:moveTo>
                  <a:pt x="0" y="0"/>
                </a:moveTo>
                <a:lnTo>
                  <a:pt x="1796963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2" name="object 52"/>
          <p:cNvSpPr/>
          <p:nvPr/>
        </p:nvSpPr>
        <p:spPr>
          <a:xfrm>
            <a:off x="5578753" y="4759109"/>
            <a:ext cx="0" cy="100292"/>
          </a:xfrm>
          <a:custGeom>
            <a:avLst/>
            <a:gdLst/>
            <a:ahLst/>
            <a:cxnLst/>
            <a:rect l="l" t="t" r="r" b="b"/>
            <a:pathLst>
              <a:path h="113664">
                <a:moveTo>
                  <a:pt x="0" y="0"/>
                </a:moveTo>
                <a:lnTo>
                  <a:pt x="0" y="113347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3" name="object 53"/>
          <p:cNvSpPr/>
          <p:nvPr/>
        </p:nvSpPr>
        <p:spPr>
          <a:xfrm>
            <a:off x="6364191" y="4509078"/>
            <a:ext cx="0" cy="250451"/>
          </a:xfrm>
          <a:custGeom>
            <a:avLst/>
            <a:gdLst/>
            <a:ahLst/>
            <a:cxnLst/>
            <a:rect l="l" t="t" r="r" b="b"/>
            <a:pathLst>
              <a:path h="283845">
                <a:moveTo>
                  <a:pt x="0" y="0"/>
                </a:moveTo>
                <a:lnTo>
                  <a:pt x="0" y="283368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4" name="object 54"/>
          <p:cNvSpPr/>
          <p:nvPr/>
        </p:nvSpPr>
        <p:spPr>
          <a:xfrm>
            <a:off x="5754926" y="4759109"/>
            <a:ext cx="609600" cy="0"/>
          </a:xfrm>
          <a:custGeom>
            <a:avLst/>
            <a:gdLst/>
            <a:ahLst/>
            <a:cxnLst/>
            <a:rect l="l" t="t" r="r" b="b"/>
            <a:pathLst>
              <a:path w="690879">
                <a:moveTo>
                  <a:pt x="0" y="0"/>
                </a:moveTo>
                <a:lnTo>
                  <a:pt x="690499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5" name="object 55"/>
          <p:cNvSpPr/>
          <p:nvPr/>
        </p:nvSpPr>
        <p:spPr>
          <a:xfrm>
            <a:off x="6459617" y="4509077"/>
            <a:ext cx="0" cy="400050"/>
          </a:xfrm>
          <a:custGeom>
            <a:avLst/>
            <a:gdLst/>
            <a:ahLst/>
            <a:cxnLst/>
            <a:rect l="l" t="t" r="r" b="b"/>
            <a:pathLst>
              <a:path h="453389">
                <a:moveTo>
                  <a:pt x="0" y="0"/>
                </a:moveTo>
                <a:lnTo>
                  <a:pt x="0" y="453389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6" name="object 56"/>
          <p:cNvSpPr/>
          <p:nvPr/>
        </p:nvSpPr>
        <p:spPr>
          <a:xfrm>
            <a:off x="4874062" y="4909128"/>
            <a:ext cx="1585632" cy="0"/>
          </a:xfrm>
          <a:custGeom>
            <a:avLst/>
            <a:gdLst/>
            <a:ahLst/>
            <a:cxnLst/>
            <a:rect l="l" t="t" r="r" b="b"/>
            <a:pathLst>
              <a:path w="1797050">
                <a:moveTo>
                  <a:pt x="0" y="0"/>
                </a:moveTo>
                <a:lnTo>
                  <a:pt x="1796963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7" name="object 57"/>
          <p:cNvSpPr/>
          <p:nvPr/>
        </p:nvSpPr>
        <p:spPr>
          <a:xfrm>
            <a:off x="5276742" y="4759109"/>
            <a:ext cx="0" cy="50426"/>
          </a:xfrm>
          <a:custGeom>
            <a:avLst/>
            <a:gdLst/>
            <a:ahLst/>
            <a:cxnLst/>
            <a:rect l="l" t="t" r="r" b="b"/>
            <a:pathLst>
              <a:path h="57150">
                <a:moveTo>
                  <a:pt x="0" y="0"/>
                </a:moveTo>
                <a:lnTo>
                  <a:pt x="0" y="56673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8" name="object 58"/>
          <p:cNvSpPr/>
          <p:nvPr/>
        </p:nvSpPr>
        <p:spPr>
          <a:xfrm>
            <a:off x="6409282" y="4509077"/>
            <a:ext cx="0" cy="300318"/>
          </a:xfrm>
          <a:custGeom>
            <a:avLst/>
            <a:gdLst/>
            <a:ahLst/>
            <a:cxnLst/>
            <a:rect l="l" t="t" r="r" b="b"/>
            <a:pathLst>
              <a:path h="340360">
                <a:moveTo>
                  <a:pt x="0" y="0"/>
                </a:moveTo>
                <a:lnTo>
                  <a:pt x="0" y="340042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59" name="object 59"/>
          <p:cNvSpPr/>
          <p:nvPr/>
        </p:nvSpPr>
        <p:spPr>
          <a:xfrm>
            <a:off x="5276742" y="4809115"/>
            <a:ext cx="1132915" cy="0"/>
          </a:xfrm>
          <a:custGeom>
            <a:avLst/>
            <a:gdLst/>
            <a:ahLst/>
            <a:cxnLst/>
            <a:rect l="l" t="t" r="r" b="b"/>
            <a:pathLst>
              <a:path w="1283970">
                <a:moveTo>
                  <a:pt x="0" y="0"/>
                </a:moveTo>
                <a:lnTo>
                  <a:pt x="1283545" y="0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0" name="object 60"/>
          <p:cNvSpPr/>
          <p:nvPr/>
        </p:nvSpPr>
        <p:spPr>
          <a:xfrm>
            <a:off x="4879304" y="4759109"/>
            <a:ext cx="0" cy="150159"/>
          </a:xfrm>
          <a:custGeom>
            <a:avLst/>
            <a:gdLst/>
            <a:ahLst/>
            <a:cxnLst/>
            <a:rect l="l" t="t" r="r" b="b"/>
            <a:pathLst>
              <a:path h="170179">
                <a:moveTo>
                  <a:pt x="0" y="0"/>
                </a:moveTo>
                <a:lnTo>
                  <a:pt x="0" y="170021"/>
                </a:lnTo>
              </a:path>
            </a:pathLst>
          </a:custGeom>
          <a:ln w="101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588"/>
          </a:p>
        </p:txBody>
      </p:sp>
      <p:sp>
        <p:nvSpPr>
          <p:cNvPr id="61" name="object 61"/>
          <p:cNvSpPr txBox="1"/>
          <p:nvPr/>
        </p:nvSpPr>
        <p:spPr>
          <a:xfrm>
            <a:off x="6001219" y="4269496"/>
            <a:ext cx="973231" cy="228619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sz="1412" spc="-13" dirty="0">
                <a:latin typeface="Tahoma"/>
                <a:cs typeface="Tahoma"/>
              </a:rPr>
              <a:t>Bob’s</a:t>
            </a:r>
            <a:r>
              <a:rPr sz="1412" spc="-57" dirty="0">
                <a:latin typeface="Tahoma"/>
                <a:cs typeface="Tahoma"/>
              </a:rPr>
              <a:t> </a:t>
            </a:r>
            <a:r>
              <a:rPr sz="1412" spc="-4" dirty="0">
                <a:latin typeface="Tahoma"/>
                <a:cs typeface="Tahoma"/>
              </a:rPr>
              <a:t>inputs</a:t>
            </a:r>
            <a:endParaRPr sz="1412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488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A Fundamental SMC primitive</a:t>
                </a:r>
              </a:p>
              <a:p>
                <a:r>
                  <a:rPr lang="en-US" dirty="0"/>
                  <a:t>Sender has two messages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Receiver has a bit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, and the receiver wishes to receive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, without the sender learning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Sender wants to ensure that the receiver receives only one of the two messages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" t="-1024" r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1-out-of-2 Oblivious Transfer (OT)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1263700" y="4132799"/>
            <a:ext cx="6056238" cy="1847355"/>
            <a:chOff x="2007869" y="2460960"/>
            <a:chExt cx="8128000" cy="2340610"/>
          </a:xfrm>
        </p:grpSpPr>
        <p:grpSp>
          <p:nvGrpSpPr>
            <p:cNvPr id="6" name="object 5"/>
            <p:cNvGrpSpPr/>
            <p:nvPr/>
          </p:nvGrpSpPr>
          <p:grpSpPr>
            <a:xfrm>
              <a:off x="5027536" y="2460960"/>
              <a:ext cx="1910714" cy="2340610"/>
              <a:chOff x="3503536" y="2460960"/>
              <a:chExt cx="1910714" cy="2340610"/>
            </a:xfrm>
          </p:grpSpPr>
          <p:pic>
            <p:nvPicPr>
              <p:cNvPr id="7" name="object 6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653043" y="2460960"/>
                <a:ext cx="1738572" cy="1880158"/>
              </a:xfrm>
              <a:prstGeom prst="rect">
                <a:avLst/>
              </a:prstGeom>
            </p:spPr>
          </p:pic>
          <p:sp>
            <p:nvSpPr>
              <p:cNvPr id="8" name="object 7"/>
              <p:cNvSpPr/>
              <p:nvPr/>
            </p:nvSpPr>
            <p:spPr>
              <a:xfrm>
                <a:off x="3504853" y="4132209"/>
                <a:ext cx="1906905" cy="668020"/>
              </a:xfrm>
              <a:custGeom>
                <a:avLst/>
                <a:gdLst/>
                <a:ahLst/>
                <a:cxnLst/>
                <a:rect l="l" t="t" r="r" b="b"/>
                <a:pathLst>
                  <a:path w="1906904" h="668020">
                    <a:moveTo>
                      <a:pt x="0" y="667609"/>
                    </a:moveTo>
                    <a:lnTo>
                      <a:pt x="1906452" y="667609"/>
                    </a:lnTo>
                    <a:lnTo>
                      <a:pt x="1906452" y="0"/>
                    </a:lnTo>
                    <a:lnTo>
                      <a:pt x="0" y="0"/>
                    </a:lnTo>
                    <a:lnTo>
                      <a:pt x="0" y="667609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9" name="object 8"/>
              <p:cNvSpPr/>
              <p:nvPr/>
            </p:nvSpPr>
            <p:spPr>
              <a:xfrm>
                <a:off x="3504853" y="4101212"/>
                <a:ext cx="1906905" cy="699135"/>
              </a:xfrm>
              <a:custGeom>
                <a:avLst/>
                <a:gdLst/>
                <a:ahLst/>
                <a:cxnLst/>
                <a:rect l="l" t="t" r="r" b="b"/>
                <a:pathLst>
                  <a:path w="1906904" h="699135">
                    <a:moveTo>
                      <a:pt x="1904836" y="693624"/>
                    </a:moveTo>
                    <a:lnTo>
                      <a:pt x="1906452" y="0"/>
                    </a:lnTo>
                    <a:lnTo>
                      <a:pt x="1661" y="4424"/>
                    </a:lnTo>
                    <a:lnTo>
                      <a:pt x="0" y="698606"/>
                    </a:lnTo>
                    <a:lnTo>
                      <a:pt x="1904836" y="693624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9"/>
              <p:cNvSpPr/>
              <p:nvPr/>
            </p:nvSpPr>
            <p:spPr>
              <a:xfrm>
                <a:off x="3504853" y="3989915"/>
                <a:ext cx="1908175" cy="142875"/>
              </a:xfrm>
              <a:custGeom>
                <a:avLst/>
                <a:gdLst/>
                <a:ahLst/>
                <a:cxnLst/>
                <a:rect l="l" t="t" r="r" b="b"/>
                <a:pathLst>
                  <a:path w="1908175" h="142875">
                    <a:moveTo>
                      <a:pt x="1907607" y="0"/>
                    </a:moveTo>
                    <a:lnTo>
                      <a:pt x="0" y="4993"/>
                    </a:lnTo>
                    <a:lnTo>
                      <a:pt x="0" y="142294"/>
                    </a:lnTo>
                    <a:lnTo>
                      <a:pt x="1907607" y="137308"/>
                    </a:lnTo>
                    <a:lnTo>
                      <a:pt x="1907607" y="0"/>
                    </a:lnTo>
                    <a:close/>
                  </a:path>
                </a:pathLst>
              </a:custGeom>
              <a:solidFill>
                <a:srgbClr val="AC440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10"/>
              <p:cNvSpPr/>
              <p:nvPr/>
            </p:nvSpPr>
            <p:spPr>
              <a:xfrm>
                <a:off x="3504853" y="3989915"/>
                <a:ext cx="1908175" cy="142875"/>
              </a:xfrm>
              <a:custGeom>
                <a:avLst/>
                <a:gdLst/>
                <a:ahLst/>
                <a:cxnLst/>
                <a:rect l="l" t="t" r="r" b="b"/>
                <a:pathLst>
                  <a:path w="1908175" h="142875">
                    <a:moveTo>
                      <a:pt x="1907607" y="137308"/>
                    </a:moveTo>
                    <a:lnTo>
                      <a:pt x="1907607" y="0"/>
                    </a:lnTo>
                    <a:lnTo>
                      <a:pt x="0" y="4993"/>
                    </a:lnTo>
                    <a:lnTo>
                      <a:pt x="0" y="142294"/>
                    </a:lnTo>
                    <a:lnTo>
                      <a:pt x="1907607" y="137308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1"/>
              <p:cNvSpPr/>
              <p:nvPr/>
            </p:nvSpPr>
            <p:spPr>
              <a:xfrm>
                <a:off x="4167110" y="3281939"/>
                <a:ext cx="819150" cy="488950"/>
              </a:xfrm>
              <a:custGeom>
                <a:avLst/>
                <a:gdLst/>
                <a:ahLst/>
                <a:cxnLst/>
                <a:rect l="l" t="t" r="r" b="b"/>
                <a:pathLst>
                  <a:path w="819150" h="488950">
                    <a:moveTo>
                      <a:pt x="554" y="0"/>
                    </a:moveTo>
                    <a:lnTo>
                      <a:pt x="554" y="537"/>
                    </a:lnTo>
                    <a:lnTo>
                      <a:pt x="554" y="15517"/>
                    </a:lnTo>
                    <a:lnTo>
                      <a:pt x="0" y="20434"/>
                    </a:lnTo>
                    <a:lnTo>
                      <a:pt x="0" y="71366"/>
                    </a:lnTo>
                    <a:lnTo>
                      <a:pt x="554" y="80814"/>
                    </a:lnTo>
                    <a:lnTo>
                      <a:pt x="554" y="89649"/>
                    </a:lnTo>
                    <a:lnTo>
                      <a:pt x="554" y="99098"/>
                    </a:lnTo>
                    <a:lnTo>
                      <a:pt x="554" y="109008"/>
                    </a:lnTo>
                    <a:lnTo>
                      <a:pt x="1108" y="118994"/>
                    </a:lnTo>
                    <a:lnTo>
                      <a:pt x="1662" y="128981"/>
                    </a:lnTo>
                    <a:lnTo>
                      <a:pt x="2216" y="138891"/>
                    </a:lnTo>
                    <a:lnTo>
                      <a:pt x="2770" y="149415"/>
                    </a:lnTo>
                    <a:lnTo>
                      <a:pt x="3878" y="159402"/>
                    </a:lnTo>
                    <a:lnTo>
                      <a:pt x="4432" y="169388"/>
                    </a:lnTo>
                    <a:lnTo>
                      <a:pt x="5540" y="179375"/>
                    </a:lnTo>
                    <a:lnTo>
                      <a:pt x="6094" y="189285"/>
                    </a:lnTo>
                    <a:lnTo>
                      <a:pt x="7202" y="198734"/>
                    </a:lnTo>
                    <a:lnTo>
                      <a:pt x="8311" y="208106"/>
                    </a:lnTo>
                    <a:lnTo>
                      <a:pt x="9973" y="217555"/>
                    </a:lnTo>
                    <a:lnTo>
                      <a:pt x="11081" y="225851"/>
                    </a:lnTo>
                    <a:lnTo>
                      <a:pt x="12736" y="234686"/>
                    </a:lnTo>
                    <a:lnTo>
                      <a:pt x="14398" y="242444"/>
                    </a:lnTo>
                    <a:lnTo>
                      <a:pt x="55930" y="249051"/>
                    </a:lnTo>
                    <a:lnTo>
                      <a:pt x="96909" y="255197"/>
                    </a:lnTo>
                    <a:lnTo>
                      <a:pt x="137356" y="260190"/>
                    </a:lnTo>
                    <a:lnTo>
                      <a:pt x="176680" y="264031"/>
                    </a:lnTo>
                    <a:lnTo>
                      <a:pt x="215388" y="267334"/>
                    </a:lnTo>
                    <a:lnTo>
                      <a:pt x="253635" y="270100"/>
                    </a:lnTo>
                    <a:lnTo>
                      <a:pt x="290727" y="271790"/>
                    </a:lnTo>
                    <a:lnTo>
                      <a:pt x="325587" y="273480"/>
                    </a:lnTo>
                    <a:lnTo>
                      <a:pt x="361063" y="274555"/>
                    </a:lnTo>
                    <a:lnTo>
                      <a:pt x="394847" y="275093"/>
                    </a:lnTo>
                    <a:lnTo>
                      <a:pt x="428014" y="274555"/>
                    </a:lnTo>
                    <a:lnTo>
                      <a:pt x="460181" y="274018"/>
                    </a:lnTo>
                    <a:lnTo>
                      <a:pt x="491194" y="272865"/>
                    </a:lnTo>
                    <a:lnTo>
                      <a:pt x="520514" y="271790"/>
                    </a:lnTo>
                    <a:lnTo>
                      <a:pt x="576460" y="268487"/>
                    </a:lnTo>
                    <a:lnTo>
                      <a:pt x="626249" y="264031"/>
                    </a:lnTo>
                    <a:lnTo>
                      <a:pt x="649490" y="261265"/>
                    </a:lnTo>
                    <a:lnTo>
                      <a:pt x="671114" y="259038"/>
                    </a:lnTo>
                    <a:lnTo>
                      <a:pt x="691045" y="256272"/>
                    </a:lnTo>
                    <a:lnTo>
                      <a:pt x="709899" y="254044"/>
                    </a:lnTo>
                    <a:lnTo>
                      <a:pt x="727060" y="251279"/>
                    </a:lnTo>
                    <a:lnTo>
                      <a:pt x="741989" y="249051"/>
                    </a:lnTo>
                    <a:lnTo>
                      <a:pt x="756380" y="246900"/>
                    </a:lnTo>
                    <a:lnTo>
                      <a:pt x="768000" y="244672"/>
                    </a:lnTo>
                    <a:lnTo>
                      <a:pt x="778543" y="242982"/>
                    </a:lnTo>
                    <a:lnTo>
                      <a:pt x="786854" y="241369"/>
                    </a:lnTo>
                    <a:lnTo>
                      <a:pt x="794088" y="240217"/>
                    </a:lnTo>
                    <a:lnTo>
                      <a:pt x="798474" y="239141"/>
                    </a:lnTo>
                    <a:lnTo>
                      <a:pt x="801783" y="237989"/>
                    </a:lnTo>
                    <a:lnTo>
                      <a:pt x="802322" y="237989"/>
                    </a:lnTo>
                    <a:lnTo>
                      <a:pt x="802322" y="237451"/>
                    </a:lnTo>
                    <a:lnTo>
                      <a:pt x="802937" y="235838"/>
                    </a:lnTo>
                    <a:lnTo>
                      <a:pt x="802937" y="233072"/>
                    </a:lnTo>
                    <a:lnTo>
                      <a:pt x="803476" y="230230"/>
                    </a:lnTo>
                    <a:lnTo>
                      <a:pt x="804015" y="225851"/>
                    </a:lnTo>
                    <a:lnTo>
                      <a:pt x="804553" y="220858"/>
                    </a:lnTo>
                    <a:lnTo>
                      <a:pt x="805708" y="214789"/>
                    </a:lnTo>
                    <a:lnTo>
                      <a:pt x="806246" y="208106"/>
                    </a:lnTo>
                    <a:lnTo>
                      <a:pt x="806785" y="200961"/>
                    </a:lnTo>
                    <a:lnTo>
                      <a:pt x="807324" y="193203"/>
                    </a:lnTo>
                    <a:lnTo>
                      <a:pt x="808478" y="185444"/>
                    </a:lnTo>
                    <a:lnTo>
                      <a:pt x="809556" y="175995"/>
                    </a:lnTo>
                    <a:lnTo>
                      <a:pt x="810633" y="167161"/>
                    </a:lnTo>
                    <a:lnTo>
                      <a:pt x="811787" y="158326"/>
                    </a:lnTo>
                    <a:lnTo>
                      <a:pt x="811787" y="148340"/>
                    </a:lnTo>
                    <a:lnTo>
                      <a:pt x="812865" y="138891"/>
                    </a:lnTo>
                    <a:lnTo>
                      <a:pt x="814019" y="128981"/>
                    </a:lnTo>
                    <a:lnTo>
                      <a:pt x="814558" y="118994"/>
                    </a:lnTo>
                    <a:lnTo>
                      <a:pt x="815635" y="109008"/>
                    </a:lnTo>
                    <a:lnTo>
                      <a:pt x="816789" y="99098"/>
                    </a:lnTo>
                    <a:lnTo>
                      <a:pt x="816789" y="89111"/>
                    </a:lnTo>
                    <a:lnTo>
                      <a:pt x="817328" y="79662"/>
                    </a:lnTo>
                    <a:lnTo>
                      <a:pt x="817867" y="69752"/>
                    </a:lnTo>
                    <a:lnTo>
                      <a:pt x="818405" y="60841"/>
                    </a:lnTo>
                    <a:lnTo>
                      <a:pt x="818944" y="51469"/>
                    </a:lnTo>
                    <a:lnTo>
                      <a:pt x="818944" y="43710"/>
                    </a:lnTo>
                    <a:lnTo>
                      <a:pt x="818944" y="35951"/>
                    </a:lnTo>
                    <a:lnTo>
                      <a:pt x="818944" y="28193"/>
                    </a:lnTo>
                    <a:lnTo>
                      <a:pt x="818405" y="21586"/>
                    </a:lnTo>
                    <a:lnTo>
                      <a:pt x="817867" y="15517"/>
                    </a:lnTo>
                    <a:lnTo>
                      <a:pt x="817328" y="9372"/>
                    </a:lnTo>
                    <a:lnTo>
                      <a:pt x="816789" y="4993"/>
                    </a:lnTo>
                  </a:path>
                  <a:path w="819150" h="488950">
                    <a:moveTo>
                      <a:pt x="84727" y="251893"/>
                    </a:moveTo>
                    <a:lnTo>
                      <a:pt x="70328" y="460537"/>
                    </a:lnTo>
                  </a:path>
                  <a:path w="819150" h="488950">
                    <a:moveTo>
                      <a:pt x="154517" y="265721"/>
                    </a:moveTo>
                    <a:lnTo>
                      <a:pt x="154517" y="335474"/>
                    </a:lnTo>
                  </a:path>
                  <a:path w="819150" h="488950">
                    <a:moveTo>
                      <a:pt x="377609" y="280624"/>
                    </a:moveTo>
                    <a:lnTo>
                      <a:pt x="377609" y="488807"/>
                    </a:lnTo>
                  </a:path>
                </a:pathLst>
              </a:custGeom>
              <a:ln w="3175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12"/>
              <p:cNvSpPr/>
              <p:nvPr/>
            </p:nvSpPr>
            <p:spPr>
              <a:xfrm>
                <a:off x="4694242" y="3552653"/>
                <a:ext cx="9525" cy="101600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101600">
                    <a:moveTo>
                      <a:pt x="4732" y="-1319"/>
                    </a:moveTo>
                    <a:lnTo>
                      <a:pt x="4732" y="102568"/>
                    </a:lnTo>
                  </a:path>
                </a:pathLst>
              </a:custGeom>
              <a:ln w="12103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4" name="object 13"/>
              <p:cNvSpPr/>
              <p:nvPr/>
            </p:nvSpPr>
            <p:spPr>
              <a:xfrm>
                <a:off x="4815523" y="3543204"/>
                <a:ext cx="24130" cy="255270"/>
              </a:xfrm>
              <a:custGeom>
                <a:avLst/>
                <a:gdLst/>
                <a:ahLst/>
                <a:cxnLst/>
                <a:rect l="l" t="t" r="r" b="b"/>
                <a:pathLst>
                  <a:path w="24129" h="255270">
                    <a:moveTo>
                      <a:pt x="11927" y="-1319"/>
                    </a:moveTo>
                    <a:lnTo>
                      <a:pt x="11927" y="256516"/>
                    </a:lnTo>
                  </a:path>
                </a:pathLst>
              </a:custGeom>
              <a:ln w="26494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14"/>
              <p:cNvSpPr/>
              <p:nvPr/>
            </p:nvSpPr>
            <p:spPr>
              <a:xfrm>
                <a:off x="4857617" y="3543204"/>
                <a:ext cx="9525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111125">
                    <a:moveTo>
                      <a:pt x="4694" y="-1319"/>
                    </a:moveTo>
                    <a:lnTo>
                      <a:pt x="4694" y="112017"/>
                    </a:lnTo>
                  </a:path>
                </a:pathLst>
              </a:custGeom>
              <a:ln w="12026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6" name="object 15"/>
              <p:cNvSpPr/>
              <p:nvPr/>
            </p:nvSpPr>
            <p:spPr>
              <a:xfrm>
                <a:off x="3610065" y="4258978"/>
                <a:ext cx="666750" cy="528955"/>
              </a:xfrm>
              <a:custGeom>
                <a:avLst/>
                <a:gdLst/>
                <a:ahLst/>
                <a:cxnLst/>
                <a:rect l="l" t="t" r="r" b="b"/>
                <a:pathLst>
                  <a:path w="666750" h="528954">
                    <a:moveTo>
                      <a:pt x="594698" y="0"/>
                    </a:moveTo>
                    <a:lnTo>
                      <a:pt x="74199" y="0"/>
                    </a:lnTo>
                    <a:lnTo>
                      <a:pt x="74753" y="553"/>
                    </a:lnTo>
                    <a:lnTo>
                      <a:pt x="75300" y="1659"/>
                    </a:lnTo>
                    <a:lnTo>
                      <a:pt x="75854" y="4424"/>
                    </a:lnTo>
                    <a:lnTo>
                      <a:pt x="76408" y="6644"/>
                    </a:lnTo>
                    <a:lnTo>
                      <a:pt x="77516" y="9963"/>
                    </a:lnTo>
                    <a:lnTo>
                      <a:pt x="78624" y="14949"/>
                    </a:lnTo>
                    <a:lnTo>
                      <a:pt x="79178" y="19374"/>
                    </a:lnTo>
                    <a:lnTo>
                      <a:pt x="79128" y="35429"/>
                    </a:lnTo>
                    <a:lnTo>
                      <a:pt x="78624" y="40960"/>
                    </a:lnTo>
                    <a:lnTo>
                      <a:pt x="60355" y="76943"/>
                    </a:lnTo>
                    <a:lnTo>
                      <a:pt x="33775" y="95211"/>
                    </a:lnTo>
                    <a:lnTo>
                      <a:pt x="28788" y="97431"/>
                    </a:lnTo>
                    <a:lnTo>
                      <a:pt x="23255" y="99090"/>
                    </a:lnTo>
                    <a:lnTo>
                      <a:pt x="18823" y="99643"/>
                    </a:lnTo>
                    <a:lnTo>
                      <a:pt x="14390" y="101302"/>
                    </a:lnTo>
                    <a:lnTo>
                      <a:pt x="9965" y="101856"/>
                    </a:lnTo>
                    <a:lnTo>
                      <a:pt x="6641" y="102409"/>
                    </a:lnTo>
                    <a:lnTo>
                      <a:pt x="3870" y="102409"/>
                    </a:lnTo>
                    <a:lnTo>
                      <a:pt x="1654" y="102962"/>
                    </a:lnTo>
                    <a:lnTo>
                      <a:pt x="0" y="102962"/>
                    </a:lnTo>
                    <a:lnTo>
                      <a:pt x="0" y="528662"/>
                    </a:lnTo>
                    <a:lnTo>
                      <a:pt x="666697" y="528662"/>
                    </a:lnTo>
                    <a:lnTo>
                      <a:pt x="666697" y="96317"/>
                    </a:lnTo>
                    <a:lnTo>
                      <a:pt x="665004" y="96317"/>
                    </a:lnTo>
                    <a:lnTo>
                      <a:pt x="662811" y="95764"/>
                    </a:lnTo>
                    <a:lnTo>
                      <a:pt x="657270" y="94658"/>
                    </a:lnTo>
                    <a:lnTo>
                      <a:pt x="653399" y="94104"/>
                    </a:lnTo>
                    <a:lnTo>
                      <a:pt x="649520" y="92445"/>
                    </a:lnTo>
                    <a:lnTo>
                      <a:pt x="616299" y="70859"/>
                    </a:lnTo>
                    <a:lnTo>
                      <a:pt x="596360" y="35429"/>
                    </a:lnTo>
                    <a:lnTo>
                      <a:pt x="594698" y="30443"/>
                    </a:lnTo>
                    <a:lnTo>
                      <a:pt x="593597" y="25465"/>
                    </a:lnTo>
                    <a:lnTo>
                      <a:pt x="593043" y="21033"/>
                    </a:lnTo>
                    <a:lnTo>
                      <a:pt x="592489" y="17161"/>
                    </a:lnTo>
                    <a:lnTo>
                      <a:pt x="592489" y="13282"/>
                    </a:lnTo>
                    <a:lnTo>
                      <a:pt x="593043" y="9963"/>
                    </a:lnTo>
                    <a:lnTo>
                      <a:pt x="593043" y="6644"/>
                    </a:lnTo>
                    <a:lnTo>
                      <a:pt x="593597" y="4977"/>
                    </a:lnTo>
                    <a:lnTo>
                      <a:pt x="594144" y="2765"/>
                    </a:lnTo>
                    <a:lnTo>
                      <a:pt x="594698" y="1106"/>
                    </a:lnTo>
                    <a:lnTo>
                      <a:pt x="594698" y="0"/>
                    </a:lnTo>
                    <a:close/>
                  </a:path>
                </a:pathLst>
              </a:custGeom>
              <a:solidFill>
                <a:srgbClr val="AC440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6"/>
              <p:cNvSpPr/>
              <p:nvPr/>
            </p:nvSpPr>
            <p:spPr>
              <a:xfrm>
                <a:off x="3610065" y="4258978"/>
                <a:ext cx="666750" cy="528955"/>
              </a:xfrm>
              <a:custGeom>
                <a:avLst/>
                <a:gdLst/>
                <a:ahLst/>
                <a:cxnLst/>
                <a:rect l="l" t="t" r="r" b="b"/>
                <a:pathLst>
                  <a:path w="666750" h="528954">
                    <a:moveTo>
                      <a:pt x="666697" y="528662"/>
                    </a:moveTo>
                    <a:lnTo>
                      <a:pt x="666697" y="96317"/>
                    </a:lnTo>
                    <a:lnTo>
                      <a:pt x="666158" y="96317"/>
                    </a:lnTo>
                    <a:lnTo>
                      <a:pt x="665004" y="96317"/>
                    </a:lnTo>
                    <a:lnTo>
                      <a:pt x="662811" y="95764"/>
                    </a:lnTo>
                    <a:lnTo>
                      <a:pt x="660040" y="95211"/>
                    </a:lnTo>
                    <a:lnTo>
                      <a:pt x="657270" y="94658"/>
                    </a:lnTo>
                    <a:lnTo>
                      <a:pt x="653399" y="94104"/>
                    </a:lnTo>
                    <a:lnTo>
                      <a:pt x="649520" y="92445"/>
                    </a:lnTo>
                    <a:lnTo>
                      <a:pt x="645088" y="90786"/>
                    </a:lnTo>
                    <a:lnTo>
                      <a:pt x="640663" y="89126"/>
                    </a:lnTo>
                    <a:lnTo>
                      <a:pt x="635676" y="86353"/>
                    </a:lnTo>
                    <a:lnTo>
                      <a:pt x="630697" y="83035"/>
                    </a:lnTo>
                    <a:lnTo>
                      <a:pt x="625711" y="79716"/>
                    </a:lnTo>
                    <a:lnTo>
                      <a:pt x="620724" y="75283"/>
                    </a:lnTo>
                    <a:lnTo>
                      <a:pt x="616299" y="70859"/>
                    </a:lnTo>
                    <a:lnTo>
                      <a:pt x="611867" y="65320"/>
                    </a:lnTo>
                    <a:lnTo>
                      <a:pt x="607434" y="59781"/>
                    </a:lnTo>
                    <a:lnTo>
                      <a:pt x="603563" y="53144"/>
                    </a:lnTo>
                    <a:lnTo>
                      <a:pt x="600793" y="47052"/>
                    </a:lnTo>
                    <a:lnTo>
                      <a:pt x="598022" y="40960"/>
                    </a:lnTo>
                    <a:lnTo>
                      <a:pt x="596360" y="35429"/>
                    </a:lnTo>
                    <a:lnTo>
                      <a:pt x="594698" y="30443"/>
                    </a:lnTo>
                    <a:lnTo>
                      <a:pt x="593597" y="25465"/>
                    </a:lnTo>
                    <a:lnTo>
                      <a:pt x="593043" y="21033"/>
                    </a:lnTo>
                    <a:lnTo>
                      <a:pt x="592489" y="17161"/>
                    </a:lnTo>
                    <a:lnTo>
                      <a:pt x="592489" y="13282"/>
                    </a:lnTo>
                    <a:lnTo>
                      <a:pt x="593043" y="9963"/>
                    </a:lnTo>
                    <a:lnTo>
                      <a:pt x="593043" y="6644"/>
                    </a:lnTo>
                    <a:lnTo>
                      <a:pt x="593597" y="4977"/>
                    </a:lnTo>
                    <a:lnTo>
                      <a:pt x="594144" y="2765"/>
                    </a:lnTo>
                    <a:lnTo>
                      <a:pt x="594698" y="1106"/>
                    </a:lnTo>
                    <a:lnTo>
                      <a:pt x="594698" y="0"/>
                    </a:lnTo>
                    <a:lnTo>
                      <a:pt x="74199" y="0"/>
                    </a:lnTo>
                    <a:lnTo>
                      <a:pt x="74753" y="553"/>
                    </a:lnTo>
                    <a:lnTo>
                      <a:pt x="75300" y="1659"/>
                    </a:lnTo>
                    <a:lnTo>
                      <a:pt x="75854" y="4424"/>
                    </a:lnTo>
                    <a:lnTo>
                      <a:pt x="76408" y="6644"/>
                    </a:lnTo>
                    <a:lnTo>
                      <a:pt x="77516" y="9963"/>
                    </a:lnTo>
                    <a:lnTo>
                      <a:pt x="78624" y="14949"/>
                    </a:lnTo>
                    <a:lnTo>
                      <a:pt x="79178" y="19374"/>
                    </a:lnTo>
                    <a:lnTo>
                      <a:pt x="79178" y="24359"/>
                    </a:lnTo>
                    <a:lnTo>
                      <a:pt x="79178" y="29890"/>
                    </a:lnTo>
                    <a:lnTo>
                      <a:pt x="79178" y="34876"/>
                    </a:lnTo>
                    <a:lnTo>
                      <a:pt x="78624" y="40960"/>
                    </a:lnTo>
                    <a:lnTo>
                      <a:pt x="77516" y="47605"/>
                    </a:lnTo>
                    <a:lnTo>
                      <a:pt x="75300" y="53697"/>
                    </a:lnTo>
                    <a:lnTo>
                      <a:pt x="73091" y="59781"/>
                    </a:lnTo>
                    <a:lnTo>
                      <a:pt x="69213" y="65873"/>
                    </a:lnTo>
                    <a:lnTo>
                      <a:pt x="65334" y="71412"/>
                    </a:lnTo>
                    <a:lnTo>
                      <a:pt x="60355" y="76943"/>
                    </a:lnTo>
                    <a:lnTo>
                      <a:pt x="55368" y="81928"/>
                    </a:lnTo>
                    <a:lnTo>
                      <a:pt x="49835" y="85800"/>
                    </a:lnTo>
                    <a:lnTo>
                      <a:pt x="44295" y="89680"/>
                    </a:lnTo>
                    <a:lnTo>
                      <a:pt x="39308" y="92998"/>
                    </a:lnTo>
                    <a:lnTo>
                      <a:pt x="33775" y="95211"/>
                    </a:lnTo>
                    <a:lnTo>
                      <a:pt x="28788" y="97431"/>
                    </a:lnTo>
                    <a:lnTo>
                      <a:pt x="23255" y="99090"/>
                    </a:lnTo>
                    <a:lnTo>
                      <a:pt x="18823" y="99643"/>
                    </a:lnTo>
                    <a:lnTo>
                      <a:pt x="14390" y="101302"/>
                    </a:lnTo>
                    <a:lnTo>
                      <a:pt x="9965" y="101856"/>
                    </a:lnTo>
                    <a:lnTo>
                      <a:pt x="6641" y="102409"/>
                    </a:lnTo>
                    <a:lnTo>
                      <a:pt x="3870" y="102409"/>
                    </a:lnTo>
                    <a:lnTo>
                      <a:pt x="1654" y="102962"/>
                    </a:lnTo>
                    <a:lnTo>
                      <a:pt x="0" y="102962"/>
                    </a:lnTo>
                    <a:lnTo>
                      <a:pt x="0" y="528662"/>
                    </a:lnTo>
                    <a:lnTo>
                      <a:pt x="666697" y="528662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8" name="object 17"/>
              <p:cNvSpPr/>
              <p:nvPr/>
            </p:nvSpPr>
            <p:spPr>
              <a:xfrm>
                <a:off x="3676508" y="4312122"/>
                <a:ext cx="533400" cy="475615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75614">
                    <a:moveTo>
                      <a:pt x="476211" y="0"/>
                    </a:moveTo>
                    <a:lnTo>
                      <a:pt x="59801" y="0"/>
                    </a:lnTo>
                    <a:lnTo>
                      <a:pt x="60355" y="553"/>
                    </a:lnTo>
                    <a:lnTo>
                      <a:pt x="60355" y="1659"/>
                    </a:lnTo>
                    <a:lnTo>
                      <a:pt x="60909" y="2765"/>
                    </a:lnTo>
                    <a:lnTo>
                      <a:pt x="62017" y="5531"/>
                    </a:lnTo>
                    <a:lnTo>
                      <a:pt x="62461" y="7751"/>
                    </a:lnTo>
                    <a:lnTo>
                      <a:pt x="62571" y="11622"/>
                    </a:lnTo>
                    <a:lnTo>
                      <a:pt x="63680" y="19374"/>
                    </a:lnTo>
                    <a:lnTo>
                      <a:pt x="63680" y="28231"/>
                    </a:lnTo>
                    <a:lnTo>
                      <a:pt x="62571" y="32656"/>
                    </a:lnTo>
                    <a:lnTo>
                      <a:pt x="62017" y="37641"/>
                    </a:lnTo>
                    <a:lnTo>
                      <a:pt x="35991" y="71412"/>
                    </a:lnTo>
                    <a:lnTo>
                      <a:pt x="22701" y="77496"/>
                    </a:lnTo>
                    <a:lnTo>
                      <a:pt x="18830" y="79155"/>
                    </a:lnTo>
                    <a:lnTo>
                      <a:pt x="14952" y="80269"/>
                    </a:lnTo>
                    <a:lnTo>
                      <a:pt x="11627" y="80822"/>
                    </a:lnTo>
                    <a:lnTo>
                      <a:pt x="7757" y="81375"/>
                    </a:lnTo>
                    <a:lnTo>
                      <a:pt x="5540" y="81375"/>
                    </a:lnTo>
                    <a:lnTo>
                      <a:pt x="3324" y="81928"/>
                    </a:lnTo>
                    <a:lnTo>
                      <a:pt x="0" y="81928"/>
                    </a:lnTo>
                    <a:lnTo>
                      <a:pt x="0" y="475517"/>
                    </a:lnTo>
                    <a:lnTo>
                      <a:pt x="533242" y="475517"/>
                    </a:lnTo>
                    <a:lnTo>
                      <a:pt x="533242" y="76943"/>
                    </a:lnTo>
                    <a:lnTo>
                      <a:pt x="532688" y="76943"/>
                    </a:lnTo>
                    <a:lnTo>
                      <a:pt x="532134" y="76390"/>
                    </a:lnTo>
                    <a:lnTo>
                      <a:pt x="528255" y="76390"/>
                    </a:lnTo>
                    <a:lnTo>
                      <a:pt x="526047" y="75837"/>
                    </a:lnTo>
                    <a:lnTo>
                      <a:pt x="523276" y="74730"/>
                    </a:lnTo>
                    <a:lnTo>
                      <a:pt x="519952" y="73624"/>
                    </a:lnTo>
                    <a:lnTo>
                      <a:pt x="516073" y="71965"/>
                    </a:lnTo>
                    <a:lnTo>
                      <a:pt x="512202" y="70859"/>
                    </a:lnTo>
                    <a:lnTo>
                      <a:pt x="508878" y="68638"/>
                    </a:lnTo>
                    <a:lnTo>
                      <a:pt x="505000" y="66426"/>
                    </a:lnTo>
                    <a:lnTo>
                      <a:pt x="501129" y="63107"/>
                    </a:lnTo>
                    <a:lnTo>
                      <a:pt x="496696" y="60334"/>
                    </a:lnTo>
                    <a:lnTo>
                      <a:pt x="481190" y="37088"/>
                    </a:lnTo>
                    <a:lnTo>
                      <a:pt x="476765" y="28231"/>
                    </a:lnTo>
                    <a:lnTo>
                      <a:pt x="476211" y="24352"/>
                    </a:lnTo>
                    <a:lnTo>
                      <a:pt x="475103" y="20480"/>
                    </a:lnTo>
                    <a:lnTo>
                      <a:pt x="474549" y="16608"/>
                    </a:lnTo>
                    <a:lnTo>
                      <a:pt x="474549" y="7751"/>
                    </a:lnTo>
                    <a:lnTo>
                      <a:pt x="475103" y="5531"/>
                    </a:lnTo>
                    <a:lnTo>
                      <a:pt x="475103" y="3318"/>
                    </a:lnTo>
                    <a:lnTo>
                      <a:pt x="475657" y="1659"/>
                    </a:lnTo>
                    <a:lnTo>
                      <a:pt x="476211" y="1106"/>
                    </a:lnTo>
                    <a:lnTo>
                      <a:pt x="476211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8"/>
              <p:cNvSpPr/>
              <p:nvPr/>
            </p:nvSpPr>
            <p:spPr>
              <a:xfrm>
                <a:off x="3676508" y="4312122"/>
                <a:ext cx="533400" cy="475615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75614">
                    <a:moveTo>
                      <a:pt x="533242" y="475517"/>
                    </a:moveTo>
                    <a:lnTo>
                      <a:pt x="533242" y="76943"/>
                    </a:lnTo>
                    <a:lnTo>
                      <a:pt x="532688" y="76943"/>
                    </a:lnTo>
                    <a:lnTo>
                      <a:pt x="532134" y="76390"/>
                    </a:lnTo>
                    <a:lnTo>
                      <a:pt x="530472" y="76390"/>
                    </a:lnTo>
                    <a:lnTo>
                      <a:pt x="528255" y="76390"/>
                    </a:lnTo>
                    <a:lnTo>
                      <a:pt x="526047" y="75837"/>
                    </a:lnTo>
                    <a:lnTo>
                      <a:pt x="523276" y="74730"/>
                    </a:lnTo>
                    <a:lnTo>
                      <a:pt x="519952" y="73624"/>
                    </a:lnTo>
                    <a:lnTo>
                      <a:pt x="516073" y="71965"/>
                    </a:lnTo>
                    <a:lnTo>
                      <a:pt x="512202" y="70859"/>
                    </a:lnTo>
                    <a:lnTo>
                      <a:pt x="508878" y="68638"/>
                    </a:lnTo>
                    <a:lnTo>
                      <a:pt x="504999" y="66426"/>
                    </a:lnTo>
                    <a:lnTo>
                      <a:pt x="501129" y="63107"/>
                    </a:lnTo>
                    <a:lnTo>
                      <a:pt x="496696" y="60334"/>
                    </a:lnTo>
                    <a:lnTo>
                      <a:pt x="492818" y="56462"/>
                    </a:lnTo>
                    <a:lnTo>
                      <a:pt x="489501" y="52030"/>
                    </a:lnTo>
                    <a:lnTo>
                      <a:pt x="486176" y="47052"/>
                    </a:lnTo>
                    <a:lnTo>
                      <a:pt x="483406" y="42066"/>
                    </a:lnTo>
                    <a:lnTo>
                      <a:pt x="481190" y="37088"/>
                    </a:lnTo>
                    <a:lnTo>
                      <a:pt x="478973" y="32656"/>
                    </a:lnTo>
                    <a:lnTo>
                      <a:pt x="476765" y="28231"/>
                    </a:lnTo>
                    <a:lnTo>
                      <a:pt x="476211" y="24352"/>
                    </a:lnTo>
                    <a:lnTo>
                      <a:pt x="475103" y="20480"/>
                    </a:lnTo>
                    <a:lnTo>
                      <a:pt x="474549" y="16608"/>
                    </a:lnTo>
                    <a:lnTo>
                      <a:pt x="474549" y="13282"/>
                    </a:lnTo>
                    <a:lnTo>
                      <a:pt x="474549" y="10516"/>
                    </a:lnTo>
                    <a:lnTo>
                      <a:pt x="474549" y="7751"/>
                    </a:lnTo>
                    <a:lnTo>
                      <a:pt x="475103" y="5531"/>
                    </a:lnTo>
                    <a:lnTo>
                      <a:pt x="475103" y="3318"/>
                    </a:lnTo>
                    <a:lnTo>
                      <a:pt x="475657" y="1659"/>
                    </a:lnTo>
                    <a:lnTo>
                      <a:pt x="476211" y="1106"/>
                    </a:lnTo>
                    <a:lnTo>
                      <a:pt x="476211" y="0"/>
                    </a:lnTo>
                    <a:lnTo>
                      <a:pt x="59801" y="0"/>
                    </a:lnTo>
                    <a:lnTo>
                      <a:pt x="60355" y="553"/>
                    </a:lnTo>
                    <a:lnTo>
                      <a:pt x="60355" y="1659"/>
                    </a:lnTo>
                    <a:lnTo>
                      <a:pt x="60909" y="2765"/>
                    </a:lnTo>
                    <a:lnTo>
                      <a:pt x="62017" y="5531"/>
                    </a:lnTo>
                    <a:lnTo>
                      <a:pt x="62571" y="8304"/>
                    </a:lnTo>
                    <a:lnTo>
                      <a:pt x="62571" y="11622"/>
                    </a:lnTo>
                    <a:lnTo>
                      <a:pt x="63125" y="15494"/>
                    </a:lnTo>
                    <a:lnTo>
                      <a:pt x="63680" y="19374"/>
                    </a:lnTo>
                    <a:lnTo>
                      <a:pt x="63680" y="23245"/>
                    </a:lnTo>
                    <a:lnTo>
                      <a:pt x="63680" y="28231"/>
                    </a:lnTo>
                    <a:lnTo>
                      <a:pt x="62571" y="32656"/>
                    </a:lnTo>
                    <a:lnTo>
                      <a:pt x="62017" y="37641"/>
                    </a:lnTo>
                    <a:lnTo>
                      <a:pt x="60355" y="42066"/>
                    </a:lnTo>
                    <a:lnTo>
                      <a:pt x="58139" y="47052"/>
                    </a:lnTo>
                    <a:lnTo>
                      <a:pt x="55930" y="52030"/>
                    </a:lnTo>
                    <a:lnTo>
                      <a:pt x="52606" y="57016"/>
                    </a:lnTo>
                    <a:lnTo>
                      <a:pt x="48173" y="61440"/>
                    </a:lnTo>
                    <a:lnTo>
                      <a:pt x="44302" y="65320"/>
                    </a:lnTo>
                    <a:lnTo>
                      <a:pt x="22701" y="77496"/>
                    </a:lnTo>
                    <a:lnTo>
                      <a:pt x="18830" y="79155"/>
                    </a:lnTo>
                    <a:lnTo>
                      <a:pt x="14952" y="80269"/>
                    </a:lnTo>
                    <a:lnTo>
                      <a:pt x="11627" y="80822"/>
                    </a:lnTo>
                    <a:lnTo>
                      <a:pt x="7757" y="81375"/>
                    </a:lnTo>
                    <a:lnTo>
                      <a:pt x="5540" y="81375"/>
                    </a:lnTo>
                    <a:lnTo>
                      <a:pt x="3324" y="81928"/>
                    </a:lnTo>
                    <a:lnTo>
                      <a:pt x="1662" y="81928"/>
                    </a:lnTo>
                    <a:lnTo>
                      <a:pt x="554" y="81928"/>
                    </a:lnTo>
                    <a:lnTo>
                      <a:pt x="0" y="81928"/>
                    </a:lnTo>
                    <a:lnTo>
                      <a:pt x="0" y="475517"/>
                    </a:lnTo>
                    <a:lnTo>
                      <a:pt x="533242" y="475517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0" name="object 19"/>
              <p:cNvSpPr/>
              <p:nvPr/>
            </p:nvSpPr>
            <p:spPr>
              <a:xfrm>
                <a:off x="4607360" y="4260637"/>
                <a:ext cx="666115" cy="529590"/>
              </a:xfrm>
              <a:custGeom>
                <a:avLst/>
                <a:gdLst/>
                <a:ahLst/>
                <a:cxnLst/>
                <a:rect l="l" t="t" r="r" b="b"/>
                <a:pathLst>
                  <a:path w="666114" h="529589">
                    <a:moveTo>
                      <a:pt x="594706" y="0"/>
                    </a:moveTo>
                    <a:lnTo>
                      <a:pt x="74723" y="0"/>
                    </a:lnTo>
                    <a:lnTo>
                      <a:pt x="74723" y="553"/>
                    </a:lnTo>
                    <a:lnTo>
                      <a:pt x="76954" y="7198"/>
                    </a:lnTo>
                    <a:lnTo>
                      <a:pt x="79186" y="24359"/>
                    </a:lnTo>
                    <a:lnTo>
                      <a:pt x="79186" y="35429"/>
                    </a:lnTo>
                    <a:lnTo>
                      <a:pt x="78032" y="41521"/>
                    </a:lnTo>
                    <a:lnTo>
                      <a:pt x="77493" y="47605"/>
                    </a:lnTo>
                    <a:lnTo>
                      <a:pt x="55330" y="82481"/>
                    </a:lnTo>
                    <a:lnTo>
                      <a:pt x="23240" y="99090"/>
                    </a:lnTo>
                    <a:lnTo>
                      <a:pt x="18238" y="100749"/>
                    </a:lnTo>
                    <a:lnTo>
                      <a:pt x="13774" y="101856"/>
                    </a:lnTo>
                    <a:lnTo>
                      <a:pt x="6618" y="102962"/>
                    </a:lnTo>
                    <a:lnTo>
                      <a:pt x="0" y="102962"/>
                    </a:lnTo>
                    <a:lnTo>
                      <a:pt x="0" y="529216"/>
                    </a:lnTo>
                    <a:lnTo>
                      <a:pt x="666120" y="529216"/>
                    </a:lnTo>
                    <a:lnTo>
                      <a:pt x="666120" y="96878"/>
                    </a:lnTo>
                    <a:lnTo>
                      <a:pt x="664965" y="96878"/>
                    </a:lnTo>
                    <a:lnTo>
                      <a:pt x="660579" y="95771"/>
                    </a:lnTo>
                    <a:lnTo>
                      <a:pt x="656654" y="95218"/>
                    </a:lnTo>
                    <a:lnTo>
                      <a:pt x="653345" y="94104"/>
                    </a:lnTo>
                    <a:lnTo>
                      <a:pt x="649497" y="92998"/>
                    </a:lnTo>
                    <a:lnTo>
                      <a:pt x="645034" y="91339"/>
                    </a:lnTo>
                    <a:lnTo>
                      <a:pt x="640648" y="88573"/>
                    </a:lnTo>
                    <a:lnTo>
                      <a:pt x="635646" y="86361"/>
                    </a:lnTo>
                    <a:lnTo>
                      <a:pt x="603555" y="53144"/>
                    </a:lnTo>
                    <a:lnTo>
                      <a:pt x="600785" y="47052"/>
                    </a:lnTo>
                    <a:lnTo>
                      <a:pt x="598015" y="41521"/>
                    </a:lnTo>
                    <a:lnTo>
                      <a:pt x="595783" y="35429"/>
                    </a:lnTo>
                    <a:lnTo>
                      <a:pt x="594706" y="30443"/>
                    </a:lnTo>
                    <a:lnTo>
                      <a:pt x="594090" y="25465"/>
                    </a:lnTo>
                    <a:lnTo>
                      <a:pt x="593013" y="21033"/>
                    </a:lnTo>
                    <a:lnTo>
                      <a:pt x="593013" y="17161"/>
                    </a:lnTo>
                    <a:lnTo>
                      <a:pt x="592474" y="13289"/>
                    </a:lnTo>
                    <a:lnTo>
                      <a:pt x="593013" y="9963"/>
                    </a:lnTo>
                    <a:lnTo>
                      <a:pt x="593013" y="7198"/>
                    </a:lnTo>
                    <a:lnTo>
                      <a:pt x="593551" y="4432"/>
                    </a:lnTo>
                    <a:lnTo>
                      <a:pt x="594090" y="2765"/>
                    </a:lnTo>
                    <a:lnTo>
                      <a:pt x="594090" y="1659"/>
                    </a:lnTo>
                    <a:lnTo>
                      <a:pt x="594706" y="553"/>
                    </a:lnTo>
                    <a:lnTo>
                      <a:pt x="594706" y="0"/>
                    </a:lnTo>
                    <a:close/>
                  </a:path>
                </a:pathLst>
              </a:custGeom>
              <a:solidFill>
                <a:srgbClr val="AC440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20"/>
              <p:cNvSpPr/>
              <p:nvPr/>
            </p:nvSpPr>
            <p:spPr>
              <a:xfrm>
                <a:off x="4607360" y="4260637"/>
                <a:ext cx="666115" cy="529590"/>
              </a:xfrm>
              <a:custGeom>
                <a:avLst/>
                <a:gdLst/>
                <a:ahLst/>
                <a:cxnLst/>
                <a:rect l="l" t="t" r="r" b="b"/>
                <a:pathLst>
                  <a:path w="666114" h="529589">
                    <a:moveTo>
                      <a:pt x="666120" y="529216"/>
                    </a:moveTo>
                    <a:lnTo>
                      <a:pt x="666120" y="96878"/>
                    </a:lnTo>
                    <a:lnTo>
                      <a:pt x="665581" y="96878"/>
                    </a:lnTo>
                    <a:lnTo>
                      <a:pt x="664965" y="96878"/>
                    </a:lnTo>
                    <a:lnTo>
                      <a:pt x="662811" y="96325"/>
                    </a:lnTo>
                    <a:lnTo>
                      <a:pt x="660579" y="95771"/>
                    </a:lnTo>
                    <a:lnTo>
                      <a:pt x="656654" y="95218"/>
                    </a:lnTo>
                    <a:lnTo>
                      <a:pt x="653345" y="94104"/>
                    </a:lnTo>
                    <a:lnTo>
                      <a:pt x="649497" y="92998"/>
                    </a:lnTo>
                    <a:lnTo>
                      <a:pt x="645034" y="91339"/>
                    </a:lnTo>
                    <a:lnTo>
                      <a:pt x="640648" y="88573"/>
                    </a:lnTo>
                    <a:lnTo>
                      <a:pt x="635646" y="86361"/>
                    </a:lnTo>
                    <a:lnTo>
                      <a:pt x="607403" y="59236"/>
                    </a:lnTo>
                    <a:lnTo>
                      <a:pt x="603555" y="53144"/>
                    </a:lnTo>
                    <a:lnTo>
                      <a:pt x="600785" y="47052"/>
                    </a:lnTo>
                    <a:lnTo>
                      <a:pt x="598015" y="41521"/>
                    </a:lnTo>
                    <a:lnTo>
                      <a:pt x="595783" y="35429"/>
                    </a:lnTo>
                    <a:lnTo>
                      <a:pt x="594706" y="30443"/>
                    </a:lnTo>
                    <a:lnTo>
                      <a:pt x="594090" y="25465"/>
                    </a:lnTo>
                    <a:lnTo>
                      <a:pt x="593013" y="21033"/>
                    </a:lnTo>
                    <a:lnTo>
                      <a:pt x="593013" y="17161"/>
                    </a:lnTo>
                    <a:lnTo>
                      <a:pt x="592474" y="13289"/>
                    </a:lnTo>
                    <a:lnTo>
                      <a:pt x="593013" y="9963"/>
                    </a:lnTo>
                    <a:lnTo>
                      <a:pt x="593013" y="7198"/>
                    </a:lnTo>
                    <a:lnTo>
                      <a:pt x="593551" y="4432"/>
                    </a:lnTo>
                    <a:lnTo>
                      <a:pt x="594090" y="2765"/>
                    </a:lnTo>
                    <a:lnTo>
                      <a:pt x="594090" y="1659"/>
                    </a:lnTo>
                    <a:lnTo>
                      <a:pt x="594706" y="553"/>
                    </a:lnTo>
                    <a:lnTo>
                      <a:pt x="594706" y="0"/>
                    </a:lnTo>
                    <a:lnTo>
                      <a:pt x="74723" y="0"/>
                    </a:lnTo>
                    <a:lnTo>
                      <a:pt x="74723" y="553"/>
                    </a:lnTo>
                    <a:lnTo>
                      <a:pt x="75261" y="2212"/>
                    </a:lnTo>
                    <a:lnTo>
                      <a:pt x="75800" y="3871"/>
                    </a:lnTo>
                    <a:lnTo>
                      <a:pt x="76954" y="7198"/>
                    </a:lnTo>
                    <a:lnTo>
                      <a:pt x="77493" y="10516"/>
                    </a:lnTo>
                    <a:lnTo>
                      <a:pt x="78032" y="14949"/>
                    </a:lnTo>
                    <a:lnTo>
                      <a:pt x="78570" y="19374"/>
                    </a:lnTo>
                    <a:lnTo>
                      <a:pt x="79186" y="24359"/>
                    </a:lnTo>
                    <a:lnTo>
                      <a:pt x="79186" y="29890"/>
                    </a:lnTo>
                    <a:lnTo>
                      <a:pt x="79186" y="35429"/>
                    </a:lnTo>
                    <a:lnTo>
                      <a:pt x="78032" y="41521"/>
                    </a:lnTo>
                    <a:lnTo>
                      <a:pt x="77493" y="47605"/>
                    </a:lnTo>
                    <a:lnTo>
                      <a:pt x="75261" y="53697"/>
                    </a:lnTo>
                    <a:lnTo>
                      <a:pt x="72491" y="59789"/>
                    </a:lnTo>
                    <a:lnTo>
                      <a:pt x="69182" y="65873"/>
                    </a:lnTo>
                    <a:lnTo>
                      <a:pt x="65334" y="71965"/>
                    </a:lnTo>
                    <a:lnTo>
                      <a:pt x="60332" y="77504"/>
                    </a:lnTo>
                    <a:lnTo>
                      <a:pt x="55330" y="82481"/>
                    </a:lnTo>
                    <a:lnTo>
                      <a:pt x="49789" y="86361"/>
                    </a:lnTo>
                    <a:lnTo>
                      <a:pt x="44248" y="89680"/>
                    </a:lnTo>
                    <a:lnTo>
                      <a:pt x="38708" y="92998"/>
                    </a:lnTo>
                    <a:lnTo>
                      <a:pt x="33167" y="95771"/>
                    </a:lnTo>
                    <a:lnTo>
                      <a:pt x="28242" y="97984"/>
                    </a:lnTo>
                    <a:lnTo>
                      <a:pt x="23240" y="99090"/>
                    </a:lnTo>
                    <a:lnTo>
                      <a:pt x="18238" y="100749"/>
                    </a:lnTo>
                    <a:lnTo>
                      <a:pt x="13774" y="101856"/>
                    </a:lnTo>
                    <a:lnTo>
                      <a:pt x="9927" y="102409"/>
                    </a:lnTo>
                    <a:lnTo>
                      <a:pt x="6618" y="102962"/>
                    </a:lnTo>
                    <a:lnTo>
                      <a:pt x="3847" y="102962"/>
                    </a:lnTo>
                    <a:lnTo>
                      <a:pt x="2154" y="102962"/>
                    </a:lnTo>
                    <a:lnTo>
                      <a:pt x="538" y="102962"/>
                    </a:lnTo>
                    <a:lnTo>
                      <a:pt x="0" y="102962"/>
                    </a:lnTo>
                    <a:lnTo>
                      <a:pt x="0" y="529216"/>
                    </a:lnTo>
                    <a:lnTo>
                      <a:pt x="666120" y="529216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2" name="object 21"/>
              <p:cNvSpPr/>
              <p:nvPr/>
            </p:nvSpPr>
            <p:spPr>
              <a:xfrm>
                <a:off x="4674311" y="4313782"/>
                <a:ext cx="53340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76250">
                    <a:moveTo>
                      <a:pt x="475118" y="0"/>
                    </a:moveTo>
                    <a:lnTo>
                      <a:pt x="59793" y="0"/>
                    </a:lnTo>
                    <a:lnTo>
                      <a:pt x="60409" y="1106"/>
                    </a:lnTo>
                    <a:lnTo>
                      <a:pt x="60409" y="3318"/>
                    </a:lnTo>
                    <a:lnTo>
                      <a:pt x="60948" y="4977"/>
                    </a:lnTo>
                    <a:lnTo>
                      <a:pt x="61486" y="8304"/>
                    </a:lnTo>
                    <a:lnTo>
                      <a:pt x="62564" y="11622"/>
                    </a:lnTo>
                    <a:lnTo>
                      <a:pt x="62564" y="14949"/>
                    </a:lnTo>
                    <a:lnTo>
                      <a:pt x="63179" y="19374"/>
                    </a:lnTo>
                    <a:lnTo>
                      <a:pt x="63111" y="28784"/>
                    </a:lnTo>
                    <a:lnTo>
                      <a:pt x="51482" y="57569"/>
                    </a:lnTo>
                    <a:lnTo>
                      <a:pt x="48173" y="62001"/>
                    </a:lnTo>
                    <a:lnTo>
                      <a:pt x="43787" y="65320"/>
                    </a:lnTo>
                    <a:lnTo>
                      <a:pt x="39862" y="69199"/>
                    </a:lnTo>
                    <a:lnTo>
                      <a:pt x="35476" y="71965"/>
                    </a:lnTo>
                    <a:lnTo>
                      <a:pt x="31012" y="74730"/>
                    </a:lnTo>
                    <a:lnTo>
                      <a:pt x="22162" y="78049"/>
                    </a:lnTo>
                    <a:lnTo>
                      <a:pt x="14390" y="80269"/>
                    </a:lnTo>
                    <a:lnTo>
                      <a:pt x="10542" y="80822"/>
                    </a:lnTo>
                    <a:lnTo>
                      <a:pt x="5002" y="81928"/>
                    </a:lnTo>
                    <a:lnTo>
                      <a:pt x="2770" y="81928"/>
                    </a:lnTo>
                    <a:lnTo>
                      <a:pt x="538" y="82481"/>
                    </a:lnTo>
                    <a:lnTo>
                      <a:pt x="0" y="82481"/>
                    </a:lnTo>
                    <a:lnTo>
                      <a:pt x="0" y="476072"/>
                    </a:lnTo>
                    <a:lnTo>
                      <a:pt x="533296" y="476072"/>
                    </a:lnTo>
                    <a:lnTo>
                      <a:pt x="533296" y="77496"/>
                    </a:lnTo>
                    <a:lnTo>
                      <a:pt x="532680" y="77496"/>
                    </a:lnTo>
                    <a:lnTo>
                      <a:pt x="531603" y="76943"/>
                    </a:lnTo>
                    <a:lnTo>
                      <a:pt x="529910" y="76943"/>
                    </a:lnTo>
                    <a:lnTo>
                      <a:pt x="528294" y="76390"/>
                    </a:lnTo>
                    <a:lnTo>
                      <a:pt x="525523" y="75837"/>
                    </a:lnTo>
                    <a:lnTo>
                      <a:pt x="522753" y="74730"/>
                    </a:lnTo>
                    <a:lnTo>
                      <a:pt x="518828" y="74177"/>
                    </a:lnTo>
                    <a:lnTo>
                      <a:pt x="512210" y="70859"/>
                    </a:lnTo>
                    <a:lnTo>
                      <a:pt x="492818" y="56462"/>
                    </a:lnTo>
                    <a:lnTo>
                      <a:pt x="488970" y="52038"/>
                    </a:lnTo>
                    <a:lnTo>
                      <a:pt x="485661" y="47605"/>
                    </a:lnTo>
                    <a:lnTo>
                      <a:pt x="480120" y="37641"/>
                    </a:lnTo>
                    <a:lnTo>
                      <a:pt x="478427" y="32656"/>
                    </a:lnTo>
                    <a:lnTo>
                      <a:pt x="476811" y="28784"/>
                    </a:lnTo>
                    <a:lnTo>
                      <a:pt x="475118" y="24359"/>
                    </a:lnTo>
                    <a:lnTo>
                      <a:pt x="474041" y="16608"/>
                    </a:lnTo>
                    <a:lnTo>
                      <a:pt x="474041" y="4977"/>
                    </a:lnTo>
                    <a:lnTo>
                      <a:pt x="474579" y="3871"/>
                    </a:lnTo>
                    <a:lnTo>
                      <a:pt x="474579" y="2212"/>
                    </a:lnTo>
                    <a:lnTo>
                      <a:pt x="475118" y="553"/>
                    </a:lnTo>
                    <a:lnTo>
                      <a:pt x="475118" y="0"/>
                    </a:lnTo>
                    <a:close/>
                  </a:path>
                </a:pathLst>
              </a:custGeom>
              <a:solidFill>
                <a:srgbClr val="0000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3" name="object 22"/>
              <p:cNvSpPr/>
              <p:nvPr/>
            </p:nvSpPr>
            <p:spPr>
              <a:xfrm>
                <a:off x="4674311" y="4313782"/>
                <a:ext cx="533400" cy="476250"/>
              </a:xfrm>
              <a:custGeom>
                <a:avLst/>
                <a:gdLst/>
                <a:ahLst/>
                <a:cxnLst/>
                <a:rect l="l" t="t" r="r" b="b"/>
                <a:pathLst>
                  <a:path w="533400" h="476250">
                    <a:moveTo>
                      <a:pt x="533296" y="476072"/>
                    </a:moveTo>
                    <a:lnTo>
                      <a:pt x="533296" y="77496"/>
                    </a:lnTo>
                    <a:lnTo>
                      <a:pt x="532680" y="77496"/>
                    </a:lnTo>
                    <a:lnTo>
                      <a:pt x="531603" y="76943"/>
                    </a:lnTo>
                    <a:lnTo>
                      <a:pt x="529910" y="76943"/>
                    </a:lnTo>
                    <a:lnTo>
                      <a:pt x="528294" y="76390"/>
                    </a:lnTo>
                    <a:lnTo>
                      <a:pt x="525523" y="75837"/>
                    </a:lnTo>
                    <a:lnTo>
                      <a:pt x="522753" y="74730"/>
                    </a:lnTo>
                    <a:lnTo>
                      <a:pt x="518828" y="74177"/>
                    </a:lnTo>
                    <a:lnTo>
                      <a:pt x="515519" y="72518"/>
                    </a:lnTo>
                    <a:lnTo>
                      <a:pt x="512210" y="70859"/>
                    </a:lnTo>
                    <a:lnTo>
                      <a:pt x="508362" y="69199"/>
                    </a:lnTo>
                    <a:lnTo>
                      <a:pt x="503899" y="66426"/>
                    </a:lnTo>
                    <a:lnTo>
                      <a:pt x="500051" y="63661"/>
                    </a:lnTo>
                    <a:lnTo>
                      <a:pt x="496127" y="60342"/>
                    </a:lnTo>
                    <a:lnTo>
                      <a:pt x="492818" y="56462"/>
                    </a:lnTo>
                    <a:lnTo>
                      <a:pt x="488970" y="52038"/>
                    </a:lnTo>
                    <a:lnTo>
                      <a:pt x="485661" y="47605"/>
                    </a:lnTo>
                    <a:lnTo>
                      <a:pt x="482890" y="42627"/>
                    </a:lnTo>
                    <a:lnTo>
                      <a:pt x="480120" y="37641"/>
                    </a:lnTo>
                    <a:lnTo>
                      <a:pt x="478427" y="32656"/>
                    </a:lnTo>
                    <a:lnTo>
                      <a:pt x="476811" y="28784"/>
                    </a:lnTo>
                    <a:lnTo>
                      <a:pt x="475118" y="24359"/>
                    </a:lnTo>
                    <a:lnTo>
                      <a:pt x="474579" y="20480"/>
                    </a:lnTo>
                    <a:lnTo>
                      <a:pt x="474041" y="16608"/>
                    </a:lnTo>
                    <a:lnTo>
                      <a:pt x="474041" y="13835"/>
                    </a:lnTo>
                    <a:lnTo>
                      <a:pt x="474041" y="9963"/>
                    </a:lnTo>
                    <a:lnTo>
                      <a:pt x="474041" y="7751"/>
                    </a:lnTo>
                    <a:lnTo>
                      <a:pt x="474041" y="4977"/>
                    </a:lnTo>
                    <a:lnTo>
                      <a:pt x="474579" y="3871"/>
                    </a:lnTo>
                    <a:lnTo>
                      <a:pt x="474579" y="2212"/>
                    </a:lnTo>
                    <a:lnTo>
                      <a:pt x="475118" y="553"/>
                    </a:lnTo>
                    <a:lnTo>
                      <a:pt x="475118" y="0"/>
                    </a:lnTo>
                    <a:lnTo>
                      <a:pt x="59793" y="0"/>
                    </a:lnTo>
                    <a:lnTo>
                      <a:pt x="60409" y="1106"/>
                    </a:lnTo>
                    <a:lnTo>
                      <a:pt x="60409" y="3318"/>
                    </a:lnTo>
                    <a:lnTo>
                      <a:pt x="60948" y="4977"/>
                    </a:lnTo>
                    <a:lnTo>
                      <a:pt x="61486" y="8304"/>
                    </a:lnTo>
                    <a:lnTo>
                      <a:pt x="62564" y="11622"/>
                    </a:lnTo>
                    <a:lnTo>
                      <a:pt x="62564" y="14949"/>
                    </a:lnTo>
                    <a:lnTo>
                      <a:pt x="63179" y="19374"/>
                    </a:lnTo>
                    <a:lnTo>
                      <a:pt x="63179" y="23806"/>
                    </a:lnTo>
                    <a:lnTo>
                      <a:pt x="63179" y="28231"/>
                    </a:lnTo>
                    <a:lnTo>
                      <a:pt x="62564" y="33217"/>
                    </a:lnTo>
                    <a:lnTo>
                      <a:pt x="61486" y="38195"/>
                    </a:lnTo>
                    <a:lnTo>
                      <a:pt x="60409" y="43180"/>
                    </a:lnTo>
                    <a:lnTo>
                      <a:pt x="58177" y="47605"/>
                    </a:lnTo>
                    <a:lnTo>
                      <a:pt x="55407" y="52591"/>
                    </a:lnTo>
                    <a:lnTo>
                      <a:pt x="51482" y="57569"/>
                    </a:lnTo>
                    <a:lnTo>
                      <a:pt x="48173" y="62001"/>
                    </a:lnTo>
                    <a:lnTo>
                      <a:pt x="43787" y="65320"/>
                    </a:lnTo>
                    <a:lnTo>
                      <a:pt x="39862" y="69199"/>
                    </a:lnTo>
                    <a:lnTo>
                      <a:pt x="10542" y="80822"/>
                    </a:lnTo>
                    <a:lnTo>
                      <a:pt x="7772" y="81375"/>
                    </a:lnTo>
                    <a:lnTo>
                      <a:pt x="5002" y="81928"/>
                    </a:lnTo>
                    <a:lnTo>
                      <a:pt x="2770" y="81928"/>
                    </a:lnTo>
                    <a:lnTo>
                      <a:pt x="538" y="82481"/>
                    </a:lnTo>
                    <a:lnTo>
                      <a:pt x="0" y="82481"/>
                    </a:lnTo>
                    <a:lnTo>
                      <a:pt x="0" y="476072"/>
                    </a:lnTo>
                    <a:lnTo>
                      <a:pt x="533296" y="476072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23"/>
              <p:cNvSpPr/>
              <p:nvPr/>
            </p:nvSpPr>
            <p:spPr>
              <a:xfrm>
                <a:off x="4214183" y="3972784"/>
                <a:ext cx="920750" cy="18415"/>
              </a:xfrm>
              <a:custGeom>
                <a:avLst/>
                <a:gdLst/>
                <a:ahLst/>
                <a:cxnLst/>
                <a:rect l="l" t="t" r="r" b="b"/>
                <a:pathLst>
                  <a:path w="920750" h="18414">
                    <a:moveTo>
                      <a:pt x="911467" y="0"/>
                    </a:moveTo>
                    <a:lnTo>
                      <a:pt x="9411" y="0"/>
                    </a:lnTo>
                    <a:lnTo>
                      <a:pt x="7749" y="537"/>
                    </a:lnTo>
                    <a:lnTo>
                      <a:pt x="6087" y="537"/>
                    </a:lnTo>
                    <a:lnTo>
                      <a:pt x="3870" y="1690"/>
                    </a:lnTo>
                    <a:lnTo>
                      <a:pt x="2762" y="2765"/>
                    </a:lnTo>
                    <a:lnTo>
                      <a:pt x="554" y="6068"/>
                    </a:lnTo>
                    <a:lnTo>
                      <a:pt x="0" y="7221"/>
                    </a:lnTo>
                    <a:lnTo>
                      <a:pt x="0" y="11599"/>
                    </a:lnTo>
                    <a:lnTo>
                      <a:pt x="554" y="12752"/>
                    </a:lnTo>
                    <a:lnTo>
                      <a:pt x="2762" y="16055"/>
                    </a:lnTo>
                    <a:lnTo>
                      <a:pt x="3870" y="17130"/>
                    </a:lnTo>
                    <a:lnTo>
                      <a:pt x="7749" y="18283"/>
                    </a:lnTo>
                    <a:lnTo>
                      <a:pt x="911467" y="18283"/>
                    </a:lnTo>
                    <a:lnTo>
                      <a:pt x="913083" y="18283"/>
                    </a:lnTo>
                    <a:lnTo>
                      <a:pt x="916392" y="17130"/>
                    </a:lnTo>
                    <a:lnTo>
                      <a:pt x="918085" y="16055"/>
                    </a:lnTo>
                    <a:lnTo>
                      <a:pt x="919162" y="14365"/>
                    </a:lnTo>
                    <a:lnTo>
                      <a:pt x="920316" y="11599"/>
                    </a:lnTo>
                    <a:lnTo>
                      <a:pt x="920316" y="7221"/>
                    </a:lnTo>
                    <a:lnTo>
                      <a:pt x="919162" y="4455"/>
                    </a:lnTo>
                    <a:lnTo>
                      <a:pt x="918085" y="2765"/>
                    </a:lnTo>
                    <a:lnTo>
                      <a:pt x="914776" y="537"/>
                    </a:lnTo>
                    <a:lnTo>
                      <a:pt x="913083" y="537"/>
                    </a:lnTo>
                    <a:lnTo>
                      <a:pt x="911467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24"/>
              <p:cNvSpPr/>
              <p:nvPr/>
            </p:nvSpPr>
            <p:spPr>
              <a:xfrm>
                <a:off x="4214183" y="3972784"/>
                <a:ext cx="920750" cy="18415"/>
              </a:xfrm>
              <a:custGeom>
                <a:avLst/>
                <a:gdLst/>
                <a:ahLst/>
                <a:cxnLst/>
                <a:rect l="l" t="t" r="r" b="b"/>
                <a:pathLst>
                  <a:path w="920750" h="18414">
                    <a:moveTo>
                      <a:pt x="911467" y="18283"/>
                    </a:moveTo>
                    <a:lnTo>
                      <a:pt x="913083" y="18283"/>
                    </a:lnTo>
                    <a:lnTo>
                      <a:pt x="914776" y="17745"/>
                    </a:lnTo>
                    <a:lnTo>
                      <a:pt x="916392" y="17130"/>
                    </a:lnTo>
                    <a:lnTo>
                      <a:pt x="918085" y="16055"/>
                    </a:lnTo>
                    <a:lnTo>
                      <a:pt x="919162" y="14365"/>
                    </a:lnTo>
                    <a:lnTo>
                      <a:pt x="919778" y="12752"/>
                    </a:lnTo>
                    <a:lnTo>
                      <a:pt x="920316" y="11599"/>
                    </a:lnTo>
                    <a:lnTo>
                      <a:pt x="920316" y="9372"/>
                    </a:lnTo>
                    <a:lnTo>
                      <a:pt x="920316" y="7221"/>
                    </a:lnTo>
                    <a:lnTo>
                      <a:pt x="919778" y="6068"/>
                    </a:lnTo>
                    <a:lnTo>
                      <a:pt x="919162" y="4455"/>
                    </a:lnTo>
                    <a:lnTo>
                      <a:pt x="918085" y="2765"/>
                    </a:lnTo>
                    <a:lnTo>
                      <a:pt x="916392" y="1690"/>
                    </a:lnTo>
                    <a:lnTo>
                      <a:pt x="914776" y="537"/>
                    </a:lnTo>
                    <a:lnTo>
                      <a:pt x="913083" y="537"/>
                    </a:lnTo>
                    <a:lnTo>
                      <a:pt x="911467" y="0"/>
                    </a:lnTo>
                    <a:lnTo>
                      <a:pt x="9411" y="0"/>
                    </a:lnTo>
                    <a:lnTo>
                      <a:pt x="7749" y="537"/>
                    </a:lnTo>
                    <a:lnTo>
                      <a:pt x="6087" y="537"/>
                    </a:lnTo>
                    <a:lnTo>
                      <a:pt x="3870" y="1690"/>
                    </a:lnTo>
                    <a:lnTo>
                      <a:pt x="2762" y="2765"/>
                    </a:lnTo>
                    <a:lnTo>
                      <a:pt x="1662" y="4455"/>
                    </a:lnTo>
                    <a:lnTo>
                      <a:pt x="554" y="6068"/>
                    </a:lnTo>
                    <a:lnTo>
                      <a:pt x="0" y="7221"/>
                    </a:lnTo>
                    <a:lnTo>
                      <a:pt x="0" y="9372"/>
                    </a:lnTo>
                    <a:lnTo>
                      <a:pt x="0" y="11599"/>
                    </a:lnTo>
                    <a:lnTo>
                      <a:pt x="554" y="12752"/>
                    </a:lnTo>
                    <a:lnTo>
                      <a:pt x="1662" y="14365"/>
                    </a:lnTo>
                    <a:lnTo>
                      <a:pt x="2762" y="16055"/>
                    </a:lnTo>
                    <a:lnTo>
                      <a:pt x="3870" y="17130"/>
                    </a:lnTo>
                    <a:lnTo>
                      <a:pt x="6087" y="17745"/>
                    </a:lnTo>
                    <a:lnTo>
                      <a:pt x="7749" y="18283"/>
                    </a:lnTo>
                    <a:lnTo>
                      <a:pt x="9411" y="18283"/>
                    </a:lnTo>
                    <a:lnTo>
                      <a:pt x="911467" y="18283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6" name="object 25"/>
              <p:cNvSpPr/>
              <p:nvPr/>
            </p:nvSpPr>
            <p:spPr>
              <a:xfrm>
                <a:off x="4248512" y="3954500"/>
                <a:ext cx="920750" cy="18415"/>
              </a:xfrm>
              <a:custGeom>
                <a:avLst/>
                <a:gdLst/>
                <a:ahLst/>
                <a:cxnLst/>
                <a:rect l="l" t="t" r="r" b="b"/>
                <a:pathLst>
                  <a:path w="920750" h="18414">
                    <a:moveTo>
                      <a:pt x="913075" y="0"/>
                    </a:moveTo>
                    <a:lnTo>
                      <a:pt x="7749" y="0"/>
                    </a:lnTo>
                    <a:lnTo>
                      <a:pt x="5533" y="537"/>
                    </a:lnTo>
                    <a:lnTo>
                      <a:pt x="3878" y="1152"/>
                    </a:lnTo>
                    <a:lnTo>
                      <a:pt x="2770" y="2227"/>
                    </a:lnTo>
                    <a:lnTo>
                      <a:pt x="554" y="5531"/>
                    </a:lnTo>
                    <a:lnTo>
                      <a:pt x="0" y="7221"/>
                    </a:lnTo>
                    <a:lnTo>
                      <a:pt x="0" y="10524"/>
                    </a:lnTo>
                    <a:lnTo>
                      <a:pt x="7749" y="18283"/>
                    </a:lnTo>
                    <a:lnTo>
                      <a:pt x="911459" y="18283"/>
                    </a:lnTo>
                    <a:lnTo>
                      <a:pt x="913075" y="18283"/>
                    </a:lnTo>
                    <a:lnTo>
                      <a:pt x="914768" y="17745"/>
                    </a:lnTo>
                    <a:lnTo>
                      <a:pt x="918077" y="15517"/>
                    </a:lnTo>
                    <a:lnTo>
                      <a:pt x="919154" y="14365"/>
                    </a:lnTo>
                    <a:lnTo>
                      <a:pt x="920309" y="10524"/>
                    </a:lnTo>
                    <a:lnTo>
                      <a:pt x="920309" y="7221"/>
                    </a:lnTo>
                    <a:lnTo>
                      <a:pt x="919154" y="3917"/>
                    </a:lnTo>
                    <a:lnTo>
                      <a:pt x="918077" y="2227"/>
                    </a:lnTo>
                    <a:lnTo>
                      <a:pt x="916384" y="1152"/>
                    </a:lnTo>
                    <a:lnTo>
                      <a:pt x="913075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7" name="object 26"/>
              <p:cNvSpPr/>
              <p:nvPr/>
            </p:nvSpPr>
            <p:spPr>
              <a:xfrm>
                <a:off x="4248512" y="3954500"/>
                <a:ext cx="920750" cy="18415"/>
              </a:xfrm>
              <a:custGeom>
                <a:avLst/>
                <a:gdLst/>
                <a:ahLst/>
                <a:cxnLst/>
                <a:rect l="l" t="t" r="r" b="b"/>
                <a:pathLst>
                  <a:path w="920750" h="18414">
                    <a:moveTo>
                      <a:pt x="911459" y="18283"/>
                    </a:moveTo>
                    <a:lnTo>
                      <a:pt x="913075" y="18283"/>
                    </a:lnTo>
                    <a:lnTo>
                      <a:pt x="914768" y="17745"/>
                    </a:lnTo>
                    <a:lnTo>
                      <a:pt x="916384" y="16593"/>
                    </a:lnTo>
                    <a:lnTo>
                      <a:pt x="918077" y="15517"/>
                    </a:lnTo>
                    <a:lnTo>
                      <a:pt x="919154" y="14365"/>
                    </a:lnTo>
                    <a:lnTo>
                      <a:pt x="919770" y="12214"/>
                    </a:lnTo>
                    <a:lnTo>
                      <a:pt x="920309" y="10524"/>
                    </a:lnTo>
                    <a:lnTo>
                      <a:pt x="920309" y="8834"/>
                    </a:lnTo>
                    <a:lnTo>
                      <a:pt x="920309" y="7221"/>
                    </a:lnTo>
                    <a:lnTo>
                      <a:pt x="919770" y="5531"/>
                    </a:lnTo>
                    <a:lnTo>
                      <a:pt x="913075" y="0"/>
                    </a:lnTo>
                    <a:lnTo>
                      <a:pt x="911459" y="0"/>
                    </a:lnTo>
                    <a:lnTo>
                      <a:pt x="9411" y="0"/>
                    </a:lnTo>
                    <a:lnTo>
                      <a:pt x="7749" y="0"/>
                    </a:lnTo>
                    <a:lnTo>
                      <a:pt x="5533" y="537"/>
                    </a:lnTo>
                    <a:lnTo>
                      <a:pt x="3878" y="1152"/>
                    </a:lnTo>
                    <a:lnTo>
                      <a:pt x="2770" y="2227"/>
                    </a:lnTo>
                    <a:lnTo>
                      <a:pt x="1662" y="3917"/>
                    </a:lnTo>
                    <a:lnTo>
                      <a:pt x="554" y="5531"/>
                    </a:lnTo>
                    <a:lnTo>
                      <a:pt x="0" y="7221"/>
                    </a:lnTo>
                    <a:lnTo>
                      <a:pt x="0" y="8834"/>
                    </a:lnTo>
                    <a:lnTo>
                      <a:pt x="0" y="10524"/>
                    </a:lnTo>
                    <a:lnTo>
                      <a:pt x="554" y="12214"/>
                    </a:lnTo>
                    <a:lnTo>
                      <a:pt x="7749" y="18283"/>
                    </a:lnTo>
                    <a:lnTo>
                      <a:pt x="9411" y="18283"/>
                    </a:lnTo>
                    <a:lnTo>
                      <a:pt x="911459" y="18283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8" name="object 27"/>
              <p:cNvSpPr/>
              <p:nvPr/>
            </p:nvSpPr>
            <p:spPr>
              <a:xfrm>
                <a:off x="4270106" y="3938445"/>
                <a:ext cx="921385" cy="19050"/>
              </a:xfrm>
              <a:custGeom>
                <a:avLst/>
                <a:gdLst/>
                <a:ahLst/>
                <a:cxnLst/>
                <a:rect l="l" t="t" r="r" b="b"/>
                <a:pathLst>
                  <a:path w="921385" h="19050">
                    <a:moveTo>
                      <a:pt x="911413" y="0"/>
                    </a:moveTo>
                    <a:lnTo>
                      <a:pt x="9426" y="0"/>
                    </a:lnTo>
                    <a:lnTo>
                      <a:pt x="7733" y="537"/>
                    </a:lnTo>
                    <a:lnTo>
                      <a:pt x="6117" y="1152"/>
                    </a:lnTo>
                    <a:lnTo>
                      <a:pt x="4424" y="1690"/>
                    </a:lnTo>
                    <a:lnTo>
                      <a:pt x="2770" y="2765"/>
                    </a:lnTo>
                    <a:lnTo>
                      <a:pt x="2216" y="4455"/>
                    </a:lnTo>
                    <a:lnTo>
                      <a:pt x="1108" y="6068"/>
                    </a:lnTo>
                    <a:lnTo>
                      <a:pt x="0" y="9448"/>
                    </a:lnTo>
                    <a:lnTo>
                      <a:pt x="554" y="11599"/>
                    </a:lnTo>
                    <a:lnTo>
                      <a:pt x="2216" y="14979"/>
                    </a:lnTo>
                    <a:lnTo>
                      <a:pt x="2770" y="16593"/>
                    </a:lnTo>
                    <a:lnTo>
                      <a:pt x="4424" y="17207"/>
                    </a:lnTo>
                    <a:lnTo>
                      <a:pt x="6117" y="18283"/>
                    </a:lnTo>
                    <a:lnTo>
                      <a:pt x="7733" y="18820"/>
                    </a:lnTo>
                    <a:lnTo>
                      <a:pt x="913106" y="18820"/>
                    </a:lnTo>
                    <a:lnTo>
                      <a:pt x="915338" y="18283"/>
                    </a:lnTo>
                    <a:lnTo>
                      <a:pt x="916954" y="17207"/>
                    </a:lnTo>
                    <a:lnTo>
                      <a:pt x="918108" y="16593"/>
                    </a:lnTo>
                    <a:lnTo>
                      <a:pt x="919185" y="14979"/>
                    </a:lnTo>
                    <a:lnTo>
                      <a:pt x="919724" y="12752"/>
                    </a:lnTo>
                    <a:lnTo>
                      <a:pt x="920263" y="11599"/>
                    </a:lnTo>
                    <a:lnTo>
                      <a:pt x="920878" y="9448"/>
                    </a:lnTo>
                    <a:lnTo>
                      <a:pt x="920263" y="7758"/>
                    </a:lnTo>
                    <a:lnTo>
                      <a:pt x="919185" y="4455"/>
                    </a:lnTo>
                    <a:lnTo>
                      <a:pt x="918108" y="2765"/>
                    </a:lnTo>
                    <a:lnTo>
                      <a:pt x="916954" y="1690"/>
                    </a:lnTo>
                    <a:lnTo>
                      <a:pt x="915338" y="1152"/>
                    </a:lnTo>
                    <a:lnTo>
                      <a:pt x="913106" y="537"/>
                    </a:lnTo>
                    <a:lnTo>
                      <a:pt x="911413" y="0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9" name="object 28"/>
              <p:cNvSpPr/>
              <p:nvPr/>
            </p:nvSpPr>
            <p:spPr>
              <a:xfrm>
                <a:off x="4270106" y="3938445"/>
                <a:ext cx="921385" cy="19050"/>
              </a:xfrm>
              <a:custGeom>
                <a:avLst/>
                <a:gdLst/>
                <a:ahLst/>
                <a:cxnLst/>
                <a:rect l="l" t="t" r="r" b="b"/>
                <a:pathLst>
                  <a:path w="921385" h="19050">
                    <a:moveTo>
                      <a:pt x="911413" y="18820"/>
                    </a:moveTo>
                    <a:lnTo>
                      <a:pt x="913106" y="18820"/>
                    </a:lnTo>
                    <a:lnTo>
                      <a:pt x="915337" y="18283"/>
                    </a:lnTo>
                    <a:lnTo>
                      <a:pt x="916954" y="17207"/>
                    </a:lnTo>
                    <a:lnTo>
                      <a:pt x="918108" y="16593"/>
                    </a:lnTo>
                    <a:lnTo>
                      <a:pt x="919185" y="14979"/>
                    </a:lnTo>
                    <a:lnTo>
                      <a:pt x="919724" y="12752"/>
                    </a:lnTo>
                    <a:lnTo>
                      <a:pt x="920263" y="11599"/>
                    </a:lnTo>
                    <a:lnTo>
                      <a:pt x="920878" y="9448"/>
                    </a:lnTo>
                    <a:lnTo>
                      <a:pt x="920263" y="7758"/>
                    </a:lnTo>
                    <a:lnTo>
                      <a:pt x="919724" y="6068"/>
                    </a:lnTo>
                    <a:lnTo>
                      <a:pt x="913106" y="537"/>
                    </a:lnTo>
                    <a:lnTo>
                      <a:pt x="911413" y="0"/>
                    </a:lnTo>
                    <a:lnTo>
                      <a:pt x="9426" y="0"/>
                    </a:lnTo>
                    <a:lnTo>
                      <a:pt x="7733" y="537"/>
                    </a:lnTo>
                    <a:lnTo>
                      <a:pt x="6117" y="1152"/>
                    </a:lnTo>
                    <a:lnTo>
                      <a:pt x="4424" y="1690"/>
                    </a:lnTo>
                    <a:lnTo>
                      <a:pt x="2770" y="2765"/>
                    </a:lnTo>
                    <a:lnTo>
                      <a:pt x="2216" y="4455"/>
                    </a:lnTo>
                    <a:lnTo>
                      <a:pt x="1108" y="6068"/>
                    </a:lnTo>
                    <a:lnTo>
                      <a:pt x="554" y="7758"/>
                    </a:lnTo>
                    <a:lnTo>
                      <a:pt x="0" y="9448"/>
                    </a:lnTo>
                    <a:lnTo>
                      <a:pt x="554" y="11599"/>
                    </a:lnTo>
                    <a:lnTo>
                      <a:pt x="1108" y="12752"/>
                    </a:lnTo>
                    <a:lnTo>
                      <a:pt x="2216" y="14979"/>
                    </a:lnTo>
                    <a:lnTo>
                      <a:pt x="2770" y="16593"/>
                    </a:lnTo>
                    <a:lnTo>
                      <a:pt x="4424" y="17207"/>
                    </a:lnTo>
                    <a:lnTo>
                      <a:pt x="6117" y="18283"/>
                    </a:lnTo>
                    <a:lnTo>
                      <a:pt x="7733" y="18820"/>
                    </a:lnTo>
                    <a:lnTo>
                      <a:pt x="9426" y="18820"/>
                    </a:lnTo>
                    <a:lnTo>
                      <a:pt x="911413" y="18820"/>
                    </a:lnTo>
                  </a:path>
                </a:pathLst>
              </a:custGeom>
              <a:ln w="3175">
                <a:solidFill>
                  <a:srgbClr val="000000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pic>
            <p:nvPicPr>
              <p:cNvPr id="30" name="object 29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597883" y="3380422"/>
                <a:ext cx="440420" cy="614189"/>
              </a:xfrm>
              <a:prstGeom prst="rect">
                <a:avLst/>
              </a:prstGeom>
            </p:spPr>
          </p:pic>
        </p:grpSp>
        <p:sp>
          <p:nvSpPr>
            <p:cNvPr id="31" name="object 30"/>
            <p:cNvSpPr txBox="1"/>
            <p:nvPr/>
          </p:nvSpPr>
          <p:spPr>
            <a:xfrm>
              <a:off x="2007869" y="3048761"/>
              <a:ext cx="1498600" cy="579245"/>
            </a:xfrm>
            <a:prstGeom prst="rect">
              <a:avLst/>
            </a:prstGeom>
            <a:solidFill>
              <a:srgbClr val="4F81BC"/>
            </a:solidFill>
            <a:ln w="28955">
              <a:solidFill>
                <a:srgbClr val="000000"/>
              </a:solidFill>
            </a:ln>
          </p:spPr>
          <p:txBody>
            <a:bodyPr vert="horz" wrap="square" lIns="0" tIns="178435" rIns="0" bIns="0" rtlCol="0">
              <a:spAutoFit/>
            </a:bodyPr>
            <a:lstStyle/>
            <a:p>
              <a:pPr algn="ctr">
                <a:spcBef>
                  <a:spcPts val="1405"/>
                </a:spcBef>
              </a:pPr>
              <a:r>
                <a:rPr dirty="0">
                  <a:latin typeface="Tahoma"/>
                  <a:cs typeface="Tahoma"/>
                </a:rPr>
                <a:t>S</a:t>
              </a:r>
              <a:endParaRPr>
                <a:latin typeface="Tahoma"/>
                <a:cs typeface="Tahoma"/>
              </a:endParaRPr>
            </a:p>
          </p:txBody>
        </p:sp>
        <p:sp>
          <p:nvSpPr>
            <p:cNvPr id="32" name="object 31"/>
            <p:cNvSpPr txBox="1"/>
            <p:nvPr/>
          </p:nvSpPr>
          <p:spPr>
            <a:xfrm>
              <a:off x="8637269" y="3048761"/>
              <a:ext cx="1498600" cy="579245"/>
            </a:xfrm>
            <a:prstGeom prst="rect">
              <a:avLst/>
            </a:prstGeom>
            <a:solidFill>
              <a:srgbClr val="4F81BC"/>
            </a:solidFill>
            <a:ln w="28955">
              <a:solidFill>
                <a:srgbClr val="000000"/>
              </a:solidFill>
            </a:ln>
          </p:spPr>
          <p:txBody>
            <a:bodyPr vert="horz" wrap="square" lIns="0" tIns="178435" rIns="0" bIns="0" rtlCol="0">
              <a:spAutoFit/>
            </a:bodyPr>
            <a:lstStyle/>
            <a:p>
              <a:pPr marL="489584">
                <a:spcBef>
                  <a:spcPts val="1405"/>
                </a:spcBef>
              </a:pPr>
              <a:r>
                <a:rPr dirty="0">
                  <a:latin typeface="Tahoma"/>
                  <a:cs typeface="Tahoma"/>
                </a:rPr>
                <a:t>R</a:t>
              </a:r>
              <a:endParaRPr>
                <a:latin typeface="Tahoma"/>
                <a:cs typeface="Tahoma"/>
              </a:endParaRPr>
            </a:p>
          </p:txBody>
        </p:sp>
        <p:sp>
          <p:nvSpPr>
            <p:cNvPr id="33" name="object 32"/>
            <p:cNvSpPr/>
            <p:nvPr/>
          </p:nvSpPr>
          <p:spPr>
            <a:xfrm>
              <a:off x="3582161" y="3281171"/>
              <a:ext cx="1295400" cy="144780"/>
            </a:xfrm>
            <a:custGeom>
              <a:avLst/>
              <a:gdLst/>
              <a:ahLst/>
              <a:cxnLst/>
              <a:rect l="l" t="t" r="r" b="b"/>
              <a:pathLst>
                <a:path w="1295400" h="144779">
                  <a:moveTo>
                    <a:pt x="1208532" y="72389"/>
                  </a:moveTo>
                  <a:lnTo>
                    <a:pt x="1150620" y="144779"/>
                  </a:lnTo>
                  <a:lnTo>
                    <a:pt x="1266444" y="86867"/>
                  </a:lnTo>
                  <a:lnTo>
                    <a:pt x="1208532" y="86867"/>
                  </a:lnTo>
                  <a:lnTo>
                    <a:pt x="1208532" y="72389"/>
                  </a:lnTo>
                  <a:close/>
                </a:path>
                <a:path w="1295400" h="144779">
                  <a:moveTo>
                    <a:pt x="1196949" y="57912"/>
                  </a:moveTo>
                  <a:lnTo>
                    <a:pt x="0" y="57912"/>
                  </a:lnTo>
                  <a:lnTo>
                    <a:pt x="0" y="86867"/>
                  </a:lnTo>
                  <a:lnTo>
                    <a:pt x="1196949" y="86867"/>
                  </a:lnTo>
                  <a:lnTo>
                    <a:pt x="1208532" y="72389"/>
                  </a:lnTo>
                  <a:lnTo>
                    <a:pt x="1196949" y="57912"/>
                  </a:lnTo>
                  <a:close/>
                </a:path>
                <a:path w="1295400" h="144779">
                  <a:moveTo>
                    <a:pt x="1266444" y="57912"/>
                  </a:moveTo>
                  <a:lnTo>
                    <a:pt x="1208532" y="57912"/>
                  </a:lnTo>
                  <a:lnTo>
                    <a:pt x="1208532" y="86867"/>
                  </a:lnTo>
                  <a:lnTo>
                    <a:pt x="1266444" y="86867"/>
                  </a:lnTo>
                  <a:lnTo>
                    <a:pt x="1295400" y="72389"/>
                  </a:lnTo>
                  <a:lnTo>
                    <a:pt x="1266444" y="57912"/>
                  </a:lnTo>
                  <a:close/>
                </a:path>
                <a:path w="1295400" h="144779">
                  <a:moveTo>
                    <a:pt x="1150620" y="0"/>
                  </a:moveTo>
                  <a:lnTo>
                    <a:pt x="1208532" y="72389"/>
                  </a:lnTo>
                  <a:lnTo>
                    <a:pt x="1208532" y="57912"/>
                  </a:lnTo>
                  <a:lnTo>
                    <a:pt x="1266444" y="57912"/>
                  </a:lnTo>
                  <a:lnTo>
                    <a:pt x="11506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3"/>
            <p:cNvSpPr txBox="1"/>
            <p:nvPr/>
          </p:nvSpPr>
          <p:spPr>
            <a:xfrm>
              <a:off x="3847847" y="2885059"/>
              <a:ext cx="998219" cy="36720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spcBef>
                  <a:spcPts val="100"/>
                </a:spcBef>
              </a:pPr>
              <a:r>
                <a:rPr spc="-5" dirty="0">
                  <a:latin typeface="Tahoma"/>
                  <a:cs typeface="Tahoma"/>
                </a:rPr>
                <a:t>m</a:t>
              </a:r>
              <a:r>
                <a:rPr spc="-7" baseline="-20833" dirty="0">
                  <a:latin typeface="Tahoma"/>
                  <a:cs typeface="Tahoma"/>
                </a:rPr>
                <a:t>0</a:t>
              </a:r>
              <a:r>
                <a:rPr spc="-5" dirty="0">
                  <a:latin typeface="Tahoma"/>
                  <a:cs typeface="Tahoma"/>
                </a:rPr>
                <a:t>,</a:t>
              </a:r>
              <a:r>
                <a:rPr spc="-60" dirty="0">
                  <a:latin typeface="Tahoma"/>
                  <a:cs typeface="Tahoma"/>
                </a:rPr>
                <a:t> </a:t>
              </a:r>
              <a:r>
                <a:rPr spc="-5" dirty="0">
                  <a:latin typeface="Tahoma"/>
                  <a:cs typeface="Tahoma"/>
                </a:rPr>
                <a:t>m</a:t>
              </a:r>
              <a:r>
                <a:rPr spc="-7" baseline="-20833" dirty="0">
                  <a:latin typeface="Tahoma"/>
                  <a:cs typeface="Tahoma"/>
                </a:rPr>
                <a:t>1</a:t>
              </a:r>
              <a:endParaRPr baseline="-20833">
                <a:latin typeface="Tahoma"/>
                <a:cs typeface="Tahoma"/>
              </a:endParaRPr>
            </a:p>
          </p:txBody>
        </p:sp>
        <p:sp>
          <p:nvSpPr>
            <p:cNvPr id="35" name="object 34"/>
            <p:cNvSpPr/>
            <p:nvPr/>
          </p:nvSpPr>
          <p:spPr>
            <a:xfrm>
              <a:off x="7087361" y="4119371"/>
              <a:ext cx="1295400" cy="144780"/>
            </a:xfrm>
            <a:custGeom>
              <a:avLst/>
              <a:gdLst/>
              <a:ahLst/>
              <a:cxnLst/>
              <a:rect l="l" t="t" r="r" b="b"/>
              <a:pathLst>
                <a:path w="1295400" h="144779">
                  <a:moveTo>
                    <a:pt x="1208532" y="72389"/>
                  </a:moveTo>
                  <a:lnTo>
                    <a:pt x="1150619" y="144779"/>
                  </a:lnTo>
                  <a:lnTo>
                    <a:pt x="1266443" y="86867"/>
                  </a:lnTo>
                  <a:lnTo>
                    <a:pt x="1208532" y="86867"/>
                  </a:lnTo>
                  <a:lnTo>
                    <a:pt x="1208532" y="72389"/>
                  </a:lnTo>
                  <a:close/>
                </a:path>
                <a:path w="1295400" h="144779">
                  <a:moveTo>
                    <a:pt x="1196949" y="57911"/>
                  </a:moveTo>
                  <a:lnTo>
                    <a:pt x="0" y="57911"/>
                  </a:lnTo>
                  <a:lnTo>
                    <a:pt x="0" y="86867"/>
                  </a:lnTo>
                  <a:lnTo>
                    <a:pt x="1196949" y="86867"/>
                  </a:lnTo>
                  <a:lnTo>
                    <a:pt x="1208532" y="72389"/>
                  </a:lnTo>
                  <a:lnTo>
                    <a:pt x="1196949" y="57911"/>
                  </a:lnTo>
                  <a:close/>
                </a:path>
                <a:path w="1295400" h="144779">
                  <a:moveTo>
                    <a:pt x="1266443" y="57911"/>
                  </a:moveTo>
                  <a:lnTo>
                    <a:pt x="1208532" y="57911"/>
                  </a:lnTo>
                  <a:lnTo>
                    <a:pt x="1208532" y="86867"/>
                  </a:lnTo>
                  <a:lnTo>
                    <a:pt x="1266443" y="86867"/>
                  </a:lnTo>
                  <a:lnTo>
                    <a:pt x="1295399" y="72389"/>
                  </a:lnTo>
                  <a:lnTo>
                    <a:pt x="1266443" y="57911"/>
                  </a:lnTo>
                  <a:close/>
                </a:path>
                <a:path w="1295400" h="144779">
                  <a:moveTo>
                    <a:pt x="1150619" y="0"/>
                  </a:moveTo>
                  <a:lnTo>
                    <a:pt x="1208532" y="72389"/>
                  </a:lnTo>
                  <a:lnTo>
                    <a:pt x="1208532" y="57911"/>
                  </a:lnTo>
                  <a:lnTo>
                    <a:pt x="1266443" y="57911"/>
                  </a:lnTo>
                  <a:lnTo>
                    <a:pt x="11506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5"/>
            <p:cNvSpPr txBox="1"/>
            <p:nvPr/>
          </p:nvSpPr>
          <p:spPr>
            <a:xfrm>
              <a:off x="7504430" y="3613783"/>
              <a:ext cx="454659" cy="36720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38100">
                <a:spcBef>
                  <a:spcPts val="100"/>
                </a:spcBef>
              </a:pPr>
              <a:r>
                <a:rPr spc="-5" dirty="0">
                  <a:latin typeface="Tahoma"/>
                  <a:cs typeface="Tahoma"/>
                </a:rPr>
                <a:t>m</a:t>
              </a:r>
              <a:r>
                <a:rPr lang="en-US" spc="-5" baseline="-25000" dirty="0">
                  <a:cs typeface="Tahoma"/>
                </a:rPr>
                <a:t>b</a:t>
              </a:r>
              <a:endParaRPr baseline="-25000" dirty="0">
                <a:latin typeface="Symbol"/>
                <a:cs typeface="Symbol"/>
              </a:endParaRPr>
            </a:p>
          </p:txBody>
        </p:sp>
        <p:sp>
          <p:nvSpPr>
            <p:cNvPr id="37" name="object 36"/>
            <p:cNvSpPr/>
            <p:nvPr/>
          </p:nvSpPr>
          <p:spPr>
            <a:xfrm>
              <a:off x="7087361" y="3247644"/>
              <a:ext cx="1295400" cy="144780"/>
            </a:xfrm>
            <a:custGeom>
              <a:avLst/>
              <a:gdLst/>
              <a:ahLst/>
              <a:cxnLst/>
              <a:rect l="l" t="t" r="r" b="b"/>
              <a:pathLst>
                <a:path w="1295400" h="144779">
                  <a:moveTo>
                    <a:pt x="144779" y="0"/>
                  </a:moveTo>
                  <a:lnTo>
                    <a:pt x="0" y="72389"/>
                  </a:lnTo>
                  <a:lnTo>
                    <a:pt x="144779" y="144779"/>
                  </a:lnTo>
                  <a:lnTo>
                    <a:pt x="98450" y="86867"/>
                  </a:lnTo>
                  <a:lnTo>
                    <a:pt x="86867" y="86867"/>
                  </a:lnTo>
                  <a:lnTo>
                    <a:pt x="86867" y="57911"/>
                  </a:lnTo>
                  <a:lnTo>
                    <a:pt x="98450" y="57911"/>
                  </a:lnTo>
                  <a:lnTo>
                    <a:pt x="144779" y="0"/>
                  </a:lnTo>
                  <a:close/>
                </a:path>
                <a:path w="1295400" h="144779">
                  <a:moveTo>
                    <a:pt x="86867" y="72389"/>
                  </a:moveTo>
                  <a:lnTo>
                    <a:pt x="86867" y="86867"/>
                  </a:lnTo>
                  <a:lnTo>
                    <a:pt x="98450" y="86867"/>
                  </a:lnTo>
                  <a:lnTo>
                    <a:pt x="86867" y="72389"/>
                  </a:lnTo>
                  <a:close/>
                </a:path>
                <a:path w="1295400" h="144779">
                  <a:moveTo>
                    <a:pt x="1295399" y="57911"/>
                  </a:moveTo>
                  <a:lnTo>
                    <a:pt x="98450" y="57911"/>
                  </a:lnTo>
                  <a:lnTo>
                    <a:pt x="86867" y="72389"/>
                  </a:lnTo>
                  <a:lnTo>
                    <a:pt x="98450" y="86867"/>
                  </a:lnTo>
                  <a:lnTo>
                    <a:pt x="1295399" y="86867"/>
                  </a:lnTo>
                  <a:lnTo>
                    <a:pt x="1295399" y="57911"/>
                  </a:lnTo>
                  <a:close/>
                </a:path>
                <a:path w="1295400" h="144779">
                  <a:moveTo>
                    <a:pt x="98450" y="57911"/>
                  </a:moveTo>
                  <a:lnTo>
                    <a:pt x="86867" y="57911"/>
                  </a:lnTo>
                  <a:lnTo>
                    <a:pt x="86867" y="72389"/>
                  </a:lnTo>
                  <a:lnTo>
                    <a:pt x="98450" y="5791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7"/>
            <p:cNvSpPr txBox="1"/>
            <p:nvPr/>
          </p:nvSpPr>
          <p:spPr>
            <a:xfrm>
              <a:off x="7166228" y="2848736"/>
              <a:ext cx="1419860" cy="36720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dirty="0">
                  <a:latin typeface="Times New Roman"/>
                  <a:cs typeface="Times New Roman"/>
                </a:rPr>
                <a:t>b</a:t>
              </a:r>
              <a:r>
                <a:rPr dirty="0">
                  <a:latin typeface="Tahoma"/>
                  <a:cs typeface="Tahoma"/>
                </a:rPr>
                <a:t>= 0 or</a:t>
              </a:r>
              <a:r>
                <a:rPr spc="35" dirty="0">
                  <a:latin typeface="Tahoma"/>
                  <a:cs typeface="Tahoma"/>
                </a:rPr>
                <a:t> </a:t>
              </a:r>
              <a:r>
                <a:rPr dirty="0">
                  <a:latin typeface="Tahoma"/>
                  <a:cs typeface="Tahoma"/>
                </a:rPr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7529578" y="3946712"/>
                <a:ext cx="4505818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Inputs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Sender has two messages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Receiver has a single bit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∈{0,1}</m:t>
                    </m:r>
                  </m:oMath>
                </a14:m>
                <a:endParaRPr lang="en-US" dirty="0"/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Outputs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Sender receives nothing</a:t>
                </a:r>
              </a:p>
              <a:p>
                <a:pPr marL="742950" lvl="1" indent="-285750">
                  <a:buFont typeface="Wingdings" panose="05000000000000000000" pitchFamily="2" charset="2"/>
                  <a:buChar char="Ø"/>
                </a:pPr>
                <a:r>
                  <a:rPr lang="en-US" dirty="0"/>
                  <a:t>Receiver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and learns nothing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9578" y="3946712"/>
                <a:ext cx="4505818" cy="2308324"/>
              </a:xfrm>
              <a:prstGeom prst="rect">
                <a:avLst/>
              </a:prstGeom>
              <a:blipFill>
                <a:blip r:embed="rId5"/>
                <a:stretch>
                  <a:fillRect l="-812" t="-1319" b="-3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94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_{0},m_{1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https://wikimedia.org/api/rest_v1/media/math/render/svg/f5e3890c981ae85503089652feb48b191b57aae3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https://wikimedia.org/api/rest_v1/media/math/render/svg/cd253103f0876afc68ebead27a5aa9867d927467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https://wikimedia.org/api/rest_v1/media/math/render/svg/e85ff03cbe0c7341af6b982e47e9f90d235c66ab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_{0},x_{1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7" descr="https://wikimedia.org/api/rest_v1/media/math/render/svg/f11423fbb2e967f986e36804a8ae4271734917c3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_{b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https://wikimedia.org/api/rest_v1/media/math/render/svg/c3c9a2c7b599b37105512c5d570edc034056dd40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_{b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1" descr="=(x_{b}+k^{e})\mod N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2" descr="_{0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3" descr="_{1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4" descr="https://wikimedia.org/api/rest_v1/media/math/render/svg/c3c9a2c7b599b37105512c5d570edc034056dd40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5" descr="_{0}=(v-x_{0})^{d}\mod N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6" descr="_{1}=(v-x_{1})^{d}\mod N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7" descr="https://wikimedia.org/api/rest_v1/media/math/render/svg/c3c9a2c7b599b37105512c5d570edc034056dd40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8" descr="https://wikimedia.org/api/rest_v1/media/math/render/svg/c3c9a2c7b599b37105512c5d570edc034056dd40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9" descr="'_{0}=m_{0}+k_{0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20" descr="'_{1}=m_{1}+k_{1}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21" descr="https://wikimedia.org/api/rest_v1/media/math/render/svg/c3c9a2c7b599b37105512c5d570edc034056dd40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2" descr="_{b}=m'_{b}-k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1-out-of-2 Oblivious Transfer Protocol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B736C32-F47C-8F4E-A269-06CCFAC08135}"/>
              </a:ext>
            </a:extLst>
          </p:cNvPr>
          <p:cNvGrpSpPr/>
          <p:nvPr/>
        </p:nvGrpSpPr>
        <p:grpSpPr>
          <a:xfrm>
            <a:off x="457200" y="1412641"/>
            <a:ext cx="10845977" cy="1093147"/>
            <a:chOff x="457200" y="1104964"/>
            <a:chExt cx="10845977" cy="13581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ounded Rectangle 27">
                  <a:extLst>
                    <a:ext uri="{FF2B5EF4-FFF2-40B4-BE49-F238E27FC236}">
                      <a16:creationId xmlns:a16="http://schemas.microsoft.com/office/drawing/2014/main" id="{0FE5B6B6-1B27-5443-B8B6-431ED505F8C7}"/>
                    </a:ext>
                  </a:extLst>
                </p:cNvPr>
                <p:cNvSpPr/>
                <p:nvPr/>
              </p:nvSpPr>
              <p:spPr>
                <a:xfrm>
                  <a:off x="1385666" y="1104964"/>
                  <a:ext cx="9917511" cy="1358160"/>
                </a:xfrm>
                <a:prstGeom prst="roundRect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en-US" dirty="0" smtClean="0"/>
                    <a:t>Alice generates </a:t>
                  </a:r>
                  <a:endParaRPr lang="en-US" altLang="en-US" dirty="0"/>
                </a:p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en-US" dirty="0"/>
                    <a:t>	1- an RSA key pair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PK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</m:d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en-US" dirty="0"/>
                    <a:t>and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SK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d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en-US" dirty="0"/>
                    <a:t> </a:t>
                  </a:r>
                </a:p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en-US" dirty="0"/>
                    <a:t>	2- two random values,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, and sends them to Bob along with her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PK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en-US" dirty="0"/>
                </a:p>
                <a:p>
                  <a:endParaRPr lang="en-US" dirty="0"/>
                </a:p>
              </p:txBody>
            </p:sp>
          </mc:Choice>
          <mc:Fallback xmlns="">
            <p:sp>
              <p:nvSpPr>
                <p:cNvPr id="28" name="Rounded Rectangle 27">
                  <a:extLst>
                    <a:ext uri="{FF2B5EF4-FFF2-40B4-BE49-F238E27FC236}">
                      <a16:creationId xmlns:a16="http://schemas.microsoft.com/office/drawing/2014/main" id="{0FE5B6B6-1B27-5443-B8B6-431ED505F8C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6" y="1104964"/>
                  <a:ext cx="9917511" cy="1358160"/>
                </a:xfrm>
                <a:prstGeom prst="roundRect">
                  <a:avLst/>
                </a:prstGeom>
                <a:blipFill>
                  <a:blip r:embed="rId2"/>
                  <a:stretch>
                    <a:fillRect b="-6011"/>
                  </a:stretch>
                </a:blipFill>
                <a:ln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C8D5C12B-BB34-7647-A076-EAAF6BBAA2F2}"/>
                </a:ext>
              </a:extLst>
            </p:cNvPr>
            <p:cNvSpPr/>
            <p:nvPr/>
          </p:nvSpPr>
          <p:spPr>
            <a:xfrm>
              <a:off x="457200" y="1104964"/>
              <a:ext cx="928466" cy="1358160"/>
            </a:xfrm>
            <a:prstGeom prst="round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</a:t>
              </a:r>
              <a:r>
                <a:rPr lang="en-US" dirty="0" smtClean="0"/>
                <a:t>1</a:t>
              </a:r>
              <a:br>
                <a:rPr lang="en-US" dirty="0" smtClean="0"/>
              </a:br>
              <a:r>
                <a:rPr lang="en-US" altLang="en-US" dirty="0"/>
                <a:t>Alice</a:t>
              </a:r>
              <a:endParaRPr lang="en-US" dirty="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AB77903-F1A2-E145-8D7A-71F74F002894}"/>
              </a:ext>
            </a:extLst>
          </p:cNvPr>
          <p:cNvGrpSpPr/>
          <p:nvPr/>
        </p:nvGrpSpPr>
        <p:grpSpPr>
          <a:xfrm>
            <a:off x="457200" y="2535559"/>
            <a:ext cx="10845977" cy="797460"/>
            <a:chOff x="457200" y="2323725"/>
            <a:chExt cx="10845977" cy="787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ounded Rectangle 35">
                  <a:extLst>
                    <a:ext uri="{FF2B5EF4-FFF2-40B4-BE49-F238E27FC236}">
                      <a16:creationId xmlns:a16="http://schemas.microsoft.com/office/drawing/2014/main" id="{503318C5-AB82-604A-BD20-AF5D47ACBDB6}"/>
                    </a:ext>
                  </a:extLst>
                </p:cNvPr>
                <p:cNvSpPr/>
                <p:nvPr/>
              </p:nvSpPr>
              <p:spPr>
                <a:xfrm>
                  <a:off x="1385666" y="2323725"/>
                  <a:ext cx="9917511" cy="787163"/>
                </a:xfrm>
                <a:prstGeom prst="round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r>
                    <a:rPr lang="en-US" altLang="en-US" dirty="0"/>
                    <a:t>Bob picks a bit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b</m:t>
                      </m:r>
                    </m:oMath>
                  </a14:m>
                  <a:r>
                    <a:rPr lang="en-US" altLang="en-US" dirty="0"/>
                    <a:t> to be either 0 or 1, and selects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Rounded Rectangle 35">
                  <a:extLst>
                    <a:ext uri="{FF2B5EF4-FFF2-40B4-BE49-F238E27FC236}">
                      <a16:creationId xmlns:a16="http://schemas.microsoft.com/office/drawing/2014/main" id="{503318C5-AB82-604A-BD20-AF5D47ACBDB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6" y="2323725"/>
                  <a:ext cx="9917511" cy="787163"/>
                </a:xfrm>
                <a:prstGeom prst="roundRect">
                  <a:avLst/>
                </a:prstGeom>
                <a:blipFill>
                  <a:blip r:embed="rId3"/>
                  <a:stretch>
                    <a:fillRect l="-255" b="-5263"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4AEAAD8C-103C-6C43-BA7C-1756BF48DBE3}"/>
                </a:ext>
              </a:extLst>
            </p:cNvPr>
            <p:cNvSpPr/>
            <p:nvPr/>
          </p:nvSpPr>
          <p:spPr>
            <a:xfrm>
              <a:off x="457200" y="2323725"/>
              <a:ext cx="928466" cy="787163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</a:t>
              </a:r>
              <a:r>
                <a:rPr lang="en-US" dirty="0" smtClean="0"/>
                <a:t>2</a:t>
              </a:r>
            </a:p>
            <a:p>
              <a:r>
                <a:rPr lang="en-US" dirty="0"/>
                <a:t>Bob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63E6C4-F7A1-BB48-AC88-6ABD4386B0A2}"/>
              </a:ext>
            </a:extLst>
          </p:cNvPr>
          <p:cNvGrpSpPr/>
          <p:nvPr/>
        </p:nvGrpSpPr>
        <p:grpSpPr>
          <a:xfrm>
            <a:off x="457200" y="3362788"/>
            <a:ext cx="10845976" cy="623887"/>
            <a:chOff x="457200" y="2323725"/>
            <a:chExt cx="10845976" cy="787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ounded Rectangle 42">
                  <a:extLst>
                    <a:ext uri="{FF2B5EF4-FFF2-40B4-BE49-F238E27FC236}">
                      <a16:creationId xmlns:a16="http://schemas.microsoft.com/office/drawing/2014/main" id="{B695215E-75ED-4242-B664-A898400E2B20}"/>
                    </a:ext>
                  </a:extLst>
                </p:cNvPr>
                <p:cNvSpPr/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r>
                    <a:rPr lang="en-US" altLang="en-US" dirty="0"/>
                    <a:t>Bob generates a random value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en-US" dirty="0"/>
                    <a:t>and blinds it with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 by computing  </a:t>
                  </a:r>
                  <a:br>
                    <a:rPr lang="en-US" altLang="en-US" dirty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e</m:t>
                          </m:r>
                        </m:sup>
                      </m:sSup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r>
                    <a:rPr lang="en-US" altLang="en-US" dirty="0"/>
                    <a:t> and sends it to Alice</a:t>
                  </a:r>
                </a:p>
              </p:txBody>
            </p:sp>
          </mc:Choice>
          <mc:Fallback xmlns="">
            <p:sp>
              <p:nvSpPr>
                <p:cNvPr id="43" name="Rounded Rectangle 42">
                  <a:extLst>
                    <a:ext uri="{FF2B5EF4-FFF2-40B4-BE49-F238E27FC236}">
                      <a16:creationId xmlns:a16="http://schemas.microsoft.com/office/drawing/2014/main" id="{B695215E-75ED-4242-B664-A898400E2B2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blipFill>
                  <a:blip r:embed="rId4"/>
                  <a:stretch>
                    <a:fillRect l="-128" b="-19608"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350A467B-1693-ED46-8E08-0209BFD67004}"/>
                </a:ext>
              </a:extLst>
            </p:cNvPr>
            <p:cNvSpPr/>
            <p:nvPr/>
          </p:nvSpPr>
          <p:spPr>
            <a:xfrm>
              <a:off x="457200" y="2323725"/>
              <a:ext cx="928466" cy="787163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</a:t>
              </a:r>
              <a:r>
                <a:rPr lang="en-US" dirty="0" smtClean="0"/>
                <a:t>3</a:t>
              </a:r>
              <a:br>
                <a:rPr lang="en-US" dirty="0" smtClean="0"/>
              </a:br>
              <a:r>
                <a:rPr lang="en-US" dirty="0" smtClean="0"/>
                <a:t>Bob</a:t>
              </a:r>
              <a:endParaRPr lang="en-US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843987C-DD01-904A-9050-C4E883EE188E}"/>
              </a:ext>
            </a:extLst>
          </p:cNvPr>
          <p:cNvGrpSpPr/>
          <p:nvPr/>
        </p:nvGrpSpPr>
        <p:grpSpPr>
          <a:xfrm>
            <a:off x="457200" y="4016445"/>
            <a:ext cx="10845976" cy="712992"/>
            <a:chOff x="457200" y="2323725"/>
            <a:chExt cx="10845976" cy="787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ounded Rectangle 45">
                  <a:extLst>
                    <a:ext uri="{FF2B5EF4-FFF2-40B4-BE49-F238E27FC236}">
                      <a16:creationId xmlns:a16="http://schemas.microsoft.com/office/drawing/2014/main" id="{BD6B64CD-C0A5-3144-B0A8-805AFD2874C4}"/>
                    </a:ext>
                  </a:extLst>
                </p:cNvPr>
                <p:cNvSpPr/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r>
                    <a:rPr lang="en-US" altLang="en-US" dirty="0" smtClean="0"/>
                    <a:t>Alice doesn't know which of 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 Bob chose. Alice computes  </a:t>
                  </a:r>
                  <a:br>
                    <a:rPr lang="en-US" altLang="en-US" dirty="0"/>
                  </a:b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  <m:r>
                                <a:rPr lang="en-US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d</m:t>
                          </m:r>
                        </m:sup>
                      </m:sSup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r>
                    <a:rPr lang="en-US" altLang="en-US" dirty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  <m:r>
                                <a:rPr lang="en-US" altLang="en-US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altLang="en-US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d</m:t>
                          </m:r>
                        </m:sup>
                      </m:sSup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altLang="en-US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n</m:t>
                      </m:r>
                    </m:oMath>
                  </a14:m>
                  <a:r>
                    <a:rPr lang="en-US" altLang="en-US" dirty="0"/>
                    <a:t> </a:t>
                  </a:r>
                  <a:br>
                    <a:rPr lang="en-US" altLang="en-US" dirty="0"/>
                  </a:br>
                  <a:endParaRPr lang="en-US" altLang="en-US" dirty="0"/>
                </a:p>
              </p:txBody>
            </p:sp>
          </mc:Choice>
          <mc:Fallback xmlns="">
            <p:sp>
              <p:nvSpPr>
                <p:cNvPr id="46" name="Rounded Rectangle 45">
                  <a:extLst>
                    <a:ext uri="{FF2B5EF4-FFF2-40B4-BE49-F238E27FC236}">
                      <a16:creationId xmlns:a16="http://schemas.microsoft.com/office/drawing/2014/main" id="{BD6B64CD-C0A5-3144-B0A8-805AFD2874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blipFill>
                  <a:blip r:embed="rId5"/>
                  <a:stretch>
                    <a:fillRect b="-8264"/>
                  </a:stretch>
                </a:blipFill>
                <a:ln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2588F646-1D34-8E4C-9F22-C065EBBCD43C}"/>
                </a:ext>
              </a:extLst>
            </p:cNvPr>
            <p:cNvSpPr/>
            <p:nvPr/>
          </p:nvSpPr>
          <p:spPr>
            <a:xfrm>
              <a:off x="457200" y="2323725"/>
              <a:ext cx="928466" cy="787163"/>
            </a:xfrm>
            <a:prstGeom prst="round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</a:t>
              </a:r>
              <a:r>
                <a:rPr lang="en-US" dirty="0" smtClean="0"/>
                <a:t>4</a:t>
              </a:r>
              <a:br>
                <a:rPr lang="en-US" dirty="0" smtClean="0"/>
              </a:br>
              <a:r>
                <a:rPr lang="en-US" altLang="en-US" dirty="0"/>
                <a:t>Alice</a:t>
              </a:r>
              <a:endParaRPr lang="en-US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37840E41-12E3-9946-AB7C-ABA36DFA68C8}"/>
              </a:ext>
            </a:extLst>
          </p:cNvPr>
          <p:cNvGrpSpPr/>
          <p:nvPr/>
        </p:nvGrpSpPr>
        <p:grpSpPr>
          <a:xfrm>
            <a:off x="457200" y="4759207"/>
            <a:ext cx="10845976" cy="712992"/>
            <a:chOff x="457200" y="2323725"/>
            <a:chExt cx="10845976" cy="787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ounded Rectangle 48">
                  <a:extLst>
                    <a:ext uri="{FF2B5EF4-FFF2-40B4-BE49-F238E27FC236}">
                      <a16:creationId xmlns:a16="http://schemas.microsoft.com/office/drawing/2014/main" id="{B6483C0A-0531-8146-9ED9-4BF2D7A964DD}"/>
                    </a:ext>
                  </a:extLst>
                </p:cNvPr>
                <p:cNvSpPr/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ln>
                  <a:solidFill>
                    <a:srgbClr val="00206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r>
                    <a:rPr lang="en-US" altLang="en-US" dirty="0"/>
                    <a:t>Alice combines the two secret messages with each of the possible keys, i.e. </a:t>
                  </a:r>
                </a:p>
                <a:p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 and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en-US" dirty="0"/>
                    <a:t>, and sends them both to Bob</a:t>
                  </a:r>
                </a:p>
                <a:p>
                  <a:r>
                    <a:rPr lang="en-US" altLang="en-US" dirty="0"/>
                    <a:t/>
                  </a:r>
                  <a:br>
                    <a:rPr lang="en-US" altLang="en-US" dirty="0"/>
                  </a:br>
                  <a:endParaRPr lang="en-US" altLang="en-US" dirty="0"/>
                </a:p>
              </p:txBody>
            </p:sp>
          </mc:Choice>
          <mc:Fallback xmlns="">
            <p:sp>
              <p:nvSpPr>
                <p:cNvPr id="49" name="Rounded Rectangle 48">
                  <a:extLst>
                    <a:ext uri="{FF2B5EF4-FFF2-40B4-BE49-F238E27FC236}">
                      <a16:creationId xmlns:a16="http://schemas.microsoft.com/office/drawing/2014/main" id="{B6483C0A-0531-8146-9ED9-4BF2D7A964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blipFill>
                  <a:blip r:embed="rId6"/>
                  <a:stretch>
                    <a:fillRect b="-5000"/>
                  </a:stretch>
                </a:blipFill>
                <a:ln>
                  <a:solidFill>
                    <a:srgbClr val="00206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247AA7B0-B647-A541-B7AB-1F54D41D4DC1}"/>
                </a:ext>
              </a:extLst>
            </p:cNvPr>
            <p:cNvSpPr/>
            <p:nvPr/>
          </p:nvSpPr>
          <p:spPr>
            <a:xfrm>
              <a:off x="457200" y="2323725"/>
              <a:ext cx="928466" cy="787163"/>
            </a:xfrm>
            <a:prstGeom prst="round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</a:t>
              </a:r>
              <a:r>
                <a:rPr lang="en-US" dirty="0" smtClean="0"/>
                <a:t>5</a:t>
              </a:r>
              <a:br>
                <a:rPr lang="en-US" dirty="0" smtClean="0"/>
              </a:br>
              <a:r>
                <a:rPr lang="en-US" altLang="en-US" dirty="0"/>
                <a:t>Alice</a:t>
              </a:r>
              <a:endParaRPr lang="en-US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0BE618B-D0FB-3143-BFEF-AA8FC5DBB173}"/>
              </a:ext>
            </a:extLst>
          </p:cNvPr>
          <p:cNvGrpSpPr/>
          <p:nvPr/>
        </p:nvGrpSpPr>
        <p:grpSpPr>
          <a:xfrm>
            <a:off x="457200" y="5501969"/>
            <a:ext cx="10845976" cy="712992"/>
            <a:chOff x="457200" y="2323725"/>
            <a:chExt cx="10845976" cy="787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ounded Rectangle 51">
                  <a:extLst>
                    <a:ext uri="{FF2B5EF4-FFF2-40B4-BE49-F238E27FC236}">
                      <a16:creationId xmlns:a16="http://schemas.microsoft.com/office/drawing/2014/main" id="{6B4BCE53-4AE3-604C-80DE-8D4CC49FE5F8}"/>
                    </a:ext>
                  </a:extLst>
                </p:cNvPr>
                <p:cNvSpPr/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2">
                  <a:schemeClr val="dk1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r>
                    <a:rPr lang="en-US" altLang="en-US" dirty="0"/>
                    <a:t>Bob knows which of the two messages can be </a:t>
                  </a:r>
                  <a:r>
                    <a:rPr lang="en-US" altLang="en-US" dirty="0" err="1"/>
                    <a:t>unblinded</a:t>
                  </a:r>
                  <a:r>
                    <a:rPr lang="en-US" altLang="en-US" dirty="0"/>
                    <a:t> with 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k</m:t>
                      </m:r>
                    </m:oMath>
                  </a14:m>
                  <a:r>
                    <a:rPr lang="en-US" altLang="en-US" dirty="0"/>
                    <a:t>, so he is able to compute exactly one of the messages 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en-US" altLang="en-US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i="1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  <m:sup>
                          <m:r>
                            <a:rPr lang="en-US" altLang="en-US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en-US" altLang="en-US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altLang="en-US" i="1">
                          <a:latin typeface="Cambria Math" panose="02040503050406030204" pitchFamily="18" charset="0"/>
                        </a:rPr>
                        <m:t>k</m:t>
                      </m:r>
                    </m:oMath>
                  </a14:m>
                  <a:r>
                    <a:rPr lang="en-US" altLang="en-US" dirty="0"/>
                    <a:t/>
                  </a:r>
                  <a:br>
                    <a:rPr lang="en-US" altLang="en-US" dirty="0"/>
                  </a:br>
                  <a:endParaRPr lang="en-US" altLang="en-US" dirty="0"/>
                </a:p>
              </p:txBody>
            </p:sp>
          </mc:Choice>
          <mc:Fallback xmlns="">
            <p:sp>
              <p:nvSpPr>
                <p:cNvPr id="52" name="Rounded Rectangle 51">
                  <a:extLst>
                    <a:ext uri="{FF2B5EF4-FFF2-40B4-BE49-F238E27FC236}">
                      <a16:creationId xmlns:a16="http://schemas.microsoft.com/office/drawing/2014/main" id="{6B4BCE53-4AE3-604C-80DE-8D4CC49FE5F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5665" y="2323725"/>
                  <a:ext cx="9917511" cy="787163"/>
                </a:xfrm>
                <a:prstGeom prst="roundRect">
                  <a:avLst/>
                </a:prstGeom>
                <a:blipFill>
                  <a:blip r:embed="rId7"/>
                  <a:stretch>
                    <a:fillRect b="-5085"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EB59312C-B80D-6349-9D6B-44F4B542C47E}"/>
                </a:ext>
              </a:extLst>
            </p:cNvPr>
            <p:cNvSpPr/>
            <p:nvPr/>
          </p:nvSpPr>
          <p:spPr>
            <a:xfrm>
              <a:off x="457200" y="2323725"/>
              <a:ext cx="928466" cy="787163"/>
            </a:xfrm>
            <a:prstGeom prst="round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en-US" dirty="0"/>
                <a:t>Step 6</a:t>
              </a:r>
              <a:br>
                <a:rPr lang="en-US" dirty="0"/>
              </a:br>
              <a:r>
                <a:rPr lang="en-US" dirty="0"/>
                <a:t>Bob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478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1-out-of-2 Oblivious Transfer Protocol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4575" y="1914525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, m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3174" y="231445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10100" y="231445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n, 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0900" y="2314456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n, 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20200" y="191452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322" y="2672536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00213" y="2685812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, r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26694" y="191452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00875" y="3248085"/>
            <a:ext cx="1900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v = (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US" baseline="-25000" dirty="0" err="1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+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k</a:t>
            </a:r>
            <a:r>
              <a:rPr lang="en-US" baseline="30000" dirty="0" err="1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) mod 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45553" y="325755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v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74649" y="3688914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 = (v – r</a:t>
            </a:r>
            <a:r>
              <a:rPr lang="en-US" baseline="-25000" dirty="0">
                <a:solidFill>
                  <a:srgbClr val="C00000"/>
                </a:solidFill>
              </a:rPr>
              <a:t>0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 mod 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4649" y="3993714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= (v – r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baseline="30000" dirty="0">
                <a:solidFill>
                  <a:srgbClr val="C00000"/>
                </a:solidFill>
              </a:rPr>
              <a:t>d</a:t>
            </a:r>
            <a:r>
              <a:rPr lang="en-US" dirty="0">
                <a:solidFill>
                  <a:srgbClr val="C00000"/>
                </a:solidFill>
              </a:rPr>
              <a:t> mod 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85197" y="4298514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= m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+ k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85197" y="4612839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= m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+ k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09716" y="430434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0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09716" y="4618673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m'</a:t>
            </a:r>
            <a:r>
              <a:rPr lang="en-US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36222" y="4915496"/>
            <a:ext cx="1266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m</a:t>
            </a:r>
            <a:r>
              <a:rPr lang="en-US" baseline="-25000" dirty="0" err="1">
                <a:solidFill>
                  <a:srgbClr val="C00000"/>
                </a:solidFill>
              </a:rPr>
              <a:t>b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err="1">
                <a:solidFill>
                  <a:srgbClr val="C00000"/>
                </a:solidFill>
              </a:rPr>
              <a:t>m’</a:t>
            </a:r>
            <a:r>
              <a:rPr lang="en-US" baseline="-25000" dirty="0" err="1">
                <a:solidFill>
                  <a:srgbClr val="C00000"/>
                </a:solidFill>
              </a:rPr>
              <a:t>b</a:t>
            </a:r>
            <a:r>
              <a:rPr lang="en-US" dirty="0">
                <a:solidFill>
                  <a:srgbClr val="C00000"/>
                </a:solidFill>
              </a:rPr>
              <a:t> - 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2875" y="1918216"/>
            <a:ext cx="163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 messages</a:t>
            </a:r>
          </a:p>
        </p:txBody>
      </p:sp>
      <p:cxnSp>
        <p:nvCxnSpPr>
          <p:cNvPr id="25" name="Straight Arrow Connector 24"/>
          <p:cNvCxnSpPr>
            <a:stCxn id="6" idx="3"/>
          </p:cNvCxnSpPr>
          <p:nvPr/>
        </p:nvCxnSpPr>
        <p:spPr>
          <a:xfrm>
            <a:off x="5142618" y="2499122"/>
            <a:ext cx="1877307" cy="22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3"/>
          </p:cNvCxnSpPr>
          <p:nvPr/>
        </p:nvCxnSpPr>
        <p:spPr>
          <a:xfrm>
            <a:off x="5184990" y="2857202"/>
            <a:ext cx="1815885" cy="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4" idx="1"/>
          </p:cNvCxnSpPr>
          <p:nvPr/>
        </p:nvCxnSpPr>
        <p:spPr>
          <a:xfrm flipH="1">
            <a:off x="5169869" y="3432751"/>
            <a:ext cx="1831006" cy="94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97789" y="2310289"/>
            <a:ext cx="133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RSA key pair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21915" y="1914525"/>
            <a:ext cx="1526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Choice bit b, </a:t>
            </a:r>
            <a:br>
              <a:rPr lang="en-US" dirty="0"/>
            </a:br>
            <a:r>
              <a:rPr lang="en-US" dirty="0"/>
              <a:t>random 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0975" y="2733675"/>
            <a:ext cx="1640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Random strings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572115" y="4673680"/>
            <a:ext cx="14478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45789" y="1357987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 (Bob)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28091" y="1321356"/>
            <a:ext cx="169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Receiver (Alice)</a:t>
            </a:r>
          </a:p>
        </p:txBody>
      </p:sp>
    </p:spTree>
    <p:extLst>
      <p:ext uri="{BB962C8B-B14F-4D97-AF65-F5344CB8AC3E}">
        <p14:creationId xmlns:p14="http://schemas.microsoft.com/office/powerpoint/2010/main" val="230140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8" grpId="0"/>
      <p:bldP spid="10" grpId="0"/>
      <p:bldP spid="10" grpId="1"/>
      <p:bldP spid="11" grpId="0"/>
      <p:bldP spid="12" grpId="0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  <p:bldP spid="40" grpId="0"/>
      <p:bldP spid="40" grpId="1"/>
      <p:bldP spid="41" grpId="0"/>
      <p:bldP spid="41" grpId="1"/>
      <p:bldP spid="42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016000" y="1371599"/>
                <a:ext cx="10212917" cy="4764024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Sender has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messages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Receiver has an index </a:t>
                </a:r>
                <a14:m>
                  <m:oMath xmlns:m="http://schemas.openxmlformats.org/officeDocument/2006/math">
                    <m:r>
                      <a:rPr lang="en-US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, and the receiver wishes to receive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, without the sender learning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Sender wants to ensure that the receiver receives only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and learns nothing about the other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messages</a:t>
                </a:r>
              </a:p>
              <a:p>
                <a:r>
                  <a:rPr lang="en-US" dirty="0" smtClean="0"/>
                  <a:t>How can we achieve this using 1-out-of-2 OT? </a:t>
                </a:r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16000" y="1371599"/>
                <a:ext cx="10212917" cy="4764024"/>
              </a:xfrm>
              <a:blipFill>
                <a:blip r:embed="rId2"/>
                <a:stretch>
                  <a:fillRect l="-119" t="-1152" r="-1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0401" y="214314"/>
            <a:ext cx="9743017" cy="623887"/>
          </a:xfrm>
        </p:spPr>
        <p:txBody>
          <a:bodyPr/>
          <a:lstStyle/>
          <a:p>
            <a:r>
              <a:rPr lang="en-US" dirty="0"/>
              <a:t>1-out-of-n OT</a:t>
            </a:r>
          </a:p>
        </p:txBody>
      </p:sp>
    </p:spTree>
    <p:extLst>
      <p:ext uri="{BB962C8B-B14F-4D97-AF65-F5344CB8AC3E}">
        <p14:creationId xmlns:p14="http://schemas.microsoft.com/office/powerpoint/2010/main" val="128205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1371599"/>
            <a:ext cx="10212917" cy="4764024"/>
          </a:xfrm>
        </p:spPr>
        <p:txBody>
          <a:bodyPr/>
          <a:lstStyle/>
          <a:p>
            <a:r>
              <a:rPr lang="en-US" altLang="en-US" dirty="0"/>
              <a:t>For simplicity, assume that Alice has number X, Bob has number Y, Alice learns F(X,Y), and Bob learns nothing</a:t>
            </a:r>
          </a:p>
          <a:p>
            <a:pPr lvl="1"/>
            <a:r>
              <a:rPr lang="en-US" altLang="en-US" dirty="0" smtClean="0"/>
              <a:t>Represent </a:t>
            </a:r>
            <a:r>
              <a:rPr lang="en-US" altLang="en-US" dirty="0"/>
              <a:t>F(X,Y) using a </a:t>
            </a:r>
            <a:r>
              <a:rPr lang="en-US" altLang="en-US" dirty="0" smtClean="0"/>
              <a:t>Boolean </a:t>
            </a:r>
            <a:r>
              <a:rPr lang="en-US" altLang="en-US" dirty="0"/>
              <a:t>circuit</a:t>
            </a:r>
          </a:p>
          <a:p>
            <a:pPr lvl="1"/>
            <a:r>
              <a:rPr lang="en-US" altLang="en-US" dirty="0"/>
              <a:t>Alice encrypts the circuit and sends it to Bob. Each wire in in the circuit is associated with two random values</a:t>
            </a:r>
          </a:p>
          <a:p>
            <a:pPr lvl="1"/>
            <a:r>
              <a:rPr lang="en-US" altLang="en-US" dirty="0"/>
              <a:t>Alice sends the values corresponding to her input bits</a:t>
            </a:r>
          </a:p>
          <a:p>
            <a:pPr lvl="1"/>
            <a:r>
              <a:rPr lang="en-US" altLang="en-US" dirty="0"/>
              <a:t>Bob uses OT to obtain values for his bits</a:t>
            </a:r>
          </a:p>
          <a:p>
            <a:pPr lvl="1"/>
            <a:r>
              <a:rPr lang="en-US" altLang="en-US" dirty="0"/>
              <a:t>Bob evaluates the circuits and send the result to Alice</a:t>
            </a: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1930401" y="214314"/>
            <a:ext cx="9743017" cy="623887"/>
          </a:xfrm>
        </p:spPr>
        <p:txBody>
          <a:bodyPr/>
          <a:lstStyle/>
          <a:p>
            <a:r>
              <a:rPr lang="en-US" altLang="en-US" dirty="0"/>
              <a:t>Overview of Yao’s Garbled Circuit Protocol</a:t>
            </a:r>
          </a:p>
        </p:txBody>
      </p:sp>
    </p:spTree>
    <p:extLst>
      <p:ext uri="{BB962C8B-B14F-4D97-AF65-F5344CB8AC3E}">
        <p14:creationId xmlns:p14="http://schemas.microsoft.com/office/powerpoint/2010/main" val="26602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Circuit Computation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design of Yao’s protocol is based on circuit computation</a:t>
            </a:r>
          </a:p>
          <a:p>
            <a:r>
              <a:rPr lang="en-US" altLang="en-US" dirty="0"/>
              <a:t>Any (efficiently) computable function can be represented as a family of (polynomial-size) Boolean arithmetic </a:t>
            </a:r>
            <a:r>
              <a:rPr lang="en-US" altLang="en-US" dirty="0" smtClean="0"/>
              <a:t>circuits</a:t>
            </a:r>
            <a:endParaRPr lang="en-US" altLang="en-US" dirty="0"/>
          </a:p>
          <a:p>
            <a:pPr lvl="1"/>
            <a:r>
              <a:rPr lang="en-US" altLang="en-US" dirty="0"/>
              <a:t>Such a circuit consists of </a:t>
            </a:r>
            <a:r>
              <a:rPr lang="en-US" altLang="en-US" b="1" dirty="0" smtClean="0">
                <a:solidFill>
                  <a:srgbClr val="FF0000"/>
                </a:solidFill>
              </a:rPr>
              <a:t>AND</a:t>
            </a:r>
            <a:r>
              <a:rPr lang="en-US" altLang="en-US" dirty="0" smtClean="0"/>
              <a:t>, </a:t>
            </a:r>
            <a:r>
              <a:rPr lang="en-US" altLang="en-US" b="1" dirty="0" smtClean="0">
                <a:solidFill>
                  <a:srgbClr val="FF0000"/>
                </a:solidFill>
              </a:rPr>
              <a:t>OR</a:t>
            </a:r>
            <a:r>
              <a:rPr lang="en-US" altLang="en-US" dirty="0" smtClean="0"/>
              <a:t>, </a:t>
            </a:r>
            <a:r>
              <a:rPr lang="en-US" altLang="en-US" dirty="0"/>
              <a:t>and </a:t>
            </a:r>
            <a:r>
              <a:rPr lang="en-US" altLang="en-US" b="1" dirty="0" smtClean="0">
                <a:solidFill>
                  <a:srgbClr val="FF0000"/>
                </a:solidFill>
              </a:rPr>
              <a:t>NOT</a:t>
            </a:r>
            <a:r>
              <a:rPr lang="en-US" altLang="en-US" dirty="0" smtClean="0"/>
              <a:t> gates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16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Garbled Circuit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837" y="1371599"/>
            <a:ext cx="6888476" cy="4764024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We can represent Alice’s circuit with a garbled circuit so that evaluating it does not leak information about intermediate results</a:t>
            </a:r>
          </a:p>
          <a:p>
            <a:r>
              <a:rPr lang="en-US" altLang="en-US" dirty="0"/>
              <a:t>For each edge in the circuit, we use two random keys to represent 0 and 1, respectively</a:t>
            </a:r>
          </a:p>
          <a:p>
            <a:r>
              <a:rPr lang="en-US" altLang="en-US" dirty="0"/>
              <a:t>We represent each gate with 4 ciphertexts, for input (0,0), (0,1), (1,0), (1,1), respectively</a:t>
            </a:r>
          </a:p>
          <a:p>
            <a:r>
              <a:rPr lang="en-US" altLang="en-US" dirty="0"/>
              <a:t>The ciphertext for input (A,B) is the key representing the output Gate(A,B) encrypted by the keys representing A and B</a:t>
            </a:r>
          </a:p>
          <a:p>
            <a:r>
              <a:rPr lang="en-US" altLang="en-US" dirty="0"/>
              <a:t>The entries of the truth table can be permutated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248474-F9E1-0A44-8BF9-41679F630BFB}"/>
              </a:ext>
            </a:extLst>
          </p:cNvPr>
          <p:cNvSpPr/>
          <p:nvPr/>
        </p:nvSpPr>
        <p:spPr>
          <a:xfrm>
            <a:off x="9013846" y="4527518"/>
            <a:ext cx="2783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FDD7EA1E-3F75-5045-BE7B-E5A6CDE870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8559479"/>
                  </p:ext>
                </p:extLst>
              </p:nvPr>
            </p:nvGraphicFramePr>
            <p:xfrm>
              <a:off x="7707695" y="3686905"/>
              <a:ext cx="3744466" cy="2926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426030">
                      <a:extLst>
                        <a:ext uri="{9D8B030D-6E8A-4147-A177-3AD203B41FA5}">
                          <a16:colId xmlns:a16="http://schemas.microsoft.com/office/drawing/2014/main" val="336339432"/>
                        </a:ext>
                      </a:extLst>
                    </a:gridCol>
                    <a:gridCol w="508370">
                      <a:extLst>
                        <a:ext uri="{9D8B030D-6E8A-4147-A177-3AD203B41FA5}">
                          <a16:colId xmlns:a16="http://schemas.microsoft.com/office/drawing/2014/main" val="1801137004"/>
                        </a:ext>
                      </a:extLst>
                    </a:gridCol>
                    <a:gridCol w="572285">
                      <a:extLst>
                        <a:ext uri="{9D8B030D-6E8A-4147-A177-3AD203B41FA5}">
                          <a16:colId xmlns:a16="http://schemas.microsoft.com/office/drawing/2014/main" val="2635925851"/>
                        </a:ext>
                      </a:extLst>
                    </a:gridCol>
                    <a:gridCol w="2237781">
                      <a:extLst>
                        <a:ext uri="{9D8B030D-6E8A-4147-A177-3AD203B41FA5}">
                          <a16:colId xmlns:a16="http://schemas.microsoft.com/office/drawing/2014/main" val="1895100197"/>
                        </a:ext>
                      </a:extLst>
                    </a:gridCol>
                  </a:tblGrid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7848351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116004263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𝐾𝐶</m:t>
                                </m:r>
                                <m:r>
                                  <a:rPr lang="en-US" altLang="en-US" b="0" i="1" baseline="-25000" dirty="0" smtClean="0">
                                    <a:latin typeface="Cambria Math" panose="02040503050406030204" pitchFamily="18" charset="0"/>
                                  </a:rPr>
                                  <m:t>0))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026661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𝐾𝐶</m:t>
                                </m:r>
                                <m:r>
                                  <a:rPr lang="en-US" altLang="en-US" b="0" i="1" baseline="-25000" dirty="0" smtClean="0">
                                    <a:latin typeface="Cambria Math" panose="02040503050406030204" pitchFamily="18" charset="0"/>
                                  </a:rPr>
                                  <m:t>0))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052587368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𝐾𝐶</m:t>
                                </m:r>
                                <m:r>
                                  <a:rPr lang="en-US" altLang="en-US" b="0" i="1" baseline="-25000" dirty="0" smtClean="0">
                                    <a:latin typeface="Cambria Math" panose="02040503050406030204" pitchFamily="18" charset="0"/>
                                  </a:rPr>
                                  <m:t>1))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503092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FDD7EA1E-3F75-5045-BE7B-E5A6CDE870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08559479"/>
                  </p:ext>
                </p:extLst>
              </p:nvPr>
            </p:nvGraphicFramePr>
            <p:xfrm>
              <a:off x="7707695" y="3686905"/>
              <a:ext cx="3744466" cy="2926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426030">
                      <a:extLst>
                        <a:ext uri="{9D8B030D-6E8A-4147-A177-3AD203B41FA5}">
                          <a16:colId xmlns:a16="http://schemas.microsoft.com/office/drawing/2014/main" val="336339432"/>
                        </a:ext>
                      </a:extLst>
                    </a:gridCol>
                    <a:gridCol w="508370">
                      <a:extLst>
                        <a:ext uri="{9D8B030D-6E8A-4147-A177-3AD203B41FA5}">
                          <a16:colId xmlns:a16="http://schemas.microsoft.com/office/drawing/2014/main" val="1801137004"/>
                        </a:ext>
                      </a:extLst>
                    </a:gridCol>
                    <a:gridCol w="572285">
                      <a:extLst>
                        <a:ext uri="{9D8B030D-6E8A-4147-A177-3AD203B41FA5}">
                          <a16:colId xmlns:a16="http://schemas.microsoft.com/office/drawing/2014/main" val="2635925851"/>
                        </a:ext>
                      </a:extLst>
                    </a:gridCol>
                    <a:gridCol w="2237781">
                      <a:extLst>
                        <a:ext uri="{9D8B030D-6E8A-4147-A177-3AD203B41FA5}">
                          <a16:colId xmlns:a16="http://schemas.microsoft.com/office/drawing/2014/main" val="189510019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784835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67232" t="-62000" r="-565" b="-306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600426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67232" t="-158824" r="-56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2666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67232" t="-264000" r="-565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258736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67232" t="-356863" r="-565" b="-19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5030924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42895800-4B85-3941-8F6F-010B1E5638C9}"/>
              </a:ext>
            </a:extLst>
          </p:cNvPr>
          <p:cNvGrpSpPr/>
          <p:nvPr/>
        </p:nvGrpSpPr>
        <p:grpSpPr>
          <a:xfrm>
            <a:off x="8097580" y="745409"/>
            <a:ext cx="2691163" cy="2201807"/>
            <a:chOff x="6951908" y="1715537"/>
            <a:chExt cx="3042968" cy="2837066"/>
          </a:xfrm>
        </p:grpSpPr>
        <p:sp>
          <p:nvSpPr>
            <p:cNvPr id="8" name="Text Box 5">
              <a:extLst>
                <a:ext uri="{FF2B5EF4-FFF2-40B4-BE49-F238E27FC236}">
                  <a16:creationId xmlns:a16="http://schemas.microsoft.com/office/drawing/2014/main" id="{E6AD9629-39CE-7A41-AFCA-34EEDD608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3776" y="2955923"/>
              <a:ext cx="1800224" cy="396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/>
                <a:t>And</a:t>
              </a:r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D3D7E8DA-9A0C-5947-AC19-39572975ED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7974" y="3373593"/>
              <a:ext cx="0" cy="11525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636AA267-0E19-7640-8FD2-02617FA0FE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09872" y="3400077"/>
              <a:ext cx="0" cy="11525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F56CB29C-C9A1-554E-841F-1446692A00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555807" y="1715537"/>
              <a:ext cx="0" cy="1225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0950ACC4-246D-5749-BA81-EC0AC7E1C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8039" y="1975111"/>
              <a:ext cx="1366837" cy="812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0: K</a:t>
              </a:r>
              <a:r>
                <a:rPr lang="en-US" altLang="en-US" sz="1400" baseline="-25000" dirty="0"/>
                <a:t>C0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1: K</a:t>
              </a:r>
              <a:r>
                <a:rPr lang="en-US" altLang="en-US" sz="1400" baseline="-25000" dirty="0"/>
                <a:t>C1</a:t>
              </a:r>
            </a:p>
          </p:txBody>
        </p:sp>
        <p:sp>
          <p:nvSpPr>
            <p:cNvPr id="13" name="Text Box 10">
              <a:extLst>
                <a:ext uri="{FF2B5EF4-FFF2-40B4-BE49-F238E27FC236}">
                  <a16:creationId xmlns:a16="http://schemas.microsoft.com/office/drawing/2014/main" id="{B9F8FDC8-70DC-8447-9924-6C6DD15F27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1908" y="3581817"/>
              <a:ext cx="1008063" cy="812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0: K</a:t>
              </a:r>
              <a:r>
                <a:rPr lang="en-US" altLang="en-US" sz="1400" baseline="-25000" dirty="0"/>
                <a:t>A0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1: K</a:t>
              </a:r>
              <a:r>
                <a:rPr lang="en-US" altLang="en-US" sz="1400" baseline="-25000" dirty="0"/>
                <a:t>A1</a:t>
              </a:r>
            </a:p>
          </p:txBody>
        </p:sp>
        <p:sp>
          <p:nvSpPr>
            <p:cNvPr id="14" name="Text Box 11">
              <a:extLst>
                <a:ext uri="{FF2B5EF4-FFF2-40B4-BE49-F238E27FC236}">
                  <a16:creationId xmlns:a16="http://schemas.microsoft.com/office/drawing/2014/main" id="{D932745B-2C27-7241-B998-5B6EAD0BBC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45591" y="3676182"/>
              <a:ext cx="1008062" cy="812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0: K</a:t>
              </a:r>
              <a:r>
                <a:rPr lang="en-US" altLang="en-US" sz="1400" baseline="-25000" dirty="0"/>
                <a:t>B0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1400" dirty="0"/>
                <a:t>1: K</a:t>
              </a:r>
              <a:r>
                <a:rPr lang="en-US" altLang="en-US" sz="1400" baseline="-25000" dirty="0"/>
                <a:t>B1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26A162E-AF09-944E-A9DC-7603415FDE67}"/>
                </a:ext>
              </a:extLst>
            </p:cNvPr>
            <p:cNvSpPr txBox="1"/>
            <p:nvPr/>
          </p:nvSpPr>
          <p:spPr>
            <a:xfrm>
              <a:off x="7626019" y="3866000"/>
              <a:ext cx="431799" cy="396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FAB0C7A-6D98-334D-852A-789C7FC71C9B}"/>
                </a:ext>
              </a:extLst>
            </p:cNvPr>
            <p:cNvSpPr txBox="1"/>
            <p:nvPr/>
          </p:nvSpPr>
          <p:spPr>
            <a:xfrm>
              <a:off x="8513791" y="3926821"/>
              <a:ext cx="431799" cy="396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B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0316DEF-1C09-C848-BB7F-0DB315176AF6}"/>
                </a:ext>
              </a:extLst>
            </p:cNvPr>
            <p:cNvSpPr txBox="1"/>
            <p:nvPr/>
          </p:nvSpPr>
          <p:spPr>
            <a:xfrm>
              <a:off x="8196239" y="2088610"/>
              <a:ext cx="431799" cy="396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5">
                <a:extLst>
                  <a:ext uri="{FF2B5EF4-FFF2-40B4-BE49-F238E27FC236}">
                    <a16:creationId xmlns:a16="http://schemas.microsoft.com/office/drawing/2014/main" id="{D72A0C04-73C9-4243-9DCF-0FBEFF6327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785488"/>
                  </p:ext>
                </p:extLst>
              </p:nvPr>
            </p:nvGraphicFramePr>
            <p:xfrm>
              <a:off x="7707695" y="3686905"/>
              <a:ext cx="3744466" cy="2926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426030">
                      <a:extLst>
                        <a:ext uri="{9D8B030D-6E8A-4147-A177-3AD203B41FA5}">
                          <a16:colId xmlns:a16="http://schemas.microsoft.com/office/drawing/2014/main" val="336339432"/>
                        </a:ext>
                      </a:extLst>
                    </a:gridCol>
                    <a:gridCol w="508370">
                      <a:extLst>
                        <a:ext uri="{9D8B030D-6E8A-4147-A177-3AD203B41FA5}">
                          <a16:colId xmlns:a16="http://schemas.microsoft.com/office/drawing/2014/main" val="1801137004"/>
                        </a:ext>
                      </a:extLst>
                    </a:gridCol>
                    <a:gridCol w="572285">
                      <a:extLst>
                        <a:ext uri="{9D8B030D-6E8A-4147-A177-3AD203B41FA5}">
                          <a16:colId xmlns:a16="http://schemas.microsoft.com/office/drawing/2014/main" val="2635925851"/>
                        </a:ext>
                      </a:extLst>
                    </a:gridCol>
                    <a:gridCol w="2237781">
                      <a:extLst>
                        <a:ext uri="{9D8B030D-6E8A-4147-A177-3AD203B41FA5}">
                          <a16:colId xmlns:a16="http://schemas.microsoft.com/office/drawing/2014/main" val="1895100197"/>
                        </a:ext>
                      </a:extLst>
                    </a:gridCol>
                  </a:tblGrid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7848351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i="1" dirty="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b="0" i="1" dirty="0" smtClean="0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8026661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i="1" dirty="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b="0" i="1" dirty="0" smtClean="0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68631586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i="1" dirty="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b="0" i="1" dirty="0" smtClean="0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052587368"/>
                      </a:ext>
                    </a:extLst>
                  </a:tr>
                  <a:tr h="271903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baseline="-25000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  <m: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altLang="en-US" b="0" i="1" baseline="-25000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en-US" i="1" dirty="0">
                                        <a:latin typeface="Cambria Math" panose="02040503050406030204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n-US" altLang="en-US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altLang="en-US" i="1" dirty="0" smtClean="0">
                                    <a:latin typeface="Cambria Math" panose="02040503050406030204" pitchFamily="18" charset="0"/>
                                  </a:rPr>
                                  <m:t>))</m:t>
                                </m:r>
                              </m:oMath>
                            </m:oMathPara>
                          </a14:m>
                          <a:endParaRPr lang="en-US" altLang="en-US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05090362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5">
                <a:extLst>
                  <a:ext uri="{FF2B5EF4-FFF2-40B4-BE49-F238E27FC236}">
                    <a16:creationId xmlns:a16="http://schemas.microsoft.com/office/drawing/2014/main" id="{D72A0C04-73C9-4243-9DCF-0FBEFF63272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785488"/>
                  </p:ext>
                </p:extLst>
              </p:nvPr>
            </p:nvGraphicFramePr>
            <p:xfrm>
              <a:off x="7707695" y="3686905"/>
              <a:ext cx="3744466" cy="2926080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426030">
                      <a:extLst>
                        <a:ext uri="{9D8B030D-6E8A-4147-A177-3AD203B41FA5}">
                          <a16:colId xmlns:a16="http://schemas.microsoft.com/office/drawing/2014/main" val="336339432"/>
                        </a:ext>
                      </a:extLst>
                    </a:gridCol>
                    <a:gridCol w="508370">
                      <a:extLst>
                        <a:ext uri="{9D8B030D-6E8A-4147-A177-3AD203B41FA5}">
                          <a16:colId xmlns:a16="http://schemas.microsoft.com/office/drawing/2014/main" val="1801137004"/>
                        </a:ext>
                      </a:extLst>
                    </a:gridCol>
                    <a:gridCol w="572285">
                      <a:extLst>
                        <a:ext uri="{9D8B030D-6E8A-4147-A177-3AD203B41FA5}">
                          <a16:colId xmlns:a16="http://schemas.microsoft.com/office/drawing/2014/main" val="2635925851"/>
                        </a:ext>
                      </a:extLst>
                    </a:gridCol>
                    <a:gridCol w="2237781">
                      <a:extLst>
                        <a:ext uri="{9D8B030D-6E8A-4147-A177-3AD203B41FA5}">
                          <a16:colId xmlns:a16="http://schemas.microsoft.com/office/drawing/2014/main" val="1895100197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A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B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solidFill>
                                <a:schemeClr val="tx1"/>
                              </a:solidFill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784835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l="-67232" t="-62000" r="-565" b="-306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02666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7232" t="-158824" r="-56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863158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  <a:p>
                          <a:endParaRPr lang="en-US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7232" t="-264000" r="-565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258736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3"/>
                          <a:stretch>
                            <a:fillRect l="-67232" t="-356863" r="-565" b="-19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509036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75128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4368</TotalTime>
  <Words>2159</Words>
  <Application>Microsoft Office PowerPoint</Application>
  <PresentationFormat>Widescreen</PresentationFormat>
  <Paragraphs>350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Tahoma</vt:lpstr>
      <vt:lpstr>Times New Roman</vt:lpstr>
      <vt:lpstr>Wingdings</vt:lpstr>
      <vt:lpstr>2_Blends</vt:lpstr>
      <vt:lpstr>COE426: Data Privacy</vt:lpstr>
      <vt:lpstr>Limitations of Yao's Algorithms</vt:lpstr>
      <vt:lpstr>1-out-of-2 Oblivious Transfer (OT)</vt:lpstr>
      <vt:lpstr>A 1-out-of-2 Oblivious Transfer Protocol</vt:lpstr>
      <vt:lpstr>A 1-out-of-2 Oblivious Transfer Protocol</vt:lpstr>
      <vt:lpstr>1-out-of-n OT</vt:lpstr>
      <vt:lpstr>Overview of Yao’s Garbled Circuit Protocol</vt:lpstr>
      <vt:lpstr>Circuit Computation</vt:lpstr>
      <vt:lpstr>Garbled Circuit</vt:lpstr>
      <vt:lpstr>Evaluation of Garbed Circuit</vt:lpstr>
      <vt:lpstr>Translating Input</vt:lpstr>
      <vt:lpstr>Finishing the Evaluation</vt:lpstr>
      <vt:lpstr>Example</vt:lpstr>
      <vt:lpstr>Step1: Pick Random Keys For Each Wire</vt:lpstr>
      <vt:lpstr>Step 2: Encrypt Truth Table</vt:lpstr>
      <vt:lpstr>Step 3: Send Garbled Truth Table</vt:lpstr>
      <vt:lpstr>Step 4: Send Keys For Alice’s Inputs</vt:lpstr>
      <vt:lpstr>Step 5: Use OT on Keys for Bob’s Input</vt:lpstr>
      <vt:lpstr>Step 6: Evaluate One Garbled Gate</vt:lpstr>
      <vt:lpstr>Step 7: Evaluate Entire Circuit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Muhamad Felemban</cp:lastModifiedBy>
  <cp:revision>160</cp:revision>
  <dcterms:created xsi:type="dcterms:W3CDTF">2019-09-14T20:42:02Z</dcterms:created>
  <dcterms:modified xsi:type="dcterms:W3CDTF">2020-11-10T15:01:23Z</dcterms:modified>
</cp:coreProperties>
</file>