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83" r:id="rId3"/>
  </p:sldMasterIdLst>
  <p:notesMasterIdLst>
    <p:notesMasterId r:id="rId26"/>
  </p:notesMasterIdLst>
  <p:handoutMasterIdLst>
    <p:handoutMasterId r:id="rId27"/>
  </p:handoutMasterIdLst>
  <p:sldIdLst>
    <p:sldId id="256" r:id="rId4"/>
    <p:sldId id="649" r:id="rId5"/>
    <p:sldId id="658" r:id="rId6"/>
    <p:sldId id="653" r:id="rId7"/>
    <p:sldId id="652" r:id="rId8"/>
    <p:sldId id="597" r:id="rId9"/>
    <p:sldId id="593" r:id="rId10"/>
    <p:sldId id="591" r:id="rId11"/>
    <p:sldId id="601" r:id="rId12"/>
    <p:sldId id="594" r:id="rId13"/>
    <p:sldId id="654" r:id="rId14"/>
    <p:sldId id="290" r:id="rId15"/>
    <p:sldId id="599" r:id="rId16"/>
    <p:sldId id="626" r:id="rId17"/>
    <p:sldId id="659" r:id="rId18"/>
    <p:sldId id="311" r:id="rId19"/>
    <p:sldId id="317" r:id="rId20"/>
    <p:sldId id="622" r:id="rId21"/>
    <p:sldId id="662" r:id="rId22"/>
    <p:sldId id="605" r:id="rId23"/>
    <p:sldId id="661" r:id="rId24"/>
    <p:sldId id="660" r:id="rId25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4" autoAdjust="0"/>
    <p:restoredTop sz="96973" autoAdjust="0"/>
  </p:normalViewPr>
  <p:slideViewPr>
    <p:cSldViewPr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-4456"/>
    </p:cViewPr>
  </p:sorterViewPr>
  <p:notesViewPr>
    <p:cSldViewPr>
      <p:cViewPr varScale="1">
        <p:scale>
          <a:sx n="119" d="100"/>
          <a:sy n="119" d="100"/>
        </p:scale>
        <p:origin x="5144" y="200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2-BE40-A2F2-7D6223A42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A02-BE40-A2F2-7D6223A42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A02-BE40-A2F2-7D6223A42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87135"/>
        <c:axId val="1134761727"/>
      </c:barChart>
      <c:catAx>
        <c:axId val="11373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61727"/>
        <c:crosses val="autoZero"/>
        <c:auto val="1"/>
        <c:lblAlgn val="ctr"/>
        <c:lblOffset val="100"/>
        <c:noMultiLvlLbl val="0"/>
      </c:catAx>
      <c:valAx>
        <c:axId val="113476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8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E-C141-9DAD-84974FA80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8FE-C141-9DAD-84974FA80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8FE-C141-9DAD-84974FA80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87135"/>
        <c:axId val="1134761727"/>
      </c:barChart>
      <c:catAx>
        <c:axId val="11373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61727"/>
        <c:crosses val="autoZero"/>
        <c:auto val="1"/>
        <c:lblAlgn val="ctr"/>
        <c:lblOffset val="100"/>
        <c:noMultiLvlLbl val="0"/>
      </c:catAx>
      <c:valAx>
        <c:axId val="113476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8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59cca6594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59cca6594_6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7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75a1e945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75a1e945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\frac{\mathbb{P}\{A(D)=(r_1,r_2)\}}{\mathbb{P}\{A(D')=(r_1,r_2)\}}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\frac{\mathbb{P}\{A_1(D)=r_1\}\mathbb{P}\{A_2(D)=r_2\}}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{\mathbb{P}\{A_1(D')=r_1\}\mathbb{P}\{A_2(D')=r_2\}}\\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\left(\frac{\mathbb{P}\{A_1(D)=r_1\}\}}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{\mathbb{P}\{A_1(D')=r_1\}\}}\right)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\left(\frac{\mathbb{P}\{A_2(D)=r_2\}}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{\mathbb{P}\{A_2(D')=r_2\}}\right)\\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\le \exp(\epsilon_1)\exp(\epsilon_2) 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= \exp(\epsilon_1+\epsilon_2)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\frac{\mathbb{P}\{A(D)\in S_1\times S_2\}}{\mathbb{P}\{A(D')\in S_1\times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\frac{\mathbb{P}\{A_1(D)\in S_1\}\mathbb{P}\{A_2(D)\in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{\mathbb{P}\{A_1(D')\in S_1\}\mathbb{P}\{A_2(D')\in S_2\}}\\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\left(\frac{\mathbb{P}\{A_1(D)\in S_1\}\}}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{\mathbb{P}\{A_1(D')\in S_1\}\}}\right)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\left(\frac{\mathbb{P}\{A_2(D)\in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{\mathbb{P}\{A_2(D')\in S_2\}}\right)\\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\le \exp(\epsilon_1)\exp(\epsilon_2) 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\exp(\epsilon_1+\epsilon_2)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COE426: Lecture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426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</a:t>
            </a:r>
            <a:r>
              <a:rPr lang="ar-SA" altLang="en-US" dirty="0"/>
              <a:t>8</a:t>
            </a:r>
            <a:r>
              <a:rPr lang="en-US" altLang="en-US" dirty="0"/>
              <a:t>: Differential Privacy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FF455-E472-BF45-B590-E74D716C3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Recall, randomized function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-differentially private if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any possible output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probability density is </a:t>
                </a:r>
                <a:r>
                  <a:rPr lang="en-US" b="1" dirty="0"/>
                  <a:t>proportional</a:t>
                </a:r>
                <a:r>
                  <a:rPr lang="en-US" dirty="0"/>
                  <a:t> to the probability density of the added noise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,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𝐿𝑎𝑝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𝐿𝑎𝑝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Recall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FF455-E472-BF45-B590-E74D716C3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67" r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D9A416A-C116-9148-B05C-21A44C01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4313"/>
            <a:ext cx="7307263" cy="700087"/>
          </a:xfrm>
        </p:spPr>
        <p:txBody>
          <a:bodyPr>
            <a:normAutofit/>
          </a:bodyPr>
          <a:lstStyle/>
          <a:p>
            <a:r>
              <a:rPr lang="en-US" dirty="0"/>
              <a:t>Laplace Mechanism: Sketch of Proof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F5C8-7733-244C-8692-F1C4BA8E8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16201-7569-A141-8D64-66101AA8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</a:p>
        </p:txBody>
      </p:sp>
    </p:spTree>
    <p:extLst>
      <p:ext uri="{BB962C8B-B14F-4D97-AF65-F5344CB8AC3E}">
        <p14:creationId xmlns:p14="http://schemas.microsoft.com/office/powerpoint/2010/main" val="8483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87B72F1-49D6-E640-9611-C90164D2C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people having disease</a:t>
                </a:r>
              </a:p>
              <a:p>
                <a:pPr lvl="1"/>
                <a:r>
                  <a:rPr lang="en-US" dirty="0"/>
                  <a:t>True answer = 3</a:t>
                </a:r>
              </a:p>
              <a:p>
                <a:pPr lvl="1"/>
                <a:r>
                  <a:rPr lang="en-US" dirty="0"/>
                  <a:t>Sensitivity = 1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,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drawn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Mean = 0</a:t>
                </a:r>
              </a:p>
              <a:p>
                <a:pPr lvl="1"/>
                <a:r>
                  <a:rPr lang="en-US" dirty="0"/>
                  <a:t>Variance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87B72F1-49D6-E640-9611-C90164D2C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Example: COUNT query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5535295" cy="5206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4078604"/>
            <a:ext cx="5286375" cy="388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342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endParaRPr sz="2175" baseline="24904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0519" y="1627736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A38D104F-38E6-BC40-ABF0-F61937C9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77277"/>
              </p:ext>
            </p:extLst>
          </p:nvPr>
        </p:nvGraphicFramePr>
        <p:xfrm>
          <a:off x="7229492" y="1981200"/>
          <a:ext cx="1371600" cy="241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598">
                <a:tc>
                  <a:txBody>
                    <a:bodyPr/>
                    <a:lstStyle/>
                    <a:p>
                      <a:pPr marL="400685" marR="274320" indent="-116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(Y/N)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99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1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4FE00F-457A-6E40-9931-14C519084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Sum of Age (suppose Age is in [</a:t>
                </a:r>
                <a:r>
                  <a:rPr lang="en-US" dirty="0" err="1"/>
                  <a:t>a,b</a:t>
                </a:r>
                <a:r>
                  <a:rPr lang="en-US" dirty="0"/>
                  <a:t>])</a:t>
                </a:r>
              </a:p>
              <a:p>
                <a:pPr lvl="1"/>
                <a:r>
                  <a:rPr lang="en-US" dirty="0"/>
                  <a:t>Sensitivity = 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,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drawn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Mean = 0</a:t>
                </a:r>
              </a:p>
              <a:p>
                <a:pPr lvl="1"/>
                <a:r>
                  <a:rPr lang="en-US" dirty="0"/>
                  <a:t>Variance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4FE00F-457A-6E40-9931-14C519084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Example: Sum (Average) query</a:t>
            </a:r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6629400" y="1600200"/>
            <a:ext cx="2398776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3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C06-7670-CF4D-A6DB-01977271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privacy has three properties that makes it very practical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Post-Processing invariance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Composition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dirty="0"/>
              <a:t>Sequential composition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dirty="0"/>
              <a:t>Parallel composition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Group privacy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1F27D-8170-104B-A16C-E7A21EB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Differential Privacy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B4C5-A1EF-BC4E-8D6C-D1327FD7D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6E5E-8015-634D-BAE0-81955FA3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</a:p>
        </p:txBody>
      </p:sp>
    </p:spTree>
    <p:extLst>
      <p:ext uri="{BB962C8B-B14F-4D97-AF65-F5344CB8AC3E}">
        <p14:creationId xmlns:p14="http://schemas.microsoft.com/office/powerpoint/2010/main" val="6620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225133-63AE-2641-BEC8-5ADF53011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-differentially private algorithm that accesses a private database D, then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any arbitrary function, is also satisfies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</a:t>
                </a:r>
              </a:p>
              <a:p>
                <a:r>
                  <a:rPr lang="en-US" dirty="0"/>
                  <a:t>In other words, differential privacy is robust against further process of a previous database output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225133-63AE-2641-BEC8-5ADF53011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32292"/>
            <a:ext cx="7307263" cy="505908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Post-processing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1732" y="4002502"/>
            <a:ext cx="7258935" cy="2065857"/>
            <a:chOff x="1141732" y="4002502"/>
            <a:chExt cx="7258935" cy="2065857"/>
          </a:xfrm>
        </p:grpSpPr>
        <p:sp>
          <p:nvSpPr>
            <p:cNvPr id="53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227" y="4714055"/>
              <a:ext cx="4378058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97" y="4469155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55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5226" y="5159967"/>
              <a:ext cx="4378058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175" y="458607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111" y="5638800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592" y="56990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59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732" y="4419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ular Callout 59">
              <a:extLst>
                <a:ext uri="{FF2B5EF4-FFF2-40B4-BE49-F238E27FC236}">
                  <a16:creationId xmlns:a16="http://schemas.microsoft.com/office/drawing/2014/main" id="{7F498B8C-C090-FF4C-BD64-C52D5FC49A16}"/>
                </a:ext>
              </a:extLst>
            </p:cNvPr>
            <p:cNvSpPr/>
            <p:nvPr/>
          </p:nvSpPr>
          <p:spPr>
            <a:xfrm>
              <a:off x="2340274" y="4002502"/>
              <a:ext cx="2791738" cy="445911"/>
            </a:xfrm>
            <a:prstGeom prst="wedgeRectCallout">
              <a:avLst>
                <a:gd name="adj1" fmla="val -66867"/>
                <a:gd name="adj2" fmla="val 427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# individuals with salary &gt; $30K?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3619174" y="5513487"/>
                  <a:ext cx="2139112" cy="404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174" y="5513487"/>
                  <a:ext cx="2139112" cy="404983"/>
                </a:xfrm>
                <a:prstGeom prst="rect">
                  <a:avLst/>
                </a:prstGeom>
                <a:blipFill>
                  <a:blip r:embed="rId4"/>
                  <a:stretch>
                    <a:fillRect l="-855"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C06-7670-CF4D-A6DB-01977271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Composability is the ability to join the output of two (or more) differentially privacy mechanisms </a:t>
            </a:r>
          </a:p>
          <a:p>
            <a:r>
              <a:rPr lang="en-US" dirty="0"/>
              <a:t>There are two compositions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Sequential composition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Parallel composition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1F27D-8170-104B-A16C-E7A21EB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Composability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31707AA-68DD-0F47-B0EE-6ED9E72C7A0C}"/>
              </a:ext>
            </a:extLst>
          </p:cNvPr>
          <p:cNvSpPr/>
          <p:nvPr/>
        </p:nvSpPr>
        <p:spPr>
          <a:xfrm>
            <a:off x="1752600" y="3662748"/>
            <a:ext cx="2287525" cy="1823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0FCE111-8E7A-B14B-B34A-4671A5AEDBDD}"/>
              </a:ext>
            </a:extLst>
          </p:cNvPr>
          <p:cNvSpPr txBox="1"/>
          <p:nvPr/>
        </p:nvSpPr>
        <p:spPr>
          <a:xfrm>
            <a:off x="1905001" y="5750859"/>
            <a:ext cx="22875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006FC0"/>
                </a:solidFill>
                <a:latin typeface="Calibri"/>
                <a:cs typeface="Calibri"/>
              </a:rPr>
              <a:t>Sequential</a:t>
            </a:r>
            <a:r>
              <a:rPr lang="en-US"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006FC0"/>
                </a:solidFill>
                <a:latin typeface="Calibri"/>
                <a:cs typeface="Calibri"/>
              </a:rPr>
              <a:t>composition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1D470E5-04ED-044A-A24A-3BE935C5D12C}"/>
              </a:ext>
            </a:extLst>
          </p:cNvPr>
          <p:cNvSpPr/>
          <p:nvPr/>
        </p:nvSpPr>
        <p:spPr>
          <a:xfrm>
            <a:off x="5638800" y="3753611"/>
            <a:ext cx="1967485" cy="1660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70E474D-8C56-B44B-82F3-3C06E26E16FB}"/>
              </a:ext>
            </a:extLst>
          </p:cNvPr>
          <p:cNvSpPr txBox="1"/>
          <p:nvPr/>
        </p:nvSpPr>
        <p:spPr>
          <a:xfrm>
            <a:off x="5423915" y="5773935"/>
            <a:ext cx="26532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46990">
              <a:lnSpc>
                <a:spcPct val="100000"/>
              </a:lnSpc>
              <a:spcBef>
                <a:spcPts val="100"/>
              </a:spcBef>
              <a:defRPr sz="1600" spc="-5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Parallel composition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BAFE97-FC81-E54C-84EC-DE465E6C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1461876"/>
          </a:xfrm>
        </p:spPr>
        <p:txBody>
          <a:bodyPr/>
          <a:lstStyle/>
          <a:p>
            <a:pPr algn="r"/>
            <a:r>
              <a:rPr lang="en-US" dirty="0"/>
              <a:t>Arbitrary composition (sequential and/or parallel) of </a:t>
            </a:r>
            <a:r>
              <a:rPr lang="en-US" i="1" dirty="0"/>
              <a:t>k </a:t>
            </a:r>
            <a:r>
              <a:rPr lang="en-US" dirty="0"/>
              <a:t>differentially private algorithms is still differentially private</a:t>
            </a:r>
          </a:p>
        </p:txBody>
      </p:sp>
      <p:sp>
        <p:nvSpPr>
          <p:cNvPr id="701" name="Google Shape;701;p71"/>
          <p:cNvSpPr txBox="1">
            <a:spLocks noGrp="1"/>
          </p:cNvSpPr>
          <p:nvPr>
            <p:ph type="title"/>
          </p:nvPr>
        </p:nvSpPr>
        <p:spPr>
          <a:xfrm>
            <a:off x="1447800" y="218074"/>
            <a:ext cx="7307263" cy="620126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/>
              <a:t>Composition guarantees for DP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3F70DD9D-122E-6E40-92E2-0AC81C6CCFAA}"/>
              </a:ext>
            </a:extLst>
          </p:cNvPr>
          <p:cNvSpPr/>
          <p:nvPr/>
        </p:nvSpPr>
        <p:spPr>
          <a:xfrm>
            <a:off x="1371600" y="2833475"/>
            <a:ext cx="2287525" cy="1823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24944564-0428-4D44-AA4D-DA9DB4A6A8BD}"/>
              </a:ext>
            </a:extLst>
          </p:cNvPr>
          <p:cNvSpPr txBox="1"/>
          <p:nvPr/>
        </p:nvSpPr>
        <p:spPr>
          <a:xfrm>
            <a:off x="1524001" y="4921586"/>
            <a:ext cx="22875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006FC0"/>
                </a:solidFill>
                <a:latin typeface="Calibri"/>
                <a:cs typeface="Calibri"/>
              </a:rPr>
              <a:t>Sequential</a:t>
            </a:r>
            <a:r>
              <a:rPr lang="en-US"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006FC0"/>
                </a:solidFill>
                <a:latin typeface="Calibri"/>
                <a:cs typeface="Calibri"/>
              </a:rPr>
              <a:t>composition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A801E608-F571-D745-B996-DD8439874C8F}"/>
              </a:ext>
            </a:extLst>
          </p:cNvPr>
          <p:cNvSpPr/>
          <p:nvPr/>
        </p:nvSpPr>
        <p:spPr>
          <a:xfrm>
            <a:off x="5257800" y="2924338"/>
            <a:ext cx="1967485" cy="1660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E3444608-1E0D-4C4B-A3D4-A15EB80C7AE0}"/>
              </a:ext>
            </a:extLst>
          </p:cNvPr>
          <p:cNvSpPr txBox="1"/>
          <p:nvPr/>
        </p:nvSpPr>
        <p:spPr>
          <a:xfrm>
            <a:off x="5042915" y="4944662"/>
            <a:ext cx="265328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46990">
              <a:lnSpc>
                <a:spcPct val="100000"/>
              </a:lnSpc>
              <a:spcBef>
                <a:spcPts val="100"/>
              </a:spcBef>
              <a:defRPr sz="1600" spc="-5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Parallel composition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5163948"/>
                <a:ext cx="2529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ar-SA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∑</m:t>
                    </m:r>
                    <m:r>
                      <a:rPr lang="ar-SA" i="1" spc="-7" baseline="-20833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  <m:sSub>
                      <m:sSubPr>
                        <m:ctrlP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𝜖</m:t>
                        </m:r>
                      </m:e>
                      <m:sub>
                        <m: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spc="-7" baseline="-20833" dirty="0">
                    <a:solidFill>
                      <a:srgbClr val="FF0000"/>
                    </a:solidFill>
                    <a:latin typeface="Calibri"/>
                    <a:cs typeface="Calibri"/>
                  </a:rPr>
                  <a:t>   </a:t>
                </a:r>
                <a:r>
                  <a:rPr lang="ar-SA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–</a:t>
                </a:r>
                <a:r>
                  <a:rPr lang="en-US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differential</a:t>
                </a:r>
                <a:r>
                  <a:rPr lang="en-US" spc="-21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privacy</a:t>
                </a:r>
                <a:endParaRPr lang="en-US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163948"/>
                <a:ext cx="2529667" cy="369332"/>
              </a:xfrm>
              <a:prstGeom prst="rect">
                <a:avLst/>
              </a:prstGeom>
              <a:blipFill>
                <a:blip r:embed="rId5"/>
                <a:stretch>
                  <a:fillRect t="-8197" r="-19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000" y="5180631"/>
                <a:ext cx="3039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max</m:t>
                    </m:r>
                    <m:r>
                      <a:rPr lang="en-US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sSub>
                      <m:sSubPr>
                        <m:ctrlP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i</m:t>
                        </m:r>
                      </m:sub>
                    </m:sSub>
                    <m:r>
                      <a:rPr lang="ar-SA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 )–</m:t>
                    </m:r>
                  </m:oMath>
                </a14:m>
                <a:r>
                  <a:rPr lang="en-US" i="1" spc="-5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libri"/>
                  </a:rPr>
                  <a:t>differential privacy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80631"/>
                <a:ext cx="3039807" cy="369332"/>
              </a:xfrm>
              <a:prstGeom prst="rect">
                <a:avLst/>
              </a:prstGeom>
              <a:blipFill>
                <a:blip r:embed="rId6"/>
                <a:stretch>
                  <a:fillRect t="-11667" r="-8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11527" y="2924338"/>
            <a:ext cx="455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0.1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3018987"/>
            <a:ext cx="455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0.1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004" y="5575483"/>
            <a:ext cx="159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637776"/>
            <a:ext cx="159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3" grpId="0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Calibri"/>
              </a:rPr>
              <a:t>Claim: </a:t>
            </a:r>
            <a:r>
              <a:rPr lang="en-US" dirty="0">
                <a:sym typeface="Calibri"/>
              </a:rPr>
              <a:t>The algorithm A(D) = (A1(D), A2(D)) is (ε1+ε2)-differentially private.</a:t>
            </a:r>
          </a:p>
          <a:p>
            <a:endParaRPr lang="en-US" dirty="0">
              <a:sym typeface="Calibri"/>
            </a:endParaRPr>
          </a:p>
          <a:p>
            <a:endParaRPr lang="en-US" dirty="0">
              <a:sym typeface="Calibri"/>
            </a:endParaRPr>
          </a:p>
          <a:p>
            <a:r>
              <a:rPr lang="en-US" b="1" dirty="0"/>
              <a:t>Proof</a:t>
            </a:r>
            <a:r>
              <a:rPr lang="en-US" dirty="0"/>
              <a:t> (for discrete probability distributions): Fix neighboring D, D' and any two outputs r1 in the range of A1, and r2 in the range of A2.</a:t>
            </a:r>
          </a:p>
          <a:p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785" name="Google Shape;785;p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Sequential Composability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64375" y="1836138"/>
            <a:ext cx="2370300" cy="1266600"/>
            <a:chOff x="6329673" y="2237904"/>
            <a:chExt cx="2370300" cy="1266600"/>
          </a:xfrm>
        </p:grpSpPr>
        <p:sp>
          <p:nvSpPr>
            <p:cNvPr id="784" name="Google Shape;784;p77"/>
            <p:cNvSpPr/>
            <p:nvPr/>
          </p:nvSpPr>
          <p:spPr>
            <a:xfrm>
              <a:off x="6329673" y="2237904"/>
              <a:ext cx="2370300" cy="1266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77"/>
            <p:cNvSpPr/>
            <p:nvPr/>
          </p:nvSpPr>
          <p:spPr>
            <a:xfrm>
              <a:off x="6444323" y="2357754"/>
              <a:ext cx="1029300" cy="9918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77"/>
            <p:cNvSpPr/>
            <p:nvPr/>
          </p:nvSpPr>
          <p:spPr>
            <a:xfrm>
              <a:off x="7551048" y="2357754"/>
              <a:ext cx="1029300" cy="9918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77"/>
            <p:cNvSpPr txBox="1"/>
            <p:nvPr/>
          </p:nvSpPr>
          <p:spPr>
            <a:xfrm>
              <a:off x="6553523" y="2567904"/>
              <a:ext cx="8109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-DP</a:t>
              </a:r>
              <a:endParaRPr/>
            </a:p>
          </p:txBody>
        </p:sp>
        <p:sp>
          <p:nvSpPr>
            <p:cNvPr id="789" name="Google Shape;789;p77"/>
            <p:cNvSpPr txBox="1"/>
            <p:nvPr/>
          </p:nvSpPr>
          <p:spPr>
            <a:xfrm>
              <a:off x="7660248" y="2567904"/>
              <a:ext cx="8109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-DP</a:t>
              </a:r>
              <a:endParaRPr/>
            </a:p>
          </p:txBody>
        </p:sp>
      </p:grpSp>
      <p:sp>
        <p:nvSpPr>
          <p:cNvPr id="791" name="Google Shape;791;p77"/>
          <p:cNvSpPr txBox="1"/>
          <p:nvPr/>
        </p:nvSpPr>
        <p:spPr>
          <a:xfrm>
            <a:off x="3180325" y="2091725"/>
            <a:ext cx="346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2" name="Google Shape;79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965" y="4419600"/>
            <a:ext cx="5662783" cy="16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7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FD6F66-0EBB-A546-A707-3882A2D7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 about privacy of a complex algorithm is hard</a:t>
            </a:r>
          </a:p>
          <a:p>
            <a:r>
              <a:rPr lang="en-US" dirty="0"/>
              <a:t>Helps software design process</a:t>
            </a:r>
          </a:p>
          <a:p>
            <a:r>
              <a:rPr lang="en-US" dirty="0"/>
              <a:t>If building blocks are proven to be private, it  would be easy to reason about privacy of a  complex algorithm built entirely using these  building blocks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Why Composition?</a:t>
            </a:r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5334000" y="4191000"/>
            <a:ext cx="2950463" cy="140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1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Histogram queries are an example of the parallel composition</a:t>
                </a:r>
              </a:p>
              <a:p>
                <a:r>
                  <a:rPr lang="en-US" dirty="0"/>
                  <a:t>The addition or removal of a row can only change the count in a bucket by 1</a:t>
                </a:r>
              </a:p>
              <a:p>
                <a:r>
                  <a:rPr lang="en-US" dirty="0"/>
                  <a:t>This means we need only perturb the count in each bucket according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Answer </a:t>
                </a:r>
                <a:r>
                  <a:rPr lang="en-US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queries by adding Lap(</a:t>
                </a:r>
                <a:r>
                  <a:rPr lang="en-US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1/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) 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to each answer; Gives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-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DP</a:t>
                </a:r>
                <a:r>
                  <a:rPr lang="en-US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over all</a:t>
                </a:r>
                <a:endParaRPr lang="en-US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dirty="0"/>
              <a:t>Differentially Private Histogram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721;p72">
                <a:extLst>
                  <a:ext uri="{FF2B5EF4-FFF2-40B4-BE49-F238E27FC236}">
                    <a16:creationId xmlns:a16="http://schemas.microsoft.com/office/drawing/2014/main" id="{FCA5F9AE-DDB2-334B-B833-36DE7A0E82C9}"/>
                  </a:ext>
                </a:extLst>
              </p:cNvPr>
              <p:cNvSpPr/>
              <p:nvPr/>
            </p:nvSpPr>
            <p:spPr>
              <a:xfrm>
                <a:off x="2585659" y="4800600"/>
                <a:ext cx="3962400" cy="1257300"/>
              </a:xfrm>
              <a:prstGeom prst="rect">
                <a:avLst/>
              </a:prstGeom>
              <a:gradFill>
                <a:gsLst>
                  <a:gs pos="0">
                    <a:srgbClr val="DAFEA4"/>
                  </a:gs>
                  <a:gs pos="35000">
                    <a:srgbClr val="E3FEBF"/>
                  </a:gs>
                  <a:gs pos="100000">
                    <a:srgbClr val="F4FEE6"/>
                  </a:gs>
                </a:gsLst>
                <a:lin ang="16200038" scaled="0"/>
              </a:gradFill>
              <a:ln w="9525" cap="flat" cmpd="sng">
                <a:solidFill>
                  <a:srgbClr val="97B85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Given queries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,...</a:t>
                </a:r>
                <a:r>
                  <a:rPr lang="en" sz="2400" i="1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</a:t>
                </a: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:</a:t>
                </a: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Roboto"/>
                  <a:buAutoNum type="arabicPeriod"/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(D), </a:t>
                </a:r>
                <a:r>
                  <a:rPr lang="en" sz="2400" i="1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=1...k</a:t>
                </a: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Roboto"/>
                  <a:buAutoNum type="arabicPeriod"/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Output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(D) +</a:t>
                </a: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Lap(</a:t>
                </a:r>
                <a:r>
                  <a:rPr lang="en" sz="2400" i="1" dirty="0">
                    <a:solidFill>
                      <a:srgbClr val="FF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/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)</a:t>
                </a:r>
                <a:endParaRPr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1" name="Google Shape;721;p72">
                <a:extLst>
                  <a:ext uri="{FF2B5EF4-FFF2-40B4-BE49-F238E27FC236}">
                    <a16:creationId xmlns:a16="http://schemas.microsoft.com/office/drawing/2014/main" id="{FCA5F9AE-DDB2-334B-B833-36DE7A0E8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659" y="4800600"/>
                <a:ext cx="3962400" cy="1257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rgbClr val="97B85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723;p72">
            <a:extLst>
              <a:ext uri="{FF2B5EF4-FFF2-40B4-BE49-F238E27FC236}">
                <a16:creationId xmlns:a16="http://schemas.microsoft.com/office/drawing/2014/main" id="{B33C71F8-FA91-F946-87E8-C074711A792C}"/>
              </a:ext>
            </a:extLst>
          </p:cNvPr>
          <p:cNvSpPr txBox="1"/>
          <p:nvPr/>
        </p:nvSpPr>
        <p:spPr>
          <a:xfrm>
            <a:off x="5105038" y="4953000"/>
            <a:ext cx="2895962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COE426: Lecture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differential privacy definition</a:t>
            </a:r>
          </a:p>
          <a:p>
            <a:r>
              <a:rPr lang="en-US" dirty="0"/>
              <a:t>Global sensitivity </a:t>
            </a:r>
          </a:p>
          <a:p>
            <a:r>
              <a:rPr lang="en-US" dirty="0"/>
              <a:t>Laplace Mechanism 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Properties of differential privacy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0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2176" y="1453896"/>
            <a:ext cx="2909316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971" y="1290827"/>
            <a:ext cx="2206752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169925" y="0"/>
                </a:moveTo>
                <a:lnTo>
                  <a:pt x="169925" y="74295"/>
                </a:lnTo>
                <a:lnTo>
                  <a:pt x="0" y="74295"/>
                </a:lnTo>
                <a:lnTo>
                  <a:pt x="0" y="222885"/>
                </a:lnTo>
                <a:lnTo>
                  <a:pt x="169925" y="222885"/>
                </a:lnTo>
                <a:lnTo>
                  <a:pt x="169925" y="297179"/>
                </a:lnTo>
                <a:lnTo>
                  <a:pt x="318515" y="148589"/>
                </a:lnTo>
                <a:lnTo>
                  <a:pt x="1699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0" y="74295"/>
                </a:moveTo>
                <a:lnTo>
                  <a:pt x="169925" y="74295"/>
                </a:lnTo>
                <a:lnTo>
                  <a:pt x="169925" y="0"/>
                </a:lnTo>
                <a:lnTo>
                  <a:pt x="318515" y="148589"/>
                </a:lnTo>
                <a:lnTo>
                  <a:pt x="169925" y="297179"/>
                </a:lnTo>
                <a:lnTo>
                  <a:pt x="169925" y="222885"/>
                </a:lnTo>
                <a:lnTo>
                  <a:pt x="0" y="222885"/>
                </a:lnTo>
                <a:lnTo>
                  <a:pt x="0" y="7429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405127"/>
            <a:ext cx="228600" cy="1757680"/>
          </a:xfrm>
          <a:custGeom>
            <a:avLst/>
            <a:gdLst/>
            <a:ahLst/>
            <a:cxnLst/>
            <a:rect l="l" t="t" r="r" b="b"/>
            <a:pathLst>
              <a:path w="228600" h="1757680">
                <a:moveTo>
                  <a:pt x="0" y="1757172"/>
                </a:moveTo>
                <a:lnTo>
                  <a:pt x="228600" y="1757172"/>
                </a:lnTo>
                <a:lnTo>
                  <a:pt x="228600" y="0"/>
                </a:lnTo>
                <a:lnTo>
                  <a:pt x="0" y="0"/>
                </a:lnTo>
                <a:lnTo>
                  <a:pt x="0" y="175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3911" y="3983735"/>
            <a:ext cx="2990087" cy="2046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5"/>
                </a:lnTo>
                <a:lnTo>
                  <a:pt x="171450" y="222885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5"/>
                </a:lnTo>
                <a:lnTo>
                  <a:pt x="0" y="222885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3745991"/>
            <a:ext cx="2167128" cy="2228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3983735"/>
            <a:ext cx="2997707" cy="201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8300" y="4090415"/>
            <a:ext cx="568960" cy="1325880"/>
          </a:xfrm>
          <a:custGeom>
            <a:avLst/>
            <a:gdLst/>
            <a:ahLst/>
            <a:cxnLst/>
            <a:rect l="l" t="t" r="r" b="b"/>
            <a:pathLst>
              <a:path w="568960" h="1325879">
                <a:moveTo>
                  <a:pt x="0" y="1325880"/>
                </a:moveTo>
                <a:lnTo>
                  <a:pt x="568451" y="1325880"/>
                </a:lnTo>
                <a:lnTo>
                  <a:pt x="568451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4"/>
                </a:lnTo>
                <a:lnTo>
                  <a:pt x="171450" y="222884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4"/>
                </a:lnTo>
                <a:lnTo>
                  <a:pt x="0" y="222884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278" y="6138122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records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6358" y="6171488"/>
            <a:ext cx="177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histogram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5888" y="6138122"/>
            <a:ext cx="228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Perturbed </a:t>
            </a:r>
            <a:r>
              <a:rPr sz="1800" b="1" spc="-10" dirty="0">
                <a:latin typeface="Calibri"/>
                <a:cs typeface="Calibri"/>
              </a:rPr>
              <a:t>histogram 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800" b="1" spc="-10" dirty="0">
                <a:latin typeface="Calibri"/>
                <a:cs typeface="Calibri"/>
              </a:rPr>
              <a:t>differential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privacy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ln w="9144">
            <a:solidFill>
              <a:srgbClr val="385D8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5811" y="1405127"/>
            <a:ext cx="2968751" cy="201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757" y="2611373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2814" y="231571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07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2642" y="2020061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3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3473" y="2611373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31102" y="2334005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0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0473" y="2295905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67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3473" y="2020061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5">
                <a:moveTo>
                  <a:pt x="0" y="0"/>
                </a:moveTo>
                <a:lnTo>
                  <a:pt x="0" y="60515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9593" y="1992629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61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6309" y="2605277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6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172212" y="0"/>
                </a:moveTo>
                <a:lnTo>
                  <a:pt x="172212" y="73914"/>
                </a:lnTo>
                <a:lnTo>
                  <a:pt x="0" y="73914"/>
                </a:lnTo>
                <a:lnTo>
                  <a:pt x="0" y="221742"/>
                </a:lnTo>
                <a:lnTo>
                  <a:pt x="172212" y="221742"/>
                </a:lnTo>
                <a:lnTo>
                  <a:pt x="172212" y="295656"/>
                </a:lnTo>
                <a:lnTo>
                  <a:pt x="320039" y="147828"/>
                </a:lnTo>
                <a:lnTo>
                  <a:pt x="1722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0" y="73914"/>
                </a:moveTo>
                <a:lnTo>
                  <a:pt x="172212" y="73914"/>
                </a:lnTo>
                <a:lnTo>
                  <a:pt x="172212" y="0"/>
                </a:lnTo>
                <a:lnTo>
                  <a:pt x="320039" y="147828"/>
                </a:lnTo>
                <a:lnTo>
                  <a:pt x="172212" y="295656"/>
                </a:lnTo>
                <a:lnTo>
                  <a:pt x="172212" y="221742"/>
                </a:lnTo>
                <a:lnTo>
                  <a:pt x="0" y="221742"/>
                </a:lnTo>
                <a:lnTo>
                  <a:pt x="0" y="7391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2065" rIns="0" bIns="0" rtlCol="0">
            <a:spAutoFit/>
          </a:bodyPr>
          <a:lstStyle/>
          <a:p>
            <a:r>
              <a:rPr lang="en-US" dirty="0"/>
              <a:t>Differential privacy: an example</a:t>
            </a:r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8CB60F8-AB9B-D94D-96C2-F85C50119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5C3C3EC-1B5B-8342-870B-4AF9494D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0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097DF2-50AA-374F-8E69-64EC8D94E5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Differential privacy is designed to protect the privacy of a single individual</a:t>
                </a:r>
              </a:p>
              <a:p>
                <a:pPr lvl="1"/>
                <a:r>
                  <a:rPr lang="en-US" dirty="0"/>
                  <a:t>By considering neighboring databases differing in exactly one record </a:t>
                </a:r>
              </a:p>
              <a:p>
                <a:r>
                  <a:rPr lang="en-US" dirty="0"/>
                  <a:t>Differential privacy can also protect the privacy neighboring databases differing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records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achieve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for a 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records?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097DF2-50AA-374F-8E69-64EC8D94E5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21B803-717C-B148-B711-5666CD9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5CB59A-0F11-EF40-A879-42B26E4338BC}"/>
                  </a:ext>
                </a:extLst>
              </p:cNvPr>
              <p:cNvSpPr/>
              <p:nvPr/>
            </p:nvSpPr>
            <p:spPr>
              <a:xfrm>
                <a:off x="3430757" y="3777259"/>
                <a:ext cx="2322174" cy="677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5CB59A-0F11-EF40-A879-42B26E433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57" y="3777259"/>
                <a:ext cx="2322174" cy="67775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77392B-3FC7-634A-B362-81BF6EF6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Mechanism </a:t>
            </a:r>
          </a:p>
          <a:p>
            <a:r>
              <a:rPr lang="en-US" dirty="0"/>
              <a:t>Applying differential privacy</a:t>
            </a:r>
          </a:p>
          <a:p>
            <a:r>
              <a:rPr lang="en-US" dirty="0"/>
              <a:t>Practicing Differential privacy with Python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3A0A1-FA38-3146-BDAC-4E012991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B0D19-A444-0841-A275-ED5D2FFC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FB33-007D-ED40-936A-BA3224A9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0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Randomized sanitization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has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if for all neighboring data sets </a:t>
                </a:r>
                <a:r>
                  <a:rPr lang="en-US" i="1" dirty="0"/>
                  <a:t>D</a:t>
                </a:r>
                <a:r>
                  <a:rPr lang="en-US" dirty="0"/>
                  <a:t> and </a:t>
                </a:r>
                <a:r>
                  <a:rPr lang="en-US" i="1" dirty="0"/>
                  <a:t>D'</a:t>
                </a:r>
                <a:r>
                  <a:rPr lang="en-US" dirty="0"/>
                  <a:t> and all possible outputs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Differential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2849695" y="5410200"/>
                <a:ext cx="3444610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r>
                      <a:rPr lang="e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-US" dirty="0"/>
                  <a:t> -&gt; better privacy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95" y="5410200"/>
                <a:ext cx="3444610" cy="369332"/>
              </a:xfrm>
              <a:prstGeom prst="rect">
                <a:avLst/>
              </a:prstGeom>
              <a:blipFill>
                <a:blip r:embed="rId3"/>
                <a:stretch>
                  <a:fillRect t="-781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5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C8150B-980E-324A-9B60-104764DD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to construct randomized algorithm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? And what does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mean? Give me an example?</a:t>
                </a:r>
              </a:p>
              <a:p>
                <a:r>
                  <a:rPr lang="en-US" dirty="0"/>
                  <a:t>For a database of n records, how many possible neighboring databases are there?  </a:t>
                </a:r>
              </a:p>
              <a:p>
                <a:r>
                  <a:rPr lang="en-US" dirty="0"/>
                  <a:t>Are there any restriction on the added/removed records? </a:t>
                </a:r>
              </a:p>
              <a:p>
                <a:r>
                  <a:rPr lang="en-US" dirty="0"/>
                  <a:t>In Werner's procedure, how did we achieve neighboring </a:t>
                </a:r>
                <a:r>
                  <a:rPr lang="en-US" dirty="0" err="1"/>
                  <a:t>databses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 should be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? What does it mean exactly?</a:t>
                </a:r>
              </a:p>
              <a:p>
                <a:r>
                  <a:rPr lang="en-US" dirty="0"/>
                  <a:t>Are there any drawback of DP? Why only big companies are using it?</a:t>
                </a:r>
              </a:p>
              <a:p>
                <a:r>
                  <a:rPr lang="en-US" dirty="0"/>
                  <a:t>Is DP sensitive to the size of the table?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C8150B-980E-324A-9B60-104764DD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" t="-896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58CB58-26F6-CE4D-B383-8A3140A2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Our Understanding of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7F67B-DDF1-2646-A89A-535272089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E9174-C591-E14D-8C52-225780A6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/>
              <a:t>Laplace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Exponential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Report Noisy Max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8AAF-42E7-4D4B-920E-DC0CC1BFB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No-Free-Lunch Theorem</a:t>
                </a:r>
              </a:p>
              <a:p>
                <a:r>
                  <a:rPr lang="en-US" dirty="0"/>
                  <a:t>Sensitivity is a measure of how one record affects the possible output of the query </a:t>
                </a:r>
              </a:p>
              <a:p>
                <a:r>
                  <a:rPr lang="en-US" i="1" dirty="0"/>
                  <a:t>Global sensitivity </a:t>
                </a:r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𝑛𝑖𝑒𝑔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𝑏𝑜𝑟𝑖𝑛𝑔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i="1" dirty="0"/>
                  <a:t/>
                </a: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first-norm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 norm) 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/>
                  <a:t> where p and q are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8AAF-42E7-4D4B-920E-DC0CC1BFB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5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377AEA0-4261-0A4E-8827-E865693B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Sensitivity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5331B-5450-C74B-916C-C4170E696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D304-43CA-BB4D-BA53-508622C8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</a:p>
        </p:txBody>
      </p:sp>
    </p:spTree>
    <p:extLst>
      <p:ext uri="{BB962C8B-B14F-4D97-AF65-F5344CB8AC3E}">
        <p14:creationId xmlns:p14="http://schemas.microsoft.com/office/powerpoint/2010/main" val="97974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# individuals with salary &gt; $30K?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 </a:t>
                </a:r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Frequency histogram of sensitive attribute</a:t>
                </a:r>
              </a:p>
              <a:p>
                <a:pPr lvl="1"/>
                <a:r>
                  <a:rPr lang="en-US" dirty="0"/>
                  <a:t>Global Sensitivity of f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346D22E-40A6-034A-B2A4-D61C7AD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Sensitivity: Example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2758-A0B1-7746-94B9-2C2E822CB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E744-D7D5-344A-B723-91F9663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62F649-240C-5442-AC54-32004635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05713"/>
              </p:ext>
            </p:extLst>
          </p:nvPr>
        </p:nvGraphicFramePr>
        <p:xfrm>
          <a:off x="7175876" y="1676400"/>
          <a:ext cx="1655990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995">
                  <a:extLst>
                    <a:ext uri="{9D8B030D-6E8A-4147-A177-3AD203B41FA5}">
                      <a16:colId xmlns:a16="http://schemas.microsoft.com/office/drawing/2014/main" val="543074765"/>
                    </a:ext>
                  </a:extLst>
                </a:gridCol>
                <a:gridCol w="827995">
                  <a:extLst>
                    <a:ext uri="{9D8B030D-6E8A-4147-A177-3AD203B41FA5}">
                      <a16:colId xmlns:a16="http://schemas.microsoft.com/office/drawing/2014/main" val="3854111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86812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17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6233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3913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4071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12422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88A38A-CB42-7540-AC53-2EF0514CC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61264"/>
              </p:ext>
            </p:extLst>
          </p:nvPr>
        </p:nvGraphicFramePr>
        <p:xfrm>
          <a:off x="7162800" y="1676400"/>
          <a:ext cx="1655990" cy="1973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995">
                  <a:extLst>
                    <a:ext uri="{9D8B030D-6E8A-4147-A177-3AD203B41FA5}">
                      <a16:colId xmlns:a16="http://schemas.microsoft.com/office/drawing/2014/main" val="543074765"/>
                    </a:ext>
                  </a:extLst>
                </a:gridCol>
                <a:gridCol w="827995">
                  <a:extLst>
                    <a:ext uri="{9D8B030D-6E8A-4147-A177-3AD203B41FA5}">
                      <a16:colId xmlns:a16="http://schemas.microsoft.com/office/drawing/2014/main" val="3854111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812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7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233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13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71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5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422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3621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D69C4FC-02BC-964E-89DE-5193871CF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856990"/>
              </p:ext>
            </p:extLst>
          </p:nvPr>
        </p:nvGraphicFramePr>
        <p:xfrm>
          <a:off x="1774853" y="4639440"/>
          <a:ext cx="2216728" cy="14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02DDD8-661B-8045-AE26-3C392FDA2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740597"/>
              </p:ext>
            </p:extLst>
          </p:nvPr>
        </p:nvGraphicFramePr>
        <p:xfrm>
          <a:off x="4724400" y="4639440"/>
          <a:ext cx="2216728" cy="14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DA19B031-D6F4-F54C-8002-747AB8443298}"/>
              </a:ext>
            </a:extLst>
          </p:cNvPr>
          <p:cNvSpPr/>
          <p:nvPr/>
        </p:nvSpPr>
        <p:spPr>
          <a:xfrm>
            <a:off x="6190038" y="5209730"/>
            <a:ext cx="726324" cy="655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Laplace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density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a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A mechanism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that adds a random noise drawn from Laplace distribution with variance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i="1" dirty="0"/>
                  <a:t>-differentially private.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346D22E-40A6-034A-B2A4-D61C7AD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Mechanism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2758-A0B1-7746-94B9-2C2E822CB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E744-D7D5-344A-B723-91F9663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1847A85-796A-0F48-A3EA-D30FEE0F560E}"/>
              </a:ext>
            </a:extLst>
          </p:cNvPr>
          <p:cNvSpPr/>
          <p:nvPr/>
        </p:nvSpPr>
        <p:spPr>
          <a:xfrm>
            <a:off x="4876800" y="1920454"/>
            <a:ext cx="2494790" cy="1584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311AD11-39D1-4041-99B0-949B408DC411}"/>
                  </a:ext>
                </a:extLst>
              </p:cNvPr>
              <p:cNvSpPr txBox="1"/>
              <p:nvPr/>
            </p:nvSpPr>
            <p:spPr>
              <a:xfrm>
                <a:off x="1161166" y="1927130"/>
                <a:ext cx="2148079" cy="530017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p>
                        <m:sSupPr>
                          <m:ctrlPr>
                            <a:rPr lang="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311AD11-39D1-4041-99B0-949B408D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6" y="1927130"/>
                <a:ext cx="2148079" cy="530017"/>
              </a:xfrm>
              <a:prstGeom prst="rect">
                <a:avLst/>
              </a:prstGeom>
              <a:blipFill>
                <a:blip r:embed="rId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B39E12DF-E83F-3B42-9C45-BF3C9C9463CA}"/>
                  </a:ext>
                </a:extLst>
              </p:cNvPr>
              <p:cNvSpPr txBox="1"/>
              <p:nvPr/>
            </p:nvSpPr>
            <p:spPr>
              <a:xfrm>
                <a:off x="1655446" y="2677874"/>
                <a:ext cx="2611755" cy="576440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4" dirty="0">
                    <a:latin typeface="Calibri"/>
                    <a:cs typeface="Calibri"/>
                  </a:rPr>
                  <a:t>: mean </a:t>
                </a:r>
              </a:p>
              <a:p>
                <a:pPr marL="9525">
                  <a:spcBef>
                    <a:spcPts val="75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: </a:t>
                </a:r>
                <a:r>
                  <a:rPr lang="en-US" spc="-4" dirty="0">
                    <a:latin typeface="Calibri"/>
                    <a:cs typeface="Calibri"/>
                  </a:rPr>
                  <a:t>variance</a:t>
                </a:r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B39E12DF-E83F-3B42-9C45-BF3C9C94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46" y="2677874"/>
                <a:ext cx="2611755" cy="576440"/>
              </a:xfrm>
              <a:prstGeom prst="rect">
                <a:avLst/>
              </a:prstGeom>
              <a:blipFill>
                <a:blip r:embed="rId5"/>
                <a:stretch>
                  <a:fillRect l="-2913" t="-1063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5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Laplace Mechanism Example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221259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196769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265850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8461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313733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319756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19181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070699" y="1501037"/>
            <a:ext cx="2791738" cy="445911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# individuals with salary &gt; $30K?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COE426: Lecture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2351B9-99DB-3B4E-B722-B71D828E3C09}"/>
                  </a:ext>
                </a:extLst>
              </p:cNvPr>
              <p:cNvSpPr/>
              <p:nvPr/>
            </p:nvSpPr>
            <p:spPr>
              <a:xfrm>
                <a:off x="3349599" y="3012022"/>
                <a:ext cx="219047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𝑳𝒂𝒑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2351B9-99DB-3B4E-B722-B71D828E3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99" y="3012022"/>
                <a:ext cx="219047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BA123C-CCA7-994C-9CC0-2EA58134C3F7}"/>
                  </a:ext>
                </a:extLst>
              </p:cNvPr>
              <p:cNvSpPr txBox="1"/>
              <p:nvPr/>
            </p:nvSpPr>
            <p:spPr>
              <a:xfrm>
                <a:off x="2438400" y="3761015"/>
                <a:ext cx="4346508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count queries has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BA123C-CCA7-994C-9CC0-2EA58134C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761015"/>
                <a:ext cx="4346508" cy="391582"/>
              </a:xfrm>
              <a:prstGeom prst="rect">
                <a:avLst/>
              </a:prstGeom>
              <a:blipFill>
                <a:blip r:embed="rId4"/>
                <a:stretch>
                  <a:fillRect l="-1122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5486400" y="4416714"/>
                <a:ext cx="344461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Satisfies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-differential privacy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16714"/>
                <a:ext cx="3444610" cy="369332"/>
              </a:xfrm>
              <a:prstGeom prst="rect">
                <a:avLst/>
              </a:prstGeom>
              <a:blipFill>
                <a:blip r:embed="rId5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49599" y="4200940"/>
                <a:ext cx="197714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𝑳𝒂𝒑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99" y="4200940"/>
                <a:ext cx="1977143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2091357" y="5371132"/>
                <a:ext cx="4617905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r>
                      <a:rPr lang="e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-US" dirty="0"/>
                  <a:t> -&gt; more noise -&gt; bad accuracy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57" y="5371132"/>
                <a:ext cx="4617905" cy="369332"/>
              </a:xfrm>
              <a:prstGeom prst="rect">
                <a:avLst/>
              </a:prstGeom>
              <a:blipFill>
                <a:blip r:embed="rId7"/>
                <a:stretch>
                  <a:fillRect t="-6154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43456</TotalTime>
  <Words>1915</Words>
  <Application>Microsoft Office PowerPoint</Application>
  <PresentationFormat>On-screen Show (4:3)</PresentationFormat>
  <Paragraphs>282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Roboto</vt:lpstr>
      <vt:lpstr>Symbol</vt:lpstr>
      <vt:lpstr>Tahoma</vt:lpstr>
      <vt:lpstr>Times New Roman</vt:lpstr>
      <vt:lpstr>Wingdings</vt:lpstr>
      <vt:lpstr>2_Blends</vt:lpstr>
      <vt:lpstr>COE 426 Data Privacy </vt:lpstr>
      <vt:lpstr>Outline</vt:lpstr>
      <vt:lpstr>Definition of Differential Privacy</vt:lpstr>
      <vt:lpstr>Check Our Understanding of DP</vt:lpstr>
      <vt:lpstr>How to Achieve DP? </vt:lpstr>
      <vt:lpstr>Global Sensitivity </vt:lpstr>
      <vt:lpstr>Global Sensitivity: Example  </vt:lpstr>
      <vt:lpstr>Laplace Mechanism </vt:lpstr>
      <vt:lpstr>Laplace Mechanism Example</vt:lpstr>
      <vt:lpstr>Laplace Mechanism: Sketch of Proof</vt:lpstr>
      <vt:lpstr>Example: COUNT query</vt:lpstr>
      <vt:lpstr>Example: Sum (Average) query</vt:lpstr>
      <vt:lpstr>Properties of Differential Privacy </vt:lpstr>
      <vt:lpstr>Post-processing</vt:lpstr>
      <vt:lpstr>Composability</vt:lpstr>
      <vt:lpstr>Composition guarantees for DP</vt:lpstr>
      <vt:lpstr>Proof of Sequential Composability</vt:lpstr>
      <vt:lpstr>Why Composition?</vt:lpstr>
      <vt:lpstr>Differentially Private Histogram</vt:lpstr>
      <vt:lpstr>Differential privacy: an example</vt:lpstr>
      <vt:lpstr>Group Privacy</vt:lpstr>
      <vt:lpstr>Next Attraction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608</cp:revision>
  <cp:lastPrinted>1999-09-10T20:38:56Z</cp:lastPrinted>
  <dcterms:created xsi:type="dcterms:W3CDTF">1998-06-19T04:38:52Z</dcterms:created>
  <dcterms:modified xsi:type="dcterms:W3CDTF">2020-10-20T09:17:16Z</dcterms:modified>
</cp:coreProperties>
</file>