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78" r:id="rId3"/>
  </p:sldMasterIdLst>
  <p:notesMasterIdLst>
    <p:notesMasterId r:id="rId27"/>
  </p:notesMasterIdLst>
  <p:handoutMasterIdLst>
    <p:handoutMasterId r:id="rId28"/>
  </p:handoutMasterIdLst>
  <p:sldIdLst>
    <p:sldId id="256" r:id="rId4"/>
    <p:sldId id="603" r:id="rId5"/>
    <p:sldId id="607" r:id="rId6"/>
    <p:sldId id="283" r:id="rId7"/>
    <p:sldId id="484" r:id="rId8"/>
    <p:sldId id="592" r:id="rId9"/>
    <p:sldId id="450" r:id="rId10"/>
    <p:sldId id="485" r:id="rId11"/>
    <p:sldId id="487" r:id="rId12"/>
    <p:sldId id="586" r:id="rId13"/>
    <p:sldId id="594" r:id="rId14"/>
    <p:sldId id="595" r:id="rId15"/>
    <p:sldId id="596" r:id="rId16"/>
    <p:sldId id="604" r:id="rId17"/>
    <p:sldId id="580" r:id="rId18"/>
    <p:sldId id="601" r:id="rId19"/>
    <p:sldId id="579" r:id="rId20"/>
    <p:sldId id="605" r:id="rId21"/>
    <p:sldId id="606" r:id="rId22"/>
    <p:sldId id="568" r:id="rId23"/>
    <p:sldId id="576" r:id="rId24"/>
    <p:sldId id="570" r:id="rId25"/>
    <p:sldId id="602" r:id="rId26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2" autoAdjust="0"/>
    <p:restoredTop sz="96472" autoAdjust="0"/>
  </p:normalViewPr>
  <p:slideViewPr>
    <p:cSldViewPr>
      <p:cViewPr varScale="1">
        <p:scale>
          <a:sx n="118" d="100"/>
          <a:sy n="118" d="100"/>
        </p:scale>
        <p:origin x="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456"/>
    </p:cViewPr>
  </p:sorterViewPr>
  <p:notesViewPr>
    <p:cSldViewPr>
      <p:cViewPr varScale="1">
        <p:scale>
          <a:sx n="51" d="100"/>
          <a:sy n="51" d="100"/>
        </p:scale>
        <p:origin x="2700" y="44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658B7BD-C65A-A740-BCD1-F38BCBA62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C9A4223-E865-8340-A303-5277A04626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F63A21B1-D4D6-264E-B0EE-B4E64140D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115CF3CA-DF72-934C-A620-4E2C30BE87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C57AEB6-E70D-944A-A712-7057ABD085AD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6EE12A5-A980-F74E-9E09-89527EC31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39825"/>
            <a:ext cx="4103687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5D7C80-C5BE-AF4E-B90F-16BF2FB20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3575-5B07-C846-9CC0-C5A8D4B7D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346E-DCF7-A246-A524-101D60E2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8738" y="8659813"/>
            <a:ext cx="29606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7B0209-2048-9B43-A681-58F1D86E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F0C818-9940-B94C-95CF-8409A50A7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8738" y="0"/>
            <a:ext cx="29606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61530D-979E-0345-917D-825F45873F67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AD26DA68-7232-D041-87FC-BB23C8CC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387850"/>
            <a:ext cx="5465763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B0E551E-7460-4B0C-8616-EAEFA11713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7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B0E551E-7460-4B0C-8616-EAEFA11713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0209-2048-9B43-A681-58F1D86E7AD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16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3581400" y="6019800"/>
            <a:ext cx="2895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60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2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3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8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75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86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COE426: Lecture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599"/>
            <a:ext cx="7659688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6705600" y="635571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COE426: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7EC9125-0725-3B44-AB2B-E5C13B8663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COE 426 Data Privacy </a:t>
            </a:r>
          </a:p>
        </p:txBody>
      </p:sp>
      <p:sp>
        <p:nvSpPr>
          <p:cNvPr id="53250" name="Subtitle 2">
            <a:extLst>
              <a:ext uri="{FF2B5EF4-FFF2-40B4-BE49-F238E27FC236}">
                <a16:creationId xmlns:a16="http://schemas.microsoft.com/office/drawing/2014/main" id="{33674855-BEA2-EF41-9B8D-848ED69F4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Lecture 6: Statistical Data Privacy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C56F-E4EE-CD46-A778-8676FC71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Published statistical tables are vulnerable to DRAs</a:t>
            </a:r>
          </a:p>
          <a:p>
            <a:endParaRPr lang="en-US" dirty="0"/>
          </a:p>
          <a:p>
            <a:r>
              <a:rPr lang="en-US" dirty="0"/>
              <a:t>The underlying microdata is recovered merely by finding another set of microdata that is consistent with the published statistical tabulations</a:t>
            </a:r>
          </a:p>
          <a:p>
            <a:endParaRPr lang="en-US" dirty="0"/>
          </a:p>
          <a:p>
            <a:r>
              <a:rPr lang="en-US" dirty="0"/>
              <a:t>A DRA can be performed by using the tables to create a set of mathematical constraints and then solving the resulting set of simultaneous equations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2363-4C21-864A-87BD-84059603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Reconstruction Attack (DRA)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7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4B08-EE47-F343-B85A-BE8B7369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14313"/>
            <a:ext cx="8077200" cy="852487"/>
          </a:xfrm>
        </p:spPr>
        <p:txBody>
          <a:bodyPr/>
          <a:lstStyle/>
          <a:p>
            <a:r>
              <a:rPr lang="en-US" dirty="0"/>
              <a:t>Example of DRA </a:t>
            </a:r>
            <a:br>
              <a:rPr lang="en-US" dirty="0"/>
            </a:br>
            <a:r>
              <a:rPr lang="en-US" dirty="0"/>
              <a:t>(Not included in Exam)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60F6C-1ADF-D348-B953-1D7DA4369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9" y="5269834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dirty="0"/>
              <a:t>https://</a:t>
            </a:r>
            <a:r>
              <a:rPr lang="en-US" sz="1050" dirty="0" err="1"/>
              <a:t>digitalcommons.ilr.cornell.edu</a:t>
            </a:r>
            <a:r>
              <a:rPr lang="en-US" sz="1050" dirty="0"/>
              <a:t>/</a:t>
            </a:r>
            <a:r>
              <a:rPr lang="en-US" sz="1050" dirty="0" err="1"/>
              <a:t>cgi</a:t>
            </a:r>
            <a:r>
              <a:rPr lang="en-US" sz="1050" dirty="0"/>
              <a:t>/</a:t>
            </a:r>
            <a:r>
              <a:rPr lang="en-US" sz="1050" dirty="0" err="1"/>
              <a:t>viewcontent.cgi?article</a:t>
            </a:r>
            <a:r>
              <a:rPr lang="en-US" sz="1050" dirty="0"/>
              <a:t>=1051&amp;context=</a:t>
            </a:r>
            <a:r>
              <a:rPr lang="en-US" sz="1050" dirty="0" err="1"/>
              <a:t>ldi</a:t>
            </a:r>
            <a:endParaRPr lang="en-US" sz="10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9A96-F072-5A48-93F1-2487D2F5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C58AD-7E4B-7F47-8601-8032A6C6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574" y="1125374"/>
            <a:ext cx="4837575" cy="4113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92CA82-258A-DB43-8347-32843EC90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65" y="2498003"/>
            <a:ext cx="3383198" cy="25180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0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B206-AD66-6F4B-8CA8-F7ED2F42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26984"/>
            <a:ext cx="7307263" cy="623887"/>
          </a:xfrm>
        </p:spPr>
        <p:txBody>
          <a:bodyPr/>
          <a:lstStyle/>
          <a:p>
            <a:r>
              <a:rPr lang="en-US" dirty="0"/>
              <a:t>Example of DRA </a:t>
            </a:r>
            <a:br>
              <a:rPr lang="en-US" dirty="0"/>
            </a:br>
            <a:r>
              <a:rPr lang="en-US" dirty="0"/>
              <a:t>(Not included in Exam)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2FE68-DAF3-324F-A345-02EE46996D7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Using available stats, crate set </a:t>
                </a:r>
                <a:br>
                  <a:rPr lang="en-US" dirty="0"/>
                </a:br>
                <a:r>
                  <a:rPr lang="en-US" dirty="0"/>
                  <a:t>constraints for each attribute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/7</m:t>
                    </m:r>
                  </m:oMath>
                </a14:m>
                <a:r>
                  <a:rPr lang="en-US" dirty="0"/>
                  <a:t>=38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/7</m:t>
                    </m:r>
                  </m:oMath>
                </a14:m>
                <a:r>
                  <a:rPr lang="en-US" dirty="0"/>
                  <a:t>=3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/7</m:t>
                    </m:r>
                  </m:oMath>
                </a14:m>
                <a:r>
                  <a:rPr lang="en-US" dirty="0"/>
                  <a:t>=3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/7</m:t>
                    </m:r>
                  </m:oMath>
                </a14:m>
                <a:r>
                  <a:rPr lang="en-US" dirty="0"/>
                  <a:t>=3</a:t>
                </a:r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2FE68-DAF3-324F-A345-02EE46996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5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2F964C5-1674-EE41-A1DC-D3C45DAF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68" y="1371600"/>
            <a:ext cx="4525996" cy="3384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667023-6911-B44D-8711-2892AECF5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982" y="3575158"/>
            <a:ext cx="3943350" cy="2362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6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Disclosure Control</a:t>
            </a:r>
          </a:p>
        </p:txBody>
      </p:sp>
      <p:grpSp>
        <p:nvGrpSpPr>
          <p:cNvPr id="31747" name="Group 22"/>
          <p:cNvGrpSpPr>
            <a:grpSpLocks/>
          </p:cNvGrpSpPr>
          <p:nvPr/>
        </p:nvGrpSpPr>
        <p:grpSpPr bwMode="auto">
          <a:xfrm>
            <a:off x="2371276" y="1633133"/>
            <a:ext cx="1942182" cy="635793"/>
            <a:chOff x="1670" y="1999"/>
            <a:chExt cx="2256" cy="534"/>
          </a:xfrm>
        </p:grpSpPr>
        <p:sp>
          <p:nvSpPr>
            <p:cNvPr id="31754" name="AutoShape 12"/>
            <p:cNvSpPr>
              <a:spLocks noChangeArrowheads="1"/>
            </p:cNvSpPr>
            <p:nvPr/>
          </p:nvSpPr>
          <p:spPr bwMode="auto">
            <a:xfrm>
              <a:off x="1670" y="2266"/>
              <a:ext cx="2256" cy="267"/>
            </a:xfrm>
            <a:prstGeom prst="rightArrow">
              <a:avLst>
                <a:gd name="adj1" fmla="val 31843"/>
                <a:gd name="adj2" fmla="val 657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5" name="Text Box 13"/>
            <p:cNvSpPr txBox="1">
              <a:spLocks noChangeArrowheads="1"/>
            </p:cNvSpPr>
            <p:nvPr/>
          </p:nvSpPr>
          <p:spPr bwMode="auto">
            <a:xfrm>
              <a:off x="2259" y="1999"/>
              <a:ext cx="1203" cy="3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Query f</a:t>
              </a:r>
            </a:p>
          </p:txBody>
        </p:sp>
      </p:grpSp>
      <p:sp>
        <p:nvSpPr>
          <p:cNvPr id="31748" name="AutoShape 5"/>
          <p:cNvSpPr>
            <a:spLocks noChangeArrowheads="1"/>
          </p:cNvSpPr>
          <p:nvPr/>
        </p:nvSpPr>
        <p:spPr bwMode="auto">
          <a:xfrm flipH="1">
            <a:off x="5848839" y="2242106"/>
            <a:ext cx="914239" cy="317897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50" name="AutoShape 18"/>
          <p:cNvSpPr>
            <a:spLocks noChangeArrowheads="1"/>
          </p:cNvSpPr>
          <p:nvPr/>
        </p:nvSpPr>
        <p:spPr bwMode="auto">
          <a:xfrm>
            <a:off x="6705600" y="1769785"/>
            <a:ext cx="1123950" cy="1028700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31752" name="Rectangle 20"/>
          <p:cNvSpPr>
            <a:spLocks noChangeArrowheads="1"/>
          </p:cNvSpPr>
          <p:nvPr/>
        </p:nvSpPr>
        <p:spPr bwMode="auto">
          <a:xfrm>
            <a:off x="6732816" y="2838563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E60C8283-3788-5644-BABB-8CDC1455501A}"/>
              </a:ext>
            </a:extLst>
          </p:cNvPr>
          <p:cNvSpPr/>
          <p:nvPr/>
        </p:nvSpPr>
        <p:spPr>
          <a:xfrm>
            <a:off x="4315363" y="1821769"/>
            <a:ext cx="1516856" cy="1185386"/>
          </a:xfrm>
          <a:custGeom>
            <a:avLst/>
            <a:gdLst/>
            <a:ahLst/>
            <a:cxnLst/>
            <a:rect l="l" t="t" r="r" b="b"/>
            <a:pathLst>
              <a:path w="2022475" h="1580514">
                <a:moveTo>
                  <a:pt x="1758950" y="0"/>
                </a:moveTo>
                <a:lnTo>
                  <a:pt x="263398" y="0"/>
                </a:lnTo>
                <a:lnTo>
                  <a:pt x="216066" y="4245"/>
                </a:lnTo>
                <a:lnTo>
                  <a:pt x="171512" y="16485"/>
                </a:lnTo>
                <a:lnTo>
                  <a:pt x="130480" y="35973"/>
                </a:lnTo>
                <a:lnTo>
                  <a:pt x="93716" y="61966"/>
                </a:lnTo>
                <a:lnTo>
                  <a:pt x="61966" y="93716"/>
                </a:lnTo>
                <a:lnTo>
                  <a:pt x="35973" y="130480"/>
                </a:lnTo>
                <a:lnTo>
                  <a:pt x="16485" y="171512"/>
                </a:lnTo>
                <a:lnTo>
                  <a:pt x="4245" y="216066"/>
                </a:lnTo>
                <a:lnTo>
                  <a:pt x="0" y="263398"/>
                </a:lnTo>
                <a:lnTo>
                  <a:pt x="0" y="1316989"/>
                </a:lnTo>
                <a:lnTo>
                  <a:pt x="4245" y="1364321"/>
                </a:lnTo>
                <a:lnTo>
                  <a:pt x="16485" y="1408875"/>
                </a:lnTo>
                <a:lnTo>
                  <a:pt x="35973" y="1449907"/>
                </a:lnTo>
                <a:lnTo>
                  <a:pt x="61966" y="1486671"/>
                </a:lnTo>
                <a:lnTo>
                  <a:pt x="93716" y="1518421"/>
                </a:lnTo>
                <a:lnTo>
                  <a:pt x="130480" y="1544414"/>
                </a:lnTo>
                <a:lnTo>
                  <a:pt x="171512" y="1563902"/>
                </a:lnTo>
                <a:lnTo>
                  <a:pt x="216066" y="1576142"/>
                </a:lnTo>
                <a:lnTo>
                  <a:pt x="263398" y="1580388"/>
                </a:lnTo>
                <a:lnTo>
                  <a:pt x="1758950" y="1580388"/>
                </a:lnTo>
                <a:lnTo>
                  <a:pt x="1806281" y="1576142"/>
                </a:lnTo>
                <a:lnTo>
                  <a:pt x="1850835" y="1563902"/>
                </a:lnTo>
                <a:lnTo>
                  <a:pt x="1891867" y="1544414"/>
                </a:lnTo>
                <a:lnTo>
                  <a:pt x="1928631" y="1518421"/>
                </a:lnTo>
                <a:lnTo>
                  <a:pt x="1960381" y="1486671"/>
                </a:lnTo>
                <a:lnTo>
                  <a:pt x="1986374" y="1449907"/>
                </a:lnTo>
                <a:lnTo>
                  <a:pt x="2005862" y="1408875"/>
                </a:lnTo>
                <a:lnTo>
                  <a:pt x="2018102" y="1364321"/>
                </a:lnTo>
                <a:lnTo>
                  <a:pt x="2022347" y="1316989"/>
                </a:lnTo>
                <a:lnTo>
                  <a:pt x="2022347" y="263398"/>
                </a:lnTo>
                <a:lnTo>
                  <a:pt x="2018102" y="216066"/>
                </a:lnTo>
                <a:lnTo>
                  <a:pt x="2005862" y="171512"/>
                </a:lnTo>
                <a:lnTo>
                  <a:pt x="1986374" y="130480"/>
                </a:lnTo>
                <a:lnTo>
                  <a:pt x="1960381" y="93716"/>
                </a:lnTo>
                <a:lnTo>
                  <a:pt x="1928631" y="61966"/>
                </a:lnTo>
                <a:lnTo>
                  <a:pt x="1891867" y="35973"/>
                </a:lnTo>
                <a:lnTo>
                  <a:pt x="1850835" y="16485"/>
                </a:lnTo>
                <a:lnTo>
                  <a:pt x="1806281" y="4245"/>
                </a:lnTo>
                <a:lnTo>
                  <a:pt x="175895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Statistical </a:t>
            </a:r>
          </a:p>
          <a:p>
            <a:pPr algn="ctr"/>
            <a:r>
              <a:rPr lang="en-US" sz="1400" dirty="0"/>
              <a:t>Disclosure </a:t>
            </a:r>
            <a:br>
              <a:rPr lang="en-US" sz="1400" dirty="0"/>
            </a:br>
            <a:r>
              <a:rPr lang="en-US" sz="1400" dirty="0"/>
              <a:t>Control</a:t>
            </a:r>
            <a:endParaRPr sz="1400" dirty="0"/>
          </a:p>
        </p:txBody>
      </p:sp>
      <p:sp>
        <p:nvSpPr>
          <p:cNvPr id="25" name="AutoShape 5">
            <a:extLst>
              <a:ext uri="{FF2B5EF4-FFF2-40B4-BE49-F238E27FC236}">
                <a16:creationId xmlns:a16="http://schemas.microsoft.com/office/drawing/2014/main" id="{DEAE4B99-5141-2E45-9693-7ED0A309BD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71276" y="2521164"/>
            <a:ext cx="1927467" cy="317897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0BCA9AD2-AD69-7F44-BB27-88E46352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389" y="3013525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28" name="Picture 2" descr="Analyst Icons - Download Free Vector Icons | Noun Project">
            <a:extLst>
              <a:ext uri="{FF2B5EF4-FFF2-40B4-BE49-F238E27FC236}">
                <a16:creationId xmlns:a16="http://schemas.microsoft.com/office/drawing/2014/main" id="{45E1C2B7-77B7-4940-9E18-C767F67E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9" y="17340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4900B11B-2FE3-2548-9AC0-BAB01DCAE67C}"/>
              </a:ext>
            </a:extLst>
          </p:cNvPr>
          <p:cNvSpPr txBox="1">
            <a:spLocks/>
          </p:cNvSpPr>
          <p:nvPr/>
        </p:nvSpPr>
        <p:spPr>
          <a:xfrm>
            <a:off x="929748" y="3782054"/>
            <a:ext cx="6172200" cy="14513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Goals: </a:t>
            </a:r>
          </a:p>
          <a:p>
            <a:r>
              <a:rPr lang="en-US" sz="2100" dirty="0"/>
              <a:t>Accurate statistics (low noise)</a:t>
            </a:r>
          </a:p>
          <a:p>
            <a:r>
              <a:rPr lang="en-US" sz="2100" dirty="0"/>
              <a:t>Preserve individual privacy </a:t>
            </a:r>
          </a:p>
        </p:txBody>
      </p:sp>
      <p:sp>
        <p:nvSpPr>
          <p:cNvPr id="30" name="Text Box 16">
            <a:extLst>
              <a:ext uri="{FF2B5EF4-FFF2-40B4-BE49-F238E27FC236}">
                <a16:creationId xmlns:a16="http://schemas.microsoft.com/office/drawing/2014/main" id="{0CACC2D2-C7E7-B64F-984D-B4CF5DAC8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034" y="2828859"/>
            <a:ext cx="655950" cy="36933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ym typeface="Symbol" pitchFamily="18" charset="2"/>
              </a:rPr>
              <a:t>f</a:t>
            </a:r>
            <a:r>
              <a:rPr lang="en-US" b="1" dirty="0"/>
              <a:t>(D)</a:t>
            </a:r>
            <a:endParaRPr lang="en-US" b="1" baseline="-25000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21" grpId="0" animBg="1"/>
      <p:bldP spid="25" grpId="0" animBg="1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0B0B8E-00F0-7945-BBBC-985D352B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Query set restriction: </a:t>
            </a:r>
            <a:r>
              <a:rPr lang="en-US" dirty="0"/>
              <a:t>a</a:t>
            </a:r>
            <a:r>
              <a:rPr lang="en-US" altLang="en-US" dirty="0"/>
              <a:t>llows the query results to be displayed only if the size of the query set satisfies the condition (e.g. &gt; k)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/>
              <a:t>Data perturbation: </a:t>
            </a:r>
            <a:r>
              <a:rPr lang="en-US" altLang="en-US" dirty="0"/>
              <a:t>apply noise before tabulation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/>
              <a:t>Output perturbation: </a:t>
            </a:r>
            <a:r>
              <a:rPr lang="en-US" altLang="en-US" dirty="0"/>
              <a:t>apply noise to the output of the query (i.e. published statistics)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55660C-BA7C-CB42-9A79-E12C7C23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Defending Against DRA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D1F00-7C42-AC4A-9A42-9A12FFA21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CF61D-6EAC-D344-8A74-A5558AE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>
            <a:extLst>
              <a:ext uri="{FF2B5EF4-FFF2-40B4-BE49-F238E27FC236}">
                <a16:creationId xmlns:a16="http://schemas.microsoft.com/office/drawing/2014/main" id="{A7F8D900-B650-B649-B255-A76E9829C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371599"/>
            <a:ext cx="7659688" cy="4764024"/>
          </a:xfrm>
        </p:spPr>
        <p:txBody>
          <a:bodyPr/>
          <a:lstStyle/>
          <a:p>
            <a:r>
              <a:rPr lang="en-US" altLang="en-US" dirty="0"/>
              <a:t>Output perturbation can be achieved using a randomized function</a:t>
            </a:r>
          </a:p>
          <a:p>
            <a:r>
              <a:rPr lang="en-US" b="1" dirty="0"/>
              <a:t>Definition: </a:t>
            </a:r>
            <a:r>
              <a:rPr lang="en-US" dirty="0"/>
              <a:t>A randomized function is an algorithm that uses some degree of randomness in its logic </a:t>
            </a:r>
          </a:p>
          <a:p>
            <a:endParaRPr lang="en-US" altLang="en-US" dirty="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/>
          <a:lstStyle/>
          <a:p>
            <a:r>
              <a:rPr lang="en-US" altLang="en-US"/>
              <a:t>Output Perturbation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C451DCBE-25FD-734C-9E83-3D4961E6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652" y="3583873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037DCD8B-2387-BF4E-BCB9-666F81C0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922" y="3247013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B0CA5B96-838B-DC44-8807-E2AF7F0515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55651" y="4029785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CBC2947A-78DE-1844-B74F-268415E73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292" y="4495897"/>
            <a:ext cx="2767104" cy="36933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ym typeface="Symbol" pitchFamily="18" charset="2"/>
              </a:rPr>
              <a:t>R(f(D)) = f</a:t>
            </a:r>
            <a:r>
              <a:rPr lang="en-US" b="1" dirty="0"/>
              <a:t>(D) + noise</a:t>
            </a:r>
            <a:endParaRPr lang="en-US" b="1" baseline="-25000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2D8BF765-4D65-294A-B5E9-1A4E87C6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55897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0A1975-3CFC-134B-8B4F-4988CD3C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36" y="4508618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6075FC-A022-7B41-B674-0EC022D9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17" y="4568845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26" name="Picture 2" descr="Analyst Icons - Download Free Vector Icons | Noun Project">
            <a:extLst>
              <a:ext uri="{FF2B5EF4-FFF2-40B4-BE49-F238E27FC236}">
                <a16:creationId xmlns:a16="http://schemas.microsoft.com/office/drawing/2014/main" id="{41C0AAA0-92B4-A548-BAA3-762ED663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" y="328941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5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Output Perturbation</a:t>
            </a: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46CF2B84-5670-9445-9319-0F5AB099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652" y="2212590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0AACACAB-3039-474D-A09F-D2DC37CD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922" y="1875730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31CAD748-5D78-8F45-A4C9-B0038E7FBA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55651" y="2658502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ADC0FB55-78A2-874A-B7A2-5D7CD702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084614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035593-D2A4-6B42-B611-0E52402E3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36" y="3137335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1289C-59C4-5449-AFB2-434826248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17" y="3197562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37" name="Picture 2" descr="Analyst Icons - Download Free Vector Icons | Noun Project">
            <a:extLst>
              <a:ext uri="{FF2B5EF4-FFF2-40B4-BE49-F238E27FC236}">
                <a16:creationId xmlns:a16="http://schemas.microsoft.com/office/drawing/2014/main" id="{57D91684-0C3D-B349-8885-CDB507B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" y="191813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ular Callout 37">
            <a:extLst>
              <a:ext uri="{FF2B5EF4-FFF2-40B4-BE49-F238E27FC236}">
                <a16:creationId xmlns:a16="http://schemas.microsoft.com/office/drawing/2014/main" id="{FE591F2A-B30A-034E-9F04-1AEEF354A615}"/>
              </a:ext>
            </a:extLst>
          </p:cNvPr>
          <p:cNvSpPr/>
          <p:nvPr/>
        </p:nvSpPr>
        <p:spPr>
          <a:xfrm>
            <a:off x="2070699" y="1501037"/>
            <a:ext cx="2791738" cy="445911"/>
          </a:xfrm>
          <a:prstGeom prst="wedgeRectCallout">
            <a:avLst>
              <a:gd name="adj1" fmla="val -66867"/>
              <a:gd name="adj2" fmla="val 427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# individuals with salary &gt; $30K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6">
                <a:extLst>
                  <a:ext uri="{FF2B5EF4-FFF2-40B4-BE49-F238E27FC236}">
                    <a16:creationId xmlns:a16="http://schemas.microsoft.com/office/drawing/2014/main" id="{F34AB108-838C-5F41-A180-75EDEAD554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3104414"/>
                <a:ext cx="2929007" cy="64633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>
                    <a:sym typeface="Symbol" pitchFamily="18" charset="2"/>
                  </a:rPr>
                  <a:t>f</a:t>
                </a:r>
                <a:r>
                  <a:rPr lang="en-US" b="1" dirty="0"/>
                  <a:t>(D) + </a:t>
                </a:r>
                <a:r>
                  <a:rPr lang="en-US" b="1" dirty="0">
                    <a:solidFill>
                      <a:srgbClr val="FF0000"/>
                    </a:solidFill>
                  </a:rPr>
                  <a:t>X</a:t>
                </a:r>
                <a:endParaRPr lang="en-US" b="1" baseline="-25000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eaLnBrk="0" hangingPunct="0"/>
                <a:r>
                  <a:rPr lang="en-US" b="1" dirty="0">
                    <a:sym typeface="Symbol" pitchFamily="18" charset="2"/>
                  </a:rPr>
                  <a:t>where </a:t>
                </a:r>
                <a:r>
                  <a:rPr lang="en-US" b="1" dirty="0">
                    <a:solidFill>
                      <a:srgbClr val="FF0000"/>
                    </a:solidFill>
                    <a:sym typeface="Symbol" pitchFamily="18" charset="2"/>
                  </a:rPr>
                  <a:t>X</a:t>
                </a:r>
                <a:r>
                  <a:rPr lang="en-US" b="1" dirty="0">
                    <a:sym typeface="Symbol" pitchFamily="18" charset="2"/>
                  </a:rPr>
                  <a:t> is RV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∈[−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,+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]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 Box 16">
                <a:extLst>
                  <a:ext uri="{FF2B5EF4-FFF2-40B4-BE49-F238E27FC236}">
                    <a16:creationId xmlns:a16="http://schemas.microsoft.com/office/drawing/2014/main" id="{F34AB108-838C-5F41-A180-75EDEAD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104414"/>
                <a:ext cx="2929007" cy="646331"/>
              </a:xfrm>
              <a:prstGeom prst="rect">
                <a:avLst/>
              </a:prstGeom>
              <a:blipFill>
                <a:blip r:embed="rId3"/>
                <a:stretch>
                  <a:fillRect l="-1875" t="-4717" b="-14151"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F625F3C-87FB-6145-90CC-824E7FBF856D}"/>
              </a:ext>
            </a:extLst>
          </p:cNvPr>
          <p:cNvSpPr/>
          <p:nvPr/>
        </p:nvSpPr>
        <p:spPr>
          <a:xfrm>
            <a:off x="2672392" y="4054830"/>
            <a:ext cx="3509010" cy="94052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much noise should be added to the true answer f(D)?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6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8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403598"/>
            <a:ext cx="7659688" cy="2732024"/>
          </a:xfrm>
        </p:spPr>
        <p:txBody>
          <a:bodyPr>
            <a:normAutofit/>
          </a:bodyPr>
          <a:lstStyle/>
          <a:p>
            <a:r>
              <a:rPr lang="en-US" dirty="0">
                <a:sym typeface="Symbol" pitchFamily="18" charset="2"/>
              </a:rPr>
              <a:t>With sensitive questions, people might be reluctant to answer faithfully </a:t>
            </a:r>
          </a:p>
          <a:p>
            <a:r>
              <a:rPr lang="en-US" dirty="0">
                <a:sym typeface="Symbol" pitchFamily="18" charset="2"/>
              </a:rPr>
              <a:t>We are interested in statistical information only (e.g. % people who have shoplifted)</a:t>
            </a: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Randomized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46CF2B84-5670-9445-9319-0F5AB099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895" y="1897943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0AACACAB-3039-474D-A09F-D2DC37CD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165" y="1561083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31CAD748-5D78-8F45-A4C9-B0038E7FBA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97894" y="2343855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ADC0FB55-78A2-874A-B7A2-5D7CD702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843" y="1769967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035593-D2A4-6B42-B611-0E52402E3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779" y="2822688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1289C-59C4-5449-AFB2-434826248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260" y="2882915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37" name="Picture 2" descr="Analyst Icons - Download Free Vector Icons | Noun Project">
            <a:extLst>
              <a:ext uri="{FF2B5EF4-FFF2-40B4-BE49-F238E27FC236}">
                <a16:creationId xmlns:a16="http://schemas.microsoft.com/office/drawing/2014/main" id="{57D91684-0C3D-B349-8885-CDB507B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34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ular Callout 37">
            <a:extLst>
              <a:ext uri="{FF2B5EF4-FFF2-40B4-BE49-F238E27FC236}">
                <a16:creationId xmlns:a16="http://schemas.microsoft.com/office/drawing/2014/main" id="{FE591F2A-B30A-034E-9F04-1AEEF354A615}"/>
              </a:ext>
            </a:extLst>
          </p:cNvPr>
          <p:cNvSpPr/>
          <p:nvPr/>
        </p:nvSpPr>
        <p:spPr>
          <a:xfrm>
            <a:off x="2112942" y="1186391"/>
            <a:ext cx="2501301" cy="323074"/>
          </a:xfrm>
          <a:prstGeom prst="wedgeRectCallout">
            <a:avLst>
              <a:gd name="adj1" fmla="val -66867"/>
              <a:gd name="adj2" fmla="val 427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Have you ever shoplifted?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BC1D4E9-727C-7440-AB75-ADE3B9262923}"/>
              </a:ext>
            </a:extLst>
          </p:cNvPr>
          <p:cNvSpPr/>
          <p:nvPr/>
        </p:nvSpPr>
        <p:spPr bwMode="auto">
          <a:xfrm>
            <a:off x="3242643" y="2822688"/>
            <a:ext cx="914400" cy="429559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Yes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BCC3DB6-3209-5E4D-9EED-70E1DFB25717}"/>
              </a:ext>
            </a:extLst>
          </p:cNvPr>
          <p:cNvSpPr/>
          <p:nvPr/>
        </p:nvSpPr>
        <p:spPr bwMode="auto">
          <a:xfrm>
            <a:off x="4255272" y="2825529"/>
            <a:ext cx="914400" cy="42955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342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8" grpId="0" animBg="1"/>
      <p:bldP spid="2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ym typeface="Symbol" pitchFamily="18" charset="2"/>
                  </a:rPr>
                  <a:t>To answer the question, throw a coin with </a:t>
                </a:r>
              </a:p>
              <a:p>
                <a:pPr marL="800100" lvl="1" indent="-342900">
                  <a:buClr>
                    <a:srgbClr val="009900"/>
                  </a:buClr>
                  <a:buSzPct val="60000"/>
                </a:pPr>
                <a:r>
                  <a:rPr lang="en-US" sz="2400" dirty="0">
                    <a:sym typeface="Symbol" pitchFamily="18" charset="2"/>
                  </a:rPr>
                  <a:t>If tail, answer "Yes"</a:t>
                </a:r>
              </a:p>
              <a:p>
                <a:pPr marL="800100" lvl="1" indent="-342900">
                  <a:buClr>
                    <a:srgbClr val="009900"/>
                  </a:buClr>
                  <a:buSzPct val="60000"/>
                </a:pPr>
                <a:r>
                  <a:rPr lang="en-US" sz="2400" dirty="0">
                    <a:sym typeface="Symbol" pitchFamily="18" charset="2"/>
                  </a:rPr>
                  <a:t>If head, answer honestly</a:t>
                </a:r>
              </a:p>
              <a:p>
                <a:pPr marL="800100" lvl="1" indent="-342900">
                  <a:buClr>
                    <a:srgbClr val="009900"/>
                  </a:buClr>
                  <a:buSzPct val="60000"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𝑝𝑒𝑜𝑝𝑙𝑒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𝑇𝑎𝑖𝑙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-&gt;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𝐻𝑒𝑎𝑑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#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𝑝𝑒𝑜𝑝𝑙𝑒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𝑎𝑛𝑠𝑤𝑒𝑟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"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Yes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𝑁𝑝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#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𝑝𝑒𝑜𝑝𝑙𝑒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h𝑜𝑛𝑒𝑠𝑡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𝑎𝑛𝑠𝑤𝑒𝑟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are interested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𝑝𝑒𝑜𝑝𝑙𝑒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𝑠h𝑜𝑝𝑙𝑖𝑓𝑡𝑒𝑑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𝑝𝑒𝑜𝑝𝑙𝑒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𝑎𝑛𝑠𝑤𝑒𝑟𝑒𝑑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"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Yes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Np</m:t>
                    </m:r>
                    <m:r>
                      <m:rPr>
                        <m:nor/>
                      </m:rPr>
                      <a:rPr lang="en-US" b="0" i="0" dirty="0" smtClean="0"/>
                      <m:t> + </m:t>
                    </m:r>
                    <m:r>
                      <m:rPr>
                        <m:nor/>
                      </m:rPr>
                      <a:rPr lang="en-US" b="0" i="0" dirty="0" smtClean="0"/>
                      <m:t>N</m:t>
                    </m:r>
                    <m:r>
                      <m:rPr>
                        <m:nor/>
                      </m:rPr>
                      <a:rPr lang="en-US" b="0" i="0" dirty="0" smtClean="0"/>
                      <m:t>(1−</m:t>
                    </m:r>
                    <m:r>
                      <m:rPr>
                        <m:nor/>
                      </m:rPr>
                      <a:rPr lang="en-US" b="0" i="0" dirty="0" smtClean="0"/>
                      <m:t>P</m:t>
                    </m:r>
                    <m:r>
                      <m:rPr>
                        <m:nor/>
                      </m:rPr>
                      <a:rPr lang="en-US" b="0" i="0" dirty="0" smtClean="0"/>
                      <m:t>)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Werner's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Conduct a survey on 800 people asking whether they used "Math" in the past week</a:t>
                </a:r>
              </a:p>
              <a:p>
                <a:r>
                  <a:rPr lang="en-US" dirty="0"/>
                  <a:t>You got </a:t>
                </a:r>
              </a:p>
              <a:p>
                <a:pPr lvl="1"/>
                <a:r>
                  <a:rPr lang="en-US" dirty="0"/>
                  <a:t>414 </a:t>
                </a:r>
                <a:r>
                  <a:rPr lang="en-US" dirty="0" smtClean="0"/>
                  <a:t>"Yes"</a:t>
                </a:r>
                <a:endParaRPr lang="en-US" dirty="0"/>
              </a:p>
              <a:p>
                <a:r>
                  <a:rPr lang="en-US" dirty="0"/>
                  <a:t>Number of people who actually did the action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414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800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0.5157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−0.5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0.0175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=0.035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pic>
        <p:nvPicPr>
          <p:cNvPr id="1026" name="Picture 2" descr="Tree diagram for the pro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5306256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6172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http://www.milefoot.com/math/stat/prob-randresponse.htm</a:t>
            </a:r>
          </a:p>
        </p:txBody>
      </p:sp>
    </p:spTree>
    <p:extLst>
      <p:ext uri="{BB962C8B-B14F-4D97-AF65-F5344CB8AC3E}">
        <p14:creationId xmlns:p14="http://schemas.microsoft.com/office/powerpoint/2010/main" val="3974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C302A9-46CD-BE46-997C-A3227A4F3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2 next Tuesday 6/10/2020 </a:t>
            </a:r>
          </a:p>
          <a:p>
            <a:r>
              <a:rPr lang="en-US" dirty="0"/>
              <a:t>Material: Lecture 5 and 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4EDBF7-8226-8440-A166-0923C3B4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DCFD8-C0A3-6F42-ACF2-970B0FC9B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B9D1-724B-6342-9A60-8D4DB40D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E36C-0FA4-A442-B193-5B2B209E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 result from </a:t>
            </a:r>
            <a:r>
              <a:rPr lang="en-US" altLang="zh-CN" dirty="0" err="1"/>
              <a:t>Delanius’s</a:t>
            </a:r>
            <a:r>
              <a:rPr lang="en-US" altLang="zh-CN" dirty="0"/>
              <a:t> definition of privacy</a:t>
            </a:r>
            <a:br>
              <a:rPr lang="en-US" altLang="zh-CN" dirty="0"/>
            </a:br>
            <a:r>
              <a:rPr lang="en-US" altLang="zh-CN" i="1" dirty="0"/>
              <a:t>“</a:t>
            </a:r>
            <a:r>
              <a:rPr lang="zh-CN" altLang="zh-CN" i="1" dirty="0"/>
              <a:t>It is not possible to design any non-trivial mechanism that satisfies such strong notion of privacy.</a:t>
            </a:r>
            <a:r>
              <a:rPr lang="en-US" altLang="zh-CN" i="1" dirty="0"/>
              <a:t>”</a:t>
            </a:r>
          </a:p>
          <a:p>
            <a:r>
              <a:rPr lang="en-US" b="1" dirty="0">
                <a:sym typeface="Symbol" pitchFamily="18" charset="2"/>
              </a:rPr>
              <a:t>Result: </a:t>
            </a:r>
            <a:r>
              <a:rPr lang="en-US" dirty="0">
                <a:sym typeface="Symbol" pitchFamily="18" charset="2"/>
              </a:rPr>
              <a:t>For any reasonable definition of breach, if  sanitized database contains information about database, then there exists an adversary and an auxiliary information  generator that causes a breach with some nontrivial  probability</a:t>
            </a:r>
          </a:p>
          <a:p>
            <a:r>
              <a:rPr lang="en-US" dirty="0">
                <a:sym typeface="Symbol" pitchFamily="18" charset="2"/>
              </a:rPr>
              <a:t>Example</a:t>
            </a:r>
          </a:p>
          <a:p>
            <a:pPr lvl="1"/>
            <a:r>
              <a:rPr lang="en-US" dirty="0"/>
              <a:t>Terry Gross is two inches shorter than the average Lithuanian woman </a:t>
            </a:r>
          </a:p>
          <a:p>
            <a:pPr lvl="1"/>
            <a:r>
              <a:rPr lang="en-US" dirty="0">
                <a:sym typeface="Symbol" pitchFamily="18" charset="2"/>
              </a:rPr>
              <a:t>DB allows computing average height of a Lithuanian woman</a:t>
            </a:r>
          </a:p>
          <a:p>
            <a:pPr lvl="1"/>
            <a:r>
              <a:rPr lang="en-US" dirty="0">
                <a:sym typeface="Symbol" pitchFamily="18" charset="2"/>
              </a:rPr>
              <a:t>This DB breaks Terry Gross’s privacy according to this definition… </a:t>
            </a:r>
          </a:p>
          <a:p>
            <a:pPr marL="457200" lvl="1" indent="0">
              <a:buNone/>
            </a:pPr>
            <a:r>
              <a:rPr lang="en-US" dirty="0" smtClean="0">
                <a:sym typeface="Symbol" pitchFamily="18" charset="2"/>
              </a:rPr>
              <a:t>		even if her record is not in the database!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D1274-4CB5-844D-AAD4-7B5E8705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Impossibility Result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8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091F6-D856-C649-8CB5-F8DA74BD8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“it is not possible to guarantee privacy and utility without making assumptions about the data-generating mechanism.”</a:t>
            </a:r>
          </a:p>
          <a:p>
            <a:r>
              <a:rPr lang="en-US" b="1" dirty="0"/>
              <a:t>Result: </a:t>
            </a:r>
            <a:r>
              <a:rPr lang="en-US" dirty="0"/>
              <a:t>we have to make certain assumptions about the database in order to gain provable guarantees of privacy with acceptable utility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BF4BA-0CBF-0448-8C80-85A11882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No-Free-Lunch Theorem in Privacy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17DA9-6844-9848-A0B5-B2DC25F4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Promise: </a:t>
            </a:r>
            <a:r>
              <a:rPr lang="en-US" dirty="0"/>
              <a:t>an individual will not be affected by allowing his/her data to be used in any study or analysis, no matter what other studies, datasets, or information sources, are available</a:t>
            </a:r>
          </a:p>
          <a:p>
            <a:r>
              <a:rPr lang="en-US" dirty="0"/>
              <a:t>Statistical outcome is indistinguishable regardless whether a  particular user (record) is included in the data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</a:t>
            </a:r>
            <a:endParaRPr 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B4051F3-D2A9-CB4C-86D3-8540502ED666}"/>
              </a:ext>
            </a:extLst>
          </p:cNvPr>
          <p:cNvSpPr/>
          <p:nvPr/>
        </p:nvSpPr>
        <p:spPr>
          <a:xfrm>
            <a:off x="5269993" y="4925251"/>
            <a:ext cx="1019651" cy="241459"/>
          </a:xfrm>
          <a:custGeom>
            <a:avLst/>
            <a:gdLst/>
            <a:ahLst/>
            <a:cxnLst/>
            <a:rect l="l" t="t" r="r" b="b"/>
            <a:pathLst>
              <a:path w="1359534" h="321945">
                <a:moveTo>
                  <a:pt x="1198626" y="0"/>
                </a:moveTo>
                <a:lnTo>
                  <a:pt x="1198626" y="80390"/>
                </a:lnTo>
                <a:lnTo>
                  <a:pt x="0" y="80390"/>
                </a:lnTo>
                <a:lnTo>
                  <a:pt x="0" y="241173"/>
                </a:lnTo>
                <a:lnTo>
                  <a:pt x="1198626" y="241173"/>
                </a:lnTo>
                <a:lnTo>
                  <a:pt x="1198626" y="321563"/>
                </a:lnTo>
                <a:lnTo>
                  <a:pt x="1359407" y="160781"/>
                </a:lnTo>
                <a:lnTo>
                  <a:pt x="11986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770C838-9BDE-FF49-98CB-9ED080C69717}"/>
              </a:ext>
            </a:extLst>
          </p:cNvPr>
          <p:cNvSpPr/>
          <p:nvPr/>
        </p:nvSpPr>
        <p:spPr>
          <a:xfrm>
            <a:off x="5269993" y="4925251"/>
            <a:ext cx="1019651" cy="241459"/>
          </a:xfrm>
          <a:custGeom>
            <a:avLst/>
            <a:gdLst/>
            <a:ahLst/>
            <a:cxnLst/>
            <a:rect l="l" t="t" r="r" b="b"/>
            <a:pathLst>
              <a:path w="1359534" h="321945">
                <a:moveTo>
                  <a:pt x="0" y="80390"/>
                </a:moveTo>
                <a:lnTo>
                  <a:pt x="1198626" y="80390"/>
                </a:lnTo>
                <a:lnTo>
                  <a:pt x="1198626" y="0"/>
                </a:lnTo>
                <a:lnTo>
                  <a:pt x="1359407" y="160781"/>
                </a:lnTo>
                <a:lnTo>
                  <a:pt x="1198626" y="321563"/>
                </a:lnTo>
                <a:lnTo>
                  <a:pt x="1198626" y="241173"/>
                </a:lnTo>
                <a:lnTo>
                  <a:pt x="0" y="241173"/>
                </a:lnTo>
                <a:lnTo>
                  <a:pt x="0" y="8039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8CD2461-61EF-C04E-AE03-0B6A0760AAF0}"/>
              </a:ext>
            </a:extLst>
          </p:cNvPr>
          <p:cNvSpPr/>
          <p:nvPr/>
        </p:nvSpPr>
        <p:spPr>
          <a:xfrm>
            <a:off x="5576411" y="4387183"/>
            <a:ext cx="284798" cy="387668"/>
          </a:xfrm>
          <a:custGeom>
            <a:avLst/>
            <a:gdLst/>
            <a:ahLst/>
            <a:cxnLst/>
            <a:rect l="l" t="t" r="r" b="b"/>
            <a:pathLst>
              <a:path w="379729" h="516889">
                <a:moveTo>
                  <a:pt x="379348" y="228727"/>
                </a:moveTo>
                <a:lnTo>
                  <a:pt x="0" y="228727"/>
                </a:lnTo>
                <a:lnTo>
                  <a:pt x="0" y="392303"/>
                </a:lnTo>
                <a:lnTo>
                  <a:pt x="11429" y="434975"/>
                </a:lnTo>
                <a:lnTo>
                  <a:pt x="38607" y="469900"/>
                </a:lnTo>
                <a:lnTo>
                  <a:pt x="47243" y="479552"/>
                </a:lnTo>
                <a:lnTo>
                  <a:pt x="87375" y="502666"/>
                </a:lnTo>
                <a:lnTo>
                  <a:pt x="124840" y="513334"/>
                </a:lnTo>
                <a:lnTo>
                  <a:pt x="239267" y="516509"/>
                </a:lnTo>
                <a:lnTo>
                  <a:pt x="259460" y="513334"/>
                </a:lnTo>
                <a:lnTo>
                  <a:pt x="272541" y="510413"/>
                </a:lnTo>
                <a:lnTo>
                  <a:pt x="289813" y="504825"/>
                </a:lnTo>
                <a:lnTo>
                  <a:pt x="303021" y="497586"/>
                </a:lnTo>
                <a:lnTo>
                  <a:pt x="316991" y="490474"/>
                </a:lnTo>
                <a:lnTo>
                  <a:pt x="349757" y="460629"/>
                </a:lnTo>
                <a:lnTo>
                  <a:pt x="362965" y="437896"/>
                </a:lnTo>
                <a:lnTo>
                  <a:pt x="369442" y="426466"/>
                </a:lnTo>
                <a:lnTo>
                  <a:pt x="376046" y="409448"/>
                </a:lnTo>
                <a:lnTo>
                  <a:pt x="379348" y="388112"/>
                </a:lnTo>
                <a:lnTo>
                  <a:pt x="379348" y="228727"/>
                </a:lnTo>
                <a:close/>
              </a:path>
              <a:path w="379729" h="516889">
                <a:moveTo>
                  <a:pt x="185927" y="0"/>
                </a:moveTo>
                <a:lnTo>
                  <a:pt x="146938" y="4572"/>
                </a:lnTo>
                <a:lnTo>
                  <a:pt x="102615" y="20574"/>
                </a:lnTo>
                <a:lnTo>
                  <a:pt x="68071" y="47243"/>
                </a:lnTo>
                <a:lnTo>
                  <a:pt x="60705" y="57912"/>
                </a:lnTo>
                <a:lnTo>
                  <a:pt x="50926" y="71881"/>
                </a:lnTo>
                <a:lnTo>
                  <a:pt x="41020" y="90678"/>
                </a:lnTo>
                <a:lnTo>
                  <a:pt x="34416" y="112013"/>
                </a:lnTo>
                <a:lnTo>
                  <a:pt x="34416" y="228727"/>
                </a:lnTo>
                <a:lnTo>
                  <a:pt x="338708" y="228727"/>
                </a:lnTo>
                <a:lnTo>
                  <a:pt x="338707" y="228346"/>
                </a:lnTo>
                <a:lnTo>
                  <a:pt x="105917" y="228346"/>
                </a:lnTo>
                <a:lnTo>
                  <a:pt x="105917" y="124079"/>
                </a:lnTo>
                <a:lnTo>
                  <a:pt x="107568" y="116586"/>
                </a:lnTo>
                <a:lnTo>
                  <a:pt x="109600" y="110236"/>
                </a:lnTo>
                <a:lnTo>
                  <a:pt x="113283" y="103886"/>
                </a:lnTo>
                <a:lnTo>
                  <a:pt x="116204" y="97028"/>
                </a:lnTo>
                <a:lnTo>
                  <a:pt x="119887" y="92075"/>
                </a:lnTo>
                <a:lnTo>
                  <a:pt x="127253" y="83566"/>
                </a:lnTo>
                <a:lnTo>
                  <a:pt x="136651" y="77850"/>
                </a:lnTo>
                <a:lnTo>
                  <a:pt x="146557" y="71500"/>
                </a:lnTo>
                <a:lnTo>
                  <a:pt x="157606" y="67183"/>
                </a:lnTo>
                <a:lnTo>
                  <a:pt x="168782" y="64008"/>
                </a:lnTo>
                <a:lnTo>
                  <a:pt x="183514" y="62230"/>
                </a:lnTo>
                <a:lnTo>
                  <a:pt x="310591" y="62230"/>
                </a:lnTo>
                <a:lnTo>
                  <a:pt x="306704" y="55753"/>
                </a:lnTo>
                <a:lnTo>
                  <a:pt x="298450" y="47243"/>
                </a:lnTo>
                <a:lnTo>
                  <a:pt x="292353" y="40893"/>
                </a:lnTo>
                <a:lnTo>
                  <a:pt x="282447" y="32385"/>
                </a:lnTo>
                <a:lnTo>
                  <a:pt x="279145" y="29844"/>
                </a:lnTo>
                <a:lnTo>
                  <a:pt x="276225" y="27050"/>
                </a:lnTo>
                <a:lnTo>
                  <a:pt x="273430" y="24892"/>
                </a:lnTo>
                <a:lnTo>
                  <a:pt x="270509" y="22733"/>
                </a:lnTo>
                <a:lnTo>
                  <a:pt x="269747" y="22352"/>
                </a:lnTo>
                <a:lnTo>
                  <a:pt x="266064" y="20193"/>
                </a:lnTo>
                <a:lnTo>
                  <a:pt x="216788" y="2412"/>
                </a:lnTo>
                <a:lnTo>
                  <a:pt x="203200" y="1016"/>
                </a:lnTo>
                <a:lnTo>
                  <a:pt x="185927" y="0"/>
                </a:lnTo>
                <a:close/>
              </a:path>
              <a:path w="379729" h="516889">
                <a:moveTo>
                  <a:pt x="310591" y="62230"/>
                </a:moveTo>
                <a:lnTo>
                  <a:pt x="183514" y="62230"/>
                </a:lnTo>
                <a:lnTo>
                  <a:pt x="194563" y="62992"/>
                </a:lnTo>
                <a:lnTo>
                  <a:pt x="209803" y="66167"/>
                </a:lnTo>
                <a:lnTo>
                  <a:pt x="219201" y="68580"/>
                </a:lnTo>
                <a:lnTo>
                  <a:pt x="227837" y="71881"/>
                </a:lnTo>
                <a:lnTo>
                  <a:pt x="232790" y="75692"/>
                </a:lnTo>
                <a:lnTo>
                  <a:pt x="240156" y="80010"/>
                </a:lnTo>
                <a:lnTo>
                  <a:pt x="243077" y="83185"/>
                </a:lnTo>
                <a:lnTo>
                  <a:pt x="246252" y="86360"/>
                </a:lnTo>
                <a:lnTo>
                  <a:pt x="250443" y="89916"/>
                </a:lnTo>
                <a:lnTo>
                  <a:pt x="252856" y="93853"/>
                </a:lnTo>
                <a:lnTo>
                  <a:pt x="256158" y="97409"/>
                </a:lnTo>
                <a:lnTo>
                  <a:pt x="259841" y="102488"/>
                </a:lnTo>
                <a:lnTo>
                  <a:pt x="261492" y="107696"/>
                </a:lnTo>
                <a:lnTo>
                  <a:pt x="263525" y="113411"/>
                </a:lnTo>
                <a:lnTo>
                  <a:pt x="266064" y="119506"/>
                </a:lnTo>
                <a:lnTo>
                  <a:pt x="267207" y="124079"/>
                </a:lnTo>
                <a:lnTo>
                  <a:pt x="267207" y="228346"/>
                </a:lnTo>
                <a:lnTo>
                  <a:pt x="338707" y="228346"/>
                </a:lnTo>
                <a:lnTo>
                  <a:pt x="338327" y="123443"/>
                </a:lnTo>
                <a:lnTo>
                  <a:pt x="325119" y="86360"/>
                </a:lnTo>
                <a:lnTo>
                  <a:pt x="313181" y="66548"/>
                </a:lnTo>
                <a:lnTo>
                  <a:pt x="310591" y="622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DEB00925-8D7E-644D-9AD9-C7F8B4327E58}"/>
              </a:ext>
            </a:extLst>
          </p:cNvPr>
          <p:cNvSpPr/>
          <p:nvPr/>
        </p:nvSpPr>
        <p:spPr>
          <a:xfrm>
            <a:off x="5703000" y="4667315"/>
            <a:ext cx="34766" cy="65246"/>
          </a:xfrm>
          <a:custGeom>
            <a:avLst/>
            <a:gdLst/>
            <a:ahLst/>
            <a:cxnLst/>
            <a:rect l="l" t="t" r="r" b="b"/>
            <a:pathLst>
              <a:path w="46354" h="86995">
                <a:moveTo>
                  <a:pt x="23749" y="0"/>
                </a:moveTo>
                <a:lnTo>
                  <a:pt x="17652" y="380"/>
                </a:lnTo>
                <a:lnTo>
                  <a:pt x="12700" y="2539"/>
                </a:lnTo>
                <a:lnTo>
                  <a:pt x="8509" y="4571"/>
                </a:lnTo>
                <a:lnTo>
                  <a:pt x="6096" y="7873"/>
                </a:lnTo>
                <a:lnTo>
                  <a:pt x="2794" y="11683"/>
                </a:lnTo>
                <a:lnTo>
                  <a:pt x="1524" y="17398"/>
                </a:lnTo>
                <a:lnTo>
                  <a:pt x="2412" y="24891"/>
                </a:lnTo>
                <a:lnTo>
                  <a:pt x="6096" y="30987"/>
                </a:lnTo>
                <a:lnTo>
                  <a:pt x="11049" y="34543"/>
                </a:lnTo>
                <a:lnTo>
                  <a:pt x="0" y="86740"/>
                </a:lnTo>
                <a:lnTo>
                  <a:pt x="45974" y="86740"/>
                </a:lnTo>
                <a:lnTo>
                  <a:pt x="35687" y="34162"/>
                </a:lnTo>
                <a:lnTo>
                  <a:pt x="41021" y="28066"/>
                </a:lnTo>
                <a:lnTo>
                  <a:pt x="43052" y="24891"/>
                </a:lnTo>
                <a:lnTo>
                  <a:pt x="44704" y="17398"/>
                </a:lnTo>
                <a:lnTo>
                  <a:pt x="44323" y="13080"/>
                </a:lnTo>
                <a:lnTo>
                  <a:pt x="41783" y="9524"/>
                </a:lnTo>
                <a:lnTo>
                  <a:pt x="39370" y="6349"/>
                </a:lnTo>
                <a:lnTo>
                  <a:pt x="34417" y="2539"/>
                </a:lnTo>
                <a:lnTo>
                  <a:pt x="28701" y="1015"/>
                </a:lnTo>
                <a:lnTo>
                  <a:pt x="2374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ACEC495F-224B-1B44-9F4A-9FCBA0F517FE}"/>
              </a:ext>
            </a:extLst>
          </p:cNvPr>
          <p:cNvSpPr/>
          <p:nvPr/>
        </p:nvSpPr>
        <p:spPr>
          <a:xfrm>
            <a:off x="5576411" y="4387183"/>
            <a:ext cx="284798" cy="387668"/>
          </a:xfrm>
          <a:custGeom>
            <a:avLst/>
            <a:gdLst/>
            <a:ahLst/>
            <a:cxnLst/>
            <a:rect l="l" t="t" r="r" b="b"/>
            <a:pathLst>
              <a:path w="379729" h="516889">
                <a:moveTo>
                  <a:pt x="0" y="228727"/>
                </a:moveTo>
                <a:lnTo>
                  <a:pt x="34416" y="228727"/>
                </a:lnTo>
                <a:lnTo>
                  <a:pt x="34416" y="112013"/>
                </a:lnTo>
                <a:lnTo>
                  <a:pt x="41020" y="90678"/>
                </a:lnTo>
                <a:lnTo>
                  <a:pt x="50926" y="71881"/>
                </a:lnTo>
                <a:lnTo>
                  <a:pt x="60705" y="57912"/>
                </a:lnTo>
                <a:lnTo>
                  <a:pt x="68071" y="47243"/>
                </a:lnTo>
                <a:lnTo>
                  <a:pt x="102615" y="20574"/>
                </a:lnTo>
                <a:lnTo>
                  <a:pt x="146938" y="4572"/>
                </a:lnTo>
                <a:lnTo>
                  <a:pt x="185927" y="0"/>
                </a:lnTo>
                <a:lnTo>
                  <a:pt x="203200" y="1016"/>
                </a:lnTo>
                <a:lnTo>
                  <a:pt x="216788" y="2412"/>
                </a:lnTo>
                <a:lnTo>
                  <a:pt x="228218" y="5715"/>
                </a:lnTo>
                <a:lnTo>
                  <a:pt x="241426" y="9525"/>
                </a:lnTo>
                <a:lnTo>
                  <a:pt x="269747" y="22352"/>
                </a:lnTo>
                <a:lnTo>
                  <a:pt x="270509" y="22733"/>
                </a:lnTo>
                <a:lnTo>
                  <a:pt x="273430" y="24892"/>
                </a:lnTo>
                <a:lnTo>
                  <a:pt x="276225" y="27050"/>
                </a:lnTo>
                <a:lnTo>
                  <a:pt x="279145" y="29844"/>
                </a:lnTo>
                <a:lnTo>
                  <a:pt x="282447" y="32385"/>
                </a:lnTo>
                <a:lnTo>
                  <a:pt x="292353" y="40893"/>
                </a:lnTo>
                <a:lnTo>
                  <a:pt x="298450" y="47243"/>
                </a:lnTo>
                <a:lnTo>
                  <a:pt x="306704" y="55753"/>
                </a:lnTo>
                <a:lnTo>
                  <a:pt x="313181" y="66548"/>
                </a:lnTo>
                <a:lnTo>
                  <a:pt x="319023" y="75692"/>
                </a:lnTo>
                <a:lnTo>
                  <a:pt x="325119" y="86360"/>
                </a:lnTo>
                <a:lnTo>
                  <a:pt x="330072" y="98171"/>
                </a:lnTo>
                <a:lnTo>
                  <a:pt x="335025" y="112013"/>
                </a:lnTo>
                <a:lnTo>
                  <a:pt x="338327" y="123443"/>
                </a:lnTo>
                <a:lnTo>
                  <a:pt x="338708" y="228727"/>
                </a:lnTo>
                <a:lnTo>
                  <a:pt x="379348" y="228727"/>
                </a:lnTo>
                <a:lnTo>
                  <a:pt x="379348" y="388112"/>
                </a:lnTo>
                <a:lnTo>
                  <a:pt x="376046" y="409448"/>
                </a:lnTo>
                <a:lnTo>
                  <a:pt x="369442" y="426466"/>
                </a:lnTo>
                <a:lnTo>
                  <a:pt x="362965" y="437896"/>
                </a:lnTo>
                <a:lnTo>
                  <a:pt x="357123" y="449325"/>
                </a:lnTo>
                <a:lnTo>
                  <a:pt x="330072" y="482346"/>
                </a:lnTo>
                <a:lnTo>
                  <a:pt x="303021" y="497586"/>
                </a:lnTo>
                <a:lnTo>
                  <a:pt x="289813" y="504825"/>
                </a:lnTo>
                <a:lnTo>
                  <a:pt x="272541" y="510413"/>
                </a:lnTo>
                <a:lnTo>
                  <a:pt x="259460" y="513334"/>
                </a:lnTo>
                <a:lnTo>
                  <a:pt x="239267" y="516509"/>
                </a:lnTo>
                <a:lnTo>
                  <a:pt x="146176" y="516128"/>
                </a:lnTo>
                <a:lnTo>
                  <a:pt x="105917" y="508254"/>
                </a:lnTo>
                <a:lnTo>
                  <a:pt x="68960" y="494792"/>
                </a:lnTo>
                <a:lnTo>
                  <a:pt x="38607" y="469900"/>
                </a:lnTo>
                <a:lnTo>
                  <a:pt x="31241" y="462406"/>
                </a:lnTo>
                <a:lnTo>
                  <a:pt x="4063" y="420750"/>
                </a:lnTo>
                <a:lnTo>
                  <a:pt x="0" y="392303"/>
                </a:lnTo>
                <a:lnTo>
                  <a:pt x="0" y="22872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5C8126B7-0506-1942-B88A-43BFF3E735C9}"/>
              </a:ext>
            </a:extLst>
          </p:cNvPr>
          <p:cNvSpPr/>
          <p:nvPr/>
        </p:nvSpPr>
        <p:spPr>
          <a:xfrm>
            <a:off x="5641563" y="4419569"/>
            <a:ext cx="149542" cy="153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8BC4CCCB-F974-0C42-ABB5-A4680E27E0F6}"/>
              </a:ext>
            </a:extLst>
          </p:cNvPr>
          <p:cNvSpPr/>
          <p:nvPr/>
        </p:nvSpPr>
        <p:spPr>
          <a:xfrm>
            <a:off x="5576411" y="4558728"/>
            <a:ext cx="284798" cy="0"/>
          </a:xfrm>
          <a:custGeom>
            <a:avLst/>
            <a:gdLst/>
            <a:ahLst/>
            <a:cxnLst/>
            <a:rect l="l" t="t" r="r" b="b"/>
            <a:pathLst>
              <a:path w="379729">
                <a:moveTo>
                  <a:pt x="0" y="0"/>
                </a:moveTo>
                <a:lnTo>
                  <a:pt x="37934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A5BB6070-4B80-9D44-A356-8110A9D8BEB0}"/>
              </a:ext>
            </a:extLst>
          </p:cNvPr>
          <p:cNvSpPr/>
          <p:nvPr/>
        </p:nvSpPr>
        <p:spPr>
          <a:xfrm>
            <a:off x="5688711" y="4653027"/>
            <a:ext cx="63056" cy="93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B9D09B92-5F42-CA4D-BFC0-EA934317FD40}"/>
              </a:ext>
            </a:extLst>
          </p:cNvPr>
          <p:cNvSpPr/>
          <p:nvPr/>
        </p:nvSpPr>
        <p:spPr>
          <a:xfrm>
            <a:off x="1218629" y="4086860"/>
            <a:ext cx="4050792" cy="2127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C0C6CEAC-67FF-EC49-8382-6569B856A832}"/>
              </a:ext>
            </a:extLst>
          </p:cNvPr>
          <p:cNvSpPr/>
          <p:nvPr/>
        </p:nvSpPr>
        <p:spPr>
          <a:xfrm>
            <a:off x="6378131" y="4610354"/>
            <a:ext cx="1570482" cy="869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DE7CFFBD-2779-D346-A713-0B5639539442}"/>
              </a:ext>
            </a:extLst>
          </p:cNvPr>
          <p:cNvSpPr/>
          <p:nvPr/>
        </p:nvSpPr>
        <p:spPr>
          <a:xfrm>
            <a:off x="1130523" y="4774851"/>
            <a:ext cx="4050983" cy="685800"/>
          </a:xfrm>
          <a:custGeom>
            <a:avLst/>
            <a:gdLst/>
            <a:ahLst/>
            <a:cxnLst/>
            <a:rect l="l" t="t" r="r" b="b"/>
            <a:pathLst>
              <a:path w="5401310" h="914400">
                <a:moveTo>
                  <a:pt x="5248656" y="0"/>
                </a:moveTo>
                <a:lnTo>
                  <a:pt x="152400" y="0"/>
                </a:lnTo>
                <a:lnTo>
                  <a:pt x="104230" y="7766"/>
                </a:lnTo>
                <a:lnTo>
                  <a:pt x="62395" y="29394"/>
                </a:lnTo>
                <a:lnTo>
                  <a:pt x="29404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82"/>
                </a:lnTo>
                <a:lnTo>
                  <a:pt x="29404" y="852019"/>
                </a:lnTo>
                <a:lnTo>
                  <a:pt x="62395" y="885005"/>
                </a:lnTo>
                <a:lnTo>
                  <a:pt x="104230" y="906633"/>
                </a:lnTo>
                <a:lnTo>
                  <a:pt x="152400" y="914400"/>
                </a:lnTo>
                <a:lnTo>
                  <a:pt x="5248656" y="914400"/>
                </a:lnTo>
                <a:lnTo>
                  <a:pt x="5296838" y="906633"/>
                </a:lnTo>
                <a:lnTo>
                  <a:pt x="5338675" y="885005"/>
                </a:lnTo>
                <a:lnTo>
                  <a:pt x="5371661" y="852019"/>
                </a:lnTo>
                <a:lnTo>
                  <a:pt x="5393289" y="810182"/>
                </a:lnTo>
                <a:lnTo>
                  <a:pt x="5401056" y="762000"/>
                </a:lnTo>
                <a:lnTo>
                  <a:pt x="5401056" y="152400"/>
                </a:lnTo>
                <a:lnTo>
                  <a:pt x="5393289" y="104217"/>
                </a:lnTo>
                <a:lnTo>
                  <a:pt x="5371661" y="62380"/>
                </a:lnTo>
                <a:lnTo>
                  <a:pt x="5338675" y="29394"/>
                </a:lnTo>
                <a:lnTo>
                  <a:pt x="5296838" y="7766"/>
                </a:lnTo>
                <a:lnTo>
                  <a:pt x="524865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8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6DF0D-6927-D545-8633-DD8C781B0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between interactive and non-interactive data analysis </a:t>
            </a:r>
          </a:p>
          <a:p>
            <a:r>
              <a:rPr lang="en-US" dirty="0"/>
              <a:t>Privacy requirement in interactive data analysis </a:t>
            </a:r>
          </a:p>
          <a:p>
            <a:r>
              <a:rPr lang="en-US" dirty="0"/>
              <a:t>Shortcoming of statistical data privacy </a:t>
            </a:r>
          </a:p>
          <a:p>
            <a:r>
              <a:rPr lang="en-US" dirty="0"/>
              <a:t>Randomized response procedure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B8338A-6230-7040-9A99-66AE7274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E51CD-3F94-A34B-8711-078413B0B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654F7-4104-4849-9459-2F34568C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C302A9-46CD-BE46-997C-A3227A4F3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 of data analysis </a:t>
            </a:r>
          </a:p>
          <a:p>
            <a:r>
              <a:rPr lang="en-US" dirty="0"/>
              <a:t>Interactive and non-interactive data analysis </a:t>
            </a:r>
          </a:p>
          <a:p>
            <a:r>
              <a:rPr lang="en-US" dirty="0"/>
              <a:t>Blatant non-privacy </a:t>
            </a:r>
          </a:p>
          <a:p>
            <a:r>
              <a:rPr lang="en-US" dirty="0"/>
              <a:t>Data Reconstruction Attack on statistical data </a:t>
            </a:r>
          </a:p>
          <a:p>
            <a:r>
              <a:rPr lang="en-US" dirty="0"/>
              <a:t>Randomized Response procedure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4EDBF7-8226-8440-A166-0923C3B4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DCFD8-C0A3-6F42-ACF2-970B0FC9B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B9D1-724B-6342-9A60-8D4DB40D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DAEA6-8862-C143-95E0-EDE44B96B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published and released for researchers to analyze and extract information</a:t>
            </a:r>
          </a:p>
          <a:p>
            <a:r>
              <a:rPr lang="en-US" dirty="0"/>
              <a:t>There are two types of data analysis 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"Needle in a haystack” problems: Classification and association rules problems</a:t>
            </a:r>
          </a:p>
          <a:p>
            <a:pPr lvl="2"/>
            <a:r>
              <a:rPr lang="en-US" dirty="0"/>
              <a:t>Example: what causes lung cancer? which movie to watch next?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Learn statistical trends of the whole population </a:t>
            </a:r>
          </a:p>
          <a:p>
            <a:pPr lvl="2"/>
            <a:r>
              <a:rPr lang="en-US" dirty="0"/>
              <a:t>Example: percentage of low-income population in Census data, percentage of patients with certain chronic diseases </a:t>
            </a:r>
          </a:p>
          <a:p>
            <a:r>
              <a:rPr lang="en-US" dirty="0"/>
              <a:t>Two types of data analysis setting </a:t>
            </a:r>
          </a:p>
          <a:p>
            <a:pPr lvl="1"/>
            <a:r>
              <a:rPr lang="en-US" dirty="0"/>
              <a:t>Non-interactive setting </a:t>
            </a:r>
          </a:p>
          <a:p>
            <a:pPr lvl="1"/>
            <a:r>
              <a:rPr lang="en-US" dirty="0"/>
              <a:t>Interactive setting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B8662-0F71-9748-98E2-C2A72F9C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Data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7A6D3-3208-4246-BA37-330469A0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8A64D1-FE44-C641-A685-3DB797FBA6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36C8BDB9-109A-DC47-A681-C543D6B1E6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Non-interactive Setting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E3C89-9DC5-3E43-90BE-C66DD4A8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6115050" y="2514600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026986" y="3567321"/>
            <a:ext cx="2876365" cy="23083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  <a:p>
            <a:pPr eaLnBrk="0" hangingPunct="0"/>
            <a:r>
              <a:rPr lang="en-US" dirty="0"/>
              <a:t>Published and maintained </a:t>
            </a:r>
            <a:br>
              <a:rPr lang="en-US" dirty="0"/>
            </a:br>
            <a:r>
              <a:rPr lang="en-US" dirty="0"/>
              <a:t>by trusted curator</a:t>
            </a:r>
            <a:br>
              <a:rPr lang="en-US" dirty="0"/>
            </a:br>
            <a:r>
              <a:rPr lang="en-US" dirty="0"/>
              <a:t>Example: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Census data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Health data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Network data</a:t>
            </a:r>
          </a:p>
          <a:p>
            <a:pPr eaLnBrk="0" hangingPunct="0"/>
            <a:endParaRPr lang="en-US" dirty="0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896610" y="3587199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399064" y="2917372"/>
            <a:ext cx="2345872" cy="306459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Analyst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3077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3988346" y="2548040"/>
            <a:ext cx="116730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Raw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1441" y="207046"/>
            <a:ext cx="7307263" cy="610878"/>
          </a:xfrm>
        </p:spPr>
        <p:txBody>
          <a:bodyPr/>
          <a:lstStyle/>
          <a:p>
            <a:r>
              <a:rPr lang="en-US" dirty="0"/>
              <a:t>Non-interactive Setting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E3C89-9DC5-3E43-90BE-C66DD4A8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6705600" y="2286000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 dirty="0"/>
              <a:t>x</a:t>
            </a:r>
            <a:r>
              <a:rPr lang="en-US" baseline="-25000" dirty="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 dirty="0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617536" y="3338721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058410" y="3358599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6146" name="Picture 2" descr="Analyst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791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192367" y="2319440"/>
            <a:ext cx="116730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Raw Data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343150" y="2665271"/>
            <a:ext cx="1477736" cy="306459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1991095" y="2272909"/>
            <a:ext cx="1965603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Anonymized Data</a:t>
            </a: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BF073D05-A042-1041-89FD-827BA00FA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630" y="2286000"/>
            <a:ext cx="842171" cy="1012372"/>
          </a:xfrm>
          <a:prstGeom prst="can">
            <a:avLst>
              <a:gd name="adj" fmla="val 17824"/>
            </a:avLst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100" dirty="0"/>
              <a:t>Sanitized </a:t>
            </a:r>
          </a:p>
          <a:p>
            <a:r>
              <a:rPr lang="en-US" sz="1100" dirty="0"/>
              <a:t>Database</a:t>
            </a:r>
          </a:p>
          <a:p>
            <a:pPr algn="ctr"/>
            <a:r>
              <a:rPr lang="en-US" sz="1100" dirty="0"/>
              <a:t>D'</a:t>
            </a:r>
          </a:p>
          <a:p>
            <a:pPr algn="ctr">
              <a:lnSpc>
                <a:spcPct val="60000"/>
              </a:lnSpc>
            </a:pPr>
            <a:endParaRPr lang="en-US" sz="110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01DB2C0-A3DA-9246-B639-A77AA98056E0}"/>
              </a:ext>
            </a:extLst>
          </p:cNvPr>
          <p:cNvSpPr txBox="1">
            <a:spLocks/>
          </p:cNvSpPr>
          <p:nvPr/>
        </p:nvSpPr>
        <p:spPr>
          <a:xfrm>
            <a:off x="1069018" y="3935034"/>
            <a:ext cx="6172200" cy="14513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Goals: </a:t>
            </a:r>
          </a:p>
          <a:p>
            <a:r>
              <a:rPr lang="en-US" sz="2100" dirty="0"/>
              <a:t>Accurate information (minimum changes)</a:t>
            </a:r>
            <a:endParaRPr lang="en-US" sz="2100" u="sng" dirty="0"/>
          </a:p>
          <a:p>
            <a:r>
              <a:rPr lang="en-US" sz="2100" dirty="0"/>
              <a:t>Preserve individual privacy 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EAFA5BFF-8B08-034E-A823-7AA42F91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3276631"/>
            <a:ext cx="259467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Sanitized Database (Anonymized database)</a:t>
            </a:r>
          </a:p>
        </p:txBody>
      </p:sp>
      <p:sp>
        <p:nvSpPr>
          <p:cNvPr id="2" name="Down Arrow 1"/>
          <p:cNvSpPr/>
          <p:nvPr/>
        </p:nvSpPr>
        <p:spPr bwMode="auto">
          <a:xfrm rot="5400000">
            <a:off x="5556755" y="2185622"/>
            <a:ext cx="308323" cy="134166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Setting</a:t>
            </a:r>
          </a:p>
        </p:txBody>
      </p:sp>
      <p:sp>
        <p:nvSpPr>
          <p:cNvPr id="31754" name="AutoShape 12"/>
          <p:cNvSpPr>
            <a:spLocks noChangeArrowheads="1"/>
          </p:cNvSpPr>
          <p:nvPr/>
        </p:nvSpPr>
        <p:spPr bwMode="auto">
          <a:xfrm>
            <a:off x="1816895" y="2362200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3488165" y="2025340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31748" name="AutoShape 5"/>
          <p:cNvSpPr>
            <a:spLocks noChangeArrowheads="1"/>
          </p:cNvSpPr>
          <p:nvPr/>
        </p:nvSpPr>
        <p:spPr bwMode="auto">
          <a:xfrm flipH="1">
            <a:off x="1816894" y="2808112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3535406" y="3246596"/>
            <a:ext cx="655950" cy="36933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ym typeface="Symbol" pitchFamily="18" charset="2"/>
              </a:rPr>
              <a:t>f</a:t>
            </a:r>
            <a:r>
              <a:rPr lang="en-US" b="1" dirty="0"/>
              <a:t>(D)</a:t>
            </a:r>
            <a:endParaRPr lang="en-US" b="1" baseline="-25000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B0ED1-B596-2345-A096-418ECA2F6200}"/>
              </a:ext>
            </a:extLst>
          </p:cNvPr>
          <p:cNvSpPr/>
          <p:nvPr/>
        </p:nvSpPr>
        <p:spPr>
          <a:xfrm>
            <a:off x="2160478" y="3897206"/>
            <a:ext cx="3405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Data is </a:t>
            </a:r>
            <a:r>
              <a:rPr lang="en-US" b="1" dirty="0"/>
              <a:t>not</a:t>
            </a:r>
            <a:r>
              <a:rPr lang="en-US" dirty="0"/>
              <a:t> published/released </a:t>
            </a:r>
            <a:br>
              <a:rPr lang="en-US" dirty="0"/>
            </a:br>
            <a:r>
              <a:rPr lang="en-US" dirty="0"/>
              <a:t>to analysts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6366843" y="2234224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78779" y="3286945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20260" y="3347172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23" name="Picture 2" descr="Analyst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677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1447800" y="1447800"/>
            <a:ext cx="1976070" cy="762086"/>
          </a:xfrm>
          <a:prstGeom prst="wedgeRoundRectCallout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What is the average salary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 for employee with 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age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 &gt; 30?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2076945" y="3301701"/>
            <a:ext cx="1458461" cy="533400"/>
          </a:xfrm>
          <a:prstGeom prst="wedgeRoundRectCallout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40K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 animBg="1"/>
      <p:bldP spid="31748" grpId="0" animBg="1"/>
      <p:bldP spid="31749" grpId="0" animBg="1"/>
      <p:bldP spid="5" grpId="0"/>
      <p:bldP spid="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EB855-406C-024A-AE78-657C22037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Providing statistics about the population gives the impression of privacy </a:t>
            </a:r>
          </a:p>
          <a:p>
            <a:pPr lvl="1"/>
            <a:r>
              <a:rPr lang="en-US" dirty="0"/>
              <a:t>"No one know I am in the sample … I can claim I wasn’t there"</a:t>
            </a:r>
          </a:p>
          <a:p>
            <a:pPr lvl="1"/>
            <a:r>
              <a:rPr lang="en-US" dirty="0"/>
              <a:t>"This study isn’t about me”</a:t>
            </a:r>
          </a:p>
          <a:p>
            <a:r>
              <a:rPr lang="en-US" dirty="0"/>
              <a:t>But….</a:t>
            </a:r>
          </a:p>
          <a:p>
            <a:r>
              <a:rPr lang="en-US" i="1" dirty="0"/>
              <a:t>"If the release of statistics S makes it possible  to determine the value [of private information]  more accurately than is possible without access  to S, a disclosure has taken place"   </a:t>
            </a:r>
            <a:r>
              <a:rPr lang="en-US" dirty="0"/>
              <a:t>[</a:t>
            </a:r>
            <a:r>
              <a:rPr lang="en-US" dirty="0" err="1"/>
              <a:t>Dalenius</a:t>
            </a:r>
            <a:r>
              <a:rPr lang="en-US" dirty="0"/>
              <a:t> 1977]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F188F-E841-954C-993E-D4A7B4DB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Statistics Preserve Privacy?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6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 descr="Large confetti"/>
          <p:cNvSpPr>
            <a:spLocks noGrp="1" noChangeArrowheads="1"/>
          </p:cNvSpPr>
          <p:nvPr>
            <p:ph idx="1"/>
          </p:nvPr>
        </p:nvSpPr>
        <p:spPr>
          <a:xfrm>
            <a:off x="4495800" y="1371599"/>
            <a:ext cx="4419600" cy="4764024"/>
          </a:xfrm>
        </p:spPr>
        <p:txBody>
          <a:bodyPr/>
          <a:lstStyle/>
          <a:p>
            <a:r>
              <a:rPr lang="en-US" altLang="zh-CN" dirty="0"/>
              <a:t>Responses of subsequent queries can</a:t>
            </a:r>
          </a:p>
          <a:p>
            <a:pPr lvl="1"/>
            <a:r>
              <a:rPr lang="zh-CN" altLang="zh-CN" dirty="0"/>
              <a:t>Leak individual records</a:t>
            </a:r>
          </a:p>
          <a:p>
            <a:pPr lvl="1"/>
            <a:r>
              <a:rPr lang="zh-CN" altLang="zh-CN" dirty="0"/>
              <a:t>link with public databases to re-identify individuals</a:t>
            </a:r>
          </a:p>
          <a:p>
            <a:pPr lvl="1"/>
            <a:r>
              <a:rPr lang="zh-CN" altLang="zh-CN" dirty="0"/>
              <a:t>Allow adversary to reconstruct database with significant probablity</a:t>
            </a:r>
          </a:p>
          <a:p>
            <a:r>
              <a:rPr lang="en-US" altLang="zh-CN" dirty="0"/>
              <a:t>Example: COE has 1 female faculty</a:t>
            </a:r>
          </a:p>
          <a:p>
            <a:pPr lvl="1"/>
            <a:r>
              <a:rPr lang="en-US" altLang="zh-CN" dirty="0"/>
              <a:t>What is average faculty salary? </a:t>
            </a:r>
          </a:p>
          <a:p>
            <a:pPr lvl="1"/>
            <a:r>
              <a:rPr lang="en-US" altLang="zh-CN" dirty="0"/>
              <a:t>What is average male faculty salary? </a:t>
            </a:r>
          </a:p>
        </p:txBody>
      </p:sp>
      <p:sp>
        <p:nvSpPr>
          <p:cNvPr id="921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Blatant Non-Privacy</a:t>
            </a:r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B233D494-AD74-EE40-8FE6-FB5455CEA1E9}"/>
              </a:ext>
            </a:extLst>
          </p:cNvPr>
          <p:cNvGrpSpPr>
            <a:grpSpLocks/>
          </p:cNvGrpSpPr>
          <p:nvPr/>
        </p:nvGrpSpPr>
        <p:grpSpPr bwMode="auto">
          <a:xfrm>
            <a:off x="1454069" y="1650507"/>
            <a:ext cx="1629697" cy="485102"/>
            <a:chOff x="1670" y="2045"/>
            <a:chExt cx="2256" cy="488"/>
          </a:xfrm>
        </p:grpSpPr>
        <p:sp>
          <p:nvSpPr>
            <p:cNvPr id="8" name="AutoShape 12">
              <a:extLst>
                <a:ext uri="{FF2B5EF4-FFF2-40B4-BE49-F238E27FC236}">
                  <a16:creationId xmlns:a16="http://schemas.microsoft.com/office/drawing/2014/main" id="{6629ABC9-5380-2E41-B6EC-E6F437AEA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2266"/>
              <a:ext cx="2256" cy="267"/>
            </a:xfrm>
            <a:prstGeom prst="rightArrow">
              <a:avLst>
                <a:gd name="adj1" fmla="val 31843"/>
                <a:gd name="adj2" fmla="val 657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EF4ED0B2-6815-A140-8048-2A3CF6C37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9" y="2045"/>
              <a:ext cx="427" cy="3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/>
                <a:t>f</a:t>
              </a:r>
              <a:r>
                <a:rPr lang="en-US" sz="1400" baseline="-25000" dirty="0"/>
                <a:t>1</a:t>
              </a:r>
            </a:p>
          </p:txBody>
        </p:sp>
      </p:grpSp>
      <p:sp>
        <p:nvSpPr>
          <p:cNvPr id="10" name="AutoShape 5">
            <a:extLst>
              <a:ext uri="{FF2B5EF4-FFF2-40B4-BE49-F238E27FC236}">
                <a16:creationId xmlns:a16="http://schemas.microsoft.com/office/drawing/2014/main" id="{4734F215-654B-C241-96B4-0C205605E28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38829" y="2224127"/>
            <a:ext cx="1629697" cy="284532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67FF45BA-D31E-5C4B-BF27-9D06218BC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09800"/>
            <a:ext cx="1123950" cy="1028700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B52B26C4-BAA5-7241-A191-9E3F96CA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815" y="3278578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582DF206-16E8-CD41-9DA5-B03F33948E2A}"/>
              </a:ext>
            </a:extLst>
          </p:cNvPr>
          <p:cNvGrpSpPr>
            <a:grpSpLocks/>
          </p:cNvGrpSpPr>
          <p:nvPr/>
        </p:nvGrpSpPr>
        <p:grpSpPr bwMode="auto">
          <a:xfrm>
            <a:off x="1471107" y="2410507"/>
            <a:ext cx="1629697" cy="448322"/>
            <a:chOff x="1680" y="2010"/>
            <a:chExt cx="2256" cy="451"/>
          </a:xfrm>
        </p:grpSpPr>
        <p:sp>
          <p:nvSpPr>
            <p:cNvPr id="15" name="AutoShape 12">
              <a:extLst>
                <a:ext uri="{FF2B5EF4-FFF2-40B4-BE49-F238E27FC236}">
                  <a16:creationId xmlns:a16="http://schemas.microsoft.com/office/drawing/2014/main" id="{02DFA0DF-95EF-F643-830D-71DEE2E39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94"/>
              <a:ext cx="2256" cy="267"/>
            </a:xfrm>
            <a:prstGeom prst="rightArrow">
              <a:avLst>
                <a:gd name="adj1" fmla="val 31843"/>
                <a:gd name="adj2" fmla="val 657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C12EAC2B-0B48-8C44-9BE5-9A5FFC335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" y="2010"/>
              <a:ext cx="427" cy="3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r>
                <a:rPr lang="en-US" b="0" dirty="0"/>
                <a:t>f</a:t>
              </a:r>
              <a:r>
                <a:rPr lang="en-US" b="0" baseline="-25000" dirty="0"/>
                <a:t>2</a:t>
              </a:r>
            </a:p>
          </p:txBody>
        </p:sp>
      </p:grpSp>
      <p:sp>
        <p:nvSpPr>
          <p:cNvPr id="17" name="AutoShape 5">
            <a:extLst>
              <a:ext uri="{FF2B5EF4-FFF2-40B4-BE49-F238E27FC236}">
                <a16:creationId xmlns:a16="http://schemas.microsoft.com/office/drawing/2014/main" id="{289041A7-D96F-8444-94E5-8FD3D2A893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63882" y="2930399"/>
            <a:ext cx="1629697" cy="284532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8" name="Group 22">
            <a:extLst>
              <a:ext uri="{FF2B5EF4-FFF2-40B4-BE49-F238E27FC236}">
                <a16:creationId xmlns:a16="http://schemas.microsoft.com/office/drawing/2014/main" id="{A9B28118-F83D-C64D-8F3B-249E3ABF176C}"/>
              </a:ext>
            </a:extLst>
          </p:cNvPr>
          <p:cNvGrpSpPr>
            <a:grpSpLocks/>
          </p:cNvGrpSpPr>
          <p:nvPr/>
        </p:nvGrpSpPr>
        <p:grpSpPr bwMode="auto">
          <a:xfrm>
            <a:off x="1407031" y="3117081"/>
            <a:ext cx="1629697" cy="470191"/>
            <a:chOff x="1670" y="1999"/>
            <a:chExt cx="2256" cy="473"/>
          </a:xfrm>
        </p:grpSpPr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BEB5FA8B-BF3A-D245-B656-9D0B091E8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2205"/>
              <a:ext cx="2256" cy="267"/>
            </a:xfrm>
            <a:prstGeom prst="rightArrow">
              <a:avLst>
                <a:gd name="adj1" fmla="val 31843"/>
                <a:gd name="adj2" fmla="val 657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22EFD3E5-6E8F-6943-BDC7-8EB0EDBCA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1999"/>
              <a:ext cx="427" cy="3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r>
                <a:rPr lang="en-US" dirty="0"/>
                <a:t>f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1" name="AutoShape 5">
            <a:extLst>
              <a:ext uri="{FF2B5EF4-FFF2-40B4-BE49-F238E27FC236}">
                <a16:creationId xmlns:a16="http://schemas.microsoft.com/office/drawing/2014/main" id="{9C5D6F28-2C79-1B4B-A5E7-7C61EB0AB8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07030" y="3647910"/>
            <a:ext cx="1629697" cy="284532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23A4D397-8835-FF4D-8AED-67B9AA0C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271" y="2047091"/>
            <a:ext cx="726812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b="0" dirty="0"/>
              <a:t>f</a:t>
            </a:r>
            <a:r>
              <a:rPr lang="en-US" b="0" baseline="-25000" dirty="0"/>
              <a:t>1</a:t>
            </a:r>
            <a:r>
              <a:rPr lang="en-US" b="0" dirty="0"/>
              <a:t>(D)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FAE856-E70E-F143-AF9F-E40925FE8297}"/>
              </a:ext>
            </a:extLst>
          </p:cNvPr>
          <p:cNvSpPr/>
          <p:nvPr/>
        </p:nvSpPr>
        <p:spPr>
          <a:xfrm>
            <a:off x="1845566" y="2729961"/>
            <a:ext cx="56778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f</a:t>
            </a:r>
            <a:r>
              <a:rPr lang="en-US" sz="1400" baseline="-25000" dirty="0"/>
              <a:t>2</a:t>
            </a:r>
            <a:r>
              <a:rPr lang="en-US" sz="1400" dirty="0"/>
              <a:t>(D)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E3C2D-CEEC-0342-AED8-6BEC6C5B7FA5}"/>
              </a:ext>
            </a:extLst>
          </p:cNvPr>
          <p:cNvSpPr/>
          <p:nvPr/>
        </p:nvSpPr>
        <p:spPr>
          <a:xfrm>
            <a:off x="1845566" y="3433567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</a:t>
            </a:r>
            <a:r>
              <a:rPr lang="en-US" sz="1400" baseline="-25000" dirty="0"/>
              <a:t>3(D)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0510" y="3338805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26" name="Picture 2" descr="Analyst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" y="205937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3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  <p:bldP spid="2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4" ma:contentTypeDescription="Create a new document." ma:contentTypeScope="" ma:versionID="9644134ab4ba5c332a9059aec268b0ca">
  <xsd:schema xmlns:xsd="http://www.w3.org/2001/XMLSchema" xmlns:xs="http://www.w3.org/2001/XMLSchema" xmlns:p="http://schemas.microsoft.com/office/2006/metadata/properties" xmlns:ns2="837904e5-5329-4e50-8811-0545955fba74" targetNamespace="http://schemas.microsoft.com/office/2006/metadata/properties" ma:root="true" ma:fieldsID="9de839035f9a8c529b4dc78ea2bc3bfb" ns2:_="">
    <xsd:import namespace="837904e5-5329-4e50-8811-0545955fb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739DBE-ECF6-49D1-B833-F71F3CBF0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904e5-5329-4e50-8811-0545955fb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E6745B-CB39-47FD-BD26-370D8C296C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KFUPM-Template</Template>
  <TotalTime>40328</TotalTime>
  <Words>1434</Words>
  <Application>Microsoft Office PowerPoint</Application>
  <PresentationFormat>On-screen Show (4:3)</PresentationFormat>
  <Paragraphs>233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Cambria Math</vt:lpstr>
      <vt:lpstr>Symbol</vt:lpstr>
      <vt:lpstr>Tahoma</vt:lpstr>
      <vt:lpstr>Times New Roman</vt:lpstr>
      <vt:lpstr>Wingdings</vt:lpstr>
      <vt:lpstr>2_Blends</vt:lpstr>
      <vt:lpstr>COE 426 Data Privacy </vt:lpstr>
      <vt:lpstr>Announcement</vt:lpstr>
      <vt:lpstr>Outline</vt:lpstr>
      <vt:lpstr>Objectives of Data Analysis</vt:lpstr>
      <vt:lpstr>Non-interactive Setting</vt:lpstr>
      <vt:lpstr>Non-interactive Setting</vt:lpstr>
      <vt:lpstr>Interactive Setting</vt:lpstr>
      <vt:lpstr>Does Statistics Preserve Privacy?</vt:lpstr>
      <vt:lpstr>Blatant Non-Privacy</vt:lpstr>
      <vt:lpstr>Database Reconstruction Attack (DRA)</vt:lpstr>
      <vt:lpstr>Example of DRA  (Not included in Exam)</vt:lpstr>
      <vt:lpstr>Example of DRA  (Not included in Exam) </vt:lpstr>
      <vt:lpstr>Statistical Disclosure Control</vt:lpstr>
      <vt:lpstr>Defending Against DRA </vt:lpstr>
      <vt:lpstr>Output Perturbation</vt:lpstr>
      <vt:lpstr>Output Perturbation</vt:lpstr>
      <vt:lpstr>Randomized Response</vt:lpstr>
      <vt:lpstr>Werner's Process </vt:lpstr>
      <vt:lpstr>Example</vt:lpstr>
      <vt:lpstr>An Impossibility Result</vt:lpstr>
      <vt:lpstr>No-Free-Lunch Theorem in Privacy </vt:lpstr>
      <vt:lpstr>Differential Privacy</vt:lpstr>
      <vt:lpstr>Summary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Muhamad Felemban</cp:lastModifiedBy>
  <cp:revision>583</cp:revision>
  <cp:lastPrinted>1999-09-10T20:38:56Z</cp:lastPrinted>
  <dcterms:created xsi:type="dcterms:W3CDTF">1998-06-19T04:38:52Z</dcterms:created>
  <dcterms:modified xsi:type="dcterms:W3CDTF">2020-10-04T15:31:51Z</dcterms:modified>
</cp:coreProperties>
</file>