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79" r:id="rId3"/>
  </p:sldMasterIdLst>
  <p:notesMasterIdLst>
    <p:notesMasterId r:id="rId25"/>
  </p:notesMasterIdLst>
  <p:handoutMasterIdLst>
    <p:handoutMasterId r:id="rId26"/>
  </p:handoutMasterIdLst>
  <p:sldIdLst>
    <p:sldId id="256" r:id="rId4"/>
    <p:sldId id="1189" r:id="rId5"/>
    <p:sldId id="257" r:id="rId6"/>
    <p:sldId id="426" r:id="rId7"/>
    <p:sldId id="1169" r:id="rId8"/>
    <p:sldId id="1171" r:id="rId9"/>
    <p:sldId id="1172" r:id="rId10"/>
    <p:sldId id="428" r:id="rId11"/>
    <p:sldId id="1162" r:id="rId12"/>
    <p:sldId id="1168" r:id="rId13"/>
    <p:sldId id="1177" r:id="rId14"/>
    <p:sldId id="1183" r:id="rId15"/>
    <p:sldId id="1179" r:id="rId16"/>
    <p:sldId id="1184" r:id="rId17"/>
    <p:sldId id="1185" r:id="rId18"/>
    <p:sldId id="1186" r:id="rId19"/>
    <p:sldId id="1187" r:id="rId20"/>
    <p:sldId id="1164" r:id="rId21"/>
    <p:sldId id="1161" r:id="rId22"/>
    <p:sldId id="416" r:id="rId23"/>
    <p:sldId id="1188" r:id="rId24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9" autoAdjust="0"/>
    <p:restoredTop sz="96472" autoAdjust="0"/>
  </p:normalViewPr>
  <p:slideViewPr>
    <p:cSldViewPr>
      <p:cViewPr varScale="1">
        <p:scale>
          <a:sx n="118" d="100"/>
          <a:sy n="118" d="100"/>
        </p:scale>
        <p:origin x="10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456"/>
    </p:cViewPr>
  </p:sorterViewPr>
  <p:notesViewPr>
    <p:cSldViewPr>
      <p:cViewPr varScale="1">
        <p:scale>
          <a:sx n="51" d="100"/>
          <a:sy n="51" d="100"/>
        </p:scale>
        <p:origin x="2700" y="4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658B7BD-C65A-A740-BCD1-F38BCBA62A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C9A4223-E865-8340-A303-5277A04626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F63A21B1-D4D6-264E-B0EE-B4E64140DC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115CF3CA-DF72-934C-A620-4E2C30BE87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C57AEB6-E70D-944A-A712-7057ABD085AD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6EE12A5-A980-F74E-9E09-89527EC317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39825"/>
            <a:ext cx="4103687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65D7C80-C5BE-AF4E-B90F-16BF2FB2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3575-5B07-C846-9CC0-C5A8D4B7DB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D346E-DCF7-A246-A524-101D60E24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68738" y="8659813"/>
            <a:ext cx="2960687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7B0209-2048-9B43-A681-58F1D86E7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AF0C818-9940-B94C-95CF-8409A50A7B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68738" y="0"/>
            <a:ext cx="29606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61530D-979E-0345-917D-825F45873F67}" type="datetimeFigureOut">
              <a:rPr lang="en-US"/>
              <a:pPr>
                <a:defRPr/>
              </a:pPr>
              <a:t>9/15/2020</a:t>
            </a:fld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AD26DA68-7232-D041-87FC-BB23C8CCD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625" y="4387850"/>
            <a:ext cx="5465763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3B109-D46D-6D42-9114-61C605F27B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55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https://dataprivacymanager.net/7-steps-and-elements-of-privacy-risk-management/</a:t>
            </a:r>
            <a:endParaRPr lang="ar-SA" dirty="0" smtClean="0"/>
          </a:p>
          <a:p>
            <a:endParaRPr lang="ar-SA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identification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risk analysis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evaluation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are collectively referred to 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assessment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a sub-process of the overall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management process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ar-SA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ar-SA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7B0209-2048-9B43-A681-58F1D86E7AD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34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4B5E4-2652-42DD-B95B-77BFAC755AE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9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3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728913"/>
            <a:ext cx="6096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3581400" y="6019800"/>
            <a:ext cx="2895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31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7528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37544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1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14313"/>
            <a:ext cx="73072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599"/>
            <a:ext cx="7659688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6705600" y="635571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learning.oreilly.com/library/view/fundamentals-of-information/9781284116465/images/ch04_fig0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7EC9125-0725-3B44-AB2B-E5C13B8663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COE 426 Data Privacy </a:t>
            </a:r>
          </a:p>
        </p:txBody>
      </p:sp>
      <p:sp>
        <p:nvSpPr>
          <p:cNvPr id="53250" name="Subtitle 2">
            <a:extLst>
              <a:ext uri="{FF2B5EF4-FFF2-40B4-BE49-F238E27FC236}">
                <a16:creationId xmlns:a16="http://schemas.microsoft.com/office/drawing/2014/main" id="{33674855-BEA2-EF41-9B8D-848ED69F42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86200"/>
            <a:ext cx="58674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Lecture 3: Privacy </a:t>
            </a:r>
            <a:r>
              <a:rPr lang="en-US" altLang="en-US" dirty="0" smtClean="0"/>
              <a:t>Impact and Risk Assessment</a:t>
            </a:r>
            <a:endParaRPr lang="en-US" altLang="en-US" dirty="0"/>
          </a:p>
          <a:p>
            <a:endParaRPr lang="en-US" altLang="en-US" dirty="0" smtClean="0"/>
          </a:p>
          <a:p>
            <a:pPr algn="l"/>
            <a:r>
              <a:rPr lang="en-US" altLang="en-US" dirty="0" smtClean="0"/>
              <a:t>References: </a:t>
            </a:r>
          </a:p>
          <a:p>
            <a:pPr algn="l"/>
            <a:r>
              <a:rPr lang="en-US" altLang="en-US" dirty="0" smtClean="0"/>
              <a:t>Sides from Prof. </a:t>
            </a:r>
            <a:r>
              <a:rPr lang="en-US" altLang="en-US" dirty="0" err="1" smtClean="0"/>
              <a:t>Bhargave</a:t>
            </a:r>
            <a:r>
              <a:rPr lang="en-US" altLang="en-US" dirty="0" smtClean="0"/>
              <a:t> (Privacy in Computing)</a:t>
            </a:r>
            <a:br>
              <a:rPr lang="en-US" altLang="en-US" dirty="0" smtClean="0"/>
            </a:br>
            <a:r>
              <a:rPr lang="en-US" altLang="en-US" dirty="0" smtClean="0"/>
              <a:t>NIST Privacy Framework </a:t>
            </a:r>
          </a:p>
          <a:p>
            <a:pPr algn="l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Process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19200"/>
            <a:ext cx="4652962" cy="495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security, this involves defining the scope and boundaries, and establishing appropriate organizational structure </a:t>
            </a:r>
          </a:p>
          <a:p>
            <a:r>
              <a:rPr lang="en-US" dirty="0" smtClean="0"/>
              <a:t>In data privacy, this can be </a:t>
            </a:r>
          </a:p>
          <a:p>
            <a:pPr lvl="1"/>
            <a:r>
              <a:rPr lang="en-US" dirty="0" smtClean="0"/>
              <a:t>Defining the nature, scope, and context, and purpose of processing data </a:t>
            </a:r>
          </a:p>
          <a:p>
            <a:pPr lvl="1"/>
            <a:r>
              <a:rPr lang="en-US" dirty="0" smtClean="0"/>
              <a:t>Organization objectives for protecting data privacy </a:t>
            </a:r>
          </a:p>
          <a:p>
            <a:pPr lvl="1"/>
            <a:r>
              <a:rPr lang="en-US" dirty="0" smtClean="0"/>
              <a:t>Naming stakeholders </a:t>
            </a:r>
          </a:p>
          <a:p>
            <a:pPr lvl="1"/>
            <a:r>
              <a:rPr lang="en-US" dirty="0" smtClean="0"/>
              <a:t>Defining roles and responsibilities </a:t>
            </a:r>
          </a:p>
          <a:p>
            <a:pPr lvl="1"/>
            <a:r>
              <a:rPr lang="en-US" dirty="0" smtClean="0"/>
              <a:t>Specifications of records </a:t>
            </a:r>
          </a:p>
          <a:p>
            <a:pPr lvl="1"/>
            <a:r>
              <a:rPr lang="en-US" dirty="0" smtClean="0"/>
              <a:t>Develop risk evaluation, impact, and acceptance criteria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 Context Establishment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Determine what could happen to cause a potential loss to assets </a:t>
            </a:r>
          </a:p>
          <a:p>
            <a:pPr lvl="1"/>
            <a:r>
              <a:rPr lang="en-US" dirty="0" smtClean="0"/>
              <a:t>Gain insights into how, where, and why the loss might happen</a:t>
            </a:r>
          </a:p>
          <a:p>
            <a:r>
              <a:rPr lang="en-US" dirty="0" smtClean="0"/>
              <a:t>Risk identification sub-steps </a:t>
            </a:r>
          </a:p>
          <a:p>
            <a:pPr lvl="1"/>
            <a:r>
              <a:rPr lang="en-US" dirty="0" smtClean="0"/>
              <a:t>Identification of assets: the only asset is PIIs</a:t>
            </a:r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threats:</a:t>
            </a:r>
          </a:p>
          <a:p>
            <a:pPr lvl="2"/>
            <a:r>
              <a:rPr lang="en-US" dirty="0" smtClean="0"/>
              <a:t>Application level</a:t>
            </a:r>
          </a:p>
          <a:p>
            <a:pPr lvl="2"/>
            <a:r>
              <a:rPr lang="en-US" dirty="0" smtClean="0"/>
              <a:t>Communication level</a:t>
            </a:r>
          </a:p>
          <a:p>
            <a:pPr lvl="2"/>
            <a:r>
              <a:rPr lang="en-US" dirty="0" smtClean="0"/>
              <a:t>System level</a:t>
            </a:r>
          </a:p>
          <a:p>
            <a:pPr lvl="2"/>
            <a:r>
              <a:rPr lang="en-US" dirty="0" smtClean="0"/>
              <a:t>Audit trails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Risk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9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Identification </a:t>
            </a:r>
            <a:r>
              <a:rPr lang="en-US" dirty="0"/>
              <a:t>of </a:t>
            </a:r>
            <a:r>
              <a:rPr lang="en-US" dirty="0" smtClean="0"/>
              <a:t>existing controls</a:t>
            </a:r>
          </a:p>
          <a:p>
            <a:pPr lvl="2"/>
            <a:r>
              <a:rPr lang="en-US" dirty="0" smtClean="0"/>
              <a:t>Technical </a:t>
            </a:r>
          </a:p>
          <a:p>
            <a:pPr lvl="2"/>
            <a:r>
              <a:rPr lang="en-US" dirty="0" smtClean="0"/>
              <a:t>Organization structures </a:t>
            </a:r>
          </a:p>
          <a:p>
            <a:pPr lvl="2"/>
            <a:r>
              <a:rPr lang="en-US" dirty="0" smtClean="0"/>
              <a:t>Legal</a:t>
            </a:r>
            <a:endParaRPr lang="en-US" dirty="0"/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vulnerabilities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Hardware/Software </a:t>
            </a:r>
          </a:p>
          <a:p>
            <a:pPr lvl="2"/>
            <a:r>
              <a:rPr lang="en-US" dirty="0" smtClean="0"/>
              <a:t>Policies/procedures </a:t>
            </a:r>
          </a:p>
          <a:p>
            <a:pPr lvl="2"/>
            <a:r>
              <a:rPr lang="en-US" dirty="0" smtClean="0"/>
              <a:t>System configuration </a:t>
            </a:r>
          </a:p>
          <a:p>
            <a:pPr lvl="2"/>
            <a:r>
              <a:rPr lang="en-US" dirty="0" smtClean="0"/>
              <a:t>Third parties  </a:t>
            </a:r>
            <a:endParaRPr lang="en-US" dirty="0"/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consequences: damage to individual's rights and freedom</a:t>
            </a:r>
          </a:p>
          <a:p>
            <a:pPr lvl="2"/>
            <a:r>
              <a:rPr lang="en-US" dirty="0" smtClean="0"/>
              <a:t>Benign inconveniences </a:t>
            </a:r>
          </a:p>
          <a:p>
            <a:pPr lvl="2"/>
            <a:r>
              <a:rPr lang="en-US" dirty="0" smtClean="0"/>
              <a:t>Moderate disruptions </a:t>
            </a:r>
          </a:p>
          <a:p>
            <a:pPr lvl="2"/>
            <a:r>
              <a:rPr lang="en-US" dirty="0" smtClean="0"/>
              <a:t>Catastrophic events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Risk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156" y="1441815"/>
            <a:ext cx="7659688" cy="4764024"/>
          </a:xfrm>
        </p:spPr>
        <p:txBody>
          <a:bodyPr/>
          <a:lstStyle/>
          <a:p>
            <a:r>
              <a:rPr lang="en-US" dirty="0" smtClean="0"/>
              <a:t>Risks are associated with potential damage to tangible and intangible assets </a:t>
            </a:r>
          </a:p>
          <a:p>
            <a:r>
              <a:rPr lang="en-US" dirty="0" smtClean="0"/>
              <a:t>Risk analysis can </a:t>
            </a:r>
            <a:r>
              <a:rPr lang="en-US" dirty="0"/>
              <a:t>qualitative </a:t>
            </a:r>
            <a:r>
              <a:rPr lang="en-US" dirty="0" smtClean="0"/>
              <a:t>or quantitative</a:t>
            </a:r>
          </a:p>
          <a:p>
            <a:r>
              <a:rPr lang="en-US" dirty="0" smtClean="0"/>
              <a:t>Qualitative analysis uses a scale to describe probability and consequences. </a:t>
            </a:r>
          </a:p>
          <a:p>
            <a:pPr lvl="1"/>
            <a:r>
              <a:rPr lang="en-US" dirty="0"/>
              <a:t>Consequences </a:t>
            </a:r>
            <a:r>
              <a:rPr lang="en-US" dirty="0" smtClean="0"/>
              <a:t>-&gt; insignificant, </a:t>
            </a:r>
            <a:br>
              <a:rPr lang="en-US" dirty="0" smtClean="0"/>
            </a:br>
            <a:r>
              <a:rPr lang="en-US" dirty="0" smtClean="0"/>
              <a:t>minor, medium,</a:t>
            </a:r>
            <a:r>
              <a:rPr lang="en-US" dirty="0"/>
              <a:t> </a:t>
            </a:r>
            <a:r>
              <a:rPr lang="en-US" dirty="0" smtClean="0"/>
              <a:t>major, catastrophic</a:t>
            </a:r>
          </a:p>
          <a:p>
            <a:pPr lvl="1"/>
            <a:r>
              <a:rPr lang="en-US" dirty="0" smtClean="0"/>
              <a:t>Probability -&gt; rare, unlikely, </a:t>
            </a:r>
            <a:br>
              <a:rPr lang="en-US" dirty="0" smtClean="0"/>
            </a:br>
            <a:r>
              <a:rPr lang="en-US" dirty="0" smtClean="0"/>
              <a:t>probable, likely, certain</a:t>
            </a:r>
          </a:p>
          <a:p>
            <a:r>
              <a:rPr lang="en-US" dirty="0" smtClean="0"/>
              <a:t>Quantitative uses a numerical </a:t>
            </a:r>
            <a:br>
              <a:rPr lang="en-US" dirty="0" smtClean="0"/>
            </a:br>
            <a:r>
              <a:rPr lang="en-US" dirty="0" smtClean="0"/>
              <a:t>scale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Risk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210416"/>
            <a:ext cx="3245931" cy="29801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257800"/>
            <a:ext cx="2438400" cy="56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6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from the risk analysis phase is used as input to risk evaluation </a:t>
            </a:r>
          </a:p>
          <a:p>
            <a:r>
              <a:rPr lang="en-US" dirty="0" smtClean="0"/>
              <a:t>Level of all risks need to be compared against </a:t>
            </a:r>
            <a:r>
              <a:rPr lang="en-US" dirty="0" smtClean="0">
                <a:solidFill>
                  <a:srgbClr val="FF0000"/>
                </a:solidFill>
              </a:rPr>
              <a:t>risk evaluation criteria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risk acceptance criteria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Risk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35158"/>
              </p:ext>
            </p:extLst>
          </p:nvPr>
        </p:nvGraphicFramePr>
        <p:xfrm>
          <a:off x="762000" y="3657600"/>
          <a:ext cx="3505200" cy="17246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7134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666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Risk value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Evaluation criteria action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Low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Reduce risk considering the cost of prevention compared to a reduction in risk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7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Moderate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Action must be taken. Where the</a:t>
                      </a:r>
                      <a:r>
                        <a:rPr lang="en-US" sz="1050" baseline="0" dirty="0" smtClean="0"/>
                        <a:t> impact is major, urgent action must be taken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1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High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Urgent action must be taken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714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3699"/>
              </p:ext>
            </p:extLst>
          </p:nvPr>
        </p:nvGraphicFramePr>
        <p:xfrm>
          <a:off x="4800600" y="3647680"/>
          <a:ext cx="3505200" cy="22453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7134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666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Risk value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Acceptance criteria action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Low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without documented justification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7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Moderate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provided that continual monitoring is in place. Treatment plans need to be investigated and implemented where required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1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High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by senior management with adequate documented justification and where possible mitigation treatment</a:t>
                      </a:r>
                      <a:r>
                        <a:rPr lang="en-US" sz="1050" baseline="0" dirty="0" smtClean="0"/>
                        <a:t> plans are implemented immediately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7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8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selecting and implementing of measures to modify risk </a:t>
            </a:r>
          </a:p>
          <a:p>
            <a:r>
              <a:rPr lang="en-US" dirty="0" smtClean="0"/>
              <a:t>Options to treat risks (ISO 27005)</a:t>
            </a:r>
          </a:p>
          <a:p>
            <a:pPr lvl="1"/>
            <a:r>
              <a:rPr lang="en-US" dirty="0" smtClean="0"/>
              <a:t>Risk acceptance (retention) </a:t>
            </a:r>
          </a:p>
          <a:p>
            <a:pPr lvl="1"/>
            <a:r>
              <a:rPr lang="en-US" dirty="0" smtClean="0"/>
              <a:t>Risk mitigation (modification)</a:t>
            </a:r>
          </a:p>
          <a:p>
            <a:pPr lvl="1"/>
            <a:r>
              <a:rPr lang="en-US" dirty="0" smtClean="0"/>
              <a:t>Risk transfer (sharing)</a:t>
            </a:r>
          </a:p>
          <a:p>
            <a:pPr lvl="1"/>
            <a:r>
              <a:rPr lang="en-US" dirty="0" smtClean="0"/>
              <a:t>Risk avoidance </a:t>
            </a:r>
          </a:p>
          <a:p>
            <a:r>
              <a:rPr lang="en-US" dirty="0" smtClean="0"/>
              <a:t>Mitigation controls </a:t>
            </a:r>
          </a:p>
          <a:p>
            <a:pPr lvl="1"/>
            <a:r>
              <a:rPr lang="en-US" dirty="0" smtClean="0"/>
              <a:t>Anonymization and </a:t>
            </a:r>
            <a:r>
              <a:rPr lang="en-US" dirty="0" err="1" smtClean="0"/>
              <a:t>pseudonymization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Encryption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 Risk Treatment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Establishing the context: </a:t>
            </a:r>
            <a:r>
              <a:rPr lang="en-US" dirty="0" smtClean="0"/>
              <a:t>understanding the organization (e.g., processing of personal data, roles, responsibilities), the technical environment and the factors influencing privacy risk management (e.g., legal, contractual, business,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b="1" dirty="0" smtClean="0"/>
              <a:t>Risk assessment: </a:t>
            </a:r>
            <a:r>
              <a:rPr lang="en-US" dirty="0" smtClean="0"/>
              <a:t>identifying, analyzing the evaluating risks to data subjects </a:t>
            </a:r>
          </a:p>
          <a:p>
            <a:r>
              <a:rPr lang="en-US" b="1" dirty="0" smtClean="0"/>
              <a:t>Risk treatment: </a:t>
            </a:r>
            <a:r>
              <a:rPr lang="en-US" dirty="0" smtClean="0"/>
              <a:t>defining privacy safeguarding requirements, identifying and implementing privacy controls to avoid or reduce the risks to data subjects </a:t>
            </a:r>
          </a:p>
          <a:p>
            <a:r>
              <a:rPr lang="en-US" b="1" dirty="0" smtClean="0"/>
              <a:t>Communication and consultation: </a:t>
            </a:r>
            <a:r>
              <a:rPr lang="en-US" dirty="0" smtClean="0"/>
              <a:t>getting information from interested parties, obtaining consensus on each risk management process, and informing data subjects about risks and controls </a:t>
            </a:r>
          </a:p>
          <a:p>
            <a:r>
              <a:rPr lang="en-US" b="1" dirty="0" smtClean="0"/>
              <a:t>Monitoring and review: </a:t>
            </a:r>
            <a:r>
              <a:rPr lang="en-US" dirty="0" smtClean="0"/>
              <a:t>following up risks and controls and improving the process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8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One deliverable of the privacy risk assessment process is Privacy </a:t>
            </a:r>
            <a:r>
              <a:rPr lang="en-US" altLang="en-US" b="1" dirty="0" smtClean="0"/>
              <a:t>Impact Assessment (PIA)</a:t>
            </a:r>
            <a:r>
              <a:rPr lang="en-US" altLang="en-US" dirty="0" smtClean="0"/>
              <a:t> or Data </a:t>
            </a:r>
            <a:r>
              <a:rPr lang="en-US" altLang="en-US" b="1" dirty="0" smtClean="0"/>
              <a:t>Protection Impact Assessment (DPIA)</a:t>
            </a:r>
          </a:p>
          <a:p>
            <a:r>
              <a:rPr lang="en-US" altLang="en-US" dirty="0" smtClean="0"/>
              <a:t>An evaluation conducted to assess how the adoption of new information policies, the procurement of new computer systems, or the initiation of new data collection programs will affect individual privacy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Impact Assessments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6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basic principles of PIA and DPIA are similar</a:t>
            </a:r>
          </a:p>
          <a:p>
            <a:r>
              <a:rPr lang="en-US" dirty="0"/>
              <a:t>During each stage of a PIA or DPIA, define the following</a:t>
            </a:r>
          </a:p>
          <a:p>
            <a:pPr lvl="1"/>
            <a:r>
              <a:rPr lang="en-US" dirty="0"/>
              <a:t>The parties (data controllers, processors, and subjects)</a:t>
            </a:r>
          </a:p>
          <a:p>
            <a:pPr lvl="1"/>
            <a:r>
              <a:rPr lang="en-US" dirty="0"/>
              <a:t>The data nature and scope</a:t>
            </a:r>
          </a:p>
          <a:p>
            <a:pPr lvl="1"/>
            <a:r>
              <a:rPr lang="en-US" dirty="0"/>
              <a:t>The purposes of data processing</a:t>
            </a:r>
          </a:p>
          <a:p>
            <a:pPr lvl="1"/>
            <a:r>
              <a:rPr lang="en-US" dirty="0"/>
              <a:t>The compliance requirements under GDPR and/or other </a:t>
            </a:r>
            <a:r>
              <a:rPr lang="en-US" dirty="0" smtClean="0"/>
              <a:t>legislation</a:t>
            </a:r>
          </a:p>
          <a:p>
            <a:r>
              <a:rPr lang="en-US" dirty="0" smtClean="0"/>
              <a:t>PIA and DPIA are iterative cycle of four sequential stages:</a:t>
            </a:r>
          </a:p>
          <a:p>
            <a:pPr lvl="1"/>
            <a:r>
              <a:rPr lang="en-US" dirty="0" smtClean="0"/>
              <a:t>Defining the context of personal data processing</a:t>
            </a:r>
          </a:p>
          <a:p>
            <a:pPr lvl="1"/>
            <a:r>
              <a:rPr lang="en-US" dirty="0" smtClean="0"/>
              <a:t>Establishing controls to ensure compliance with the fundamental principles</a:t>
            </a:r>
          </a:p>
          <a:p>
            <a:pPr lvl="1"/>
            <a:r>
              <a:rPr lang="en-US" dirty="0" smtClean="0"/>
              <a:t>Assessing associated privacy risks</a:t>
            </a:r>
          </a:p>
          <a:p>
            <a:pPr lvl="1"/>
            <a:r>
              <a:rPr lang="en-US" dirty="0" smtClean="0"/>
              <a:t>Validating the attained data protection level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PIA and DPIA Fundamentals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1 is Next Sunday 20/9/2020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3850F7-EBE7-9C4C-AF30-14160F35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measures have been to limit the spread of COVID-19,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distancing, </a:t>
            </a:r>
            <a:r>
              <a:rPr lang="en-US" dirty="0" smtClean="0"/>
              <a:t>mass testing, quarantine and lockdown, and contact tracing</a:t>
            </a:r>
          </a:p>
          <a:p>
            <a:r>
              <a:rPr lang="en-US" dirty="0" smtClean="0"/>
              <a:t>Proactively </a:t>
            </a:r>
            <a:r>
              <a:rPr lang="en-US" dirty="0"/>
              <a:t>inform people who contacted an infected </a:t>
            </a:r>
            <a:r>
              <a:rPr lang="en-US" dirty="0" smtClean="0"/>
              <a:t>patient</a:t>
            </a:r>
          </a:p>
          <a:p>
            <a:r>
              <a:rPr lang="en-US" dirty="0" smtClean="0"/>
              <a:t>Often performed manually; it is </a:t>
            </a:r>
            <a:r>
              <a:rPr lang="en-US" dirty="0"/>
              <a:t>labor </a:t>
            </a:r>
            <a:r>
              <a:rPr lang="en-US" dirty="0" smtClean="0"/>
              <a:t>intensive</a:t>
            </a:r>
          </a:p>
          <a:p>
            <a:r>
              <a:rPr lang="en-US" dirty="0" smtClean="0"/>
              <a:t>A </a:t>
            </a:r>
            <a:r>
              <a:rPr lang="en-US" dirty="0"/>
              <a:t>recent study concluded that "viral spread is too fast to be contained by manual contact tracing, but could be controlled if this process was </a:t>
            </a:r>
            <a:r>
              <a:rPr lang="en-US" dirty="0">
                <a:solidFill>
                  <a:schemeClr val="tx2"/>
                </a:solidFill>
              </a:rPr>
              <a:t>faster, more efficient and happened at scale</a:t>
            </a:r>
            <a:r>
              <a:rPr lang="en-US" dirty="0"/>
              <a:t>" </a:t>
            </a:r>
            <a:endParaRPr lang="en-US" dirty="0" smtClean="0"/>
          </a:p>
          <a:p>
            <a:r>
              <a:rPr lang="en-US" b="1" dirty="0" smtClean="0"/>
              <a:t>Goal</a:t>
            </a:r>
            <a:r>
              <a:rPr lang="en-US" dirty="0" smtClean="0"/>
              <a:t>: a </a:t>
            </a:r>
            <a:r>
              <a:rPr lang="en-US" dirty="0"/>
              <a:t>system for contact tracing </a:t>
            </a:r>
            <a:r>
              <a:rPr lang="en-US"/>
              <a:t>that </a:t>
            </a:r>
            <a:r>
              <a:rPr lang="en-US" smtClean="0"/>
              <a:t>enables </a:t>
            </a:r>
            <a:r>
              <a:rPr lang="en-US" dirty="0"/>
              <a:t>a scalable approach to monitor the spread of the disease and notify potentially infected </a:t>
            </a:r>
            <a:r>
              <a:rPr lang="en-US"/>
              <a:t>people </a:t>
            </a:r>
            <a:r>
              <a:rPr lang="en-US" smtClean="0"/>
              <a:t>immediately </a:t>
            </a:r>
            <a:endParaRPr lang="en-US" dirty="0" smtClean="0"/>
          </a:p>
          <a:p>
            <a:r>
              <a:rPr lang="en-US" dirty="0" smtClean="0"/>
              <a:t>Answer the following questions:</a:t>
            </a:r>
          </a:p>
          <a:p>
            <a:pPr lvl="1"/>
            <a:r>
              <a:rPr lang="en-US" dirty="0" smtClean="0"/>
              <a:t>What are core functionalities of contact tracing applications? </a:t>
            </a:r>
          </a:p>
          <a:p>
            <a:pPr lvl="1"/>
            <a:r>
              <a:rPr lang="en-US" dirty="0" smtClean="0"/>
              <a:t>What data need be collected? Who are the stakeholders? </a:t>
            </a:r>
          </a:p>
          <a:p>
            <a:pPr lvl="1"/>
            <a:r>
              <a:rPr lang="en-US" dirty="0" smtClean="0"/>
              <a:t>What </a:t>
            </a:r>
            <a:r>
              <a:rPr lang="en-US" strike="sngStrike" dirty="0" smtClean="0"/>
              <a:t>security</a:t>
            </a:r>
            <a:r>
              <a:rPr lang="en-US" dirty="0" smtClean="0"/>
              <a:t>/privacy risks can you identify in contact tracing apps? </a:t>
            </a:r>
            <a:endParaRPr lang="en-US" dirty="0"/>
          </a:p>
          <a:p>
            <a:pPr lvl="1"/>
            <a:r>
              <a:rPr lang="en-US" dirty="0" smtClean="0"/>
              <a:t>What controls need to be taken to mitigate such risks?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44FD14-2141-AD40-A083-5584B9FA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Tracing Applications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COE426: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6E625A7-9741-284C-8668-B8C199DC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data risk management? </a:t>
            </a:r>
          </a:p>
          <a:p>
            <a:r>
              <a:rPr lang="en-CA" dirty="0" smtClean="0"/>
              <a:t>Risk terminology </a:t>
            </a:r>
          </a:p>
          <a:p>
            <a:r>
              <a:rPr lang="en-CA" dirty="0" smtClean="0"/>
              <a:t>Risk management procedure </a:t>
            </a:r>
          </a:p>
          <a:p>
            <a:r>
              <a:rPr lang="en-CA" dirty="0" smtClean="0"/>
              <a:t>Privacy risk assessment </a:t>
            </a:r>
          </a:p>
          <a:p>
            <a:r>
              <a:rPr lang="en-CA" dirty="0" smtClean="0"/>
              <a:t>Privacy impact assessment 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E55B8-822F-F34D-8A7B-543942F4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0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A2BFC1-DE4F-FB47-ACD8-7A9631B0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599"/>
            <a:ext cx="7659688" cy="4764024"/>
          </a:xfrm>
        </p:spPr>
        <p:txBody>
          <a:bodyPr/>
          <a:lstStyle/>
          <a:p>
            <a:pPr lvl="0"/>
            <a:r>
              <a:rPr lang="en-CA" dirty="0"/>
              <a:t>Risk management is the </a:t>
            </a:r>
            <a:r>
              <a:rPr lang="en-CA" dirty="0" smtClean="0"/>
              <a:t>on-going process </a:t>
            </a:r>
            <a:r>
              <a:rPr lang="en-CA" dirty="0"/>
              <a:t>of </a:t>
            </a:r>
            <a:r>
              <a:rPr lang="en-CA" dirty="0">
                <a:solidFill>
                  <a:schemeClr val="tx2"/>
                </a:solidFill>
              </a:rPr>
              <a:t>identifying</a:t>
            </a:r>
            <a:r>
              <a:rPr lang="en-CA" dirty="0"/>
              <a:t>, </a:t>
            </a:r>
            <a:r>
              <a:rPr lang="en-CA" dirty="0">
                <a:solidFill>
                  <a:schemeClr val="tx2"/>
                </a:solidFill>
              </a:rPr>
              <a:t>assessing</a:t>
            </a:r>
            <a:r>
              <a:rPr lang="en-CA" dirty="0"/>
              <a:t>, </a:t>
            </a:r>
            <a:r>
              <a:rPr lang="en-CA" dirty="0">
                <a:solidFill>
                  <a:schemeClr val="tx2"/>
                </a:solidFill>
              </a:rPr>
              <a:t>prioritizing</a:t>
            </a:r>
            <a:r>
              <a:rPr lang="en-CA" dirty="0"/>
              <a:t>, and </a:t>
            </a:r>
            <a:r>
              <a:rPr lang="en-CA" dirty="0">
                <a:solidFill>
                  <a:schemeClr val="tx2"/>
                </a:solidFill>
              </a:rPr>
              <a:t>addressing</a:t>
            </a:r>
            <a:r>
              <a:rPr lang="en-CA" dirty="0"/>
              <a:t> </a:t>
            </a:r>
            <a:r>
              <a:rPr lang="en-CA" dirty="0" smtClean="0"/>
              <a:t>risks</a:t>
            </a:r>
            <a:endParaRPr lang="en-CA" dirty="0"/>
          </a:p>
          <a:p>
            <a:pPr lvl="0"/>
            <a:r>
              <a:rPr lang="en-CA" dirty="0"/>
              <a:t>Risk management ensures that </a:t>
            </a:r>
            <a:r>
              <a:rPr lang="en-CA" dirty="0" smtClean="0"/>
              <a:t>organizations </a:t>
            </a:r>
            <a:r>
              <a:rPr lang="en-CA" dirty="0"/>
              <a:t>have </a:t>
            </a:r>
            <a:r>
              <a:rPr lang="en-CA" dirty="0" smtClean="0"/>
              <a:t>assessed and planned </a:t>
            </a:r>
            <a:r>
              <a:rPr lang="en-CA" dirty="0"/>
              <a:t>for risks that are most likely to have an effect on </a:t>
            </a:r>
            <a:r>
              <a:rPr lang="en-CA" dirty="0" smtClean="0"/>
              <a:t>their operations</a:t>
            </a: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78113F-2208-0840-81FE-CC6BC8D9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4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343400" cy="4760913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Threat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something (generally bad) that might </a:t>
            </a:r>
            <a:r>
              <a:rPr lang="en-CA" dirty="0" smtClean="0"/>
              <a:t>happen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Natural disaster </a:t>
            </a:r>
          </a:p>
          <a:p>
            <a:pPr lvl="1"/>
            <a:r>
              <a:rPr lang="en-US" dirty="0" smtClean="0"/>
              <a:t>Cyber attack </a:t>
            </a:r>
          </a:p>
          <a:p>
            <a:r>
              <a:rPr lang="en-CA" dirty="0">
                <a:solidFill>
                  <a:srgbClr val="FF0000"/>
                </a:solidFill>
              </a:rPr>
              <a:t>Vulnerability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any exposure </a:t>
            </a:r>
            <a:r>
              <a:rPr lang="en-CA" dirty="0" smtClean="0"/>
              <a:t>(or weaknesses) that </a:t>
            </a:r>
            <a:r>
              <a:rPr lang="en-CA" dirty="0"/>
              <a:t>could allow a threat to be </a:t>
            </a:r>
            <a:r>
              <a:rPr lang="en-CA" dirty="0" smtClean="0"/>
              <a:t>realized </a:t>
            </a:r>
          </a:p>
          <a:p>
            <a:pPr lvl="1"/>
            <a:r>
              <a:rPr lang="en-CA" dirty="0" smtClean="0"/>
              <a:t>Lack of power backups </a:t>
            </a:r>
          </a:p>
          <a:p>
            <a:pPr lvl="1"/>
            <a:r>
              <a:rPr lang="en-CA" dirty="0" smtClean="0"/>
              <a:t>Misconfiguration or software bugs</a:t>
            </a:r>
            <a:endParaRPr lang="en-CA" sz="1600" dirty="0"/>
          </a:p>
          <a:p>
            <a:endParaRPr lang="en-CA" dirty="0" smtClean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1F759B-440B-384D-8C13-00F9A61C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0" y="1524000"/>
            <a:ext cx="4304594" cy="1981200"/>
            <a:chOff x="4572000" y="1524000"/>
            <a:chExt cx="4304594" cy="1981200"/>
          </a:xfrm>
        </p:grpSpPr>
        <p:pic>
          <p:nvPicPr>
            <p:cNvPr id="9" name="Picture 20">
              <a:extLst>
                <a:ext uri="{FF2B5EF4-FFF2-40B4-BE49-F238E27FC236}">
                  <a16:creationId xmlns:a16="http://schemas.microsoft.com/office/drawing/2014/main" id="{509CD614-B388-2345-9AD2-057E77FB09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524000"/>
              <a:ext cx="4228394" cy="198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 bwMode="auto">
            <a:xfrm>
              <a:off x="4572000" y="2514600"/>
              <a:ext cx="22860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2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30AC94-83C7-B341-976C-CE2EFD937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763000" cy="4760913"/>
          </a:xfrm>
        </p:spPr>
        <p:txBody>
          <a:bodyPr>
            <a:normAutofit/>
          </a:bodyPr>
          <a:lstStyle/>
          <a:p>
            <a:pPr lvl="0"/>
            <a:r>
              <a:rPr lang="en-CA" dirty="0">
                <a:solidFill>
                  <a:srgbClr val="FF0000"/>
                </a:solidFill>
              </a:rPr>
              <a:t>Risk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the likelihood that a particular threat will be realized against a specific </a:t>
            </a:r>
            <a:r>
              <a:rPr lang="en-CA" dirty="0" smtClean="0"/>
              <a:t>vulnerability</a:t>
            </a:r>
          </a:p>
          <a:p>
            <a:pPr lvl="1"/>
            <a:r>
              <a:rPr lang="en-CA" dirty="0" smtClean="0"/>
              <a:t>Not </a:t>
            </a:r>
            <a:r>
              <a:rPr lang="en-CA" dirty="0"/>
              <a:t>all risks are inherently bad; some risks can lead to positive </a:t>
            </a:r>
            <a:r>
              <a:rPr lang="en-CA" dirty="0" smtClean="0"/>
              <a:t>results</a:t>
            </a:r>
            <a:endParaRPr lang="en-CA" sz="1200" dirty="0"/>
          </a:p>
          <a:p>
            <a:pPr lvl="1"/>
            <a:r>
              <a:rPr lang="en-CA" dirty="0"/>
              <a:t>The extent of damage (or even positive effect) from a threat determines the level of </a:t>
            </a:r>
            <a:r>
              <a:rPr lang="en-CA" dirty="0" smtClean="0"/>
              <a:t>risk</a:t>
            </a:r>
            <a:endParaRPr lang="en-CA" sz="1600" dirty="0"/>
          </a:p>
          <a:p>
            <a:pPr lvl="0"/>
            <a:r>
              <a:rPr lang="en-CA" dirty="0">
                <a:solidFill>
                  <a:srgbClr val="FF0000"/>
                </a:solidFill>
              </a:rPr>
              <a:t>Impact</a:t>
            </a:r>
            <a:r>
              <a:rPr lang="en-CA" dirty="0" smtClean="0"/>
              <a:t>: refers </a:t>
            </a:r>
            <a:r>
              <a:rPr lang="en-CA" dirty="0"/>
              <a:t>to the amount of harm a threat exploiting a vulnerability can </a:t>
            </a:r>
            <a:r>
              <a:rPr lang="en-CA" dirty="0" smtClean="0"/>
              <a:t>cause</a:t>
            </a:r>
          </a:p>
          <a:p>
            <a:pPr lvl="1"/>
            <a:r>
              <a:rPr lang="en-CA" dirty="0" smtClean="0"/>
              <a:t>if </a:t>
            </a:r>
            <a:r>
              <a:rPr lang="en-CA" dirty="0"/>
              <a:t>a virus infects a system, the virus could affect all the data on the system.</a:t>
            </a:r>
            <a:endParaRPr lang="en-CA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62D9DE-7978-9244-82FB-F2AEE384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Risk Terminology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1"/>
            <a:ext cx="7659688" cy="4078222"/>
          </a:xfrm>
        </p:spPr>
        <p:txBody>
          <a:bodyPr>
            <a:normAutofit/>
          </a:bodyPr>
          <a:lstStyle/>
          <a:p>
            <a:r>
              <a:rPr lang="en-CA" dirty="0" smtClean="0"/>
              <a:t>Multiplying </a:t>
            </a:r>
            <a:r>
              <a:rPr lang="en-CA" dirty="0"/>
              <a:t>the </a:t>
            </a:r>
            <a:r>
              <a:rPr lang="en-CA" dirty="0">
                <a:solidFill>
                  <a:srgbClr val="FF0000"/>
                </a:solidFill>
              </a:rPr>
              <a:t>probability of a threat </a:t>
            </a:r>
            <a:r>
              <a:rPr lang="en-CA" dirty="0"/>
              <a:t>and the </a:t>
            </a:r>
            <a:r>
              <a:rPr lang="en-CA" dirty="0">
                <a:solidFill>
                  <a:srgbClr val="FF0000"/>
                </a:solidFill>
              </a:rPr>
              <a:t>likelihood of a vulnerability </a:t>
            </a:r>
            <a:r>
              <a:rPr lang="en-CA" dirty="0"/>
              <a:t>yields the risk of that particular </a:t>
            </a:r>
            <a:r>
              <a:rPr lang="en-CA" dirty="0" smtClean="0"/>
              <a:t>event</a:t>
            </a:r>
          </a:p>
          <a:p>
            <a:r>
              <a:rPr lang="en-CA" dirty="0" smtClean="0"/>
              <a:t>Risks </a:t>
            </a:r>
            <a:r>
              <a:rPr lang="en-CA" dirty="0"/>
              <a:t>apply to specific assets or resources. </a:t>
            </a:r>
            <a:endParaRPr lang="en-CA" dirty="0" smtClean="0"/>
          </a:p>
          <a:p>
            <a:r>
              <a:rPr lang="en-CA" dirty="0" smtClean="0"/>
              <a:t>Multiplying the </a:t>
            </a:r>
            <a:r>
              <a:rPr lang="en-CA" dirty="0"/>
              <a:t>risk probability by the value of the resource, the result is the expected loss from exposure to a specific </a:t>
            </a:r>
            <a:r>
              <a:rPr lang="en-CA" dirty="0" smtClean="0"/>
              <a:t>risk</a:t>
            </a: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Risk Terminology</a:t>
            </a:r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 txBox="1">
            <a:spLocks/>
          </p:cNvSpPr>
          <p:nvPr/>
        </p:nvSpPr>
        <p:spPr bwMode="auto">
          <a:xfrm>
            <a:off x="1524000" y="1235928"/>
            <a:ext cx="5989245" cy="60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CA" sz="2800" i="1" kern="0" dirty="0" smtClean="0">
                <a:highlight>
                  <a:srgbClr val="FFFF00"/>
                </a:highlight>
              </a:rPr>
              <a:t>Risk = Threats × Vulnerabilities</a:t>
            </a:r>
            <a:endParaRPr lang="en-US" sz="2800" i="1" kern="0" dirty="0">
              <a:highlight>
                <a:srgbClr val="FFFF00"/>
              </a:highligh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 risk methodology is a description of how </a:t>
            </a:r>
            <a:r>
              <a:rPr lang="en-CA" dirty="0" smtClean="0"/>
              <a:t>risk is managed. </a:t>
            </a:r>
            <a:r>
              <a:rPr lang="en-CA" dirty="0"/>
              <a:t>It should include:</a:t>
            </a:r>
            <a:endParaRPr lang="en-CA" sz="1800" dirty="0"/>
          </a:p>
          <a:p>
            <a:pPr lvl="1"/>
            <a:r>
              <a:rPr lang="en-CA" dirty="0" smtClean="0"/>
              <a:t>Approach to be used to carry </a:t>
            </a:r>
            <a:r>
              <a:rPr lang="en-CA" dirty="0"/>
              <a:t>out the steps of the risk methodology process</a:t>
            </a:r>
            <a:endParaRPr lang="en-CA" sz="1600" dirty="0"/>
          </a:p>
          <a:p>
            <a:pPr lvl="1"/>
            <a:r>
              <a:rPr lang="en-CA" dirty="0"/>
              <a:t>Required </a:t>
            </a:r>
            <a:r>
              <a:rPr lang="en-CA" dirty="0" smtClean="0"/>
              <a:t>information</a:t>
            </a:r>
            <a:endParaRPr lang="en-CA" sz="1600" dirty="0"/>
          </a:p>
          <a:p>
            <a:pPr lvl="1"/>
            <a:r>
              <a:rPr lang="en-CA" dirty="0"/>
              <a:t>Techniques to address each </a:t>
            </a:r>
            <a:r>
              <a:rPr lang="en-CA" dirty="0" smtClean="0"/>
              <a:t>risk</a:t>
            </a:r>
            <a:endParaRPr lang="en-CA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CA" dirty="0"/>
              <a:t>Methodology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ISO 27000: "</a:t>
            </a:r>
            <a:r>
              <a:rPr lang="en-US" i="1" dirty="0" smtClean="0"/>
              <a:t>Risk </a:t>
            </a:r>
            <a:r>
              <a:rPr lang="en-US" i="1" dirty="0"/>
              <a:t>management is a systematic application of management policies, procedures and practices to the activities of communicating, consulting, establishing the context and identifying, analyzing, evaluating, treating, monitoring and reviewing </a:t>
            </a:r>
            <a:r>
              <a:rPr lang="en-US" i="1" dirty="0" smtClean="0"/>
              <a:t>risk</a:t>
            </a:r>
            <a:r>
              <a:rPr lang="en-US" dirty="0"/>
              <a:t>"</a:t>
            </a:r>
            <a:endParaRPr lang="ar-SA" dirty="0" smtClean="0"/>
          </a:p>
          <a:p>
            <a:endParaRPr lang="en-US" dirty="0" smtClean="0"/>
          </a:p>
          <a:p>
            <a:r>
              <a:rPr lang="en-US" dirty="0" smtClean="0"/>
              <a:t>Risk management steps:</a:t>
            </a:r>
            <a:endParaRPr lang="ar-SA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Establishing </a:t>
            </a:r>
            <a:r>
              <a:rPr lang="en-US" dirty="0"/>
              <a:t>the context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identification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evaluation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treatment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communication and consultation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monitoring and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3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 bwMode="auto">
          <a:xfrm>
            <a:off x="3810000" y="4114800"/>
            <a:ext cx="304800" cy="762000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5631" y="4311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80A0EA57A7747A10508C03AE9B5FD" ma:contentTypeVersion="4" ma:contentTypeDescription="Create a new document." ma:contentTypeScope="" ma:versionID="9644134ab4ba5c332a9059aec268b0ca">
  <xsd:schema xmlns:xsd="http://www.w3.org/2001/XMLSchema" xmlns:xs="http://www.w3.org/2001/XMLSchema" xmlns:p="http://schemas.microsoft.com/office/2006/metadata/properties" xmlns:ns2="837904e5-5329-4e50-8811-0545955fba74" targetNamespace="http://schemas.microsoft.com/office/2006/metadata/properties" ma:root="true" ma:fieldsID="9de839035f9a8c529b4dc78ea2bc3bfb" ns2:_="">
    <xsd:import namespace="837904e5-5329-4e50-8811-0545955fba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904e5-5329-4e50-8811-0545955fb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E6745B-CB39-47FD-BD26-370D8C296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39DBE-ECF6-49D1-B833-F71F3CBF0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904e5-5329-4e50-8811-0545955fb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KFUPM-Template</Template>
  <TotalTime>40944</TotalTime>
  <Words>1325</Words>
  <Application>Microsoft Office PowerPoint</Application>
  <PresentationFormat>On-screen Show (4:3)</PresentationFormat>
  <Paragraphs>198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2_Blends</vt:lpstr>
      <vt:lpstr>COE 426 Data Privacy </vt:lpstr>
      <vt:lpstr>Announcement </vt:lpstr>
      <vt:lpstr>Objectives</vt:lpstr>
      <vt:lpstr>Introduction</vt:lpstr>
      <vt:lpstr>Risk Terminology </vt:lpstr>
      <vt:lpstr>Risk Terminology</vt:lpstr>
      <vt:lpstr>Risk Terminology</vt:lpstr>
      <vt:lpstr>Risk Methodology</vt:lpstr>
      <vt:lpstr>Risk Management </vt:lpstr>
      <vt:lpstr>Risk Management Process </vt:lpstr>
      <vt:lpstr>1- Context Establishment</vt:lpstr>
      <vt:lpstr>2- Risk Identification</vt:lpstr>
      <vt:lpstr>2- Risk Identification</vt:lpstr>
      <vt:lpstr>3- Risk Analysis</vt:lpstr>
      <vt:lpstr>4- Risk Evaluation</vt:lpstr>
      <vt:lpstr>5- Risk Treatment </vt:lpstr>
      <vt:lpstr>Process Summary</vt:lpstr>
      <vt:lpstr> Impact Assessments</vt:lpstr>
      <vt:lpstr>PIA and DPIA Fundamentals</vt:lpstr>
      <vt:lpstr>Case Study: Tracing Applications  </vt:lpstr>
      <vt:lpstr>References 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Muhamad Felemban</cp:lastModifiedBy>
  <cp:revision>521</cp:revision>
  <cp:lastPrinted>1999-09-10T20:38:56Z</cp:lastPrinted>
  <dcterms:created xsi:type="dcterms:W3CDTF">1998-06-19T04:38:52Z</dcterms:created>
  <dcterms:modified xsi:type="dcterms:W3CDTF">2020-09-15T09:00:27Z</dcterms:modified>
</cp:coreProperties>
</file>