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578" r:id="rId3"/>
  </p:sldMasterIdLst>
  <p:notesMasterIdLst>
    <p:notesMasterId r:id="rId37"/>
  </p:notesMasterIdLst>
  <p:handoutMasterIdLst>
    <p:handoutMasterId r:id="rId38"/>
  </p:handoutMasterIdLst>
  <p:sldIdLst>
    <p:sldId id="256" r:id="rId4"/>
    <p:sldId id="1184" r:id="rId5"/>
    <p:sldId id="1201" r:id="rId6"/>
    <p:sldId id="1200" r:id="rId7"/>
    <p:sldId id="1169" r:id="rId8"/>
    <p:sldId id="1192" r:id="rId9"/>
    <p:sldId id="1171" r:id="rId10"/>
    <p:sldId id="1172" r:id="rId11"/>
    <p:sldId id="1173" r:id="rId12"/>
    <p:sldId id="1174" r:id="rId13"/>
    <p:sldId id="1175" r:id="rId14"/>
    <p:sldId id="372" r:id="rId15"/>
    <p:sldId id="398" r:id="rId16"/>
    <p:sldId id="1193" r:id="rId17"/>
    <p:sldId id="399" r:id="rId18"/>
    <p:sldId id="400" r:id="rId19"/>
    <p:sldId id="401" r:id="rId20"/>
    <p:sldId id="402" r:id="rId21"/>
    <p:sldId id="353" r:id="rId22"/>
    <p:sldId id="354" r:id="rId23"/>
    <p:sldId id="352" r:id="rId24"/>
    <p:sldId id="279" r:id="rId25"/>
    <p:sldId id="358" r:id="rId26"/>
    <p:sldId id="360" r:id="rId27"/>
    <p:sldId id="364" r:id="rId28"/>
    <p:sldId id="1199" r:id="rId29"/>
    <p:sldId id="365" r:id="rId30"/>
    <p:sldId id="1197" r:id="rId31"/>
    <p:sldId id="1195" r:id="rId32"/>
    <p:sldId id="1194" r:id="rId33"/>
    <p:sldId id="1189" r:id="rId34"/>
    <p:sldId id="1196" r:id="rId35"/>
    <p:sldId id="1178" r:id="rId36"/>
  </p:sldIdLst>
  <p:sldSz cx="9144000" cy="6858000" type="screen4x3"/>
  <p:notesSz cx="6831013" cy="9117013"/>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2">
          <p15:clr>
            <a:srgbClr val="A4A3A4"/>
          </p15:clr>
        </p15:guide>
        <p15:guide id="2" pos="215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99" autoAdjust="0"/>
    <p:restoredTop sz="96472" autoAdjust="0"/>
  </p:normalViewPr>
  <p:slideViewPr>
    <p:cSldViewPr>
      <p:cViewPr varScale="1">
        <p:scale>
          <a:sx n="113" d="100"/>
          <a:sy n="113" d="100"/>
        </p:scale>
        <p:origin x="1180" y="88"/>
      </p:cViewPr>
      <p:guideLst>
        <p:guide orient="horz" pos="2160"/>
        <p:guide pos="2880"/>
      </p:guideLst>
    </p:cSldViewPr>
  </p:slideViewPr>
  <p:outlineViewPr>
    <p:cViewPr>
      <p:scale>
        <a:sx n="33" d="100"/>
        <a:sy n="33" d="100"/>
      </p:scale>
      <p:origin x="0" y="-41448"/>
    </p:cViewPr>
  </p:outlineViewPr>
  <p:notesTextViewPr>
    <p:cViewPr>
      <p:scale>
        <a:sx n="100" d="100"/>
        <a:sy n="100" d="100"/>
      </p:scale>
      <p:origin x="0" y="0"/>
    </p:cViewPr>
  </p:notesTextViewPr>
  <p:sorterViewPr>
    <p:cViewPr>
      <p:scale>
        <a:sx n="75" d="100"/>
        <a:sy n="75" d="100"/>
      </p:scale>
      <p:origin x="0" y="-4456"/>
    </p:cViewPr>
  </p:sorterViewPr>
  <p:notesViewPr>
    <p:cSldViewPr>
      <p:cViewPr varScale="1">
        <p:scale>
          <a:sx n="51" d="100"/>
          <a:sy n="51" d="100"/>
        </p:scale>
        <p:origin x="2700" y="44"/>
      </p:cViewPr>
      <p:guideLst>
        <p:guide orient="horz" pos="2872"/>
        <p:guide pos="215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734272-7395-4CB3-8829-6695BDCC1D22}"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B7E68A6A-7398-42C8-B56B-656BD032EE2A}">
      <dgm:prSet phldrT="[Text]"/>
      <dgm:spPr/>
      <dgm:t>
        <a:bodyPr/>
        <a:lstStyle/>
        <a:p>
          <a:r>
            <a:rPr lang="en-US" dirty="0"/>
            <a:t>Capture</a:t>
          </a:r>
        </a:p>
      </dgm:t>
    </dgm:pt>
    <dgm:pt modelId="{6F1FD8A3-0C47-4B94-B87C-46317AEA6466}" type="parTrans" cxnId="{5874961F-ED80-4148-A0F4-249066F20541}">
      <dgm:prSet/>
      <dgm:spPr/>
      <dgm:t>
        <a:bodyPr/>
        <a:lstStyle/>
        <a:p>
          <a:endParaRPr lang="en-US"/>
        </a:p>
      </dgm:t>
    </dgm:pt>
    <dgm:pt modelId="{6356A590-2357-427E-BF94-00CB2DE07794}" type="sibTrans" cxnId="{5874961F-ED80-4148-A0F4-249066F20541}">
      <dgm:prSet/>
      <dgm:spPr>
        <a:ln w="57150"/>
      </dgm:spPr>
      <dgm:t>
        <a:bodyPr/>
        <a:lstStyle/>
        <a:p>
          <a:endParaRPr lang="en-US"/>
        </a:p>
      </dgm:t>
    </dgm:pt>
    <dgm:pt modelId="{8D66F1E0-1A04-40DA-90BB-0879D44FC555}">
      <dgm:prSet phldrT="[Text]"/>
      <dgm:spPr/>
      <dgm:t>
        <a:bodyPr/>
        <a:lstStyle/>
        <a:p>
          <a:r>
            <a:rPr lang="en-US" dirty="0"/>
            <a:t>Store</a:t>
          </a:r>
        </a:p>
      </dgm:t>
    </dgm:pt>
    <dgm:pt modelId="{E5025D95-5BB2-4FC4-A68F-7B02E49A0A97}" type="parTrans" cxnId="{8F9673C3-4008-4024-9584-16BBF04750E7}">
      <dgm:prSet/>
      <dgm:spPr/>
      <dgm:t>
        <a:bodyPr/>
        <a:lstStyle/>
        <a:p>
          <a:endParaRPr lang="en-US"/>
        </a:p>
      </dgm:t>
    </dgm:pt>
    <dgm:pt modelId="{0C84751A-6FA3-458E-B895-A0C18DD8431C}" type="sibTrans" cxnId="{8F9673C3-4008-4024-9584-16BBF04750E7}">
      <dgm:prSet/>
      <dgm:spPr>
        <a:ln w="57150"/>
      </dgm:spPr>
      <dgm:t>
        <a:bodyPr/>
        <a:lstStyle/>
        <a:p>
          <a:endParaRPr lang="en-US"/>
        </a:p>
      </dgm:t>
    </dgm:pt>
    <dgm:pt modelId="{058574A9-44D7-4A86-95AA-8C1659B235CF}">
      <dgm:prSet phldrT="[Text]"/>
      <dgm:spPr/>
      <dgm:t>
        <a:bodyPr/>
        <a:lstStyle/>
        <a:p>
          <a:r>
            <a:rPr lang="en-US" dirty="0"/>
            <a:t>Use</a:t>
          </a:r>
        </a:p>
      </dgm:t>
    </dgm:pt>
    <dgm:pt modelId="{115D031E-EE36-4D52-9A67-162EF810D942}" type="parTrans" cxnId="{B98D3A51-0B99-4E66-9FEE-13F626DFBE7E}">
      <dgm:prSet/>
      <dgm:spPr/>
      <dgm:t>
        <a:bodyPr/>
        <a:lstStyle/>
        <a:p>
          <a:endParaRPr lang="en-US"/>
        </a:p>
      </dgm:t>
    </dgm:pt>
    <dgm:pt modelId="{962DDE04-31C8-44ED-B4E9-A923CAC9E79D}" type="sibTrans" cxnId="{B98D3A51-0B99-4E66-9FEE-13F626DFBE7E}">
      <dgm:prSet/>
      <dgm:spPr>
        <a:ln w="57150"/>
      </dgm:spPr>
      <dgm:t>
        <a:bodyPr/>
        <a:lstStyle/>
        <a:p>
          <a:endParaRPr lang="en-US"/>
        </a:p>
      </dgm:t>
    </dgm:pt>
    <dgm:pt modelId="{48AF2E80-C764-4DA5-8A88-8691D4B37659}">
      <dgm:prSet phldrT="[Text]"/>
      <dgm:spPr/>
      <dgm:t>
        <a:bodyPr/>
        <a:lstStyle/>
        <a:p>
          <a:r>
            <a:rPr lang="en-US" dirty="0"/>
            <a:t>Destroy</a:t>
          </a:r>
        </a:p>
      </dgm:t>
    </dgm:pt>
    <dgm:pt modelId="{A1777CA2-1CC1-4729-A5F1-24E7573B8996}" type="parTrans" cxnId="{4FF36162-C0F3-4628-B5E1-5263357D78CC}">
      <dgm:prSet/>
      <dgm:spPr/>
      <dgm:t>
        <a:bodyPr/>
        <a:lstStyle/>
        <a:p>
          <a:endParaRPr lang="en-US"/>
        </a:p>
      </dgm:t>
    </dgm:pt>
    <dgm:pt modelId="{D22A4B73-E4B3-47ED-B061-CF5096F5C362}" type="sibTrans" cxnId="{4FF36162-C0F3-4628-B5E1-5263357D78CC}">
      <dgm:prSet/>
      <dgm:spPr>
        <a:ln w="57150"/>
      </dgm:spPr>
      <dgm:t>
        <a:bodyPr/>
        <a:lstStyle/>
        <a:p>
          <a:endParaRPr lang="en-US"/>
        </a:p>
      </dgm:t>
    </dgm:pt>
    <dgm:pt modelId="{83F44793-DD3E-4DF8-8227-4DF0063C2908}" type="pres">
      <dgm:prSet presAssocID="{EE734272-7395-4CB3-8829-6695BDCC1D22}" presName="cycle" presStyleCnt="0">
        <dgm:presLayoutVars>
          <dgm:dir/>
          <dgm:resizeHandles val="exact"/>
        </dgm:presLayoutVars>
      </dgm:prSet>
      <dgm:spPr/>
      <dgm:t>
        <a:bodyPr/>
        <a:lstStyle/>
        <a:p>
          <a:endParaRPr lang="en-US"/>
        </a:p>
      </dgm:t>
    </dgm:pt>
    <dgm:pt modelId="{F7B54E44-BA29-45BA-BA13-5AE847293578}" type="pres">
      <dgm:prSet presAssocID="{B7E68A6A-7398-42C8-B56B-656BD032EE2A}" presName="node" presStyleLbl="node1" presStyleIdx="0" presStyleCnt="4">
        <dgm:presLayoutVars>
          <dgm:bulletEnabled val="1"/>
        </dgm:presLayoutVars>
      </dgm:prSet>
      <dgm:spPr/>
      <dgm:t>
        <a:bodyPr/>
        <a:lstStyle/>
        <a:p>
          <a:endParaRPr lang="en-US"/>
        </a:p>
      </dgm:t>
    </dgm:pt>
    <dgm:pt modelId="{2E2037E8-E347-41C9-8B8A-534B8595BB8D}" type="pres">
      <dgm:prSet presAssocID="{B7E68A6A-7398-42C8-B56B-656BD032EE2A}" presName="spNode" presStyleCnt="0"/>
      <dgm:spPr/>
    </dgm:pt>
    <dgm:pt modelId="{C245F828-ED33-4E8A-BAB0-3CB3EC6641DA}" type="pres">
      <dgm:prSet presAssocID="{6356A590-2357-427E-BF94-00CB2DE07794}" presName="sibTrans" presStyleLbl="sibTrans1D1" presStyleIdx="0" presStyleCnt="4"/>
      <dgm:spPr/>
      <dgm:t>
        <a:bodyPr/>
        <a:lstStyle/>
        <a:p>
          <a:endParaRPr lang="en-US"/>
        </a:p>
      </dgm:t>
    </dgm:pt>
    <dgm:pt modelId="{EDBBB76C-2F5A-41E5-8BC8-3C6459AD2F4F}" type="pres">
      <dgm:prSet presAssocID="{8D66F1E0-1A04-40DA-90BB-0879D44FC555}" presName="node" presStyleLbl="node1" presStyleIdx="1" presStyleCnt="4">
        <dgm:presLayoutVars>
          <dgm:bulletEnabled val="1"/>
        </dgm:presLayoutVars>
      </dgm:prSet>
      <dgm:spPr/>
      <dgm:t>
        <a:bodyPr/>
        <a:lstStyle/>
        <a:p>
          <a:endParaRPr lang="en-US"/>
        </a:p>
      </dgm:t>
    </dgm:pt>
    <dgm:pt modelId="{892BAFAE-5AE1-43B6-B282-1FDE99054915}" type="pres">
      <dgm:prSet presAssocID="{8D66F1E0-1A04-40DA-90BB-0879D44FC555}" presName="spNode" presStyleCnt="0"/>
      <dgm:spPr/>
    </dgm:pt>
    <dgm:pt modelId="{CB44C053-AFBB-4219-851B-F18939A1D1C8}" type="pres">
      <dgm:prSet presAssocID="{0C84751A-6FA3-458E-B895-A0C18DD8431C}" presName="sibTrans" presStyleLbl="sibTrans1D1" presStyleIdx="1" presStyleCnt="4"/>
      <dgm:spPr/>
      <dgm:t>
        <a:bodyPr/>
        <a:lstStyle/>
        <a:p>
          <a:endParaRPr lang="en-US"/>
        </a:p>
      </dgm:t>
    </dgm:pt>
    <dgm:pt modelId="{174C8F99-AE52-42C8-A8C8-7531CA3D623D}" type="pres">
      <dgm:prSet presAssocID="{058574A9-44D7-4A86-95AA-8C1659B235CF}" presName="node" presStyleLbl="node1" presStyleIdx="2" presStyleCnt="4">
        <dgm:presLayoutVars>
          <dgm:bulletEnabled val="1"/>
        </dgm:presLayoutVars>
      </dgm:prSet>
      <dgm:spPr/>
      <dgm:t>
        <a:bodyPr/>
        <a:lstStyle/>
        <a:p>
          <a:endParaRPr lang="en-US"/>
        </a:p>
      </dgm:t>
    </dgm:pt>
    <dgm:pt modelId="{2A0FFD2E-8989-49E6-9D18-582CCE8410BC}" type="pres">
      <dgm:prSet presAssocID="{058574A9-44D7-4A86-95AA-8C1659B235CF}" presName="spNode" presStyleCnt="0"/>
      <dgm:spPr/>
    </dgm:pt>
    <dgm:pt modelId="{FC1C8D97-E0C1-4D25-8F46-60E0E4267DA0}" type="pres">
      <dgm:prSet presAssocID="{962DDE04-31C8-44ED-B4E9-A923CAC9E79D}" presName="sibTrans" presStyleLbl="sibTrans1D1" presStyleIdx="2" presStyleCnt="4"/>
      <dgm:spPr/>
      <dgm:t>
        <a:bodyPr/>
        <a:lstStyle/>
        <a:p>
          <a:endParaRPr lang="en-US"/>
        </a:p>
      </dgm:t>
    </dgm:pt>
    <dgm:pt modelId="{C7B520B5-CBB5-4605-A05A-FD87D61DF4F4}" type="pres">
      <dgm:prSet presAssocID="{48AF2E80-C764-4DA5-8A88-8691D4B37659}" presName="node" presStyleLbl="node1" presStyleIdx="3" presStyleCnt="4">
        <dgm:presLayoutVars>
          <dgm:bulletEnabled val="1"/>
        </dgm:presLayoutVars>
      </dgm:prSet>
      <dgm:spPr/>
      <dgm:t>
        <a:bodyPr/>
        <a:lstStyle/>
        <a:p>
          <a:endParaRPr lang="en-US"/>
        </a:p>
      </dgm:t>
    </dgm:pt>
    <dgm:pt modelId="{77223C61-C3C4-4BBB-B272-BBA17FDD103C}" type="pres">
      <dgm:prSet presAssocID="{48AF2E80-C764-4DA5-8A88-8691D4B37659}" presName="spNode" presStyleCnt="0"/>
      <dgm:spPr/>
    </dgm:pt>
    <dgm:pt modelId="{B924BA4F-B564-4350-8088-DBCD11C3A02D}" type="pres">
      <dgm:prSet presAssocID="{D22A4B73-E4B3-47ED-B061-CF5096F5C362}" presName="sibTrans" presStyleLbl="sibTrans1D1" presStyleIdx="3" presStyleCnt="4"/>
      <dgm:spPr/>
      <dgm:t>
        <a:bodyPr/>
        <a:lstStyle/>
        <a:p>
          <a:endParaRPr lang="en-US"/>
        </a:p>
      </dgm:t>
    </dgm:pt>
  </dgm:ptLst>
  <dgm:cxnLst>
    <dgm:cxn modelId="{76B8728A-DD56-44A5-9356-B1573C6170CB}" type="presOf" srcId="{D22A4B73-E4B3-47ED-B061-CF5096F5C362}" destId="{B924BA4F-B564-4350-8088-DBCD11C3A02D}" srcOrd="0" destOrd="0" presId="urn:microsoft.com/office/officeart/2005/8/layout/cycle5"/>
    <dgm:cxn modelId="{5874961F-ED80-4148-A0F4-249066F20541}" srcId="{EE734272-7395-4CB3-8829-6695BDCC1D22}" destId="{B7E68A6A-7398-42C8-B56B-656BD032EE2A}" srcOrd="0" destOrd="0" parTransId="{6F1FD8A3-0C47-4B94-B87C-46317AEA6466}" sibTransId="{6356A590-2357-427E-BF94-00CB2DE07794}"/>
    <dgm:cxn modelId="{43E6E802-DBB9-4EE2-927A-79B46F6AC2BD}" type="presOf" srcId="{058574A9-44D7-4A86-95AA-8C1659B235CF}" destId="{174C8F99-AE52-42C8-A8C8-7531CA3D623D}" srcOrd="0" destOrd="0" presId="urn:microsoft.com/office/officeart/2005/8/layout/cycle5"/>
    <dgm:cxn modelId="{D7398382-A3C4-432A-9963-BA91D8518119}" type="presOf" srcId="{48AF2E80-C764-4DA5-8A88-8691D4B37659}" destId="{C7B520B5-CBB5-4605-A05A-FD87D61DF4F4}" srcOrd="0" destOrd="0" presId="urn:microsoft.com/office/officeart/2005/8/layout/cycle5"/>
    <dgm:cxn modelId="{0F9CE25B-96F6-46F5-939A-F241E98C9393}" type="presOf" srcId="{B7E68A6A-7398-42C8-B56B-656BD032EE2A}" destId="{F7B54E44-BA29-45BA-BA13-5AE847293578}" srcOrd="0" destOrd="0" presId="urn:microsoft.com/office/officeart/2005/8/layout/cycle5"/>
    <dgm:cxn modelId="{A3273063-2EB2-434B-8DC7-4BAF83FB7A14}" type="presOf" srcId="{962DDE04-31C8-44ED-B4E9-A923CAC9E79D}" destId="{FC1C8D97-E0C1-4D25-8F46-60E0E4267DA0}" srcOrd="0" destOrd="0" presId="urn:microsoft.com/office/officeart/2005/8/layout/cycle5"/>
    <dgm:cxn modelId="{4091017E-1F59-4F53-8AB9-4348127CB979}" type="presOf" srcId="{8D66F1E0-1A04-40DA-90BB-0879D44FC555}" destId="{EDBBB76C-2F5A-41E5-8BC8-3C6459AD2F4F}" srcOrd="0" destOrd="0" presId="urn:microsoft.com/office/officeart/2005/8/layout/cycle5"/>
    <dgm:cxn modelId="{8F9673C3-4008-4024-9584-16BBF04750E7}" srcId="{EE734272-7395-4CB3-8829-6695BDCC1D22}" destId="{8D66F1E0-1A04-40DA-90BB-0879D44FC555}" srcOrd="1" destOrd="0" parTransId="{E5025D95-5BB2-4FC4-A68F-7B02E49A0A97}" sibTransId="{0C84751A-6FA3-458E-B895-A0C18DD8431C}"/>
    <dgm:cxn modelId="{10AA6137-536F-4C41-A015-1C0C7305152D}" type="presOf" srcId="{EE734272-7395-4CB3-8829-6695BDCC1D22}" destId="{83F44793-DD3E-4DF8-8227-4DF0063C2908}" srcOrd="0" destOrd="0" presId="urn:microsoft.com/office/officeart/2005/8/layout/cycle5"/>
    <dgm:cxn modelId="{8CF10973-DF0D-4B28-B68D-AF5127E11280}" type="presOf" srcId="{6356A590-2357-427E-BF94-00CB2DE07794}" destId="{C245F828-ED33-4E8A-BAB0-3CB3EC6641DA}" srcOrd="0" destOrd="0" presId="urn:microsoft.com/office/officeart/2005/8/layout/cycle5"/>
    <dgm:cxn modelId="{4FF36162-C0F3-4628-B5E1-5263357D78CC}" srcId="{EE734272-7395-4CB3-8829-6695BDCC1D22}" destId="{48AF2E80-C764-4DA5-8A88-8691D4B37659}" srcOrd="3" destOrd="0" parTransId="{A1777CA2-1CC1-4729-A5F1-24E7573B8996}" sibTransId="{D22A4B73-E4B3-47ED-B061-CF5096F5C362}"/>
    <dgm:cxn modelId="{B98D3A51-0B99-4E66-9FEE-13F626DFBE7E}" srcId="{EE734272-7395-4CB3-8829-6695BDCC1D22}" destId="{058574A9-44D7-4A86-95AA-8C1659B235CF}" srcOrd="2" destOrd="0" parTransId="{115D031E-EE36-4D52-9A67-162EF810D942}" sibTransId="{962DDE04-31C8-44ED-B4E9-A923CAC9E79D}"/>
    <dgm:cxn modelId="{37D0E10D-1C1A-4167-B3C3-652B7C533DEF}" type="presOf" srcId="{0C84751A-6FA3-458E-B895-A0C18DD8431C}" destId="{CB44C053-AFBB-4219-851B-F18939A1D1C8}" srcOrd="0" destOrd="0" presId="urn:microsoft.com/office/officeart/2005/8/layout/cycle5"/>
    <dgm:cxn modelId="{F9D28A3D-AD93-4D56-9CD1-81F61A1AE6A3}" type="presParOf" srcId="{83F44793-DD3E-4DF8-8227-4DF0063C2908}" destId="{F7B54E44-BA29-45BA-BA13-5AE847293578}" srcOrd="0" destOrd="0" presId="urn:microsoft.com/office/officeart/2005/8/layout/cycle5"/>
    <dgm:cxn modelId="{FB16CE25-BCF1-4CFF-A1E4-8FA98B4C271C}" type="presParOf" srcId="{83F44793-DD3E-4DF8-8227-4DF0063C2908}" destId="{2E2037E8-E347-41C9-8B8A-534B8595BB8D}" srcOrd="1" destOrd="0" presId="urn:microsoft.com/office/officeart/2005/8/layout/cycle5"/>
    <dgm:cxn modelId="{15D2EB77-DA89-4B0F-8A7D-9774DDBD94A2}" type="presParOf" srcId="{83F44793-DD3E-4DF8-8227-4DF0063C2908}" destId="{C245F828-ED33-4E8A-BAB0-3CB3EC6641DA}" srcOrd="2" destOrd="0" presId="urn:microsoft.com/office/officeart/2005/8/layout/cycle5"/>
    <dgm:cxn modelId="{6A52CB3A-21AA-4C2E-BED6-2706D1CAE779}" type="presParOf" srcId="{83F44793-DD3E-4DF8-8227-4DF0063C2908}" destId="{EDBBB76C-2F5A-41E5-8BC8-3C6459AD2F4F}" srcOrd="3" destOrd="0" presId="urn:microsoft.com/office/officeart/2005/8/layout/cycle5"/>
    <dgm:cxn modelId="{C30F9600-36FE-498B-BA9C-1BEBBF45561B}" type="presParOf" srcId="{83F44793-DD3E-4DF8-8227-4DF0063C2908}" destId="{892BAFAE-5AE1-43B6-B282-1FDE99054915}" srcOrd="4" destOrd="0" presId="urn:microsoft.com/office/officeart/2005/8/layout/cycle5"/>
    <dgm:cxn modelId="{B96342AA-410F-438D-A9DD-BD65DE47B973}" type="presParOf" srcId="{83F44793-DD3E-4DF8-8227-4DF0063C2908}" destId="{CB44C053-AFBB-4219-851B-F18939A1D1C8}" srcOrd="5" destOrd="0" presId="urn:microsoft.com/office/officeart/2005/8/layout/cycle5"/>
    <dgm:cxn modelId="{A8D2E779-0ED9-47D8-A69E-48997AD317A5}" type="presParOf" srcId="{83F44793-DD3E-4DF8-8227-4DF0063C2908}" destId="{174C8F99-AE52-42C8-A8C8-7531CA3D623D}" srcOrd="6" destOrd="0" presId="urn:microsoft.com/office/officeart/2005/8/layout/cycle5"/>
    <dgm:cxn modelId="{7CA63245-50B4-42A7-B4C9-AFF4B216FE1A}" type="presParOf" srcId="{83F44793-DD3E-4DF8-8227-4DF0063C2908}" destId="{2A0FFD2E-8989-49E6-9D18-582CCE8410BC}" srcOrd="7" destOrd="0" presId="urn:microsoft.com/office/officeart/2005/8/layout/cycle5"/>
    <dgm:cxn modelId="{E72AA1C5-5941-491F-9A48-BA6B0E3D35A0}" type="presParOf" srcId="{83F44793-DD3E-4DF8-8227-4DF0063C2908}" destId="{FC1C8D97-E0C1-4D25-8F46-60E0E4267DA0}" srcOrd="8" destOrd="0" presId="urn:microsoft.com/office/officeart/2005/8/layout/cycle5"/>
    <dgm:cxn modelId="{5ACA2F0D-8CD9-4139-9EA9-FE37F2327434}" type="presParOf" srcId="{83F44793-DD3E-4DF8-8227-4DF0063C2908}" destId="{C7B520B5-CBB5-4605-A05A-FD87D61DF4F4}" srcOrd="9" destOrd="0" presId="urn:microsoft.com/office/officeart/2005/8/layout/cycle5"/>
    <dgm:cxn modelId="{914951F2-7F78-4600-AD29-C7B14D0FB474}" type="presParOf" srcId="{83F44793-DD3E-4DF8-8227-4DF0063C2908}" destId="{77223C61-C3C4-4BBB-B272-BBA17FDD103C}" srcOrd="10" destOrd="0" presId="urn:microsoft.com/office/officeart/2005/8/layout/cycle5"/>
    <dgm:cxn modelId="{1B6746E9-5498-4147-89B3-8B7F75DE3F3B}" type="presParOf" srcId="{83F44793-DD3E-4DF8-8227-4DF0063C2908}" destId="{B924BA4F-B564-4350-8088-DBCD11C3A02D}"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54E44-BA29-45BA-BA13-5AE847293578}">
      <dsp:nvSpPr>
        <dsp:cNvPr id="0" name=""/>
        <dsp:cNvSpPr/>
      </dsp:nvSpPr>
      <dsp:spPr>
        <a:xfrm>
          <a:off x="1448355" y="744"/>
          <a:ext cx="995982" cy="647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Capture</a:t>
          </a:r>
        </a:p>
      </dsp:txBody>
      <dsp:txXfrm>
        <a:off x="1479958" y="32347"/>
        <a:ext cx="932776" cy="584182"/>
      </dsp:txXfrm>
    </dsp:sp>
    <dsp:sp modelId="{C245F828-ED33-4E8A-BAB0-3CB3EC6641DA}">
      <dsp:nvSpPr>
        <dsp:cNvPr id="0" name=""/>
        <dsp:cNvSpPr/>
      </dsp:nvSpPr>
      <dsp:spPr>
        <a:xfrm>
          <a:off x="877213" y="324438"/>
          <a:ext cx="2138267" cy="2138267"/>
        </a:xfrm>
        <a:custGeom>
          <a:avLst/>
          <a:gdLst/>
          <a:ahLst/>
          <a:cxnLst/>
          <a:rect l="0" t="0" r="0" b="0"/>
          <a:pathLst>
            <a:path>
              <a:moveTo>
                <a:pt x="1704487" y="209266"/>
              </a:moveTo>
              <a:arcTo wR="1069133" hR="1069133" stAng="18387636" swAng="1632989"/>
            </a:path>
          </a:pathLst>
        </a:custGeom>
        <a:noFill/>
        <a:ln w="5715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EDBBB76C-2F5A-41E5-8BC8-3C6459AD2F4F}">
      <dsp:nvSpPr>
        <dsp:cNvPr id="0" name=""/>
        <dsp:cNvSpPr/>
      </dsp:nvSpPr>
      <dsp:spPr>
        <a:xfrm>
          <a:off x="2517489" y="1069878"/>
          <a:ext cx="995982" cy="647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Store</a:t>
          </a:r>
        </a:p>
      </dsp:txBody>
      <dsp:txXfrm>
        <a:off x="2549092" y="1101481"/>
        <a:ext cx="932776" cy="584182"/>
      </dsp:txXfrm>
    </dsp:sp>
    <dsp:sp modelId="{CB44C053-AFBB-4219-851B-F18939A1D1C8}">
      <dsp:nvSpPr>
        <dsp:cNvPr id="0" name=""/>
        <dsp:cNvSpPr/>
      </dsp:nvSpPr>
      <dsp:spPr>
        <a:xfrm>
          <a:off x="877213" y="324438"/>
          <a:ext cx="2138267" cy="2138267"/>
        </a:xfrm>
        <a:custGeom>
          <a:avLst/>
          <a:gdLst/>
          <a:ahLst/>
          <a:cxnLst/>
          <a:rect l="0" t="0" r="0" b="0"/>
          <a:pathLst>
            <a:path>
              <a:moveTo>
                <a:pt x="2027408" y="1543219"/>
              </a:moveTo>
              <a:arcTo wR="1069133" hR="1069133" stAng="1579375" swAng="1632989"/>
            </a:path>
          </a:pathLst>
        </a:custGeom>
        <a:noFill/>
        <a:ln w="5715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174C8F99-AE52-42C8-A8C8-7531CA3D623D}">
      <dsp:nvSpPr>
        <dsp:cNvPr id="0" name=""/>
        <dsp:cNvSpPr/>
      </dsp:nvSpPr>
      <dsp:spPr>
        <a:xfrm>
          <a:off x="1448355" y="2139012"/>
          <a:ext cx="995982" cy="647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Use</a:t>
          </a:r>
        </a:p>
      </dsp:txBody>
      <dsp:txXfrm>
        <a:off x="1479958" y="2170615"/>
        <a:ext cx="932776" cy="584182"/>
      </dsp:txXfrm>
    </dsp:sp>
    <dsp:sp modelId="{FC1C8D97-E0C1-4D25-8F46-60E0E4267DA0}">
      <dsp:nvSpPr>
        <dsp:cNvPr id="0" name=""/>
        <dsp:cNvSpPr/>
      </dsp:nvSpPr>
      <dsp:spPr>
        <a:xfrm>
          <a:off x="877213" y="324438"/>
          <a:ext cx="2138267" cy="2138267"/>
        </a:xfrm>
        <a:custGeom>
          <a:avLst/>
          <a:gdLst/>
          <a:ahLst/>
          <a:cxnLst/>
          <a:rect l="0" t="0" r="0" b="0"/>
          <a:pathLst>
            <a:path>
              <a:moveTo>
                <a:pt x="433779" y="1929001"/>
              </a:moveTo>
              <a:arcTo wR="1069133" hR="1069133" stAng="7587636" swAng="1632989"/>
            </a:path>
          </a:pathLst>
        </a:custGeom>
        <a:noFill/>
        <a:ln w="5715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C7B520B5-CBB5-4605-A05A-FD87D61DF4F4}">
      <dsp:nvSpPr>
        <dsp:cNvPr id="0" name=""/>
        <dsp:cNvSpPr/>
      </dsp:nvSpPr>
      <dsp:spPr>
        <a:xfrm>
          <a:off x="379221" y="1069878"/>
          <a:ext cx="995982" cy="647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Destroy</a:t>
          </a:r>
        </a:p>
      </dsp:txBody>
      <dsp:txXfrm>
        <a:off x="410824" y="1101481"/>
        <a:ext cx="932776" cy="584182"/>
      </dsp:txXfrm>
    </dsp:sp>
    <dsp:sp modelId="{B924BA4F-B564-4350-8088-DBCD11C3A02D}">
      <dsp:nvSpPr>
        <dsp:cNvPr id="0" name=""/>
        <dsp:cNvSpPr/>
      </dsp:nvSpPr>
      <dsp:spPr>
        <a:xfrm>
          <a:off x="877213" y="324438"/>
          <a:ext cx="2138267" cy="2138267"/>
        </a:xfrm>
        <a:custGeom>
          <a:avLst/>
          <a:gdLst/>
          <a:ahLst/>
          <a:cxnLst/>
          <a:rect l="0" t="0" r="0" b="0"/>
          <a:pathLst>
            <a:path>
              <a:moveTo>
                <a:pt x="110859" y="595048"/>
              </a:moveTo>
              <a:arcTo wR="1069133" hR="1069133" stAng="12379375" swAng="1632989"/>
            </a:path>
          </a:pathLst>
        </a:custGeom>
        <a:noFill/>
        <a:ln w="5715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1658B7BD-C65A-A740-BCD1-F38BCBA62A6A}"/>
              </a:ext>
            </a:extLst>
          </p:cNvPr>
          <p:cNvSpPr>
            <a:spLocks noGrp="1" noChangeArrowheads="1"/>
          </p:cNvSpPr>
          <p:nvPr>
            <p:ph type="hdr" sz="quarter"/>
          </p:nvPr>
        </p:nvSpPr>
        <p:spPr bwMode="auto">
          <a:xfrm>
            <a:off x="0" y="0"/>
            <a:ext cx="2960688" cy="455613"/>
          </a:xfrm>
          <a:prstGeom prst="rect">
            <a:avLst/>
          </a:prstGeom>
          <a:noFill/>
          <a:ln>
            <a:noFill/>
          </a:ln>
          <a:effectLst/>
        </p:spPr>
        <p:txBody>
          <a:bodyPr vert="horz" wrap="square" lIns="91129" tIns="45565" rIns="91129" bIns="45565" numCol="1" anchor="t" anchorCtr="0" compatLnSpc="1">
            <a:prstTxWarp prst="textNoShape">
              <a:avLst/>
            </a:prstTxWarp>
          </a:bodyPr>
          <a:lstStyle>
            <a:lvl1pPr algn="l" defTabSz="911225" rtl="0" eaLnBrk="0" hangingPunct="0">
              <a:defRPr sz="1200">
                <a:latin typeface="Times New Roman" pitchFamily="18" charset="0"/>
                <a:cs typeface="Arial" charset="0"/>
              </a:defRPr>
            </a:lvl1pPr>
          </a:lstStyle>
          <a:p>
            <a:pPr>
              <a:defRPr/>
            </a:pPr>
            <a:endParaRPr lang="en-US"/>
          </a:p>
        </p:txBody>
      </p:sp>
      <p:sp>
        <p:nvSpPr>
          <p:cNvPr id="123907" name="Rectangle 3">
            <a:extLst>
              <a:ext uri="{FF2B5EF4-FFF2-40B4-BE49-F238E27FC236}">
                <a16:creationId xmlns:a16="http://schemas.microsoft.com/office/drawing/2014/main" id="{1C9A4223-E865-8340-A303-5277A04626FA}"/>
              </a:ext>
            </a:extLst>
          </p:cNvPr>
          <p:cNvSpPr>
            <a:spLocks noGrp="1" noChangeArrowheads="1"/>
          </p:cNvSpPr>
          <p:nvPr>
            <p:ph type="dt" sz="quarter" idx="1"/>
          </p:nvPr>
        </p:nvSpPr>
        <p:spPr bwMode="auto">
          <a:xfrm>
            <a:off x="3870325" y="0"/>
            <a:ext cx="2960688" cy="455613"/>
          </a:xfrm>
          <a:prstGeom prst="rect">
            <a:avLst/>
          </a:prstGeom>
          <a:noFill/>
          <a:ln>
            <a:noFill/>
          </a:ln>
          <a:effectLst/>
        </p:spPr>
        <p:txBody>
          <a:bodyPr vert="horz" wrap="square" lIns="91129" tIns="45565" rIns="91129" bIns="45565" numCol="1" anchor="t" anchorCtr="0" compatLnSpc="1">
            <a:prstTxWarp prst="textNoShape">
              <a:avLst/>
            </a:prstTxWarp>
          </a:bodyPr>
          <a:lstStyle>
            <a:lvl1pPr algn="r" defTabSz="911225" rtl="0" eaLnBrk="0" hangingPunct="0">
              <a:defRPr sz="1200">
                <a:latin typeface="Times New Roman" pitchFamily="18" charset="0"/>
                <a:cs typeface="Arial" charset="0"/>
              </a:defRPr>
            </a:lvl1pPr>
          </a:lstStyle>
          <a:p>
            <a:pPr>
              <a:defRPr/>
            </a:pPr>
            <a:endParaRPr lang="en-US"/>
          </a:p>
        </p:txBody>
      </p:sp>
      <p:sp>
        <p:nvSpPr>
          <p:cNvPr id="123908" name="Rectangle 4">
            <a:extLst>
              <a:ext uri="{FF2B5EF4-FFF2-40B4-BE49-F238E27FC236}">
                <a16:creationId xmlns:a16="http://schemas.microsoft.com/office/drawing/2014/main" id="{F63A21B1-D4D6-264E-B0EE-B4E64140DC87}"/>
              </a:ext>
            </a:extLst>
          </p:cNvPr>
          <p:cNvSpPr>
            <a:spLocks noGrp="1" noChangeArrowheads="1"/>
          </p:cNvSpPr>
          <p:nvPr>
            <p:ph type="ftr" sz="quarter" idx="2"/>
          </p:nvPr>
        </p:nvSpPr>
        <p:spPr bwMode="auto">
          <a:xfrm>
            <a:off x="0" y="8661400"/>
            <a:ext cx="2960688" cy="455613"/>
          </a:xfrm>
          <a:prstGeom prst="rect">
            <a:avLst/>
          </a:prstGeom>
          <a:noFill/>
          <a:ln>
            <a:noFill/>
          </a:ln>
          <a:effectLst/>
        </p:spPr>
        <p:txBody>
          <a:bodyPr vert="horz" wrap="square" lIns="91129" tIns="45565" rIns="91129" bIns="45565" numCol="1" anchor="b" anchorCtr="0" compatLnSpc="1">
            <a:prstTxWarp prst="textNoShape">
              <a:avLst/>
            </a:prstTxWarp>
          </a:bodyPr>
          <a:lstStyle>
            <a:lvl1pPr algn="l" defTabSz="911225" rtl="0" eaLnBrk="0" hangingPunct="0">
              <a:defRPr sz="1200">
                <a:latin typeface="Times New Roman" pitchFamily="18" charset="0"/>
                <a:cs typeface="Arial" charset="0"/>
              </a:defRPr>
            </a:lvl1pPr>
          </a:lstStyle>
          <a:p>
            <a:pPr>
              <a:defRPr/>
            </a:pPr>
            <a:endParaRPr lang="en-US"/>
          </a:p>
        </p:txBody>
      </p:sp>
      <p:sp>
        <p:nvSpPr>
          <p:cNvPr id="123909" name="Rectangle 5">
            <a:extLst>
              <a:ext uri="{FF2B5EF4-FFF2-40B4-BE49-F238E27FC236}">
                <a16:creationId xmlns:a16="http://schemas.microsoft.com/office/drawing/2014/main" id="{115CF3CA-DF72-934C-A620-4E2C30BE87C3}"/>
              </a:ext>
            </a:extLst>
          </p:cNvPr>
          <p:cNvSpPr>
            <a:spLocks noGrp="1" noChangeArrowheads="1"/>
          </p:cNvSpPr>
          <p:nvPr>
            <p:ph type="sldNum" sz="quarter" idx="3"/>
          </p:nvPr>
        </p:nvSpPr>
        <p:spPr bwMode="auto">
          <a:xfrm>
            <a:off x="3870325" y="8661400"/>
            <a:ext cx="2960688" cy="455613"/>
          </a:xfrm>
          <a:prstGeom prst="rect">
            <a:avLst/>
          </a:prstGeom>
          <a:noFill/>
          <a:ln>
            <a:noFill/>
          </a:ln>
          <a:effectLst/>
        </p:spPr>
        <p:txBody>
          <a:bodyPr vert="horz" wrap="square" lIns="91129" tIns="45565" rIns="91129" bIns="45565" numCol="1" anchor="b" anchorCtr="0" compatLnSpc="1">
            <a:prstTxWarp prst="textNoShape">
              <a:avLst/>
            </a:prstTxWarp>
          </a:bodyPr>
          <a:lstStyle>
            <a:lvl1pPr algn="r" defTabSz="911225">
              <a:defRPr sz="1200" smtClean="0">
                <a:latin typeface="Times New Roman" panose="02020603050405020304" pitchFamily="18" charset="0"/>
                <a:cs typeface="Times New Roman" panose="02020603050405020304" pitchFamily="18" charset="0"/>
              </a:defRPr>
            </a:lvl1pPr>
          </a:lstStyle>
          <a:p>
            <a:pPr>
              <a:defRPr/>
            </a:pPr>
            <a:fld id="{BC57AEB6-E70D-944A-A712-7057ABD085AD}" type="slidenum">
              <a:rPr lang="ar-SA" altLang="en-US"/>
              <a:pPr>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Image Placeholder 2">
            <a:extLst>
              <a:ext uri="{FF2B5EF4-FFF2-40B4-BE49-F238E27FC236}">
                <a16:creationId xmlns:a16="http://schemas.microsoft.com/office/drawing/2014/main" id="{B6EE12A5-A980-F74E-9E09-89527EC31746}"/>
              </a:ext>
            </a:extLst>
          </p:cNvPr>
          <p:cNvSpPr>
            <a:spLocks noGrp="1" noRot="1" noChangeAspect="1"/>
          </p:cNvSpPr>
          <p:nvPr>
            <p:ph type="sldImg" idx="2"/>
          </p:nvPr>
        </p:nvSpPr>
        <p:spPr>
          <a:xfrm>
            <a:off x="1363663" y="1139825"/>
            <a:ext cx="4103687" cy="30765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4" name="Header Placeholder 3">
            <a:extLst>
              <a:ext uri="{FF2B5EF4-FFF2-40B4-BE49-F238E27FC236}">
                <a16:creationId xmlns:a16="http://schemas.microsoft.com/office/drawing/2014/main" id="{565D7C80-C5BE-AF4E-B90F-16BF2FB200AF}"/>
              </a:ext>
            </a:extLst>
          </p:cNvPr>
          <p:cNvSpPr>
            <a:spLocks noGrp="1"/>
          </p:cNvSpPr>
          <p:nvPr>
            <p:ph type="hdr" sz="quarter"/>
          </p:nvPr>
        </p:nvSpPr>
        <p:spPr>
          <a:xfrm>
            <a:off x="0" y="0"/>
            <a:ext cx="2960688" cy="457200"/>
          </a:xfrm>
          <a:prstGeom prst="rect">
            <a:avLst/>
          </a:prstGeom>
        </p:spPr>
        <p:txBody>
          <a:bodyPr vert="horz" lIns="91440" tIns="45720" rIns="91440" bIns="45720" rtlCol="0"/>
          <a:lstStyle>
            <a:lvl1pPr algn="l">
              <a:defRPr sz="1200"/>
            </a:lvl1pPr>
          </a:lstStyle>
          <a:p>
            <a:pPr>
              <a:defRPr/>
            </a:pPr>
            <a:endParaRPr lang="en-US"/>
          </a:p>
        </p:txBody>
      </p:sp>
      <p:sp>
        <p:nvSpPr>
          <p:cNvPr id="5" name="Footer Placeholder 4">
            <a:extLst>
              <a:ext uri="{FF2B5EF4-FFF2-40B4-BE49-F238E27FC236}">
                <a16:creationId xmlns:a16="http://schemas.microsoft.com/office/drawing/2014/main" id="{58AC3575-5B07-C846-9CC0-C5A8D4B7DBF4}"/>
              </a:ext>
            </a:extLst>
          </p:cNvPr>
          <p:cNvSpPr>
            <a:spLocks noGrp="1"/>
          </p:cNvSpPr>
          <p:nvPr>
            <p:ph type="ftr" sz="quarter" idx="4"/>
          </p:nvPr>
        </p:nvSpPr>
        <p:spPr>
          <a:xfrm>
            <a:off x="0" y="8659813"/>
            <a:ext cx="2960688"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FE2D346E-DCF7-A246-A524-101D60E247D1}"/>
              </a:ext>
            </a:extLst>
          </p:cNvPr>
          <p:cNvSpPr>
            <a:spLocks noGrp="1"/>
          </p:cNvSpPr>
          <p:nvPr>
            <p:ph type="sldNum" sz="quarter" idx="5"/>
          </p:nvPr>
        </p:nvSpPr>
        <p:spPr>
          <a:xfrm>
            <a:off x="3868738" y="8659813"/>
            <a:ext cx="2960687"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EB7B0209-2048-9B43-A681-58F1D86E7ADC}" type="slidenum">
              <a:rPr lang="en-US" altLang="en-US"/>
              <a:pPr>
                <a:defRPr/>
              </a:pPr>
              <a:t>‹#›</a:t>
            </a:fld>
            <a:endParaRPr lang="en-US" altLang="en-US"/>
          </a:p>
        </p:txBody>
      </p:sp>
      <p:sp>
        <p:nvSpPr>
          <p:cNvPr id="8" name="Date Placeholder 7">
            <a:extLst>
              <a:ext uri="{FF2B5EF4-FFF2-40B4-BE49-F238E27FC236}">
                <a16:creationId xmlns:a16="http://schemas.microsoft.com/office/drawing/2014/main" id="{1AF0C818-9940-B94C-95CF-8409A50A7B92}"/>
              </a:ext>
            </a:extLst>
          </p:cNvPr>
          <p:cNvSpPr>
            <a:spLocks noGrp="1"/>
          </p:cNvSpPr>
          <p:nvPr>
            <p:ph type="dt" idx="1"/>
          </p:nvPr>
        </p:nvSpPr>
        <p:spPr>
          <a:xfrm>
            <a:off x="3868738" y="0"/>
            <a:ext cx="2960687" cy="457200"/>
          </a:xfrm>
          <a:prstGeom prst="rect">
            <a:avLst/>
          </a:prstGeom>
        </p:spPr>
        <p:txBody>
          <a:bodyPr vert="horz" lIns="91440" tIns="45720" rIns="91440" bIns="45720" rtlCol="0"/>
          <a:lstStyle>
            <a:lvl1pPr algn="r">
              <a:defRPr sz="1200"/>
            </a:lvl1pPr>
          </a:lstStyle>
          <a:p>
            <a:pPr>
              <a:defRPr/>
            </a:pPr>
            <a:fld id="{D261530D-979E-0345-917D-825F45873F67}" type="datetimeFigureOut">
              <a:rPr lang="en-US"/>
              <a:pPr>
                <a:defRPr/>
              </a:pPr>
              <a:t>9/13/2020</a:t>
            </a:fld>
            <a:endParaRPr lang="en-US"/>
          </a:p>
        </p:txBody>
      </p:sp>
      <p:sp>
        <p:nvSpPr>
          <p:cNvPr id="9" name="Notes Placeholder 8">
            <a:extLst>
              <a:ext uri="{FF2B5EF4-FFF2-40B4-BE49-F238E27FC236}">
                <a16:creationId xmlns:a16="http://schemas.microsoft.com/office/drawing/2014/main" id="{AD26DA68-7232-D041-87FC-BB23C8CCDCD2}"/>
              </a:ext>
            </a:extLst>
          </p:cNvPr>
          <p:cNvSpPr>
            <a:spLocks noGrp="1"/>
          </p:cNvSpPr>
          <p:nvPr>
            <p:ph type="body" sz="quarter" idx="3"/>
          </p:nvPr>
        </p:nvSpPr>
        <p:spPr>
          <a:xfrm>
            <a:off x="682625" y="4387850"/>
            <a:ext cx="5465763" cy="358933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287DE42-A9B7-D442-8DCD-3B674060A6E2}"/>
              </a:ext>
            </a:extLst>
          </p:cNvPr>
          <p:cNvSpPr>
            <a:spLocks noGrp="1" noChangeArrowheads="1"/>
          </p:cNvSpPr>
          <p:nvPr>
            <p:ph type="sldNum" sz="quarter" idx="5"/>
          </p:nvPr>
        </p:nvSpPr>
        <p:spPr>
          <a:ln/>
        </p:spPr>
        <p:txBody>
          <a:bodyPr/>
          <a:lstStyle/>
          <a:p>
            <a:fld id="{135C5690-91EA-3148-8330-444E0F690FF8}" type="slidenum">
              <a:rPr lang="en-US" altLang="en-US"/>
              <a:pPr/>
              <a:t>5</a:t>
            </a:fld>
            <a:endParaRPr lang="en-US" altLang="en-US"/>
          </a:p>
        </p:txBody>
      </p:sp>
      <p:sp>
        <p:nvSpPr>
          <p:cNvPr id="2061314" name="Rectangle 2">
            <a:extLst>
              <a:ext uri="{FF2B5EF4-FFF2-40B4-BE49-F238E27FC236}">
                <a16:creationId xmlns:a16="http://schemas.microsoft.com/office/drawing/2014/main" id="{CD891A4F-7A78-3E44-B148-018C30FB6EB7}"/>
              </a:ext>
            </a:extLst>
          </p:cNvPr>
          <p:cNvSpPr>
            <a:spLocks noGrp="1" noRot="1" noChangeAspect="1" noChangeArrowheads="1" noTextEdit="1"/>
          </p:cNvSpPr>
          <p:nvPr>
            <p:ph type="sldImg"/>
          </p:nvPr>
        </p:nvSpPr>
        <p:spPr>
          <a:xfrm>
            <a:off x="1181100" y="696913"/>
            <a:ext cx="4648200" cy="3486150"/>
          </a:xfrm>
          <a:ln/>
        </p:spPr>
      </p:sp>
      <p:sp>
        <p:nvSpPr>
          <p:cNvPr id="2061315" name="Rectangle 3">
            <a:extLst>
              <a:ext uri="{FF2B5EF4-FFF2-40B4-BE49-F238E27FC236}">
                <a16:creationId xmlns:a16="http://schemas.microsoft.com/office/drawing/2014/main" id="{5394E629-596D-B444-BB24-6BA01CB27875}"/>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2641468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B7B0209-2048-9B43-A681-58F1D86E7ADC}" type="slidenum">
              <a:rPr lang="en-US" altLang="en-US" smtClean="0"/>
              <a:pPr>
                <a:defRPr/>
              </a:pPr>
              <a:t>18</a:t>
            </a:fld>
            <a:endParaRPr lang="en-US" altLang="en-US"/>
          </a:p>
        </p:txBody>
      </p:sp>
    </p:spTree>
    <p:extLst>
      <p:ext uri="{BB962C8B-B14F-4D97-AF65-F5344CB8AC3E}">
        <p14:creationId xmlns:p14="http://schemas.microsoft.com/office/powerpoint/2010/main" val="3483303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D0D843E-8DD3-724C-91A6-6389205DCE11}"/>
              </a:ext>
            </a:extLst>
          </p:cNvPr>
          <p:cNvSpPr>
            <a:spLocks noGrp="1" noChangeArrowheads="1"/>
          </p:cNvSpPr>
          <p:nvPr>
            <p:ph type="sldNum" sz="quarter" idx="5"/>
          </p:nvPr>
        </p:nvSpPr>
        <p:spPr>
          <a:ln/>
        </p:spPr>
        <p:txBody>
          <a:bodyPr/>
          <a:lstStyle/>
          <a:p>
            <a:fld id="{8A4B7CAF-843E-4149-B145-C09CDAB9753B}" type="slidenum">
              <a:rPr lang="en-US" altLang="en-US"/>
              <a:pPr/>
              <a:t>33</a:t>
            </a:fld>
            <a:endParaRPr lang="en-US" altLang="en-US"/>
          </a:p>
        </p:txBody>
      </p:sp>
      <p:sp>
        <p:nvSpPr>
          <p:cNvPr id="2079746" name="Rectangle 2">
            <a:extLst>
              <a:ext uri="{FF2B5EF4-FFF2-40B4-BE49-F238E27FC236}">
                <a16:creationId xmlns:a16="http://schemas.microsoft.com/office/drawing/2014/main" id="{2C38A5CB-7F27-9942-9734-B068FC73AC4C}"/>
              </a:ext>
            </a:extLst>
          </p:cNvPr>
          <p:cNvSpPr>
            <a:spLocks noGrp="1" noRot="1" noChangeAspect="1" noChangeArrowheads="1" noTextEdit="1"/>
          </p:cNvSpPr>
          <p:nvPr>
            <p:ph type="sldImg"/>
          </p:nvPr>
        </p:nvSpPr>
        <p:spPr>
          <a:xfrm>
            <a:off x="1181100" y="696913"/>
            <a:ext cx="4648200" cy="3486150"/>
          </a:xfrm>
          <a:ln/>
        </p:spPr>
      </p:sp>
      <p:sp>
        <p:nvSpPr>
          <p:cNvPr id="2079747" name="Rectangle 3">
            <a:extLst>
              <a:ext uri="{FF2B5EF4-FFF2-40B4-BE49-F238E27FC236}">
                <a16:creationId xmlns:a16="http://schemas.microsoft.com/office/drawing/2014/main" id="{78F384CC-A7F8-234C-8FA7-1EC6BE9F6EC9}"/>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2065806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C9C2283-BB66-2B49-982E-1F944F0C9222}"/>
              </a:ext>
            </a:extLst>
          </p:cNvPr>
          <p:cNvSpPr>
            <a:spLocks noGrp="1" noChangeArrowheads="1"/>
          </p:cNvSpPr>
          <p:nvPr>
            <p:ph type="sldNum" sz="quarter" idx="5"/>
          </p:nvPr>
        </p:nvSpPr>
        <p:spPr>
          <a:ln/>
        </p:spPr>
        <p:txBody>
          <a:bodyPr/>
          <a:lstStyle/>
          <a:p>
            <a:fld id="{A66668BF-15E6-3740-B583-1B28E46EE1B6}" type="slidenum">
              <a:rPr lang="en-US" altLang="en-US"/>
              <a:pPr/>
              <a:t>7</a:t>
            </a:fld>
            <a:endParaRPr lang="en-US" altLang="en-US"/>
          </a:p>
        </p:txBody>
      </p:sp>
      <p:sp>
        <p:nvSpPr>
          <p:cNvPr id="2065410" name="Rectangle 2">
            <a:extLst>
              <a:ext uri="{FF2B5EF4-FFF2-40B4-BE49-F238E27FC236}">
                <a16:creationId xmlns:a16="http://schemas.microsoft.com/office/drawing/2014/main" id="{33CE576E-D0D7-B349-BB0D-AD8F1872BCC6}"/>
              </a:ext>
            </a:extLst>
          </p:cNvPr>
          <p:cNvSpPr>
            <a:spLocks noGrp="1" noRot="1" noChangeAspect="1" noChangeArrowheads="1" noTextEdit="1"/>
          </p:cNvSpPr>
          <p:nvPr>
            <p:ph type="sldImg"/>
          </p:nvPr>
        </p:nvSpPr>
        <p:spPr>
          <a:xfrm>
            <a:off x="1181100" y="696913"/>
            <a:ext cx="4648200" cy="3486150"/>
          </a:xfrm>
          <a:ln/>
        </p:spPr>
      </p:sp>
      <p:sp>
        <p:nvSpPr>
          <p:cNvPr id="2065411" name="Rectangle 3">
            <a:extLst>
              <a:ext uri="{FF2B5EF4-FFF2-40B4-BE49-F238E27FC236}">
                <a16:creationId xmlns:a16="http://schemas.microsoft.com/office/drawing/2014/main" id="{49E707FA-630A-3A45-9A16-101D58F355BC}"/>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2956999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8E1236A-98D9-B347-B493-6C909C042A6B}"/>
              </a:ext>
            </a:extLst>
          </p:cNvPr>
          <p:cNvSpPr>
            <a:spLocks noGrp="1" noChangeArrowheads="1"/>
          </p:cNvSpPr>
          <p:nvPr>
            <p:ph type="sldNum" sz="quarter" idx="5"/>
          </p:nvPr>
        </p:nvSpPr>
        <p:spPr>
          <a:ln/>
        </p:spPr>
        <p:txBody>
          <a:bodyPr/>
          <a:lstStyle/>
          <a:p>
            <a:fld id="{72CDE585-85E9-334F-A011-FCC3BD44BA55}" type="slidenum">
              <a:rPr lang="en-US" altLang="en-US"/>
              <a:pPr/>
              <a:t>8</a:t>
            </a:fld>
            <a:endParaRPr lang="en-US" altLang="en-US"/>
          </a:p>
        </p:txBody>
      </p:sp>
      <p:sp>
        <p:nvSpPr>
          <p:cNvPr id="2067458" name="Rectangle 2">
            <a:extLst>
              <a:ext uri="{FF2B5EF4-FFF2-40B4-BE49-F238E27FC236}">
                <a16:creationId xmlns:a16="http://schemas.microsoft.com/office/drawing/2014/main" id="{39F121C1-6B2A-B541-BA8C-6C8A095A3872}"/>
              </a:ext>
            </a:extLst>
          </p:cNvPr>
          <p:cNvSpPr>
            <a:spLocks noGrp="1" noRot="1" noChangeAspect="1" noChangeArrowheads="1" noTextEdit="1"/>
          </p:cNvSpPr>
          <p:nvPr>
            <p:ph type="sldImg"/>
          </p:nvPr>
        </p:nvSpPr>
        <p:spPr>
          <a:xfrm>
            <a:off x="1181100" y="696913"/>
            <a:ext cx="4648200" cy="3486150"/>
          </a:xfrm>
          <a:ln/>
        </p:spPr>
      </p:sp>
      <p:sp>
        <p:nvSpPr>
          <p:cNvPr id="2067459" name="Rectangle 3">
            <a:extLst>
              <a:ext uri="{FF2B5EF4-FFF2-40B4-BE49-F238E27FC236}">
                <a16:creationId xmlns:a16="http://schemas.microsoft.com/office/drawing/2014/main" id="{CEF93327-DDB1-AC4C-A7D4-7AE62EA14217}"/>
              </a:ext>
            </a:extLst>
          </p:cNvPr>
          <p:cNvSpPr>
            <a:spLocks noGrp="1" noChangeArrowheads="1"/>
          </p:cNvSpPr>
          <p:nvPr>
            <p:ph type="body" idx="1"/>
          </p:nvPr>
        </p:nvSpPr>
        <p:spPr>
          <a:xfrm>
            <a:off x="701675" y="4416425"/>
            <a:ext cx="5607050" cy="4183063"/>
          </a:xfrm>
        </p:spPr>
        <p:txBody>
          <a:bodyPr/>
          <a:lstStyle/>
          <a:p>
            <a:endParaRPr lang="en-US" altLang="en-US" dirty="0"/>
          </a:p>
        </p:txBody>
      </p:sp>
    </p:spTree>
    <p:extLst>
      <p:ext uri="{BB962C8B-B14F-4D97-AF65-F5344CB8AC3E}">
        <p14:creationId xmlns:p14="http://schemas.microsoft.com/office/powerpoint/2010/main" val="1063203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96FE950-7DDE-BD4B-97B8-BC7C83D6B3F5}"/>
              </a:ext>
            </a:extLst>
          </p:cNvPr>
          <p:cNvSpPr>
            <a:spLocks noGrp="1" noChangeArrowheads="1"/>
          </p:cNvSpPr>
          <p:nvPr>
            <p:ph type="sldNum" sz="quarter" idx="5"/>
          </p:nvPr>
        </p:nvSpPr>
        <p:spPr>
          <a:ln/>
        </p:spPr>
        <p:txBody>
          <a:bodyPr/>
          <a:lstStyle/>
          <a:p>
            <a:fld id="{A0B29EBD-7386-E745-86BF-19490F74C5EF}" type="slidenum">
              <a:rPr lang="en-US" altLang="en-US"/>
              <a:pPr/>
              <a:t>9</a:t>
            </a:fld>
            <a:endParaRPr lang="en-US" altLang="en-US"/>
          </a:p>
        </p:txBody>
      </p:sp>
      <p:sp>
        <p:nvSpPr>
          <p:cNvPr id="2069506" name="Rectangle 2">
            <a:extLst>
              <a:ext uri="{FF2B5EF4-FFF2-40B4-BE49-F238E27FC236}">
                <a16:creationId xmlns:a16="http://schemas.microsoft.com/office/drawing/2014/main" id="{D073FB87-DB44-4F4F-8F7D-91FDB01064F7}"/>
              </a:ext>
            </a:extLst>
          </p:cNvPr>
          <p:cNvSpPr>
            <a:spLocks noGrp="1" noRot="1" noChangeAspect="1" noChangeArrowheads="1" noTextEdit="1"/>
          </p:cNvSpPr>
          <p:nvPr>
            <p:ph type="sldImg"/>
          </p:nvPr>
        </p:nvSpPr>
        <p:spPr>
          <a:xfrm>
            <a:off x="1181100" y="696913"/>
            <a:ext cx="4648200" cy="3486150"/>
          </a:xfrm>
          <a:ln/>
        </p:spPr>
      </p:sp>
      <p:sp>
        <p:nvSpPr>
          <p:cNvPr id="2069507" name="Rectangle 3">
            <a:extLst>
              <a:ext uri="{FF2B5EF4-FFF2-40B4-BE49-F238E27FC236}">
                <a16:creationId xmlns:a16="http://schemas.microsoft.com/office/drawing/2014/main" id="{24CF8AD5-6F6C-954E-BFCF-99FF7D16BA9D}"/>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2160488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27FD37-2624-E840-9047-C2E20233615F}"/>
              </a:ext>
            </a:extLst>
          </p:cNvPr>
          <p:cNvSpPr>
            <a:spLocks noGrp="1" noChangeArrowheads="1"/>
          </p:cNvSpPr>
          <p:nvPr>
            <p:ph type="sldNum" sz="quarter" idx="5"/>
          </p:nvPr>
        </p:nvSpPr>
        <p:spPr>
          <a:ln/>
        </p:spPr>
        <p:txBody>
          <a:bodyPr/>
          <a:lstStyle/>
          <a:p>
            <a:fld id="{ED6B68DC-E096-284B-97EE-105F4C43E2FF}" type="slidenum">
              <a:rPr lang="en-US" altLang="en-US"/>
              <a:pPr/>
              <a:t>10</a:t>
            </a:fld>
            <a:endParaRPr lang="en-US" altLang="en-US"/>
          </a:p>
        </p:txBody>
      </p:sp>
      <p:sp>
        <p:nvSpPr>
          <p:cNvPr id="2071554" name="Rectangle 2">
            <a:extLst>
              <a:ext uri="{FF2B5EF4-FFF2-40B4-BE49-F238E27FC236}">
                <a16:creationId xmlns:a16="http://schemas.microsoft.com/office/drawing/2014/main" id="{12B9BA0C-6B13-9C4D-AC40-079E4A3E30C0}"/>
              </a:ext>
            </a:extLst>
          </p:cNvPr>
          <p:cNvSpPr>
            <a:spLocks noGrp="1" noRot="1" noChangeAspect="1" noChangeArrowheads="1" noTextEdit="1"/>
          </p:cNvSpPr>
          <p:nvPr>
            <p:ph type="sldImg"/>
          </p:nvPr>
        </p:nvSpPr>
        <p:spPr>
          <a:xfrm>
            <a:off x="1181100" y="696913"/>
            <a:ext cx="4648200" cy="3486150"/>
          </a:xfrm>
          <a:ln/>
        </p:spPr>
      </p:sp>
      <p:sp>
        <p:nvSpPr>
          <p:cNvPr id="2071555" name="Rectangle 3">
            <a:extLst>
              <a:ext uri="{FF2B5EF4-FFF2-40B4-BE49-F238E27FC236}">
                <a16:creationId xmlns:a16="http://schemas.microsoft.com/office/drawing/2014/main" id="{60D5D2D7-8E6B-A344-A720-037DD6273AE8}"/>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631288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61D29B8-7E0C-7F42-8B71-1D25B77290FE}"/>
              </a:ext>
            </a:extLst>
          </p:cNvPr>
          <p:cNvSpPr>
            <a:spLocks noGrp="1" noChangeArrowheads="1"/>
          </p:cNvSpPr>
          <p:nvPr>
            <p:ph type="sldNum" sz="quarter" idx="5"/>
          </p:nvPr>
        </p:nvSpPr>
        <p:spPr>
          <a:ln/>
        </p:spPr>
        <p:txBody>
          <a:bodyPr/>
          <a:lstStyle/>
          <a:p>
            <a:fld id="{AF8B14A1-037E-FF4B-A37F-FD4BC7CBCC18}" type="slidenum">
              <a:rPr lang="en-US" altLang="en-US"/>
              <a:pPr/>
              <a:t>11</a:t>
            </a:fld>
            <a:endParaRPr lang="en-US" altLang="en-US"/>
          </a:p>
        </p:txBody>
      </p:sp>
      <p:sp>
        <p:nvSpPr>
          <p:cNvPr id="2073602" name="Rectangle 2">
            <a:extLst>
              <a:ext uri="{FF2B5EF4-FFF2-40B4-BE49-F238E27FC236}">
                <a16:creationId xmlns:a16="http://schemas.microsoft.com/office/drawing/2014/main" id="{49F47BEE-74C0-9B45-AA95-1F4A0E614375}"/>
              </a:ext>
            </a:extLst>
          </p:cNvPr>
          <p:cNvSpPr>
            <a:spLocks noGrp="1" noRot="1" noChangeAspect="1" noChangeArrowheads="1" noTextEdit="1"/>
          </p:cNvSpPr>
          <p:nvPr>
            <p:ph type="sldImg"/>
          </p:nvPr>
        </p:nvSpPr>
        <p:spPr>
          <a:xfrm>
            <a:off x="1181100" y="696913"/>
            <a:ext cx="4648200" cy="3486150"/>
          </a:xfrm>
          <a:ln/>
        </p:spPr>
      </p:sp>
      <p:sp>
        <p:nvSpPr>
          <p:cNvPr id="2073603" name="Rectangle 3">
            <a:extLst>
              <a:ext uri="{FF2B5EF4-FFF2-40B4-BE49-F238E27FC236}">
                <a16:creationId xmlns:a16="http://schemas.microsoft.com/office/drawing/2014/main" id="{634FE0D2-4C5B-A642-850D-3323567286DC}"/>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1690530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05C76C-53D5-1E48-9F5A-8A4BEACC2B78}" type="slidenum">
              <a:rPr lang="en-US" altLang="en-US" smtClean="0"/>
              <a:pPr>
                <a:defRPr/>
              </a:pPr>
              <a:t>12</a:t>
            </a:fld>
            <a:endParaRPr lang="en-US" altLang="en-US"/>
          </a:p>
        </p:txBody>
      </p:sp>
    </p:spTree>
    <p:extLst>
      <p:ext uri="{BB962C8B-B14F-4D97-AF65-F5344CB8AC3E}">
        <p14:creationId xmlns:p14="http://schemas.microsoft.com/office/powerpoint/2010/main" val="356364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Times New Roman" pitchFamily="18" charset="0"/>
                <a:ea typeface="+mn-ea"/>
                <a:cs typeface="+mn-cs"/>
              </a:rPr>
              <a:t>The result of these efforts was the Fair Information Processing Principles or </a:t>
            </a:r>
          </a:p>
          <a:p>
            <a:r>
              <a:rPr lang="en-US" sz="1200" b="0" i="0" kern="1200" dirty="0">
                <a:solidFill>
                  <a:schemeClr val="tx1"/>
                </a:solidFill>
                <a:effectLst/>
                <a:latin typeface="Times New Roman" pitchFamily="18" charset="0"/>
                <a:ea typeface="+mn-ea"/>
                <a:cs typeface="+mn-cs"/>
              </a:rPr>
              <a:t>FIPPs for short. </a:t>
            </a:r>
          </a:p>
          <a:p>
            <a:r>
              <a:rPr lang="en-US" sz="1200" b="0" i="0" kern="1200" dirty="0">
                <a:solidFill>
                  <a:schemeClr val="tx1"/>
                </a:solidFill>
                <a:effectLst/>
                <a:latin typeface="Times New Roman" pitchFamily="18" charset="0"/>
                <a:ea typeface="+mn-ea"/>
                <a:cs typeface="+mn-cs"/>
              </a:rPr>
              <a:t>The FIPPs originated in the 1970s with a report from the US Department of Health, </a:t>
            </a:r>
          </a:p>
          <a:p>
            <a:r>
              <a:rPr lang="en-US" sz="1200" b="0" i="0" kern="1200" dirty="0">
                <a:solidFill>
                  <a:schemeClr val="tx1"/>
                </a:solidFill>
                <a:effectLst/>
                <a:latin typeface="Times New Roman" pitchFamily="18" charset="0"/>
                <a:ea typeface="+mn-ea"/>
                <a:cs typeface="+mn-cs"/>
              </a:rPr>
              <a:t>Education, and Welfare. </a:t>
            </a:r>
          </a:p>
          <a:p>
            <a:endParaRPr lang="en-US" dirty="0"/>
          </a:p>
          <a:p>
            <a:r>
              <a:rPr lang="en-US" sz="1200" b="0" i="0" kern="1200" dirty="0">
                <a:solidFill>
                  <a:schemeClr val="tx1"/>
                </a:solidFill>
                <a:effectLst/>
                <a:latin typeface="Times New Roman" pitchFamily="18" charset="0"/>
                <a:ea typeface="+mn-ea"/>
                <a:cs typeface="+mn-cs"/>
              </a:rPr>
              <a:t>As originally conceived the FIPPs held that there must be no </a:t>
            </a:r>
          </a:p>
          <a:p>
            <a:r>
              <a:rPr lang="en-US" sz="1200" b="0" i="0" kern="1200" dirty="0">
                <a:solidFill>
                  <a:schemeClr val="tx1"/>
                </a:solidFill>
                <a:effectLst/>
                <a:latin typeface="Times New Roman" pitchFamily="18" charset="0"/>
                <a:ea typeface="+mn-ea"/>
                <a:cs typeface="+mn-cs"/>
              </a:rPr>
              <a:t>personal data record keeping systems whose very existence is secret. </a:t>
            </a:r>
          </a:p>
          <a:p>
            <a:r>
              <a:rPr lang="en-US" sz="1200" b="0" i="0" kern="1200" dirty="0">
                <a:solidFill>
                  <a:schemeClr val="tx1"/>
                </a:solidFill>
                <a:effectLst/>
                <a:latin typeface="Times New Roman" pitchFamily="18" charset="0"/>
                <a:ea typeface="+mn-ea"/>
                <a:cs typeface="+mn-cs"/>
              </a:rPr>
              <a:t>There must be a way for an individual to find out what information about him is in </a:t>
            </a:r>
          </a:p>
          <a:p>
            <a:r>
              <a:rPr lang="en-US" sz="1200" b="0" i="0" kern="1200" dirty="0">
                <a:solidFill>
                  <a:schemeClr val="tx1"/>
                </a:solidFill>
                <a:effectLst/>
                <a:latin typeface="Times New Roman" pitchFamily="18" charset="0"/>
                <a:ea typeface="+mn-ea"/>
                <a:cs typeface="+mn-cs"/>
              </a:rPr>
              <a:t>a record and how it is used. </a:t>
            </a:r>
          </a:p>
          <a:p>
            <a:r>
              <a:rPr lang="en-US" sz="1200" b="0" i="0" kern="1200" dirty="0">
                <a:solidFill>
                  <a:schemeClr val="tx1"/>
                </a:solidFill>
                <a:effectLst/>
                <a:latin typeface="Times New Roman" pitchFamily="18" charset="0"/>
                <a:ea typeface="+mn-ea"/>
                <a:cs typeface="+mn-cs"/>
              </a:rPr>
              <a:t>There must be a way for </a:t>
            </a:r>
          </a:p>
          <a:p>
            <a:r>
              <a:rPr lang="en-US" sz="1200" b="0" i="0" kern="1200" dirty="0">
                <a:solidFill>
                  <a:schemeClr val="tx1"/>
                </a:solidFill>
                <a:effectLst/>
                <a:latin typeface="Times New Roman" pitchFamily="18" charset="0"/>
                <a:ea typeface="+mn-ea"/>
                <a:cs typeface="+mn-cs"/>
              </a:rPr>
              <a:t>an individual to prevent information about him obtained for one purpose for </a:t>
            </a:r>
          </a:p>
          <a:p>
            <a:r>
              <a:rPr lang="en-US" sz="1200" b="0" i="0" kern="1200" dirty="0">
                <a:solidFill>
                  <a:schemeClr val="tx1"/>
                </a:solidFill>
                <a:effectLst/>
                <a:latin typeface="Times New Roman" pitchFamily="18" charset="0"/>
                <a:ea typeface="+mn-ea"/>
                <a:cs typeface="+mn-cs"/>
              </a:rPr>
              <a:t>being used or made available for other purposes without his consent.</a:t>
            </a:r>
          </a:p>
          <a:p>
            <a:endParaRPr lang="en-US" dirty="0"/>
          </a:p>
          <a:p>
            <a:pPr marL="228600" indent="-228600">
              <a:buAutoNum type="arabicParenBoth"/>
            </a:pPr>
            <a:r>
              <a:rPr lang="en-US" sz="1200" b="0" i="0" kern="1200" dirty="0">
                <a:solidFill>
                  <a:schemeClr val="tx1"/>
                </a:solidFill>
                <a:effectLst/>
                <a:latin typeface="Times New Roman" pitchFamily="18" charset="0"/>
                <a:ea typeface="+mn-ea"/>
                <a:cs typeface="+mn-cs"/>
              </a:rPr>
              <a:t>The Collection Limitation </a:t>
            </a:r>
            <a:r>
              <a:rPr lang="en-US" sz="1200" b="0" i="0" kern="1200" dirty="0" err="1">
                <a:solidFill>
                  <a:schemeClr val="tx1"/>
                </a:solidFill>
                <a:effectLst/>
                <a:latin typeface="Times New Roman" pitchFamily="18" charset="0"/>
                <a:ea typeface="+mn-ea"/>
                <a:cs typeface="+mn-cs"/>
              </a:rPr>
              <a:t>PrincipleThere</a:t>
            </a:r>
            <a:r>
              <a:rPr lang="en-US" sz="1200" b="0" i="0" kern="1200" dirty="0">
                <a:solidFill>
                  <a:schemeClr val="tx1"/>
                </a:solidFill>
                <a:effectLst/>
                <a:latin typeface="Times New Roman" pitchFamily="18" charset="0"/>
                <a:ea typeface="+mn-ea"/>
                <a:cs typeface="+mn-cs"/>
              </a:rPr>
              <a:t> should be limits to the collection of personal data and any such data should be obtained by lawful and fair means and, where appropriate, with the knowledge or consent of the data subject.</a:t>
            </a:r>
            <a:r>
              <a:rPr lang="en-US" dirty="0"/>
              <a:t/>
            </a:r>
            <a:br>
              <a:rPr lang="en-US" dirty="0"/>
            </a:br>
            <a:r>
              <a:rPr lang="en-US" sz="1200" b="0" i="0" kern="1200" dirty="0">
                <a:solidFill>
                  <a:schemeClr val="tx1"/>
                </a:solidFill>
                <a:effectLst/>
                <a:latin typeface="Times New Roman" pitchFamily="18" charset="0"/>
                <a:ea typeface="+mn-ea"/>
                <a:cs typeface="+mn-cs"/>
              </a:rPr>
              <a:t>(2) The Data Quality Principle. Personal data should be relevant to the purposes for which they are to be used and, to the extent necessary for those purposes, should be accurate, complete and kept up-to-date.</a:t>
            </a:r>
            <a:r>
              <a:rPr lang="en-US" dirty="0"/>
              <a:t/>
            </a:r>
            <a:br>
              <a:rPr lang="en-US" dirty="0"/>
            </a:br>
            <a:r>
              <a:rPr lang="en-US" sz="1200" b="0" i="0" kern="1200" dirty="0">
                <a:solidFill>
                  <a:schemeClr val="tx1"/>
                </a:solidFill>
                <a:effectLst/>
                <a:latin typeface="Times New Roman" pitchFamily="18" charset="0"/>
                <a:ea typeface="+mn-ea"/>
                <a:cs typeface="+mn-cs"/>
              </a:rPr>
              <a:t>(3) The Purpose Specification Principle. The purposes for which personal data are collected should be specified not later than at the time of data collection and the subsequent use limited to the fulfillment of those purposes or such others as are not incompatible with those purposes and as are specified on each occasion of change of purpose.</a:t>
            </a:r>
            <a:r>
              <a:rPr lang="en-US" dirty="0"/>
              <a:t/>
            </a:r>
            <a:br>
              <a:rPr lang="en-US" dirty="0"/>
            </a:br>
            <a:r>
              <a:rPr lang="en-US" sz="1200" b="0" i="0" kern="1200" dirty="0">
                <a:solidFill>
                  <a:schemeClr val="tx1"/>
                </a:solidFill>
                <a:effectLst/>
                <a:latin typeface="Times New Roman" pitchFamily="18" charset="0"/>
                <a:ea typeface="+mn-ea"/>
                <a:cs typeface="+mn-cs"/>
              </a:rPr>
              <a:t>(4) The Use Limitation Principle. Personal data should not be disclosed, made available or otherwise used for purposes other than those specified, except a) with the consent of the data subject, or b) by the authority of law.</a:t>
            </a:r>
            <a:r>
              <a:rPr lang="en-US" dirty="0"/>
              <a:t/>
            </a:r>
            <a:br>
              <a:rPr lang="en-US" dirty="0"/>
            </a:br>
            <a:r>
              <a:rPr lang="en-US" sz="1200" b="0" i="0" kern="1200" dirty="0">
                <a:solidFill>
                  <a:schemeClr val="tx1"/>
                </a:solidFill>
                <a:effectLst/>
                <a:latin typeface="Times New Roman" pitchFamily="18" charset="0"/>
                <a:ea typeface="+mn-ea"/>
                <a:cs typeface="+mn-cs"/>
              </a:rPr>
              <a:t>(5) The Security Safeguards Principle. Personal data should be protected by reasonable security safeguards against such risks as loss or unauthorized access, destruction, use, modification or disclosure of data.</a:t>
            </a:r>
            <a:r>
              <a:rPr lang="en-US" dirty="0"/>
              <a:t/>
            </a:r>
            <a:br>
              <a:rPr lang="en-US" dirty="0"/>
            </a:br>
            <a:r>
              <a:rPr lang="en-US" sz="1200" b="0" i="0" kern="1200" dirty="0">
                <a:solidFill>
                  <a:schemeClr val="tx1"/>
                </a:solidFill>
                <a:effectLst/>
                <a:latin typeface="Times New Roman" pitchFamily="18" charset="0"/>
                <a:ea typeface="+mn-ea"/>
                <a:cs typeface="+mn-cs"/>
              </a:rPr>
              <a:t>(6) The Openness Principle. There should be a general policy of openness about developments, practices and policies with respect to personal data. Means should be readily available of establishing the existence and nature of personal data and the main purposes of their use, as well as the identity and usual residence of the data controller.</a:t>
            </a:r>
            <a:r>
              <a:rPr lang="en-US" dirty="0"/>
              <a:t/>
            </a:r>
            <a:br>
              <a:rPr lang="en-US" dirty="0"/>
            </a:br>
            <a:r>
              <a:rPr lang="en-US" sz="1200" b="0" i="0" kern="1200" dirty="0">
                <a:solidFill>
                  <a:schemeClr val="tx1"/>
                </a:solidFill>
                <a:effectLst/>
                <a:latin typeface="Times New Roman" pitchFamily="18" charset="0"/>
                <a:ea typeface="+mn-ea"/>
                <a:cs typeface="+mn-cs"/>
              </a:rPr>
              <a:t>(7) The Individual Participation Principle. An individual should have the right:</a:t>
            </a:r>
            <a:r>
              <a:rPr lang="en-US" dirty="0"/>
              <a:t/>
            </a:r>
            <a:br>
              <a:rPr lang="en-US" dirty="0"/>
            </a:br>
            <a:r>
              <a:rPr lang="en-US" sz="1200" b="0" i="0" kern="1200" dirty="0">
                <a:solidFill>
                  <a:schemeClr val="tx1"/>
                </a:solidFill>
                <a:effectLst/>
                <a:latin typeface="Times New Roman" pitchFamily="18" charset="0"/>
                <a:ea typeface="+mn-ea"/>
                <a:cs typeface="+mn-cs"/>
              </a:rPr>
              <a:t>a) to obtain from a data controller, or otherwise, confirmation of whether or not the data controller has data relating to him;</a:t>
            </a:r>
            <a:r>
              <a:rPr lang="en-US" dirty="0"/>
              <a:t/>
            </a:r>
            <a:br>
              <a:rPr lang="en-US" dirty="0"/>
            </a:br>
            <a:r>
              <a:rPr lang="en-US" sz="1200" b="0" i="0" kern="1200" dirty="0">
                <a:solidFill>
                  <a:schemeClr val="tx1"/>
                </a:solidFill>
                <a:effectLst/>
                <a:latin typeface="Times New Roman" pitchFamily="18" charset="0"/>
                <a:ea typeface="+mn-ea"/>
                <a:cs typeface="+mn-cs"/>
              </a:rPr>
              <a:t>b) to have data relating to him communicated to him, within a reasonable time, at a charge, if any, that is not excessive; in a reasonable manner, and in a form that is readily intelligible to him;</a:t>
            </a:r>
            <a:r>
              <a:rPr lang="en-US" dirty="0"/>
              <a:t/>
            </a:r>
            <a:br>
              <a:rPr lang="en-US" dirty="0"/>
            </a:br>
            <a:r>
              <a:rPr lang="en-US" sz="1200" b="0" i="0" kern="1200" dirty="0">
                <a:solidFill>
                  <a:schemeClr val="tx1"/>
                </a:solidFill>
                <a:effectLst/>
                <a:latin typeface="Times New Roman" pitchFamily="18" charset="0"/>
                <a:ea typeface="+mn-ea"/>
                <a:cs typeface="+mn-cs"/>
              </a:rPr>
              <a:t>c) to be given reasons if a request made under subparagraphs (a) and (b) is denied and to be able to challenge such denial; and</a:t>
            </a:r>
            <a:r>
              <a:rPr lang="en-US" dirty="0"/>
              <a:t/>
            </a:r>
            <a:br>
              <a:rPr lang="en-US" dirty="0"/>
            </a:br>
            <a:r>
              <a:rPr lang="en-US" sz="1200" b="0" i="0" kern="1200" dirty="0">
                <a:solidFill>
                  <a:schemeClr val="tx1"/>
                </a:solidFill>
                <a:effectLst/>
                <a:latin typeface="Times New Roman" pitchFamily="18" charset="0"/>
                <a:ea typeface="+mn-ea"/>
                <a:cs typeface="+mn-cs"/>
              </a:rPr>
              <a:t>d) to challenge data relating to him and, if the challenge is successful, to have the data erased, rectified, completed or amended;</a:t>
            </a:r>
            <a:r>
              <a:rPr lang="en-US" dirty="0"/>
              <a:t/>
            </a:r>
            <a:br>
              <a:rPr lang="en-US" dirty="0"/>
            </a:br>
            <a:r>
              <a:rPr lang="en-US" sz="1200" b="0" i="0" kern="1200" dirty="0">
                <a:solidFill>
                  <a:schemeClr val="tx1"/>
                </a:solidFill>
                <a:effectLst/>
                <a:latin typeface="Times New Roman" pitchFamily="18" charset="0"/>
                <a:ea typeface="+mn-ea"/>
                <a:cs typeface="+mn-cs"/>
              </a:rPr>
              <a:t>(8) The Accountability Principle. A data controller should be accountable for complying with measures which give effect to the principles stated above.</a:t>
            </a:r>
            <a:endParaRPr lang="en-US" dirty="0"/>
          </a:p>
        </p:txBody>
      </p:sp>
      <p:sp>
        <p:nvSpPr>
          <p:cNvPr id="4" name="Slide Number Placeholder 3"/>
          <p:cNvSpPr>
            <a:spLocks noGrp="1"/>
          </p:cNvSpPr>
          <p:nvPr>
            <p:ph type="sldNum" sz="quarter" idx="5"/>
          </p:nvPr>
        </p:nvSpPr>
        <p:spPr/>
        <p:txBody>
          <a:bodyPr/>
          <a:lstStyle/>
          <a:p>
            <a:pPr>
              <a:defRPr/>
            </a:pPr>
            <a:fld id="{EB7B0209-2048-9B43-A681-58F1D86E7ADC}" type="slidenum">
              <a:rPr lang="en-US" altLang="en-US" smtClean="0"/>
              <a:pPr>
                <a:defRPr/>
              </a:pPr>
              <a:t>13</a:t>
            </a:fld>
            <a:endParaRPr lang="en-US" altLang="en-US"/>
          </a:p>
        </p:txBody>
      </p:sp>
    </p:spTree>
    <p:extLst>
      <p:ext uri="{BB962C8B-B14F-4D97-AF65-F5344CB8AC3E}">
        <p14:creationId xmlns:p14="http://schemas.microsoft.com/office/powerpoint/2010/main" val="3414555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Times New Roman" pitchFamily="18" charset="0"/>
                <a:ea typeface="+mn-ea"/>
                <a:cs typeface="+mn-cs"/>
              </a:rPr>
              <a:t>The result of these efforts was the Fair Information Processing Principles or </a:t>
            </a:r>
          </a:p>
          <a:p>
            <a:r>
              <a:rPr lang="en-US" sz="1200" b="0" i="0" kern="1200" dirty="0">
                <a:solidFill>
                  <a:schemeClr val="tx1"/>
                </a:solidFill>
                <a:effectLst/>
                <a:latin typeface="Times New Roman" pitchFamily="18" charset="0"/>
                <a:ea typeface="+mn-ea"/>
                <a:cs typeface="+mn-cs"/>
              </a:rPr>
              <a:t>FIPPs for short. </a:t>
            </a:r>
          </a:p>
          <a:p>
            <a:r>
              <a:rPr lang="en-US" sz="1200" b="0" i="0" kern="1200" dirty="0">
                <a:solidFill>
                  <a:schemeClr val="tx1"/>
                </a:solidFill>
                <a:effectLst/>
                <a:latin typeface="Times New Roman" pitchFamily="18" charset="0"/>
                <a:ea typeface="+mn-ea"/>
                <a:cs typeface="+mn-cs"/>
              </a:rPr>
              <a:t>The FIPPs originated in the 1970s with a report from the US Department of Health, </a:t>
            </a:r>
          </a:p>
          <a:p>
            <a:r>
              <a:rPr lang="en-US" sz="1200" b="0" i="0" kern="1200" dirty="0">
                <a:solidFill>
                  <a:schemeClr val="tx1"/>
                </a:solidFill>
                <a:effectLst/>
                <a:latin typeface="Times New Roman" pitchFamily="18" charset="0"/>
                <a:ea typeface="+mn-ea"/>
                <a:cs typeface="+mn-cs"/>
              </a:rPr>
              <a:t>Education, and Welfare. </a:t>
            </a:r>
          </a:p>
          <a:p>
            <a:endParaRPr lang="en-US" dirty="0"/>
          </a:p>
          <a:p>
            <a:r>
              <a:rPr lang="en-US" sz="1200" b="0" i="0" kern="1200" dirty="0">
                <a:solidFill>
                  <a:schemeClr val="tx1"/>
                </a:solidFill>
                <a:effectLst/>
                <a:latin typeface="Times New Roman" pitchFamily="18" charset="0"/>
                <a:ea typeface="+mn-ea"/>
                <a:cs typeface="+mn-cs"/>
              </a:rPr>
              <a:t>As originally conceived the FIPPs held that there must be no </a:t>
            </a:r>
          </a:p>
          <a:p>
            <a:r>
              <a:rPr lang="en-US" sz="1200" b="0" i="0" kern="1200" dirty="0">
                <a:solidFill>
                  <a:schemeClr val="tx1"/>
                </a:solidFill>
                <a:effectLst/>
                <a:latin typeface="Times New Roman" pitchFamily="18" charset="0"/>
                <a:ea typeface="+mn-ea"/>
                <a:cs typeface="+mn-cs"/>
              </a:rPr>
              <a:t>personal data record keeping systems whose very existence is secret. </a:t>
            </a:r>
          </a:p>
          <a:p>
            <a:r>
              <a:rPr lang="en-US" sz="1200" b="0" i="0" kern="1200" dirty="0">
                <a:solidFill>
                  <a:schemeClr val="tx1"/>
                </a:solidFill>
                <a:effectLst/>
                <a:latin typeface="Times New Roman" pitchFamily="18" charset="0"/>
                <a:ea typeface="+mn-ea"/>
                <a:cs typeface="+mn-cs"/>
              </a:rPr>
              <a:t>There must be a way for an individual to find out what information about him is in </a:t>
            </a:r>
          </a:p>
          <a:p>
            <a:r>
              <a:rPr lang="en-US" sz="1200" b="0" i="0" kern="1200" dirty="0">
                <a:solidFill>
                  <a:schemeClr val="tx1"/>
                </a:solidFill>
                <a:effectLst/>
                <a:latin typeface="Times New Roman" pitchFamily="18" charset="0"/>
                <a:ea typeface="+mn-ea"/>
                <a:cs typeface="+mn-cs"/>
              </a:rPr>
              <a:t>a record and how it is used. </a:t>
            </a:r>
          </a:p>
          <a:p>
            <a:r>
              <a:rPr lang="en-US" sz="1200" b="0" i="0" kern="1200" dirty="0">
                <a:solidFill>
                  <a:schemeClr val="tx1"/>
                </a:solidFill>
                <a:effectLst/>
                <a:latin typeface="Times New Roman" pitchFamily="18" charset="0"/>
                <a:ea typeface="+mn-ea"/>
                <a:cs typeface="+mn-cs"/>
              </a:rPr>
              <a:t>There must be a way for </a:t>
            </a:r>
          </a:p>
          <a:p>
            <a:r>
              <a:rPr lang="en-US" sz="1200" b="0" i="0" kern="1200" dirty="0">
                <a:solidFill>
                  <a:schemeClr val="tx1"/>
                </a:solidFill>
                <a:effectLst/>
                <a:latin typeface="Times New Roman" pitchFamily="18" charset="0"/>
                <a:ea typeface="+mn-ea"/>
                <a:cs typeface="+mn-cs"/>
              </a:rPr>
              <a:t>an individual to prevent information about him obtained for one purpose for </a:t>
            </a:r>
          </a:p>
          <a:p>
            <a:r>
              <a:rPr lang="en-US" sz="1200" b="0" i="0" kern="1200" dirty="0">
                <a:solidFill>
                  <a:schemeClr val="tx1"/>
                </a:solidFill>
                <a:effectLst/>
                <a:latin typeface="Times New Roman" pitchFamily="18" charset="0"/>
                <a:ea typeface="+mn-ea"/>
                <a:cs typeface="+mn-cs"/>
              </a:rPr>
              <a:t>being used or made available for other purposes without his consent.</a:t>
            </a:r>
          </a:p>
          <a:p>
            <a:endParaRPr lang="en-US" dirty="0"/>
          </a:p>
          <a:p>
            <a:pPr marL="228600" indent="-228600">
              <a:buAutoNum type="arabicParenBoth"/>
            </a:pPr>
            <a:r>
              <a:rPr lang="en-US" sz="1200" b="0" i="0" kern="1200" dirty="0">
                <a:solidFill>
                  <a:schemeClr val="tx1"/>
                </a:solidFill>
                <a:effectLst/>
                <a:latin typeface="Times New Roman" pitchFamily="18" charset="0"/>
                <a:ea typeface="+mn-ea"/>
                <a:cs typeface="+mn-cs"/>
              </a:rPr>
              <a:t>The Collection Limitation </a:t>
            </a:r>
            <a:r>
              <a:rPr lang="en-US" sz="1200" b="0" i="0" kern="1200" dirty="0" err="1">
                <a:solidFill>
                  <a:schemeClr val="tx1"/>
                </a:solidFill>
                <a:effectLst/>
                <a:latin typeface="Times New Roman" pitchFamily="18" charset="0"/>
                <a:ea typeface="+mn-ea"/>
                <a:cs typeface="+mn-cs"/>
              </a:rPr>
              <a:t>PrincipleThere</a:t>
            </a:r>
            <a:r>
              <a:rPr lang="en-US" sz="1200" b="0" i="0" kern="1200" dirty="0">
                <a:solidFill>
                  <a:schemeClr val="tx1"/>
                </a:solidFill>
                <a:effectLst/>
                <a:latin typeface="Times New Roman" pitchFamily="18" charset="0"/>
                <a:ea typeface="+mn-ea"/>
                <a:cs typeface="+mn-cs"/>
              </a:rPr>
              <a:t> should be limits to the collection of personal data and any such data should be obtained by lawful and fair means and, where appropriate, with the knowledge or consent of the data subject.</a:t>
            </a:r>
            <a:r>
              <a:rPr lang="en-US" dirty="0"/>
              <a:t/>
            </a:r>
            <a:br>
              <a:rPr lang="en-US" dirty="0"/>
            </a:br>
            <a:r>
              <a:rPr lang="en-US" sz="1200" b="0" i="0" kern="1200" dirty="0">
                <a:solidFill>
                  <a:schemeClr val="tx1"/>
                </a:solidFill>
                <a:effectLst/>
                <a:latin typeface="Times New Roman" pitchFamily="18" charset="0"/>
                <a:ea typeface="+mn-ea"/>
                <a:cs typeface="+mn-cs"/>
              </a:rPr>
              <a:t>(2) The Data Quality Principle. Personal data should be relevant to the purposes for which they are to be used and, to the extent necessary for those purposes, should be accurate, complete and kept up-to-date.</a:t>
            </a:r>
            <a:r>
              <a:rPr lang="en-US" dirty="0"/>
              <a:t/>
            </a:r>
            <a:br>
              <a:rPr lang="en-US" dirty="0"/>
            </a:br>
            <a:r>
              <a:rPr lang="en-US" sz="1200" b="0" i="0" kern="1200" dirty="0">
                <a:solidFill>
                  <a:schemeClr val="tx1"/>
                </a:solidFill>
                <a:effectLst/>
                <a:latin typeface="Times New Roman" pitchFamily="18" charset="0"/>
                <a:ea typeface="+mn-ea"/>
                <a:cs typeface="+mn-cs"/>
              </a:rPr>
              <a:t>(3) The Purpose Specification Principle. The purposes for which personal data are collected should be specified not later than at the time of data collection and the subsequent use limited to the fulfillment of those purposes or such others as are not incompatible with those purposes and as are specified on each occasion of change of purpose.</a:t>
            </a:r>
            <a:r>
              <a:rPr lang="en-US" dirty="0"/>
              <a:t/>
            </a:r>
            <a:br>
              <a:rPr lang="en-US" dirty="0"/>
            </a:br>
            <a:r>
              <a:rPr lang="en-US" sz="1200" b="0" i="0" kern="1200" dirty="0">
                <a:solidFill>
                  <a:schemeClr val="tx1"/>
                </a:solidFill>
                <a:effectLst/>
                <a:latin typeface="Times New Roman" pitchFamily="18" charset="0"/>
                <a:ea typeface="+mn-ea"/>
                <a:cs typeface="+mn-cs"/>
              </a:rPr>
              <a:t>(4) The Use Limitation Principle. Personal data should not be disclosed, made available or otherwise used for purposes other than those specified, except a) with the consent of the data subject, or b) by the authority of law.</a:t>
            </a:r>
            <a:r>
              <a:rPr lang="en-US" dirty="0"/>
              <a:t/>
            </a:r>
            <a:br>
              <a:rPr lang="en-US" dirty="0"/>
            </a:br>
            <a:r>
              <a:rPr lang="en-US" sz="1200" b="0" i="0" kern="1200" dirty="0">
                <a:solidFill>
                  <a:schemeClr val="tx1"/>
                </a:solidFill>
                <a:effectLst/>
                <a:latin typeface="Times New Roman" pitchFamily="18" charset="0"/>
                <a:ea typeface="+mn-ea"/>
                <a:cs typeface="+mn-cs"/>
              </a:rPr>
              <a:t>(5) The Security Safeguards Principle. Personal data should be protected by reasonable security safeguards against such risks as loss or unauthorized access, destruction, use, modification or disclosure of data.</a:t>
            </a:r>
            <a:r>
              <a:rPr lang="en-US" dirty="0"/>
              <a:t/>
            </a:r>
            <a:br>
              <a:rPr lang="en-US" dirty="0"/>
            </a:br>
            <a:r>
              <a:rPr lang="en-US" sz="1200" b="0" i="0" kern="1200" dirty="0">
                <a:solidFill>
                  <a:schemeClr val="tx1"/>
                </a:solidFill>
                <a:effectLst/>
                <a:latin typeface="Times New Roman" pitchFamily="18" charset="0"/>
                <a:ea typeface="+mn-ea"/>
                <a:cs typeface="+mn-cs"/>
              </a:rPr>
              <a:t>(6) The Openness Principle. There should be a general policy of openness about developments, practices and policies with respect to personal data. Means should be readily available of establishing the existence and nature of personal data and the main purposes of their use, as well as the identity and usual residence of the data controller.</a:t>
            </a:r>
            <a:r>
              <a:rPr lang="en-US" dirty="0"/>
              <a:t/>
            </a:r>
            <a:br>
              <a:rPr lang="en-US" dirty="0"/>
            </a:br>
            <a:r>
              <a:rPr lang="en-US" sz="1200" b="0" i="0" kern="1200" dirty="0">
                <a:solidFill>
                  <a:schemeClr val="tx1"/>
                </a:solidFill>
                <a:effectLst/>
                <a:latin typeface="Times New Roman" pitchFamily="18" charset="0"/>
                <a:ea typeface="+mn-ea"/>
                <a:cs typeface="+mn-cs"/>
              </a:rPr>
              <a:t>(7) The Individual Participation Principle. An individual should have the right:</a:t>
            </a:r>
            <a:r>
              <a:rPr lang="en-US" dirty="0"/>
              <a:t/>
            </a:r>
            <a:br>
              <a:rPr lang="en-US" dirty="0"/>
            </a:br>
            <a:r>
              <a:rPr lang="en-US" sz="1200" b="0" i="0" kern="1200" dirty="0">
                <a:solidFill>
                  <a:schemeClr val="tx1"/>
                </a:solidFill>
                <a:effectLst/>
                <a:latin typeface="Times New Roman" pitchFamily="18" charset="0"/>
                <a:ea typeface="+mn-ea"/>
                <a:cs typeface="+mn-cs"/>
              </a:rPr>
              <a:t>a) to obtain from a data controller, or otherwise, confirmation of whether or not the data controller has data relating to him;</a:t>
            </a:r>
            <a:r>
              <a:rPr lang="en-US" dirty="0"/>
              <a:t/>
            </a:r>
            <a:br>
              <a:rPr lang="en-US" dirty="0"/>
            </a:br>
            <a:r>
              <a:rPr lang="en-US" sz="1200" b="0" i="0" kern="1200" dirty="0">
                <a:solidFill>
                  <a:schemeClr val="tx1"/>
                </a:solidFill>
                <a:effectLst/>
                <a:latin typeface="Times New Roman" pitchFamily="18" charset="0"/>
                <a:ea typeface="+mn-ea"/>
                <a:cs typeface="+mn-cs"/>
              </a:rPr>
              <a:t>b) to have data relating to him communicated to him, within a reasonable time, at a charge, if any, that is not excessive; in a reasonable manner, and in a form that is readily intelligible to him;</a:t>
            </a:r>
            <a:r>
              <a:rPr lang="en-US" dirty="0"/>
              <a:t/>
            </a:r>
            <a:br>
              <a:rPr lang="en-US" dirty="0"/>
            </a:br>
            <a:r>
              <a:rPr lang="en-US" sz="1200" b="0" i="0" kern="1200" dirty="0">
                <a:solidFill>
                  <a:schemeClr val="tx1"/>
                </a:solidFill>
                <a:effectLst/>
                <a:latin typeface="Times New Roman" pitchFamily="18" charset="0"/>
                <a:ea typeface="+mn-ea"/>
                <a:cs typeface="+mn-cs"/>
              </a:rPr>
              <a:t>c) to be given reasons if a request made under subparagraphs (a) and (b) is denied and to be able to challenge such denial; and</a:t>
            </a:r>
            <a:r>
              <a:rPr lang="en-US" dirty="0"/>
              <a:t/>
            </a:r>
            <a:br>
              <a:rPr lang="en-US" dirty="0"/>
            </a:br>
            <a:r>
              <a:rPr lang="en-US" sz="1200" b="0" i="0" kern="1200" dirty="0">
                <a:solidFill>
                  <a:schemeClr val="tx1"/>
                </a:solidFill>
                <a:effectLst/>
                <a:latin typeface="Times New Roman" pitchFamily="18" charset="0"/>
                <a:ea typeface="+mn-ea"/>
                <a:cs typeface="+mn-cs"/>
              </a:rPr>
              <a:t>d) to challenge data relating to him and, if the challenge is successful, to have the data erased, rectified, completed or amended;</a:t>
            </a:r>
            <a:r>
              <a:rPr lang="en-US" dirty="0"/>
              <a:t/>
            </a:r>
            <a:br>
              <a:rPr lang="en-US" dirty="0"/>
            </a:br>
            <a:r>
              <a:rPr lang="en-US" sz="1200" b="0" i="0" kern="1200" dirty="0">
                <a:solidFill>
                  <a:schemeClr val="tx1"/>
                </a:solidFill>
                <a:effectLst/>
                <a:latin typeface="Times New Roman" pitchFamily="18" charset="0"/>
                <a:ea typeface="+mn-ea"/>
                <a:cs typeface="+mn-cs"/>
              </a:rPr>
              <a:t>(8) The Accountability Principle. A data controller should be accountable for complying with measures which give effect to the principles stated above.</a:t>
            </a:r>
            <a:endParaRPr lang="en-US" dirty="0"/>
          </a:p>
        </p:txBody>
      </p:sp>
      <p:sp>
        <p:nvSpPr>
          <p:cNvPr id="4" name="Slide Number Placeholder 3"/>
          <p:cNvSpPr>
            <a:spLocks noGrp="1"/>
          </p:cNvSpPr>
          <p:nvPr>
            <p:ph type="sldNum" sz="quarter" idx="5"/>
          </p:nvPr>
        </p:nvSpPr>
        <p:spPr/>
        <p:txBody>
          <a:bodyPr/>
          <a:lstStyle/>
          <a:p>
            <a:pPr>
              <a:defRPr/>
            </a:pPr>
            <a:fld id="{EB7B0209-2048-9B43-A681-58F1D86E7ADC}" type="slidenum">
              <a:rPr lang="en-US" altLang="en-US" smtClean="0"/>
              <a:pPr>
                <a:defRPr/>
              </a:pPr>
              <a:t>14</a:t>
            </a:fld>
            <a:endParaRPr lang="en-US" altLang="en-US"/>
          </a:p>
        </p:txBody>
      </p:sp>
    </p:spTree>
    <p:extLst>
      <p:ext uri="{BB962C8B-B14F-4D97-AF65-F5344CB8AC3E}">
        <p14:creationId xmlns:p14="http://schemas.microsoft.com/office/powerpoint/2010/main" val="4241030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97730" name="Rectangle 2"/>
          <p:cNvSpPr>
            <a:spLocks noGrp="1" noChangeArrowheads="1"/>
          </p:cNvSpPr>
          <p:nvPr>
            <p:ph type="ctrTitle"/>
          </p:nvPr>
        </p:nvSpPr>
        <p:spPr>
          <a:xfrm>
            <a:off x="2209800" y="2728913"/>
            <a:ext cx="6096000" cy="776287"/>
          </a:xfrm>
        </p:spPr>
        <p:txBody>
          <a:bodyPr/>
          <a:lstStyle>
            <a:lvl1pPr>
              <a:defRPr/>
            </a:lvl1pPr>
          </a:lstStyle>
          <a:p>
            <a:pPr lvl="0"/>
            <a:r>
              <a:rPr lang="en-US" noProof="0"/>
              <a:t>Click to edit Master title style</a:t>
            </a:r>
          </a:p>
        </p:txBody>
      </p:sp>
      <p:sp>
        <p:nvSpPr>
          <p:cNvPr id="1097731" name="Rectangle 3"/>
          <p:cNvSpPr>
            <a:spLocks noGrp="1" noChangeArrowheads="1"/>
          </p:cNvSpPr>
          <p:nvPr>
            <p:ph type="subTitle" idx="1"/>
          </p:nvPr>
        </p:nvSpPr>
        <p:spPr>
          <a:xfrm>
            <a:off x="1371600" y="3886200"/>
            <a:ext cx="6400800" cy="1295400"/>
          </a:xfrm>
        </p:spPr>
        <p:txBody>
          <a:bodyPr/>
          <a:lstStyle>
            <a:lvl1pPr marL="0" indent="0" algn="ctr">
              <a:buFont typeface="Wingdings" pitchFamily="2" charset="2"/>
              <a:buNone/>
              <a:defRPr/>
            </a:lvl1pPr>
          </a:lstStyle>
          <a:p>
            <a:pPr lvl="0"/>
            <a:r>
              <a:rPr lang="en-US" noProof="0"/>
              <a:t>Click to edit Master subtitle style</a:t>
            </a:r>
          </a:p>
        </p:txBody>
      </p:sp>
      <p:sp>
        <p:nvSpPr>
          <p:cNvPr id="3" name="Rectangle 2">
            <a:extLst>
              <a:ext uri="{FF2B5EF4-FFF2-40B4-BE49-F238E27FC236}">
                <a16:creationId xmlns:a16="http://schemas.microsoft.com/office/drawing/2014/main" id="{2878B8FB-C57D-E644-85B9-FB8079460C1B}"/>
              </a:ext>
            </a:extLst>
          </p:cNvPr>
          <p:cNvSpPr/>
          <p:nvPr userDrawn="1"/>
        </p:nvSpPr>
        <p:spPr bwMode="auto">
          <a:xfrm>
            <a:off x="3581400" y="6019800"/>
            <a:ext cx="2895600" cy="685800"/>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cs typeface="Arial" charset="0"/>
            </a:endParaRPr>
          </a:p>
        </p:txBody>
      </p:sp>
    </p:spTree>
    <p:extLst>
      <p:ext uri="{BB962C8B-B14F-4D97-AF65-F5344CB8AC3E}">
        <p14:creationId xmlns:p14="http://schemas.microsoft.com/office/powerpoint/2010/main" val="21399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027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Slide Number Placeholder 1">
            <a:extLst>
              <a:ext uri="{FF2B5EF4-FFF2-40B4-BE49-F238E27FC236}">
                <a16:creationId xmlns:a16="http://schemas.microsoft.com/office/drawing/2014/main" id="{32F490FE-03A6-D548-873B-359A5C9461E5}"/>
              </a:ext>
            </a:extLst>
          </p:cNvPr>
          <p:cNvSpPr>
            <a:spLocks noGrp="1"/>
          </p:cNvSpPr>
          <p:nvPr>
            <p:ph type="sldNum" sz="quarter" idx="10"/>
          </p:nvPr>
        </p:nvSpPr>
        <p:spPr/>
        <p:txBody>
          <a:bodyPr/>
          <a:lstStyle>
            <a:lvl1pPr>
              <a:defRPr/>
            </a:lvl1pPr>
          </a:lstStyle>
          <a:p>
            <a:fld id="{AB8D479C-BA14-6743-B5E9-E73E392A7250}" type="slidenum">
              <a:rPr lang="en-US" altLang="en-US"/>
              <a:pPr/>
              <a:t>‹#›</a:t>
            </a:fld>
            <a:endParaRPr lang="en-US" altLang="en-US"/>
          </a:p>
        </p:txBody>
      </p:sp>
      <p:sp>
        <p:nvSpPr>
          <p:cNvPr id="7" name="Footer Placeholder 6">
            <a:extLst>
              <a:ext uri="{FF2B5EF4-FFF2-40B4-BE49-F238E27FC236}">
                <a16:creationId xmlns:a16="http://schemas.microsoft.com/office/drawing/2014/main" id="{517BC0BE-A207-5F4F-B1A6-86D78606F05D}"/>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425007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371600"/>
            <a:ext cx="3752850"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7250" y="1371600"/>
            <a:ext cx="3754438"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a:extLst>
              <a:ext uri="{FF2B5EF4-FFF2-40B4-BE49-F238E27FC236}">
                <a16:creationId xmlns:a16="http://schemas.microsoft.com/office/drawing/2014/main" id="{3B12358E-BBC9-9949-BF8E-564463112552}"/>
              </a:ext>
            </a:extLst>
          </p:cNvPr>
          <p:cNvSpPr>
            <a:spLocks noGrp="1"/>
          </p:cNvSpPr>
          <p:nvPr>
            <p:ph type="sldNum" sz="quarter" idx="10"/>
          </p:nvPr>
        </p:nvSpPr>
        <p:spPr/>
        <p:txBody>
          <a:bodyPr/>
          <a:lstStyle>
            <a:lvl1pPr>
              <a:defRPr/>
            </a:lvl1pPr>
          </a:lstStyle>
          <a:p>
            <a:fld id="{47D942A1-FF73-6640-91F0-96D03DC092BD}" type="slidenum">
              <a:rPr lang="en-US" altLang="en-US"/>
              <a:pPr/>
              <a:t>‹#›</a:t>
            </a:fld>
            <a:endParaRPr lang="en-US" altLang="en-US"/>
          </a:p>
        </p:txBody>
      </p:sp>
      <p:sp>
        <p:nvSpPr>
          <p:cNvPr id="7" name="Title 6">
            <a:extLst>
              <a:ext uri="{FF2B5EF4-FFF2-40B4-BE49-F238E27FC236}">
                <a16:creationId xmlns:a16="http://schemas.microsoft.com/office/drawing/2014/main" id="{6828F4F9-6C1F-164C-94DF-BD826C814B86}"/>
              </a:ext>
            </a:extLst>
          </p:cNvPr>
          <p:cNvSpPr>
            <a:spLocks noGrp="1"/>
          </p:cNvSpPr>
          <p:nvPr>
            <p:ph type="title"/>
          </p:nvPr>
        </p:nvSpPr>
        <p:spPr/>
        <p:txBody>
          <a:bodyPr/>
          <a:lstStyle/>
          <a:p>
            <a:r>
              <a:rPr lang="en-US"/>
              <a:t>Click to edit Master title style</a:t>
            </a:r>
          </a:p>
        </p:txBody>
      </p:sp>
      <p:sp>
        <p:nvSpPr>
          <p:cNvPr id="12" name="Footer Placeholder 11">
            <a:extLst>
              <a:ext uri="{FF2B5EF4-FFF2-40B4-BE49-F238E27FC236}">
                <a16:creationId xmlns:a16="http://schemas.microsoft.com/office/drawing/2014/main" id="{36FEF77E-4B7B-2146-B7FA-B7A9940E4007}"/>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211962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a:extLst>
              <a:ext uri="{FF2B5EF4-FFF2-40B4-BE49-F238E27FC236}">
                <a16:creationId xmlns:a16="http://schemas.microsoft.com/office/drawing/2014/main" id="{AF957BD8-4F6C-4E49-856B-A9A109506D41}"/>
              </a:ext>
            </a:extLst>
          </p:cNvPr>
          <p:cNvSpPr>
            <a:spLocks noGrp="1"/>
          </p:cNvSpPr>
          <p:nvPr>
            <p:ph type="sldNum" sz="quarter" idx="10"/>
          </p:nvPr>
        </p:nvSpPr>
        <p:spPr/>
        <p:txBody>
          <a:bodyPr/>
          <a:lstStyle>
            <a:lvl1pPr>
              <a:defRPr/>
            </a:lvl1pPr>
          </a:lstStyle>
          <a:p>
            <a:fld id="{B99D763F-2135-5C43-8D91-2BDB34AB41B7}" type="slidenum">
              <a:rPr lang="en-US" altLang="en-US"/>
              <a:pPr/>
              <a:t>‹#›</a:t>
            </a:fld>
            <a:endParaRPr lang="en-US" altLang="en-US"/>
          </a:p>
        </p:txBody>
      </p:sp>
      <p:sp>
        <p:nvSpPr>
          <p:cNvPr id="6" name="Footer Placeholder 5">
            <a:extLst>
              <a:ext uri="{FF2B5EF4-FFF2-40B4-BE49-F238E27FC236}">
                <a16:creationId xmlns:a16="http://schemas.microsoft.com/office/drawing/2014/main" id="{80ED7A6F-6D2E-A542-9CFA-248A04771CF3}"/>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332725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B97ED4D7-E59F-8B40-8490-05BD3783FCF6}"/>
              </a:ext>
            </a:extLst>
          </p:cNvPr>
          <p:cNvSpPr>
            <a:spLocks noGrp="1"/>
          </p:cNvSpPr>
          <p:nvPr>
            <p:ph type="ftr" sz="quarter" idx="10"/>
          </p:nvPr>
        </p:nvSpPr>
        <p:spPr/>
        <p:txBody>
          <a:bodyPr/>
          <a:lstStyle/>
          <a:p>
            <a:r>
              <a:rPr lang="en-US"/>
              <a:t>COE426: Lecture 2</a:t>
            </a:r>
            <a:endParaRPr lang="en-US" dirty="0"/>
          </a:p>
        </p:txBody>
      </p:sp>
      <p:sp>
        <p:nvSpPr>
          <p:cNvPr id="6" name="Slide Number Placeholder 5">
            <a:extLst>
              <a:ext uri="{FF2B5EF4-FFF2-40B4-BE49-F238E27FC236}">
                <a16:creationId xmlns:a16="http://schemas.microsoft.com/office/drawing/2014/main" id="{CEA09535-394D-3747-90F2-300B6934201C}"/>
              </a:ext>
            </a:extLst>
          </p:cNvPr>
          <p:cNvSpPr>
            <a:spLocks noGrp="1"/>
          </p:cNvSpPr>
          <p:nvPr>
            <p:ph type="sldNum" sz="quarter" idx="11"/>
          </p:nvPr>
        </p:nvSpPr>
        <p:spPr/>
        <p:txBody>
          <a:bodyPr/>
          <a:lstStyle/>
          <a:p>
            <a:fld id="{C1922315-8863-A84D-AAFB-DCB82D00FC0D}" type="slidenum">
              <a:rPr lang="en-US" altLang="en-US" smtClean="0"/>
              <a:pPr/>
              <a:t>‹#›</a:t>
            </a:fld>
            <a:endParaRPr lang="en-US" altLang="en-US"/>
          </a:p>
        </p:txBody>
      </p:sp>
    </p:spTree>
    <p:extLst>
      <p:ext uri="{BB962C8B-B14F-4D97-AF65-F5344CB8AC3E}">
        <p14:creationId xmlns:p14="http://schemas.microsoft.com/office/powerpoint/2010/main" val="2141961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853568A5-A373-C241-8508-B1217713041F}"/>
              </a:ext>
            </a:extLst>
          </p:cNvPr>
          <p:cNvSpPr>
            <a:spLocks noGrp="1"/>
          </p:cNvSpPr>
          <p:nvPr>
            <p:ph type="ftr" sz="quarter" idx="10"/>
          </p:nvPr>
        </p:nvSpPr>
        <p:spPr/>
        <p:txBody>
          <a:bodyPr/>
          <a:lstStyle/>
          <a:p>
            <a:r>
              <a:rPr lang="en-US"/>
              <a:t>COE426: Lecture 2</a:t>
            </a:r>
            <a:endParaRPr lang="en-US" dirty="0"/>
          </a:p>
        </p:txBody>
      </p:sp>
      <p:sp>
        <p:nvSpPr>
          <p:cNvPr id="5" name="Slide Number Placeholder 4">
            <a:extLst>
              <a:ext uri="{FF2B5EF4-FFF2-40B4-BE49-F238E27FC236}">
                <a16:creationId xmlns:a16="http://schemas.microsoft.com/office/drawing/2014/main" id="{2C9B475C-6B7A-4A43-A2DE-623D2E62EB12}"/>
              </a:ext>
            </a:extLst>
          </p:cNvPr>
          <p:cNvSpPr>
            <a:spLocks noGrp="1"/>
          </p:cNvSpPr>
          <p:nvPr>
            <p:ph type="sldNum" sz="quarter" idx="11"/>
          </p:nvPr>
        </p:nvSpPr>
        <p:spPr/>
        <p:txBody>
          <a:bodyPr/>
          <a:lstStyle/>
          <a:p>
            <a:fld id="{C1922315-8863-A84D-AAFB-DCB82D00FC0D}" type="slidenum">
              <a:rPr lang="en-US" altLang="en-US" smtClean="0"/>
              <a:pPr/>
              <a:t>‹#›</a:t>
            </a:fld>
            <a:endParaRPr lang="en-US" altLang="en-US"/>
          </a:p>
        </p:txBody>
      </p:sp>
    </p:spTree>
    <p:extLst>
      <p:ext uri="{BB962C8B-B14F-4D97-AF65-F5344CB8AC3E}">
        <p14:creationId xmlns:p14="http://schemas.microsoft.com/office/powerpoint/2010/main" val="384839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A4F1892-8741-0C40-9F61-E8876223C809}"/>
              </a:ext>
            </a:extLst>
          </p:cNvPr>
          <p:cNvSpPr>
            <a:spLocks noGrp="1" noChangeArrowheads="1"/>
          </p:cNvSpPr>
          <p:nvPr>
            <p:ph type="title"/>
          </p:nvPr>
        </p:nvSpPr>
        <p:spPr bwMode="auto">
          <a:xfrm>
            <a:off x="1447800" y="214313"/>
            <a:ext cx="7307263"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FA2F6D4-9D43-C243-85E5-8B2CC90C4595}"/>
              </a:ext>
            </a:extLst>
          </p:cNvPr>
          <p:cNvSpPr>
            <a:spLocks noGrp="1" noChangeArrowheads="1"/>
          </p:cNvSpPr>
          <p:nvPr>
            <p:ph type="body" idx="1"/>
          </p:nvPr>
        </p:nvSpPr>
        <p:spPr bwMode="auto">
          <a:xfrm>
            <a:off x="762000" y="1371599"/>
            <a:ext cx="7659688" cy="4764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 name="Slide Number Placeholder 1">
            <a:extLst>
              <a:ext uri="{FF2B5EF4-FFF2-40B4-BE49-F238E27FC236}">
                <a16:creationId xmlns:a16="http://schemas.microsoft.com/office/drawing/2014/main" id="{922E2470-7BBC-4971-A3C8-04B3A69EE2E7}"/>
              </a:ext>
            </a:extLst>
          </p:cNvPr>
          <p:cNvSpPr>
            <a:spLocks noGrp="1"/>
          </p:cNvSpPr>
          <p:nvPr>
            <p:ph type="sldNum" sz="quarter" idx="4"/>
          </p:nvPr>
        </p:nvSpPr>
        <p:spPr>
          <a:xfrm>
            <a:off x="30480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lvl1pPr>
          </a:lstStyle>
          <a:p>
            <a:fld id="{C1922315-8863-A84D-AAFB-DCB82D00FC0D}" type="slidenum">
              <a:rPr lang="en-US" altLang="en-US"/>
              <a:pPr/>
              <a:t>‹#›</a:t>
            </a:fld>
            <a:endParaRPr lang="en-US" altLang="en-US"/>
          </a:p>
        </p:txBody>
      </p:sp>
      <p:sp>
        <p:nvSpPr>
          <p:cNvPr id="5" name="Rectangle 4">
            <a:extLst>
              <a:ext uri="{FF2B5EF4-FFF2-40B4-BE49-F238E27FC236}">
                <a16:creationId xmlns:a16="http://schemas.microsoft.com/office/drawing/2014/main" id="{BA7C56BD-7A2A-1E4E-9FA1-71B4D5A980CA}"/>
              </a:ext>
            </a:extLst>
          </p:cNvPr>
          <p:cNvSpPr/>
          <p:nvPr userDrawn="1"/>
        </p:nvSpPr>
        <p:spPr bwMode="auto">
          <a:xfrm>
            <a:off x="6705600" y="6355715"/>
            <a:ext cx="2438400" cy="457200"/>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cs typeface="Arial" charset="0"/>
            </a:endParaRPr>
          </a:p>
        </p:txBody>
      </p:sp>
      <p:sp>
        <p:nvSpPr>
          <p:cNvPr id="3" name="Footer Placeholder 2">
            <a:extLst>
              <a:ext uri="{FF2B5EF4-FFF2-40B4-BE49-F238E27FC236}">
                <a16:creationId xmlns:a16="http://schemas.microsoft.com/office/drawing/2014/main" id="{ED085F79-B566-F640-920C-A9877DBB36F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COE426: Lecture 2</a:t>
            </a:r>
            <a:endParaRPr lang="en-US" dirty="0"/>
          </a:p>
        </p:txBody>
      </p:sp>
    </p:spTree>
    <p:extLst>
      <p:ext uri="{BB962C8B-B14F-4D97-AF65-F5344CB8AC3E}">
        <p14:creationId xmlns:p14="http://schemas.microsoft.com/office/powerpoint/2010/main" val="513656352"/>
      </p:ext>
    </p:extLst>
  </p:cSld>
  <p:clrMap bg1="lt1" tx1="dk1" bg2="lt2" tx2="dk2" accent1="accent1" accent2="accent2" accent3="accent3" accent4="accent4" accent5="accent5" accent6="accent6" hlink="hlink" folHlink="folHlink"/>
  <p:sldLayoutIdLst>
    <p:sldLayoutId id="2147484579" r:id="rId1"/>
    <p:sldLayoutId id="2147484580" r:id="rId2"/>
    <p:sldLayoutId id="2147484581" r:id="rId3"/>
    <p:sldLayoutId id="2147484582" r:id="rId4"/>
    <p:sldLayoutId id="2147484583" r:id="rId5"/>
    <p:sldLayoutId id="2147484584" r:id="rId6"/>
    <p:sldLayoutId id="2147484585" r:id="rId7"/>
  </p:sldLayoutIdLst>
  <p:hf hd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ahoma" pitchFamily="34" charset="0"/>
          <a:cs typeface="Arial" charset="0"/>
        </a:defRPr>
      </a:lvl2pPr>
      <a:lvl3pPr algn="l" rtl="0" eaLnBrk="0" fontAlgn="base" hangingPunct="0">
        <a:spcBef>
          <a:spcPct val="0"/>
        </a:spcBef>
        <a:spcAft>
          <a:spcPct val="0"/>
        </a:spcAft>
        <a:defRPr sz="3200">
          <a:solidFill>
            <a:schemeClr val="tx1"/>
          </a:solidFill>
          <a:latin typeface="Tahoma" pitchFamily="34" charset="0"/>
          <a:cs typeface="Arial" charset="0"/>
        </a:defRPr>
      </a:lvl3pPr>
      <a:lvl4pPr algn="l" rtl="0" eaLnBrk="0" fontAlgn="base" hangingPunct="0">
        <a:spcBef>
          <a:spcPct val="0"/>
        </a:spcBef>
        <a:spcAft>
          <a:spcPct val="0"/>
        </a:spcAft>
        <a:defRPr sz="3200">
          <a:solidFill>
            <a:schemeClr val="tx1"/>
          </a:solidFill>
          <a:latin typeface="Tahoma" pitchFamily="34" charset="0"/>
          <a:cs typeface="Arial" charset="0"/>
        </a:defRPr>
      </a:lvl4pPr>
      <a:lvl5pPr algn="l" rtl="0" eaLnBrk="0" fontAlgn="base" hangingPunct="0">
        <a:spcBef>
          <a:spcPct val="0"/>
        </a:spcBef>
        <a:spcAft>
          <a:spcPct val="0"/>
        </a:spcAft>
        <a:defRPr sz="3200">
          <a:solidFill>
            <a:schemeClr val="tx1"/>
          </a:solidFill>
          <a:latin typeface="Tahoma" pitchFamily="34" charset="0"/>
          <a:cs typeface="Arial" charset="0"/>
        </a:defRPr>
      </a:lvl5pPr>
      <a:lvl6pPr marL="457200" algn="l" rtl="0" fontAlgn="base">
        <a:spcBef>
          <a:spcPct val="0"/>
        </a:spcBef>
        <a:spcAft>
          <a:spcPct val="0"/>
        </a:spcAft>
        <a:defRPr sz="3200">
          <a:solidFill>
            <a:schemeClr val="tx1"/>
          </a:solidFill>
          <a:latin typeface="Tahoma" pitchFamily="34" charset="0"/>
          <a:cs typeface="Arial" charset="0"/>
        </a:defRPr>
      </a:lvl6pPr>
      <a:lvl7pPr marL="914400" algn="l" rtl="0" fontAlgn="base">
        <a:spcBef>
          <a:spcPct val="0"/>
        </a:spcBef>
        <a:spcAft>
          <a:spcPct val="0"/>
        </a:spcAft>
        <a:defRPr sz="3200">
          <a:solidFill>
            <a:schemeClr val="tx1"/>
          </a:solidFill>
          <a:latin typeface="Tahoma" pitchFamily="34" charset="0"/>
          <a:cs typeface="Arial" charset="0"/>
        </a:defRPr>
      </a:lvl7pPr>
      <a:lvl8pPr marL="1371600" algn="l" rtl="0" fontAlgn="base">
        <a:spcBef>
          <a:spcPct val="0"/>
        </a:spcBef>
        <a:spcAft>
          <a:spcPct val="0"/>
        </a:spcAft>
        <a:defRPr sz="3200">
          <a:solidFill>
            <a:schemeClr val="tx1"/>
          </a:solidFill>
          <a:latin typeface="Tahoma" pitchFamily="34" charset="0"/>
          <a:cs typeface="Arial" charset="0"/>
        </a:defRPr>
      </a:lvl8pPr>
      <a:lvl9pPr marL="1828800" algn="l" rtl="0" fontAlgn="base">
        <a:spcBef>
          <a:spcPct val="0"/>
        </a:spcBef>
        <a:spcAft>
          <a:spcPct val="0"/>
        </a:spcAft>
        <a:defRPr sz="3200">
          <a:solidFill>
            <a:schemeClr val="tx1"/>
          </a:solidFill>
          <a:latin typeface="Tahoma" pitchFamily="34" charset="0"/>
          <a:cs typeface="Arial" charset="0"/>
        </a:defRPr>
      </a:lvl9pPr>
    </p:titleStyle>
    <p:bodyStyle>
      <a:lvl1pPr marL="342900" indent="-342900" algn="l" rtl="0" eaLnBrk="0" fontAlgn="base" hangingPunct="0">
        <a:spcBef>
          <a:spcPct val="20000"/>
        </a:spcBef>
        <a:spcAft>
          <a:spcPct val="0"/>
        </a:spcAft>
        <a:buClr>
          <a:srgbClr val="009900"/>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5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55000"/>
        <a:buFont typeface="Wingdings" pitchFamily="2" charset="2"/>
        <a:buChar char="n"/>
        <a:defRPr sz="12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50000"/>
        <a:buFont typeface="Wingdings" pitchFamily="2" charset="2"/>
        <a:buChar char="n"/>
        <a:defRPr sz="1200">
          <a:solidFill>
            <a:schemeClr val="tx1"/>
          </a:solidFill>
          <a:latin typeface="+mn-lt"/>
          <a:cs typeface="+mn-cs"/>
        </a:defRPr>
      </a:lvl5pPr>
      <a:lvl6pPr marL="25146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6pPr>
      <a:lvl7pPr marL="29718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7pPr>
      <a:lvl8pPr marL="34290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8pPr>
      <a:lvl9pPr marL="38862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www.mcit.gov.sa/sites/default/files/anti_cyber_crime_law_en_0.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hhs.gov/sites/default/files/privacysummary.pdf" TargetMode="External"/><Relationship Id="rId2" Type="http://schemas.openxmlformats.org/officeDocument/2006/relationships/hyperlink" Target="https://www.privacyfirst.nl/acties-3/item/154-the-fair-information-principles-canada.html" TargetMode="External"/><Relationship Id="rId1" Type="http://schemas.openxmlformats.org/officeDocument/2006/relationships/slideLayout" Target="../slideLayouts/slideLayout3.xml"/><Relationship Id="rId4" Type="http://schemas.openxmlformats.org/officeDocument/2006/relationships/hyperlink" Target="https://gdpr.eu/what-is-gdpr/"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platform.dataguidance.com/legal-research/telecom-act-bylaws-2002" TargetMode="External"/><Relationship Id="rId2" Type="http://schemas.openxmlformats.org/officeDocument/2006/relationships/hyperlink" Target="https://platform.dataguidance.com/legal-research/banking-consumer-protection-principles-2013"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s://platform.dataguidance.com/legal-research/cloud-computing-regulatory-framework-2019"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cookielawinfo.com/gdpr-fines-biggest-gdpr-violation-examples/" TargetMode="External"/><Relationship Id="rId2" Type="http://schemas.openxmlformats.org/officeDocument/2006/relationships/hyperlink" Target="https://www.nathantrust.com/gdpr-fines-penalties"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E7EC9125-0725-3B44-AB2B-E5C13B8663F7}"/>
              </a:ext>
            </a:extLst>
          </p:cNvPr>
          <p:cNvSpPr>
            <a:spLocks noGrp="1" noChangeArrowheads="1"/>
          </p:cNvSpPr>
          <p:nvPr>
            <p:ph type="ctrTitle"/>
          </p:nvPr>
        </p:nvSpPr>
        <p:spPr/>
        <p:txBody>
          <a:bodyPr/>
          <a:lstStyle/>
          <a:p>
            <a:r>
              <a:rPr lang="en-US" altLang="en-US" dirty="0"/>
              <a:t>COE 426 Data Privacy </a:t>
            </a:r>
          </a:p>
        </p:txBody>
      </p:sp>
      <p:sp>
        <p:nvSpPr>
          <p:cNvPr id="53250" name="Subtitle 2">
            <a:extLst>
              <a:ext uri="{FF2B5EF4-FFF2-40B4-BE49-F238E27FC236}">
                <a16:creationId xmlns:a16="http://schemas.microsoft.com/office/drawing/2014/main" id="{33674855-BEA2-EF41-9B8D-848ED69F42A8}"/>
              </a:ext>
            </a:extLst>
          </p:cNvPr>
          <p:cNvSpPr>
            <a:spLocks noGrp="1" noChangeArrowheads="1"/>
          </p:cNvSpPr>
          <p:nvPr>
            <p:ph type="subTitle" idx="1"/>
          </p:nvPr>
        </p:nvSpPr>
        <p:spPr>
          <a:xfrm>
            <a:off x="1600200" y="3886200"/>
            <a:ext cx="6172200" cy="1295400"/>
          </a:xfrm>
        </p:spPr>
        <p:txBody>
          <a:bodyPr>
            <a:normAutofit fontScale="55000" lnSpcReduction="20000"/>
          </a:bodyPr>
          <a:lstStyle/>
          <a:p>
            <a:r>
              <a:rPr lang="en-US" altLang="en-US" dirty="0"/>
              <a:t>Lecture 2: Data Privacy and Protection Laws and Regulations</a:t>
            </a:r>
          </a:p>
          <a:p>
            <a:endParaRPr lang="en-US" altLang="en-US" dirty="0"/>
          </a:p>
          <a:p>
            <a:endParaRPr lang="en-US" altLang="en-US" dirty="0"/>
          </a:p>
          <a:p>
            <a:pPr algn="l"/>
            <a:r>
              <a:rPr lang="en-US" altLang="en-US" dirty="0"/>
              <a:t>REFERENCE: </a:t>
            </a:r>
          </a:p>
          <a:p>
            <a:pPr algn="l"/>
            <a:r>
              <a:rPr lang="en-US" altLang="en-US" dirty="0"/>
              <a:t>Prof. Bharat Bhargava (Purdue University) Slides on Data Protection Directives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0531" name="Rectangle 3">
            <a:extLst>
              <a:ext uri="{FF2B5EF4-FFF2-40B4-BE49-F238E27FC236}">
                <a16:creationId xmlns:a16="http://schemas.microsoft.com/office/drawing/2014/main" id="{CED3A675-F6BE-2045-BCE9-3D4673989E03}"/>
              </a:ext>
            </a:extLst>
          </p:cNvPr>
          <p:cNvSpPr>
            <a:spLocks noGrp="1" noChangeArrowheads="1"/>
          </p:cNvSpPr>
          <p:nvPr>
            <p:ph idx="1"/>
          </p:nvPr>
        </p:nvSpPr>
        <p:spPr/>
        <p:txBody>
          <a:bodyPr>
            <a:normAutofit/>
          </a:bodyPr>
          <a:lstStyle/>
          <a:p>
            <a:r>
              <a:rPr lang="en-US" altLang="en-US" dirty="0"/>
              <a:t>The difference between the laws in the two systems resulted in what was called the “Safe Harbor Agreement”</a:t>
            </a:r>
          </a:p>
          <a:p>
            <a:r>
              <a:rPr lang="en-US" altLang="en-US" dirty="0"/>
              <a:t>US companies would voluntarily self-certify to adhere to a set of privacy principles worked out by US Department of Commerce and Internal Market Directorate of the European Commission</a:t>
            </a:r>
          </a:p>
          <a:p>
            <a:pPr lvl="1"/>
            <a:r>
              <a:rPr lang="en-US" altLang="en-US" dirty="0"/>
              <a:t>Little enforcement: A self-regulatory system in which companies merely promise not to violate their declared privacy practices </a:t>
            </a:r>
          </a:p>
          <a:p>
            <a:pPr lvl="1"/>
            <a:r>
              <a:rPr lang="en-US" altLang="en-US" dirty="0"/>
              <a:t>Criticized by privacy advocates and consumer groups in both US and Europe</a:t>
            </a:r>
          </a:p>
        </p:txBody>
      </p:sp>
      <p:sp>
        <p:nvSpPr>
          <p:cNvPr id="2070530" name="Rectangle 2">
            <a:extLst>
              <a:ext uri="{FF2B5EF4-FFF2-40B4-BE49-F238E27FC236}">
                <a16:creationId xmlns:a16="http://schemas.microsoft.com/office/drawing/2014/main" id="{52B4E263-8F1C-1F49-895B-A418CD4C0384}"/>
              </a:ext>
            </a:extLst>
          </p:cNvPr>
          <p:cNvSpPr>
            <a:spLocks noGrp="1" noChangeArrowheads="1"/>
          </p:cNvSpPr>
          <p:nvPr>
            <p:ph type="title"/>
          </p:nvPr>
        </p:nvSpPr>
        <p:spPr/>
        <p:txBody>
          <a:bodyPr/>
          <a:lstStyle/>
          <a:p>
            <a:r>
              <a:rPr lang="en-US" altLang="en-US" dirty="0"/>
              <a:t>EU vs. US</a:t>
            </a:r>
          </a:p>
        </p:txBody>
      </p:sp>
      <p:sp>
        <p:nvSpPr>
          <p:cNvPr id="2070532" name="Text Box 4">
            <a:extLst>
              <a:ext uri="{FF2B5EF4-FFF2-40B4-BE49-F238E27FC236}">
                <a16:creationId xmlns:a16="http://schemas.microsoft.com/office/drawing/2014/main" id="{34CAAAB3-59EF-BA4B-88CB-6836DB66DC0F}"/>
              </a:ext>
            </a:extLst>
          </p:cNvPr>
          <p:cNvSpPr txBox="1">
            <a:spLocks noChangeArrowheads="1"/>
          </p:cNvSpPr>
          <p:nvPr/>
        </p:nvSpPr>
        <p:spPr bwMode="auto">
          <a:xfrm>
            <a:off x="5638800" y="685800"/>
            <a:ext cx="3276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a:t>[cf. A.M. Green, Yale, 2004]</a:t>
            </a:r>
          </a:p>
        </p:txBody>
      </p:sp>
      <p:sp>
        <p:nvSpPr>
          <p:cNvPr id="4" name="Footer Placeholder 3">
            <a:extLst>
              <a:ext uri="{FF2B5EF4-FFF2-40B4-BE49-F238E27FC236}">
                <a16:creationId xmlns:a16="http://schemas.microsoft.com/office/drawing/2014/main" id="{7C53C9EA-A5E2-E644-9122-A2919566AA57}"/>
              </a:ext>
            </a:extLst>
          </p:cNvPr>
          <p:cNvSpPr>
            <a:spLocks noGrp="1"/>
          </p:cNvSpPr>
          <p:nvPr>
            <p:ph type="ftr" sz="quarter" idx="11"/>
          </p:nvPr>
        </p:nvSpPr>
        <p:spPr/>
        <p:txBody>
          <a:bodyPr/>
          <a:lstStyle/>
          <a:p>
            <a:r>
              <a:rPr lang="en-US"/>
              <a:t>COE426: Lecture 2</a:t>
            </a:r>
            <a:endParaRPr lang="en-US" dirty="0"/>
          </a:p>
        </p:txBody>
      </p:sp>
      <p:sp>
        <p:nvSpPr>
          <p:cNvPr id="5" name="Slide Number Placeholder 4">
            <a:extLst>
              <a:ext uri="{FF2B5EF4-FFF2-40B4-BE49-F238E27FC236}">
                <a16:creationId xmlns:a16="http://schemas.microsoft.com/office/drawing/2014/main" id="{788D857A-CDAE-E24D-9A33-43C65D9AE5C8}"/>
              </a:ext>
            </a:extLst>
          </p:cNvPr>
          <p:cNvSpPr>
            <a:spLocks noGrp="1"/>
          </p:cNvSpPr>
          <p:nvPr>
            <p:ph type="sldNum" sz="quarter" idx="10"/>
          </p:nvPr>
        </p:nvSpPr>
        <p:spPr/>
        <p:txBody>
          <a:bodyPr/>
          <a:lstStyle/>
          <a:p>
            <a:fld id="{AB8D479C-BA14-6743-B5E9-E73E392A7250}" type="slidenum">
              <a:rPr lang="en-US" altLang="en-US" smtClean="0"/>
              <a:pPr/>
              <a:t>10</a:t>
            </a:fld>
            <a:endParaRPr lang="en-US" altLang="en-US"/>
          </a:p>
        </p:txBody>
      </p:sp>
    </p:spTree>
    <p:extLst>
      <p:ext uri="{BB962C8B-B14F-4D97-AF65-F5344CB8AC3E}">
        <p14:creationId xmlns:p14="http://schemas.microsoft.com/office/powerpoint/2010/main" val="226375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70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70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70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70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579" name="Rectangle 3">
            <a:extLst>
              <a:ext uri="{FF2B5EF4-FFF2-40B4-BE49-F238E27FC236}">
                <a16:creationId xmlns:a16="http://schemas.microsoft.com/office/drawing/2014/main" id="{B3B17332-48A6-C74D-A6F6-BEE7E725DA40}"/>
              </a:ext>
            </a:extLst>
          </p:cNvPr>
          <p:cNvSpPr>
            <a:spLocks noGrp="1" noChangeArrowheads="1"/>
          </p:cNvSpPr>
          <p:nvPr>
            <p:ph idx="1"/>
          </p:nvPr>
        </p:nvSpPr>
        <p:spPr/>
        <p:txBody>
          <a:bodyPr/>
          <a:lstStyle/>
          <a:p>
            <a:r>
              <a:rPr lang="en-US" altLang="en-US" dirty="0"/>
              <a:t>An evaluation conducted to assess how the adoption of new information policies, the procurement of new computer systems, or the initiation of new data collection programs will affect individual privacy</a:t>
            </a:r>
          </a:p>
          <a:p>
            <a:endParaRPr lang="en-US" altLang="en-US" dirty="0"/>
          </a:p>
          <a:p>
            <a:r>
              <a:rPr lang="en-US" altLang="en-US" dirty="0"/>
              <a:t>The premise: Considering privacy issues at the early stages of a project cycle will reduce potential adverse impacts on privacy after it has been implemented</a:t>
            </a:r>
          </a:p>
          <a:p>
            <a:endParaRPr lang="en-US" altLang="en-US" dirty="0"/>
          </a:p>
          <a:p>
            <a:r>
              <a:rPr lang="en-US" altLang="en-US" dirty="0"/>
              <a:t>Will talk about it more in coming lectures</a:t>
            </a:r>
          </a:p>
        </p:txBody>
      </p:sp>
      <p:sp>
        <p:nvSpPr>
          <p:cNvPr id="2072578" name="Rectangle 2">
            <a:extLst>
              <a:ext uri="{FF2B5EF4-FFF2-40B4-BE49-F238E27FC236}">
                <a16:creationId xmlns:a16="http://schemas.microsoft.com/office/drawing/2014/main" id="{A1D77331-AD56-DB4B-B825-6440BD5D1D7C}"/>
              </a:ext>
            </a:extLst>
          </p:cNvPr>
          <p:cNvSpPr>
            <a:spLocks noGrp="1" noChangeArrowheads="1"/>
          </p:cNvSpPr>
          <p:nvPr>
            <p:ph type="title"/>
          </p:nvPr>
        </p:nvSpPr>
        <p:spPr/>
        <p:txBody>
          <a:bodyPr/>
          <a:lstStyle/>
          <a:p>
            <a:r>
              <a:rPr lang="en-US" altLang="en-US" dirty="0"/>
              <a:t>Privacy Impact Assessments (PIA)	</a:t>
            </a:r>
          </a:p>
        </p:txBody>
      </p:sp>
      <p:sp>
        <p:nvSpPr>
          <p:cNvPr id="4" name="Footer Placeholder 3">
            <a:extLst>
              <a:ext uri="{FF2B5EF4-FFF2-40B4-BE49-F238E27FC236}">
                <a16:creationId xmlns:a16="http://schemas.microsoft.com/office/drawing/2014/main" id="{16736510-E949-8E40-A783-9FAE5F6B450F}"/>
              </a:ext>
            </a:extLst>
          </p:cNvPr>
          <p:cNvSpPr>
            <a:spLocks noGrp="1"/>
          </p:cNvSpPr>
          <p:nvPr>
            <p:ph type="ftr" sz="quarter" idx="11"/>
          </p:nvPr>
        </p:nvSpPr>
        <p:spPr/>
        <p:txBody>
          <a:bodyPr/>
          <a:lstStyle/>
          <a:p>
            <a:r>
              <a:rPr lang="en-US"/>
              <a:t>COE426: Lecture 2</a:t>
            </a:r>
            <a:endParaRPr lang="en-US" dirty="0"/>
          </a:p>
        </p:txBody>
      </p:sp>
      <p:sp>
        <p:nvSpPr>
          <p:cNvPr id="5" name="Slide Number Placeholder 4">
            <a:extLst>
              <a:ext uri="{FF2B5EF4-FFF2-40B4-BE49-F238E27FC236}">
                <a16:creationId xmlns:a16="http://schemas.microsoft.com/office/drawing/2014/main" id="{57AB8164-0B57-C849-94A9-7888C46357A3}"/>
              </a:ext>
            </a:extLst>
          </p:cNvPr>
          <p:cNvSpPr>
            <a:spLocks noGrp="1"/>
          </p:cNvSpPr>
          <p:nvPr>
            <p:ph type="sldNum" sz="quarter" idx="10"/>
          </p:nvPr>
        </p:nvSpPr>
        <p:spPr/>
        <p:txBody>
          <a:bodyPr/>
          <a:lstStyle/>
          <a:p>
            <a:fld id="{AB8D479C-BA14-6743-B5E9-E73E392A7250}" type="slidenum">
              <a:rPr lang="en-US" altLang="en-US" smtClean="0"/>
              <a:pPr/>
              <a:t>11</a:t>
            </a:fld>
            <a:endParaRPr lang="en-US" altLang="en-US"/>
          </a:p>
        </p:txBody>
      </p:sp>
    </p:spTree>
    <p:extLst>
      <p:ext uri="{BB962C8B-B14F-4D97-AF65-F5344CB8AC3E}">
        <p14:creationId xmlns:p14="http://schemas.microsoft.com/office/powerpoint/2010/main" val="295072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72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72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72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Most data laws were developed alongside three major concepts that implicate our privacy </a:t>
            </a:r>
          </a:p>
          <a:p>
            <a:pPr lvl="1"/>
            <a:r>
              <a:rPr lang="en-US" dirty="0"/>
              <a:t>Media</a:t>
            </a:r>
          </a:p>
          <a:p>
            <a:pPr lvl="1"/>
            <a:r>
              <a:rPr lang="en-US" dirty="0"/>
              <a:t>Surveillance </a:t>
            </a:r>
          </a:p>
          <a:p>
            <a:pPr lvl="1"/>
            <a:r>
              <a:rPr lang="en-US" dirty="0"/>
              <a:t>Personal data</a:t>
            </a:r>
          </a:p>
          <a:p>
            <a:r>
              <a:rPr lang="en-US" dirty="0"/>
              <a:t>The laws revolve around privacy "torts" </a:t>
            </a:r>
          </a:p>
          <a:p>
            <a:pPr lvl="1"/>
            <a:r>
              <a:rPr lang="en-US" dirty="0"/>
              <a:t>Intrusion upon seclusion</a:t>
            </a:r>
          </a:p>
          <a:p>
            <a:pPr lvl="2"/>
            <a:r>
              <a:rPr lang="en-US" dirty="0"/>
              <a:t>What does "seclusion" mean? </a:t>
            </a:r>
          </a:p>
          <a:p>
            <a:pPr lvl="1"/>
            <a:r>
              <a:rPr lang="en-US" dirty="0"/>
              <a:t>Public disclosure of private facts</a:t>
            </a:r>
          </a:p>
          <a:p>
            <a:pPr lvl="1"/>
            <a:r>
              <a:rPr lang="en-US" dirty="0"/>
              <a:t>Misappropriation of name or likeness</a:t>
            </a:r>
          </a:p>
          <a:p>
            <a:pPr lvl="1"/>
            <a:r>
              <a:rPr lang="en-US" dirty="0"/>
              <a:t>Placing someone in a false light</a:t>
            </a:r>
          </a:p>
          <a:p>
            <a:pPr lvl="1"/>
            <a:r>
              <a:rPr lang="en-US" dirty="0"/>
              <a:t>Negligent handling of people's personal information</a:t>
            </a:r>
          </a:p>
          <a:p>
            <a:pPr lvl="1"/>
            <a:endParaRPr lang="en-US" dirty="0"/>
          </a:p>
          <a:p>
            <a:pPr lvl="1"/>
            <a:endParaRPr lang="en-US" dirty="0"/>
          </a:p>
          <a:p>
            <a:pPr lvl="2"/>
            <a:endParaRPr lang="en-US" dirty="0"/>
          </a:p>
        </p:txBody>
      </p:sp>
      <p:sp>
        <p:nvSpPr>
          <p:cNvPr id="3" name="Title 2"/>
          <p:cNvSpPr>
            <a:spLocks noGrp="1"/>
          </p:cNvSpPr>
          <p:nvPr>
            <p:ph type="title"/>
          </p:nvPr>
        </p:nvSpPr>
        <p:spPr/>
        <p:txBody>
          <a:bodyPr/>
          <a:lstStyle/>
          <a:p>
            <a:r>
              <a:rPr lang="en-US" dirty="0"/>
              <a:t>Privacy Laws Framework</a:t>
            </a:r>
          </a:p>
        </p:txBody>
      </p:sp>
      <p:sp>
        <p:nvSpPr>
          <p:cNvPr id="4" name="Slide Number Placeholder 3"/>
          <p:cNvSpPr>
            <a:spLocks noGrp="1"/>
          </p:cNvSpPr>
          <p:nvPr>
            <p:ph type="sldNum" sz="quarter" idx="10"/>
          </p:nvPr>
        </p:nvSpPr>
        <p:spPr/>
        <p:txBody>
          <a:bodyPr/>
          <a:lstStyle/>
          <a:p>
            <a:fld id="{AB8D479C-BA14-6743-B5E9-E73E392A7250}" type="slidenum">
              <a:rPr lang="en-US" altLang="en-US" smtClean="0"/>
              <a:pPr/>
              <a:t>12</a:t>
            </a:fld>
            <a:endParaRPr lang="en-US" altLang="en-US"/>
          </a:p>
        </p:txBody>
      </p:sp>
      <p:sp>
        <p:nvSpPr>
          <p:cNvPr id="8" name="Footer Placeholder 7">
            <a:extLst>
              <a:ext uri="{FF2B5EF4-FFF2-40B4-BE49-F238E27FC236}">
                <a16:creationId xmlns:a16="http://schemas.microsoft.com/office/drawing/2014/main" id="{1FD570AE-F696-B945-88EF-51CE8F3FA8B8}"/>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104934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6DC5980-6157-9149-A3C1-DC47FA097D6B}"/>
              </a:ext>
            </a:extLst>
          </p:cNvPr>
          <p:cNvSpPr>
            <a:spLocks noGrp="1"/>
          </p:cNvSpPr>
          <p:nvPr>
            <p:ph idx="1"/>
          </p:nvPr>
        </p:nvSpPr>
        <p:spPr/>
        <p:txBody>
          <a:bodyPr>
            <a:normAutofit lnSpcReduction="10000"/>
          </a:bodyPr>
          <a:lstStyle/>
          <a:p>
            <a:pPr marL="0" indent="0">
              <a:buNone/>
            </a:pPr>
            <a:endParaRPr lang="en-US" dirty="0"/>
          </a:p>
          <a:p>
            <a:r>
              <a:rPr lang="en-US" dirty="0"/>
              <a:t>FIPPS are a set of internationally recognized principles that inform information privacy policies both within government and the private sector</a:t>
            </a:r>
          </a:p>
          <a:p>
            <a:r>
              <a:rPr lang="en-US" dirty="0"/>
              <a:t>The principles are </a:t>
            </a:r>
          </a:p>
          <a:p>
            <a:pPr lvl="1"/>
            <a:r>
              <a:rPr lang="en-US" dirty="0"/>
              <a:t>Collection Limitation</a:t>
            </a:r>
          </a:p>
          <a:p>
            <a:pPr lvl="1"/>
            <a:r>
              <a:rPr lang="en-US" dirty="0"/>
              <a:t>Data quality principle</a:t>
            </a:r>
          </a:p>
          <a:p>
            <a:pPr lvl="1"/>
            <a:r>
              <a:rPr lang="en-US" dirty="0"/>
              <a:t>Purpose specification</a:t>
            </a:r>
          </a:p>
          <a:p>
            <a:pPr lvl="1"/>
            <a:r>
              <a:rPr lang="en-US" dirty="0"/>
              <a:t>Use limitation principle</a:t>
            </a:r>
          </a:p>
          <a:p>
            <a:pPr lvl="1"/>
            <a:r>
              <a:rPr lang="en-US" dirty="0"/>
              <a:t>Security safeguards principle</a:t>
            </a:r>
          </a:p>
          <a:p>
            <a:pPr lvl="1"/>
            <a:r>
              <a:rPr lang="en-US" dirty="0"/>
              <a:t>Openness principle</a:t>
            </a:r>
          </a:p>
          <a:p>
            <a:pPr lvl="1"/>
            <a:r>
              <a:rPr lang="en-US" dirty="0"/>
              <a:t>Individual participation principle</a:t>
            </a:r>
          </a:p>
          <a:p>
            <a:pPr lvl="1"/>
            <a:r>
              <a:rPr lang="en-US" dirty="0"/>
              <a:t>Accountability principle</a:t>
            </a:r>
          </a:p>
          <a:p>
            <a:pPr lvl="1"/>
            <a:endParaRPr lang="en-US" dirty="0"/>
          </a:p>
          <a:p>
            <a:pPr lvl="1"/>
            <a:endParaRPr lang="en-US" dirty="0"/>
          </a:p>
          <a:p>
            <a:pPr lvl="1"/>
            <a:endParaRPr lang="en-US" dirty="0"/>
          </a:p>
          <a:p>
            <a:pPr lvl="1"/>
            <a:endParaRPr lang="en-US" dirty="0"/>
          </a:p>
          <a:p>
            <a:endParaRPr lang="en-US" dirty="0"/>
          </a:p>
          <a:p>
            <a:endParaRPr lang="en-US" dirty="0"/>
          </a:p>
        </p:txBody>
      </p:sp>
      <p:sp>
        <p:nvSpPr>
          <p:cNvPr id="2" name="object 2"/>
          <p:cNvSpPr txBox="1">
            <a:spLocks noGrp="1"/>
          </p:cNvSpPr>
          <p:nvPr>
            <p:ph type="title"/>
          </p:nvPr>
        </p:nvSpPr>
        <p:spPr/>
        <p:txBody>
          <a:bodyPr/>
          <a:lstStyle/>
          <a:p>
            <a:r>
              <a:rPr lang="en-US" dirty="0"/>
              <a:t>Fair Information Practice Principles (1)</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13</a:t>
            </a:fld>
            <a:endParaRPr lang="en-US" dirty="0"/>
          </a:p>
        </p:txBody>
      </p:sp>
      <p:sp>
        <p:nvSpPr>
          <p:cNvPr id="8" name="Footer Placeholder 7">
            <a:extLst>
              <a:ext uri="{FF2B5EF4-FFF2-40B4-BE49-F238E27FC236}">
                <a16:creationId xmlns:a16="http://schemas.microsoft.com/office/drawing/2014/main" id="{06159664-7339-C04F-AE3E-483066987EDE}"/>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2093890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6DC5980-6157-9149-A3C1-DC47FA097D6B}"/>
              </a:ext>
            </a:extLst>
          </p:cNvPr>
          <p:cNvSpPr>
            <a:spLocks noGrp="1"/>
          </p:cNvSpPr>
          <p:nvPr>
            <p:ph idx="1"/>
          </p:nvPr>
        </p:nvSpPr>
        <p:spPr/>
        <p:txBody>
          <a:bodyPr>
            <a:normAutofit fontScale="92500" lnSpcReduction="20000"/>
          </a:bodyPr>
          <a:lstStyle/>
          <a:p>
            <a:endParaRPr lang="en-US" dirty="0"/>
          </a:p>
          <a:p>
            <a:r>
              <a:rPr lang="en-US" dirty="0"/>
              <a:t>FIPPS are a set of internationally recognized principles that inform information privacy policies both within government and the private sector</a:t>
            </a:r>
          </a:p>
          <a:p>
            <a:endParaRPr lang="en-US" dirty="0"/>
          </a:p>
          <a:p>
            <a:pPr marL="457200" indent="-457200">
              <a:buFont typeface="+mj-lt"/>
              <a:buAutoNum type="arabicPeriod"/>
            </a:pPr>
            <a:r>
              <a:rPr lang="en-US" dirty="0"/>
              <a:t>Collection Limitation</a:t>
            </a:r>
          </a:p>
          <a:p>
            <a:pPr lvl="1"/>
            <a:r>
              <a:rPr lang="en-US" dirty="0"/>
              <a:t>There should be limits to the collection of personal data and  any such data should be obtained by lawful and fair means and,  where appropriate, with the knowledge or consent of the data  subject.</a:t>
            </a:r>
          </a:p>
          <a:p>
            <a:pPr marL="0" indent="0">
              <a:buNone/>
            </a:pPr>
            <a:endParaRPr lang="en-US" dirty="0"/>
          </a:p>
          <a:p>
            <a:pPr marL="457200" indent="-457200">
              <a:buFont typeface="+mj-lt"/>
              <a:buAutoNum type="arabicPeriod" startAt="2"/>
            </a:pPr>
            <a:r>
              <a:rPr lang="en-US" dirty="0"/>
              <a:t>Data quality principle</a:t>
            </a:r>
          </a:p>
          <a:p>
            <a:pPr lvl="1"/>
            <a:r>
              <a:rPr lang="en-US" dirty="0"/>
              <a:t>Personal data should be relevant to the purposes for which  they are to be used, and, to the extent necessary for those  purposes, should be accurate, complete and kept up-to-date.</a:t>
            </a:r>
          </a:p>
          <a:p>
            <a:endParaRPr lang="en-US" dirty="0"/>
          </a:p>
          <a:p>
            <a:endParaRPr lang="en-US" dirty="0"/>
          </a:p>
        </p:txBody>
      </p:sp>
      <p:sp>
        <p:nvSpPr>
          <p:cNvPr id="2" name="object 2"/>
          <p:cNvSpPr txBox="1">
            <a:spLocks noGrp="1"/>
          </p:cNvSpPr>
          <p:nvPr>
            <p:ph type="title"/>
          </p:nvPr>
        </p:nvSpPr>
        <p:spPr/>
        <p:txBody>
          <a:bodyPr/>
          <a:lstStyle/>
          <a:p>
            <a:r>
              <a:rPr lang="en-US" dirty="0"/>
              <a:t>Fair Information Practice Principles (1)</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14</a:t>
            </a:fld>
            <a:endParaRPr lang="en-US" dirty="0"/>
          </a:p>
        </p:txBody>
      </p:sp>
      <p:sp>
        <p:nvSpPr>
          <p:cNvPr id="3" name="Footer Placeholder 2">
            <a:extLst>
              <a:ext uri="{FF2B5EF4-FFF2-40B4-BE49-F238E27FC236}">
                <a16:creationId xmlns:a16="http://schemas.microsoft.com/office/drawing/2014/main" id="{F68B75BF-A751-9A41-9660-5425A4503D11}"/>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1412491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1C4C52F-213D-BA44-83D1-6250C5DB272C}"/>
              </a:ext>
            </a:extLst>
          </p:cNvPr>
          <p:cNvSpPr>
            <a:spLocks noGrp="1"/>
          </p:cNvSpPr>
          <p:nvPr>
            <p:ph idx="1"/>
          </p:nvPr>
        </p:nvSpPr>
        <p:spPr/>
        <p:txBody>
          <a:bodyPr>
            <a:normAutofit/>
          </a:bodyPr>
          <a:lstStyle/>
          <a:p>
            <a:pPr marL="457200" indent="-457200">
              <a:buFont typeface="+mj-lt"/>
              <a:buAutoNum type="arabicPeriod" startAt="3"/>
            </a:pPr>
            <a:r>
              <a:rPr lang="en-US" dirty="0"/>
              <a:t>Purpose specification</a:t>
            </a:r>
          </a:p>
          <a:p>
            <a:pPr lvl="1"/>
            <a:r>
              <a:rPr lang="en-US" dirty="0"/>
              <a:t>The purposes for which personal data are collected should be  specified not later than at the time of data collection and the  subsequent use limited to the fulfilment of those purposes or  such others as are not incompatible with those purposes and  as are specified on each occasion of change of purpose.</a:t>
            </a:r>
          </a:p>
          <a:p>
            <a:endParaRPr lang="en-US" dirty="0"/>
          </a:p>
          <a:p>
            <a:pPr marL="457200" indent="-457200">
              <a:buFont typeface="+mj-lt"/>
              <a:buAutoNum type="arabicPeriod" startAt="4"/>
            </a:pPr>
            <a:r>
              <a:rPr lang="en-US" dirty="0"/>
              <a:t>Use limitation principle</a:t>
            </a:r>
          </a:p>
          <a:p>
            <a:pPr lvl="1"/>
            <a:r>
              <a:rPr lang="en-US" dirty="0"/>
              <a:t>Personal data should not be disclosed, made available or  otherwise used for purposes other than those specified in  accordance with Paragraph 9 except: (a) with the consent of  the data subject; or (b) by the authority of law.</a:t>
            </a:r>
          </a:p>
          <a:p>
            <a:endParaRPr lang="en-US" dirty="0"/>
          </a:p>
          <a:p>
            <a:endParaRPr lang="en-US" dirty="0"/>
          </a:p>
        </p:txBody>
      </p:sp>
      <p:sp>
        <p:nvSpPr>
          <p:cNvPr id="2" name="object 2"/>
          <p:cNvSpPr txBox="1">
            <a:spLocks noGrp="1"/>
          </p:cNvSpPr>
          <p:nvPr>
            <p:ph type="title"/>
          </p:nvPr>
        </p:nvSpPr>
        <p:spPr/>
        <p:txBody>
          <a:bodyPr/>
          <a:lstStyle/>
          <a:p>
            <a:r>
              <a:rPr lang="en-US" dirty="0"/>
              <a:t>Fair Information Principles (2)</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15</a:t>
            </a:fld>
            <a:endParaRPr lang="en-US" dirty="0"/>
          </a:p>
        </p:txBody>
      </p:sp>
      <p:sp>
        <p:nvSpPr>
          <p:cNvPr id="8" name="Footer Placeholder 7">
            <a:extLst>
              <a:ext uri="{FF2B5EF4-FFF2-40B4-BE49-F238E27FC236}">
                <a16:creationId xmlns:a16="http://schemas.microsoft.com/office/drawing/2014/main" id="{5D43F9CF-6616-FB4C-97E3-A402A62BB16E}"/>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655060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CC35237-541D-BB4D-A03F-BDAD4C8F28B8}"/>
              </a:ext>
            </a:extLst>
          </p:cNvPr>
          <p:cNvSpPr>
            <a:spLocks noGrp="1"/>
          </p:cNvSpPr>
          <p:nvPr>
            <p:ph idx="1"/>
          </p:nvPr>
        </p:nvSpPr>
        <p:spPr/>
        <p:txBody>
          <a:bodyPr>
            <a:normAutofit/>
          </a:bodyPr>
          <a:lstStyle/>
          <a:p>
            <a:pPr marL="457200" indent="-457200">
              <a:buFont typeface="+mj-lt"/>
              <a:buAutoNum type="arabicPeriod" startAt="5"/>
            </a:pPr>
            <a:r>
              <a:rPr lang="en-US" dirty="0"/>
              <a:t>Security safeguards principle</a:t>
            </a:r>
          </a:p>
          <a:p>
            <a:pPr lvl="1"/>
            <a:r>
              <a:rPr lang="en-US" dirty="0"/>
              <a:t>Personal data should be protected by reasonable security  safeguards against such risks as loss or unauthorized access,  destruction, use, modification or disclosure of data.</a:t>
            </a:r>
          </a:p>
          <a:p>
            <a:endParaRPr lang="en-US" dirty="0"/>
          </a:p>
          <a:p>
            <a:pPr marL="457200" indent="-457200">
              <a:buFont typeface="+mj-lt"/>
              <a:buAutoNum type="arabicPeriod" startAt="6"/>
            </a:pPr>
            <a:r>
              <a:rPr lang="en-US" dirty="0"/>
              <a:t>Openness principle</a:t>
            </a:r>
          </a:p>
          <a:p>
            <a:pPr lvl="1"/>
            <a:r>
              <a:rPr lang="en-US" dirty="0"/>
              <a:t>There should be a general policy of openness about  developments, practices and policies with respect to personal  data. Means should be readily available of establishing the  existence and nature of personal data, and the main purposes  of their use, as well as the identity about usual residence of the  data controller.</a:t>
            </a:r>
          </a:p>
          <a:p>
            <a:endParaRPr lang="en-US" dirty="0"/>
          </a:p>
          <a:p>
            <a:endParaRPr lang="en-US" dirty="0"/>
          </a:p>
        </p:txBody>
      </p:sp>
      <p:sp>
        <p:nvSpPr>
          <p:cNvPr id="2" name="object 2"/>
          <p:cNvSpPr txBox="1">
            <a:spLocks noGrp="1"/>
          </p:cNvSpPr>
          <p:nvPr>
            <p:ph type="title"/>
          </p:nvPr>
        </p:nvSpPr>
        <p:spPr/>
        <p:txBody>
          <a:bodyPr/>
          <a:lstStyle/>
          <a:p>
            <a:r>
              <a:rPr lang="en-US" dirty="0"/>
              <a:t>Fair Information Principles (3)		</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16</a:t>
            </a:fld>
            <a:endParaRPr lang="en-US" dirty="0"/>
          </a:p>
        </p:txBody>
      </p:sp>
      <p:sp>
        <p:nvSpPr>
          <p:cNvPr id="8" name="Footer Placeholder 7">
            <a:extLst>
              <a:ext uri="{FF2B5EF4-FFF2-40B4-BE49-F238E27FC236}">
                <a16:creationId xmlns:a16="http://schemas.microsoft.com/office/drawing/2014/main" id="{931FC71B-C203-0542-AD92-65E618528DCD}"/>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3245162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73A99B7-6CB5-B04A-93E7-945CC74F991D}"/>
              </a:ext>
            </a:extLst>
          </p:cNvPr>
          <p:cNvSpPr>
            <a:spLocks noGrp="1"/>
          </p:cNvSpPr>
          <p:nvPr>
            <p:ph idx="1"/>
          </p:nvPr>
        </p:nvSpPr>
        <p:spPr/>
        <p:txBody>
          <a:bodyPr>
            <a:normAutofit lnSpcReduction="10000"/>
          </a:bodyPr>
          <a:lstStyle/>
          <a:p>
            <a:pPr marL="457200" indent="-457200">
              <a:buFont typeface="+mj-lt"/>
              <a:buAutoNum type="arabicPeriod" startAt="7"/>
            </a:pPr>
            <a:r>
              <a:rPr lang="en-US" dirty="0"/>
              <a:t>Individual participation principle: An individual should have the right:</a:t>
            </a:r>
          </a:p>
          <a:p>
            <a:pPr lvl="1"/>
            <a:r>
              <a:rPr lang="en-US" dirty="0"/>
              <a:t>to obtain from a data controller, or otherwise, confirmation of whether  or not the data controller has data relating to him;</a:t>
            </a:r>
          </a:p>
          <a:p>
            <a:pPr lvl="1"/>
            <a:r>
              <a:rPr lang="en-US" dirty="0"/>
              <a:t>to have communicated to him, data relating to him within a reasonable time; at a charge, if any, that is not excessive; in a reasonable manner; and in a form that is readily intelligible to him;</a:t>
            </a:r>
          </a:p>
          <a:p>
            <a:pPr lvl="1"/>
            <a:r>
              <a:rPr lang="en-US" dirty="0"/>
              <a:t>to be given reasons if a request made under subparagraphs (a) and (b) is  denied, and to be able to challenge such denial</a:t>
            </a:r>
          </a:p>
          <a:p>
            <a:pPr lvl="1"/>
            <a:r>
              <a:rPr lang="en-US" dirty="0"/>
              <a:t>to challenge data relating to him and, if the challenge is  successful, to have the data erased; rectified, completed or  amended.</a:t>
            </a:r>
          </a:p>
          <a:p>
            <a:endParaRPr lang="en-US" dirty="0"/>
          </a:p>
          <a:p>
            <a:endParaRPr lang="en-US" dirty="0"/>
          </a:p>
        </p:txBody>
      </p:sp>
      <p:sp>
        <p:nvSpPr>
          <p:cNvPr id="2" name="object 2"/>
          <p:cNvSpPr txBox="1">
            <a:spLocks noGrp="1"/>
          </p:cNvSpPr>
          <p:nvPr>
            <p:ph type="title"/>
          </p:nvPr>
        </p:nvSpPr>
        <p:spPr/>
        <p:txBody>
          <a:bodyPr/>
          <a:lstStyle/>
          <a:p>
            <a:r>
              <a:rPr lang="en-US" dirty="0"/>
              <a:t>Fair Information Principles (4)</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17</a:t>
            </a:fld>
            <a:endParaRPr lang="en-US" dirty="0"/>
          </a:p>
        </p:txBody>
      </p:sp>
      <p:sp>
        <p:nvSpPr>
          <p:cNvPr id="8" name="Footer Placeholder 7">
            <a:extLst>
              <a:ext uri="{FF2B5EF4-FFF2-40B4-BE49-F238E27FC236}">
                <a16:creationId xmlns:a16="http://schemas.microsoft.com/office/drawing/2014/main" id="{707FB5C1-07B4-5B46-BCAF-6A7879E64F75}"/>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1628026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2120F797-A2E2-CC42-ACBE-B62929DD52EE}"/>
              </a:ext>
            </a:extLst>
          </p:cNvPr>
          <p:cNvSpPr>
            <a:spLocks noGrp="1"/>
          </p:cNvSpPr>
          <p:nvPr>
            <p:ph idx="1"/>
          </p:nvPr>
        </p:nvSpPr>
        <p:spPr/>
        <p:txBody>
          <a:bodyPr/>
          <a:lstStyle/>
          <a:p>
            <a:pPr marL="457200" indent="-457200">
              <a:buFont typeface="+mj-lt"/>
              <a:buAutoNum type="arabicPeriod" startAt="8"/>
            </a:pPr>
            <a:r>
              <a:rPr lang="en-US" dirty="0"/>
              <a:t>Accountability principle</a:t>
            </a:r>
          </a:p>
          <a:p>
            <a:pPr lvl="1"/>
            <a:r>
              <a:rPr lang="en-US" dirty="0"/>
              <a:t>A data controller should be accountable for complying with  measures which give effect to the principles stated above.</a:t>
            </a:r>
          </a:p>
          <a:p>
            <a:endParaRPr lang="en-US" dirty="0"/>
          </a:p>
          <a:p>
            <a:endParaRPr lang="en-US" dirty="0"/>
          </a:p>
        </p:txBody>
      </p:sp>
      <p:sp>
        <p:nvSpPr>
          <p:cNvPr id="2" name="object 2"/>
          <p:cNvSpPr txBox="1">
            <a:spLocks noGrp="1"/>
          </p:cNvSpPr>
          <p:nvPr>
            <p:ph type="title"/>
          </p:nvPr>
        </p:nvSpPr>
        <p:spPr/>
        <p:txBody>
          <a:bodyPr/>
          <a:lstStyle/>
          <a:p>
            <a:r>
              <a:rPr lang="en-US" dirty="0"/>
              <a:t>Fair Information Principles (5)</a:t>
            </a:r>
          </a:p>
        </p:txBody>
      </p:sp>
      <p:sp>
        <p:nvSpPr>
          <p:cNvPr id="5" name="object 5"/>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18</a:t>
            </a:fld>
            <a:endParaRPr lang="en-US" dirty="0"/>
          </a:p>
        </p:txBody>
      </p:sp>
      <p:sp>
        <p:nvSpPr>
          <p:cNvPr id="9" name="Footer Placeholder 8">
            <a:extLst>
              <a:ext uri="{FF2B5EF4-FFF2-40B4-BE49-F238E27FC236}">
                <a16:creationId xmlns:a16="http://schemas.microsoft.com/office/drawing/2014/main" id="{8B8C617F-CB8C-D848-90D5-C3DC985ED658}"/>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2314521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A81073-50D2-8E46-846D-43089A87E298}"/>
              </a:ext>
            </a:extLst>
          </p:cNvPr>
          <p:cNvSpPr>
            <a:spLocks noGrp="1"/>
          </p:cNvSpPr>
          <p:nvPr>
            <p:ph idx="1"/>
          </p:nvPr>
        </p:nvSpPr>
        <p:spPr/>
        <p:txBody>
          <a:bodyPr/>
          <a:lstStyle/>
          <a:p>
            <a:pPr lvl="0"/>
            <a:r>
              <a:rPr lang="en-IE" dirty="0"/>
              <a:t>The General Data Protection Regulations (GDPR) is new EU legislation that comes into effect on May 25</a:t>
            </a:r>
            <a:r>
              <a:rPr lang="en-IE" baseline="30000" dirty="0"/>
              <a:t>th</a:t>
            </a:r>
            <a:r>
              <a:rPr lang="en-IE" dirty="0"/>
              <a:t> 2018. </a:t>
            </a:r>
          </a:p>
          <a:p>
            <a:pPr lvl="0"/>
            <a:r>
              <a:rPr lang="en-IE" dirty="0"/>
              <a:t>It very clearly sets out the ways in which the privacy rights of every EU citizen must be protected and the ways in which a person’s ‘Personal Data’ can and can’t be used.</a:t>
            </a:r>
          </a:p>
          <a:p>
            <a:pPr lvl="0"/>
            <a:r>
              <a:rPr lang="en-IE" dirty="0"/>
              <a:t>It carries significant penalties for non-compliance</a:t>
            </a:r>
          </a:p>
          <a:p>
            <a:pPr lvl="1"/>
            <a:r>
              <a:rPr lang="en-IE" dirty="0"/>
              <a:t>€20 Millions, or 4% of the entire global revenue</a:t>
            </a:r>
          </a:p>
          <a:p>
            <a:pPr lvl="1"/>
            <a:r>
              <a:rPr lang="en-IE" dirty="0"/>
              <a:t>Whichever is higher! </a:t>
            </a:r>
          </a:p>
        </p:txBody>
      </p:sp>
      <p:sp>
        <p:nvSpPr>
          <p:cNvPr id="2" name="Title 1">
            <a:extLst>
              <a:ext uri="{FF2B5EF4-FFF2-40B4-BE49-F238E27FC236}">
                <a16:creationId xmlns:a16="http://schemas.microsoft.com/office/drawing/2014/main" id="{48F302C0-971C-5B43-A442-B336D08CCD55}"/>
              </a:ext>
            </a:extLst>
          </p:cNvPr>
          <p:cNvSpPr>
            <a:spLocks noGrp="1"/>
          </p:cNvSpPr>
          <p:nvPr>
            <p:ph type="title"/>
          </p:nvPr>
        </p:nvSpPr>
        <p:spPr>
          <a:xfrm>
            <a:off x="1447800" y="325405"/>
            <a:ext cx="7307263" cy="623887"/>
          </a:xfrm>
        </p:spPr>
        <p:txBody>
          <a:bodyPr>
            <a:normAutofit fontScale="90000"/>
          </a:bodyPr>
          <a:lstStyle/>
          <a:p>
            <a:r>
              <a:rPr lang="en-IE" dirty="0"/>
              <a:t>General Data Protection Regulations (GDPR)</a:t>
            </a:r>
            <a:endParaRPr lang="en-US" dirty="0"/>
          </a:p>
        </p:txBody>
      </p:sp>
      <p:sp>
        <p:nvSpPr>
          <p:cNvPr id="6" name="Slide Number Placeholder 5">
            <a:extLst>
              <a:ext uri="{FF2B5EF4-FFF2-40B4-BE49-F238E27FC236}">
                <a16:creationId xmlns:a16="http://schemas.microsoft.com/office/drawing/2014/main" id="{D1FE3B6F-D1B4-9441-917A-69442710BE99}"/>
              </a:ext>
            </a:extLst>
          </p:cNvPr>
          <p:cNvSpPr>
            <a:spLocks noGrp="1"/>
          </p:cNvSpPr>
          <p:nvPr>
            <p:ph type="sldNum" sz="quarter" idx="10"/>
          </p:nvPr>
        </p:nvSpPr>
        <p:spPr/>
        <p:txBody>
          <a:bodyPr/>
          <a:lstStyle/>
          <a:p>
            <a:fld id="{3B680084-5B28-1F43-ADEE-2725A4021EEF}" type="slidenum">
              <a:rPr lang="en-US" smtClean="0"/>
              <a:t>19</a:t>
            </a:fld>
            <a:endParaRPr lang="en-US"/>
          </a:p>
        </p:txBody>
      </p:sp>
      <p:sp>
        <p:nvSpPr>
          <p:cNvPr id="5" name="Footer Placeholder 4">
            <a:extLst>
              <a:ext uri="{FF2B5EF4-FFF2-40B4-BE49-F238E27FC236}">
                <a16:creationId xmlns:a16="http://schemas.microsoft.com/office/drawing/2014/main" id="{45018125-9951-D74B-8469-F6C56909F091}"/>
              </a:ext>
            </a:extLst>
          </p:cNvPr>
          <p:cNvSpPr>
            <a:spLocks noGrp="1"/>
          </p:cNvSpPr>
          <p:nvPr>
            <p:ph type="ftr" sz="quarter" idx="11"/>
          </p:nvPr>
        </p:nvSpPr>
        <p:spPr/>
        <p:txBody>
          <a:bodyPr/>
          <a:lstStyle/>
          <a:p>
            <a:r>
              <a:rPr lang="en-US"/>
              <a:t>COE426: Lecture 2</a:t>
            </a:r>
          </a:p>
        </p:txBody>
      </p:sp>
    </p:spTree>
    <p:extLst>
      <p:ext uri="{BB962C8B-B14F-4D97-AF65-F5344CB8AC3E}">
        <p14:creationId xmlns:p14="http://schemas.microsoft.com/office/powerpoint/2010/main" val="273599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89BB9B-00C2-4948-88AF-0C6BE38D6B78}"/>
              </a:ext>
            </a:extLst>
          </p:cNvPr>
          <p:cNvSpPr>
            <a:spLocks noGrp="1"/>
          </p:cNvSpPr>
          <p:nvPr>
            <p:ph idx="1"/>
          </p:nvPr>
        </p:nvSpPr>
        <p:spPr/>
        <p:txBody>
          <a:bodyPr/>
          <a:lstStyle/>
          <a:p>
            <a:r>
              <a:rPr lang="en-US" dirty="0"/>
              <a:t>Framework of Data Privacy Laws </a:t>
            </a:r>
          </a:p>
          <a:p>
            <a:r>
              <a:rPr lang="en-US" dirty="0"/>
              <a:t>Landscape of Data Privacy and Protection </a:t>
            </a:r>
            <a:r>
              <a:rPr lang="en-US" dirty="0" smtClean="0"/>
              <a:t>Laws</a:t>
            </a:r>
          </a:p>
          <a:p>
            <a:r>
              <a:rPr lang="en-US" dirty="0" smtClean="0"/>
              <a:t>Examples </a:t>
            </a:r>
            <a:r>
              <a:rPr lang="en-US" dirty="0"/>
              <a:t>of comprehensive laws and regulation </a:t>
            </a:r>
          </a:p>
          <a:p>
            <a:pPr lvl="1"/>
            <a:r>
              <a:rPr lang="en-US" dirty="0"/>
              <a:t>FIPPS</a:t>
            </a:r>
          </a:p>
          <a:p>
            <a:pPr lvl="1"/>
            <a:r>
              <a:rPr lang="en-US" dirty="0"/>
              <a:t>GDPR </a:t>
            </a:r>
          </a:p>
          <a:p>
            <a:r>
              <a:rPr lang="en-US" dirty="0"/>
              <a:t>Sectoral Data Privacy Laws in Saudi Arabia </a:t>
            </a:r>
          </a:p>
          <a:p>
            <a:r>
              <a:rPr lang="en-US" dirty="0"/>
              <a:t>Example of data breaches and Fines</a:t>
            </a:r>
          </a:p>
          <a:p>
            <a:pPr marL="0" indent="0">
              <a:buNone/>
            </a:pPr>
            <a:endParaRPr lang="en-US" dirty="0"/>
          </a:p>
        </p:txBody>
      </p:sp>
      <p:sp>
        <p:nvSpPr>
          <p:cNvPr id="6" name="Title 5">
            <a:extLst>
              <a:ext uri="{FF2B5EF4-FFF2-40B4-BE49-F238E27FC236}">
                <a16:creationId xmlns:a16="http://schemas.microsoft.com/office/drawing/2014/main" id="{12C01370-F03B-5548-8A77-EA059762B715}"/>
              </a:ext>
            </a:extLst>
          </p:cNvPr>
          <p:cNvSpPr>
            <a:spLocks noGrp="1"/>
          </p:cNvSpPr>
          <p:nvPr>
            <p:ph type="title"/>
          </p:nvPr>
        </p:nvSpPr>
        <p:spPr/>
        <p:txBody>
          <a:bodyPr/>
          <a:lstStyle/>
          <a:p>
            <a:r>
              <a:rPr lang="en-US" dirty="0"/>
              <a:t>Outline </a:t>
            </a:r>
          </a:p>
        </p:txBody>
      </p:sp>
      <p:sp>
        <p:nvSpPr>
          <p:cNvPr id="5" name="Slide Number Placeholder 4">
            <a:extLst>
              <a:ext uri="{FF2B5EF4-FFF2-40B4-BE49-F238E27FC236}">
                <a16:creationId xmlns:a16="http://schemas.microsoft.com/office/drawing/2014/main" id="{8932DE9C-A62C-024E-BCF5-034AB63208EE}"/>
              </a:ext>
            </a:extLst>
          </p:cNvPr>
          <p:cNvSpPr>
            <a:spLocks noGrp="1"/>
          </p:cNvSpPr>
          <p:nvPr>
            <p:ph type="sldNum" sz="quarter" idx="10"/>
          </p:nvPr>
        </p:nvSpPr>
        <p:spPr/>
        <p:txBody>
          <a:bodyPr/>
          <a:lstStyle/>
          <a:p>
            <a:pPr>
              <a:defRPr/>
            </a:pPr>
            <a:fld id="{3E4FE65C-0B6C-2845-80D3-71BAE0608084}" type="slidenum">
              <a:rPr lang="en-US" altLang="en-US" smtClean="0"/>
              <a:pPr>
                <a:defRPr/>
              </a:pPr>
              <a:t>2</a:t>
            </a:fld>
            <a:endParaRPr lang="en-US" altLang="en-US"/>
          </a:p>
        </p:txBody>
      </p:sp>
      <p:sp>
        <p:nvSpPr>
          <p:cNvPr id="4" name="Footer Placeholder 3">
            <a:extLst>
              <a:ext uri="{FF2B5EF4-FFF2-40B4-BE49-F238E27FC236}">
                <a16:creationId xmlns:a16="http://schemas.microsoft.com/office/drawing/2014/main" id="{CACF3ACD-275F-BD4B-A8E3-8E25F466FA5B}"/>
              </a:ext>
            </a:extLst>
          </p:cNvPr>
          <p:cNvSpPr>
            <a:spLocks noGrp="1"/>
          </p:cNvSpPr>
          <p:nvPr>
            <p:ph type="ftr" sz="quarter" idx="11"/>
          </p:nvPr>
        </p:nvSpPr>
        <p:spPr/>
        <p:txBody>
          <a:bodyPr/>
          <a:lstStyle/>
          <a:p>
            <a:pPr>
              <a:defRPr/>
            </a:pPr>
            <a:r>
              <a:rPr lang="en-US"/>
              <a:t>COE426: Lecture 2</a:t>
            </a:r>
            <a:endParaRPr lang="en-US" dirty="0"/>
          </a:p>
        </p:txBody>
      </p:sp>
    </p:spTree>
    <p:extLst>
      <p:ext uri="{BB962C8B-B14F-4D97-AF65-F5344CB8AC3E}">
        <p14:creationId xmlns:p14="http://schemas.microsoft.com/office/powerpoint/2010/main" val="2686428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51D244-DB56-F943-9891-04A1A2C5EDCA}"/>
              </a:ext>
            </a:extLst>
          </p:cNvPr>
          <p:cNvSpPr>
            <a:spLocks noGrp="1"/>
          </p:cNvSpPr>
          <p:nvPr>
            <p:ph idx="1"/>
          </p:nvPr>
        </p:nvSpPr>
        <p:spPr/>
        <p:txBody>
          <a:bodyPr>
            <a:normAutofit/>
          </a:bodyPr>
          <a:lstStyle/>
          <a:p>
            <a:r>
              <a:rPr lang="en-IE" dirty="0"/>
              <a:t>Three entities are defined in GDPR</a:t>
            </a:r>
          </a:p>
          <a:p>
            <a:pPr marL="785813" lvl="1" indent="-385763">
              <a:buFont typeface="+mj-lt"/>
              <a:buAutoNum type="arabicPeriod"/>
            </a:pPr>
            <a:r>
              <a:rPr lang="en-IE" b="1" dirty="0"/>
              <a:t>A data subject: </a:t>
            </a:r>
            <a:r>
              <a:rPr lang="en-IE" dirty="0"/>
              <a:t>the person whose data is collected </a:t>
            </a:r>
          </a:p>
          <a:p>
            <a:pPr marL="785813" lvl="1" indent="-385763">
              <a:buFont typeface="+mj-lt"/>
              <a:buAutoNum type="arabicPeriod"/>
            </a:pPr>
            <a:r>
              <a:rPr lang="en-IE" b="1" dirty="0"/>
              <a:t>A data controller: </a:t>
            </a:r>
            <a:r>
              <a:rPr lang="en-IE" dirty="0"/>
              <a:t>the entity that collects and uses personal data </a:t>
            </a:r>
          </a:p>
          <a:p>
            <a:pPr marL="785813" lvl="1" indent="-385763">
              <a:buFont typeface="+mj-lt"/>
              <a:buAutoNum type="arabicPeriod"/>
            </a:pPr>
            <a:r>
              <a:rPr lang="en-IE" b="1" dirty="0"/>
              <a:t>A data processor: </a:t>
            </a:r>
            <a:r>
              <a:rPr lang="en-IE" dirty="0"/>
              <a:t>the entity that processes data on behalf of the data controller</a:t>
            </a:r>
            <a:endParaRPr lang="en-IE" u="sng" dirty="0"/>
          </a:p>
          <a:p>
            <a:r>
              <a:rPr lang="en-IE" dirty="0"/>
              <a:t>Laws and regulations impose different obligations on the controllers and processors</a:t>
            </a:r>
          </a:p>
          <a:p>
            <a:r>
              <a:rPr lang="en-IE" dirty="0"/>
              <a:t>For example, </a:t>
            </a:r>
          </a:p>
          <a:p>
            <a:pPr lvl="1"/>
            <a:r>
              <a:rPr lang="en-IE" dirty="0"/>
              <a:t>Data controller: a company has a website that collects data on the pages their visitors visit</a:t>
            </a:r>
          </a:p>
          <a:p>
            <a:pPr lvl="1"/>
            <a:r>
              <a:rPr lang="en-IE" dirty="0"/>
              <a:t>Data processor: Google Analytics</a:t>
            </a:r>
          </a:p>
        </p:txBody>
      </p:sp>
      <p:sp>
        <p:nvSpPr>
          <p:cNvPr id="2" name="Title 1">
            <a:extLst>
              <a:ext uri="{FF2B5EF4-FFF2-40B4-BE49-F238E27FC236}">
                <a16:creationId xmlns:a16="http://schemas.microsoft.com/office/drawing/2014/main" id="{37EF0E9C-1746-BD46-A5BF-86BD0F32F3EA}"/>
              </a:ext>
            </a:extLst>
          </p:cNvPr>
          <p:cNvSpPr>
            <a:spLocks noGrp="1"/>
          </p:cNvSpPr>
          <p:nvPr>
            <p:ph type="title"/>
          </p:nvPr>
        </p:nvSpPr>
        <p:spPr/>
        <p:txBody>
          <a:bodyPr/>
          <a:lstStyle/>
          <a:p>
            <a:r>
              <a:rPr lang="en-IE" dirty="0"/>
              <a:t>GDPR Entities</a:t>
            </a:r>
            <a:endParaRPr lang="en-US" dirty="0"/>
          </a:p>
        </p:txBody>
      </p:sp>
      <p:sp>
        <p:nvSpPr>
          <p:cNvPr id="6" name="Slide Number Placeholder 5">
            <a:extLst>
              <a:ext uri="{FF2B5EF4-FFF2-40B4-BE49-F238E27FC236}">
                <a16:creationId xmlns:a16="http://schemas.microsoft.com/office/drawing/2014/main" id="{FC5D20D5-B644-3246-9526-B11161EC5030}"/>
              </a:ext>
            </a:extLst>
          </p:cNvPr>
          <p:cNvSpPr>
            <a:spLocks noGrp="1"/>
          </p:cNvSpPr>
          <p:nvPr>
            <p:ph type="sldNum" sz="quarter" idx="10"/>
          </p:nvPr>
        </p:nvSpPr>
        <p:spPr/>
        <p:txBody>
          <a:bodyPr/>
          <a:lstStyle/>
          <a:p>
            <a:fld id="{3B680084-5B28-1F43-ADEE-2725A4021EEF}" type="slidenum">
              <a:rPr lang="en-US" smtClean="0"/>
              <a:t>20</a:t>
            </a:fld>
            <a:endParaRPr lang="en-US"/>
          </a:p>
        </p:txBody>
      </p:sp>
      <p:sp>
        <p:nvSpPr>
          <p:cNvPr id="5" name="Footer Placeholder 4">
            <a:extLst>
              <a:ext uri="{FF2B5EF4-FFF2-40B4-BE49-F238E27FC236}">
                <a16:creationId xmlns:a16="http://schemas.microsoft.com/office/drawing/2014/main" id="{63D360C4-4731-B347-AB1C-3B28D65B930B}"/>
              </a:ext>
            </a:extLst>
          </p:cNvPr>
          <p:cNvSpPr>
            <a:spLocks noGrp="1"/>
          </p:cNvSpPr>
          <p:nvPr>
            <p:ph type="ftr" sz="quarter" idx="11"/>
          </p:nvPr>
        </p:nvSpPr>
        <p:spPr/>
        <p:txBody>
          <a:bodyPr/>
          <a:lstStyle/>
          <a:p>
            <a:r>
              <a:rPr lang="en-US"/>
              <a:t>COE426: Lecture 2</a:t>
            </a:r>
          </a:p>
        </p:txBody>
      </p:sp>
    </p:spTree>
    <p:extLst>
      <p:ext uri="{BB962C8B-B14F-4D97-AF65-F5344CB8AC3E}">
        <p14:creationId xmlns:p14="http://schemas.microsoft.com/office/powerpoint/2010/main" val="3251881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7C094E-3998-914D-8914-AA4054626722}"/>
              </a:ext>
            </a:extLst>
          </p:cNvPr>
          <p:cNvSpPr>
            <a:spLocks noGrp="1"/>
          </p:cNvSpPr>
          <p:nvPr>
            <p:ph idx="1"/>
          </p:nvPr>
        </p:nvSpPr>
        <p:spPr/>
        <p:txBody>
          <a:bodyPr>
            <a:normAutofit fontScale="92500" lnSpcReduction="20000"/>
          </a:bodyPr>
          <a:lstStyle/>
          <a:p>
            <a:pPr marL="385763" indent="-385763">
              <a:buFont typeface="+mj-lt"/>
              <a:buAutoNum type="arabicPeriod"/>
            </a:pPr>
            <a:r>
              <a:rPr lang="en-IE" dirty="0"/>
              <a:t>Lawfulness, Fairness, Transparency</a:t>
            </a:r>
          </a:p>
          <a:p>
            <a:pPr marL="385763" indent="-385763">
              <a:buFont typeface="+mj-lt"/>
              <a:buAutoNum type="arabicPeriod"/>
            </a:pPr>
            <a:r>
              <a:rPr lang="en-IE" dirty="0"/>
              <a:t>Purpose Limitation </a:t>
            </a:r>
          </a:p>
          <a:p>
            <a:pPr marL="785813" lvl="1" indent="-385763"/>
            <a:r>
              <a:rPr lang="en-IE" dirty="0"/>
              <a:t>Use only for one or more specified purposes</a:t>
            </a:r>
          </a:p>
          <a:p>
            <a:pPr marL="385763" indent="-385763">
              <a:buFont typeface="+mj-lt"/>
              <a:buAutoNum type="arabicPeriod"/>
            </a:pPr>
            <a:r>
              <a:rPr lang="en-IE" dirty="0"/>
              <a:t>Data </a:t>
            </a:r>
            <a:r>
              <a:rPr lang="en-IE" dirty="0" smtClean="0"/>
              <a:t>Minimisation</a:t>
            </a:r>
            <a:endParaRPr lang="en-IE" dirty="0"/>
          </a:p>
          <a:p>
            <a:pPr marL="785813" lvl="1" indent="-385763"/>
            <a:r>
              <a:rPr lang="en-IE" dirty="0"/>
              <a:t>Collect only the amount of data required for the specified purpose(s)</a:t>
            </a:r>
          </a:p>
          <a:p>
            <a:pPr marL="385763" indent="-385763">
              <a:buFont typeface="+mj-lt"/>
              <a:buAutoNum type="arabicPeriod"/>
            </a:pPr>
            <a:r>
              <a:rPr lang="en-IE" dirty="0" smtClean="0"/>
              <a:t>Accuracy</a:t>
            </a:r>
            <a:endParaRPr lang="en-IE" dirty="0"/>
          </a:p>
          <a:p>
            <a:pPr marL="785813" lvl="1" indent="-385763"/>
            <a:r>
              <a:rPr lang="en-IE" dirty="0"/>
              <a:t>Ensure data is kept up to date, accurate and complete</a:t>
            </a:r>
          </a:p>
          <a:p>
            <a:pPr marL="385763" indent="-385763">
              <a:buFont typeface="+mj-lt"/>
              <a:buAutoNum type="arabicPeriod"/>
            </a:pPr>
            <a:r>
              <a:rPr lang="en-IE" dirty="0"/>
              <a:t>Storage Limitation</a:t>
            </a:r>
          </a:p>
          <a:p>
            <a:pPr marL="785813" lvl="1" indent="-385763"/>
            <a:r>
              <a:rPr lang="en-IE" dirty="0"/>
              <a:t>Kept for no longer than necessary for the specified purpose(s)</a:t>
            </a:r>
          </a:p>
          <a:p>
            <a:pPr marL="385763" indent="-385763">
              <a:buFont typeface="+mj-lt"/>
              <a:buAutoNum type="arabicPeriod"/>
            </a:pPr>
            <a:r>
              <a:rPr lang="en-IE" dirty="0"/>
              <a:t>Integrity and Confidentiality</a:t>
            </a:r>
          </a:p>
          <a:p>
            <a:pPr marL="785813" lvl="1" indent="-385763"/>
            <a:r>
              <a:rPr lang="en-IE" dirty="0"/>
              <a:t>Processed ensuring appropriate security of data</a:t>
            </a:r>
          </a:p>
          <a:p>
            <a:pPr marL="385763" indent="-385763">
              <a:buFont typeface="+mj-lt"/>
              <a:buAutoNum type="arabicPeriod"/>
            </a:pPr>
            <a:r>
              <a:rPr lang="en-IE" dirty="0"/>
              <a:t>Accountability</a:t>
            </a:r>
          </a:p>
          <a:p>
            <a:pPr marL="785813" lvl="1" indent="-385763"/>
            <a:r>
              <a:rPr lang="en-IE" dirty="0"/>
              <a:t> Essential not only to be compliant, but to be able to demonstrate compliance</a:t>
            </a:r>
          </a:p>
          <a:p>
            <a:endParaRPr lang="en-US" dirty="0"/>
          </a:p>
        </p:txBody>
      </p:sp>
      <p:sp>
        <p:nvSpPr>
          <p:cNvPr id="2" name="Title 1">
            <a:extLst>
              <a:ext uri="{FF2B5EF4-FFF2-40B4-BE49-F238E27FC236}">
                <a16:creationId xmlns:a16="http://schemas.microsoft.com/office/drawing/2014/main" id="{185E23C2-A25C-154E-968B-E2629BC304EB}"/>
              </a:ext>
            </a:extLst>
          </p:cNvPr>
          <p:cNvSpPr>
            <a:spLocks noGrp="1"/>
          </p:cNvSpPr>
          <p:nvPr>
            <p:ph type="title"/>
          </p:nvPr>
        </p:nvSpPr>
        <p:spPr/>
        <p:txBody>
          <a:bodyPr vert="horz" wrap="square" lIns="68580" tIns="34290" rIns="68580" bIns="34290" numCol="1" rtlCol="0" anchor="ctr" anchorCtr="0" compatLnSpc="1">
            <a:prstTxWarp prst="textNoShape">
              <a:avLst/>
            </a:prstTxWarp>
            <a:normAutofit/>
          </a:bodyPr>
          <a:lstStyle/>
          <a:p>
            <a:r>
              <a:rPr lang="en-IE" dirty="0"/>
              <a:t>Seven Principles of Data Protection</a:t>
            </a:r>
            <a:endParaRPr lang="en-US" dirty="0"/>
          </a:p>
        </p:txBody>
      </p:sp>
      <p:sp>
        <p:nvSpPr>
          <p:cNvPr id="6" name="Slide Number Placeholder 5">
            <a:extLst>
              <a:ext uri="{FF2B5EF4-FFF2-40B4-BE49-F238E27FC236}">
                <a16:creationId xmlns:a16="http://schemas.microsoft.com/office/drawing/2014/main" id="{B8AAB25E-73CA-A14A-A011-82718A391E9B}"/>
              </a:ext>
            </a:extLst>
          </p:cNvPr>
          <p:cNvSpPr>
            <a:spLocks noGrp="1"/>
          </p:cNvSpPr>
          <p:nvPr>
            <p:ph type="sldNum" sz="quarter" idx="10"/>
          </p:nvPr>
        </p:nvSpPr>
        <p:spPr/>
        <p:txBody>
          <a:bodyPr/>
          <a:lstStyle/>
          <a:p>
            <a:fld id="{3B680084-5B28-1F43-ADEE-2725A4021EEF}" type="slidenum">
              <a:rPr lang="en-US" smtClean="0"/>
              <a:t>21</a:t>
            </a:fld>
            <a:endParaRPr lang="en-US"/>
          </a:p>
        </p:txBody>
      </p:sp>
      <p:sp>
        <p:nvSpPr>
          <p:cNvPr id="5" name="Footer Placeholder 4">
            <a:extLst>
              <a:ext uri="{FF2B5EF4-FFF2-40B4-BE49-F238E27FC236}">
                <a16:creationId xmlns:a16="http://schemas.microsoft.com/office/drawing/2014/main" id="{5F275403-D8BE-E647-929A-9FF33F3AD50A}"/>
              </a:ext>
            </a:extLst>
          </p:cNvPr>
          <p:cNvSpPr>
            <a:spLocks noGrp="1"/>
          </p:cNvSpPr>
          <p:nvPr>
            <p:ph type="ftr" sz="quarter" idx="11"/>
          </p:nvPr>
        </p:nvSpPr>
        <p:spPr/>
        <p:txBody>
          <a:bodyPr/>
          <a:lstStyle/>
          <a:p>
            <a:r>
              <a:rPr lang="en-US"/>
              <a:t>COE426: Lecture 2</a:t>
            </a:r>
          </a:p>
        </p:txBody>
      </p:sp>
    </p:spTree>
    <p:extLst>
      <p:ext uri="{BB962C8B-B14F-4D97-AF65-F5344CB8AC3E}">
        <p14:creationId xmlns:p14="http://schemas.microsoft.com/office/powerpoint/2010/main" val="3109328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6CB6AB4-8B88-4A21-A75B-0F3DDC43385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790622" y="1426464"/>
            <a:ext cx="3366028" cy="4764088"/>
          </a:xfrm>
        </p:spPr>
      </p:pic>
      <p:sp>
        <p:nvSpPr>
          <p:cNvPr id="3" name="Title 2">
            <a:extLst>
              <a:ext uri="{FF2B5EF4-FFF2-40B4-BE49-F238E27FC236}">
                <a16:creationId xmlns:a16="http://schemas.microsoft.com/office/drawing/2014/main" id="{D81EA8AC-9EF7-7A4A-9F4F-1589093ACA3D}"/>
              </a:ext>
            </a:extLst>
          </p:cNvPr>
          <p:cNvSpPr>
            <a:spLocks noGrp="1"/>
          </p:cNvSpPr>
          <p:nvPr>
            <p:ph type="title"/>
          </p:nvPr>
        </p:nvSpPr>
        <p:spPr/>
        <p:txBody>
          <a:bodyPr/>
          <a:lstStyle/>
          <a:p>
            <a:r>
              <a:rPr lang="en-IE" dirty="0"/>
              <a:t>How to Comply with GDPR?</a:t>
            </a:r>
            <a:endParaRPr lang="en-US" dirty="0"/>
          </a:p>
        </p:txBody>
      </p:sp>
      <p:sp>
        <p:nvSpPr>
          <p:cNvPr id="5" name="TextBox 4">
            <a:extLst>
              <a:ext uri="{FF2B5EF4-FFF2-40B4-BE49-F238E27FC236}">
                <a16:creationId xmlns:a16="http://schemas.microsoft.com/office/drawing/2014/main" id="{D4B9D790-C5DC-4682-B5D3-DB134D32E751}"/>
              </a:ext>
            </a:extLst>
          </p:cNvPr>
          <p:cNvSpPr txBox="1"/>
          <p:nvPr/>
        </p:nvSpPr>
        <p:spPr>
          <a:xfrm>
            <a:off x="457200" y="1426464"/>
            <a:ext cx="5143896" cy="923330"/>
          </a:xfrm>
          <a:prstGeom prst="rect">
            <a:avLst/>
          </a:prstGeom>
          <a:noFill/>
        </p:spPr>
        <p:txBody>
          <a:bodyPr wrap="square" numCol="1" rtlCol="0">
            <a:spAutoFit/>
          </a:bodyPr>
          <a:lstStyle/>
          <a:p>
            <a:pPr algn="just"/>
            <a:r>
              <a:rPr lang="en-IE" b="1" dirty="0"/>
              <a:t>The Data Protection Commissioner has issued a guide to compliance, consisting of 12 steps.</a:t>
            </a:r>
          </a:p>
        </p:txBody>
      </p:sp>
      <p:sp>
        <p:nvSpPr>
          <p:cNvPr id="9" name="TextBox 8">
            <a:extLst>
              <a:ext uri="{FF2B5EF4-FFF2-40B4-BE49-F238E27FC236}">
                <a16:creationId xmlns:a16="http://schemas.microsoft.com/office/drawing/2014/main" id="{CE4D9CB2-88CB-46AF-961B-C4615CAA262A}"/>
              </a:ext>
            </a:extLst>
          </p:cNvPr>
          <p:cNvSpPr txBox="1"/>
          <p:nvPr/>
        </p:nvSpPr>
        <p:spPr>
          <a:xfrm>
            <a:off x="2163446" y="1103299"/>
            <a:ext cx="578957" cy="646331"/>
          </a:xfrm>
          <a:prstGeom prst="rect">
            <a:avLst/>
          </a:prstGeom>
          <a:noFill/>
        </p:spPr>
        <p:txBody>
          <a:bodyPr wrap="square" rtlCol="0">
            <a:spAutoFit/>
          </a:bodyPr>
          <a:lstStyle/>
          <a:p>
            <a:r>
              <a:rPr lang="en-IE" dirty="0">
                <a:solidFill>
                  <a:schemeClr val="bg1"/>
                </a:solidFill>
              </a:rPr>
              <a:t>GDPR</a:t>
            </a:r>
          </a:p>
        </p:txBody>
      </p:sp>
      <p:sp>
        <p:nvSpPr>
          <p:cNvPr id="15" name="Title 1">
            <a:extLst>
              <a:ext uri="{FF2B5EF4-FFF2-40B4-BE49-F238E27FC236}">
                <a16:creationId xmlns:a16="http://schemas.microsoft.com/office/drawing/2014/main" id="{7304F6A8-4820-4231-BB9A-86A1C2260CEF}"/>
              </a:ext>
            </a:extLst>
          </p:cNvPr>
          <p:cNvSpPr txBox="1">
            <a:spLocks/>
          </p:cNvSpPr>
          <p:nvPr/>
        </p:nvSpPr>
        <p:spPr>
          <a:xfrm>
            <a:off x="623280" y="1607144"/>
            <a:ext cx="7886700" cy="58221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endParaRPr lang="en-IE" sz="3000" dirty="0"/>
          </a:p>
        </p:txBody>
      </p:sp>
      <p:sp>
        <p:nvSpPr>
          <p:cNvPr id="16" name="TextBox 15">
            <a:extLst>
              <a:ext uri="{FF2B5EF4-FFF2-40B4-BE49-F238E27FC236}">
                <a16:creationId xmlns:a16="http://schemas.microsoft.com/office/drawing/2014/main" id="{57094532-5077-4CC3-B2DB-919A8D561D7B}"/>
              </a:ext>
            </a:extLst>
          </p:cNvPr>
          <p:cNvSpPr txBox="1"/>
          <p:nvPr/>
        </p:nvSpPr>
        <p:spPr>
          <a:xfrm>
            <a:off x="3257815" y="2665925"/>
            <a:ext cx="2733467" cy="2308324"/>
          </a:xfrm>
          <a:prstGeom prst="rect">
            <a:avLst/>
          </a:prstGeom>
          <a:noFill/>
        </p:spPr>
        <p:txBody>
          <a:bodyPr wrap="square" numCol="1" rtlCol="0">
            <a:spAutoFit/>
          </a:bodyPr>
          <a:lstStyle/>
          <a:p>
            <a:pPr marL="342900" indent="-342900">
              <a:buFont typeface="+mj-lt"/>
              <a:buAutoNum type="arabicPeriod" startAt="7"/>
            </a:pPr>
            <a:r>
              <a:rPr lang="en-IE" dirty="0"/>
              <a:t>Consent</a:t>
            </a:r>
          </a:p>
          <a:p>
            <a:pPr marL="257175" indent="-257175">
              <a:buFont typeface="+mj-lt"/>
              <a:buAutoNum type="arabicPeriod" startAt="7"/>
            </a:pPr>
            <a:r>
              <a:rPr lang="en-IE" dirty="0"/>
              <a:t>Children’s Data</a:t>
            </a:r>
          </a:p>
          <a:p>
            <a:pPr marL="257175" indent="-257175">
              <a:buFont typeface="+mj-lt"/>
              <a:buAutoNum type="arabicPeriod" startAt="7"/>
            </a:pPr>
            <a:r>
              <a:rPr lang="en-IE" dirty="0"/>
              <a:t>Reporting Breaches</a:t>
            </a:r>
          </a:p>
          <a:p>
            <a:pPr marL="257175" indent="-257175">
              <a:buFont typeface="+mj-lt"/>
              <a:buAutoNum type="arabicPeriod" startAt="7"/>
            </a:pPr>
            <a:r>
              <a:rPr lang="en-IE" dirty="0"/>
              <a:t>Impact Assessments</a:t>
            </a:r>
          </a:p>
          <a:p>
            <a:pPr marL="257175" indent="-257175">
              <a:buFont typeface="+mj-lt"/>
              <a:buAutoNum type="arabicPeriod" startAt="7"/>
            </a:pPr>
            <a:r>
              <a:rPr lang="en-IE" dirty="0"/>
              <a:t>Data Protection Officers</a:t>
            </a:r>
          </a:p>
          <a:p>
            <a:pPr marL="257175" indent="-257175">
              <a:buFont typeface="+mj-lt"/>
              <a:buAutoNum type="arabicPeriod" startAt="7"/>
            </a:pPr>
            <a:r>
              <a:rPr lang="en-IE" dirty="0"/>
              <a:t>International Organisations</a:t>
            </a:r>
          </a:p>
        </p:txBody>
      </p:sp>
      <p:sp>
        <p:nvSpPr>
          <p:cNvPr id="17" name="TextBox 16">
            <a:extLst>
              <a:ext uri="{FF2B5EF4-FFF2-40B4-BE49-F238E27FC236}">
                <a16:creationId xmlns:a16="http://schemas.microsoft.com/office/drawing/2014/main" id="{8E936F97-8008-4BB9-AB92-ED008ADA4436}"/>
              </a:ext>
            </a:extLst>
          </p:cNvPr>
          <p:cNvSpPr txBox="1"/>
          <p:nvPr/>
        </p:nvSpPr>
        <p:spPr>
          <a:xfrm>
            <a:off x="394003" y="2665925"/>
            <a:ext cx="2959376" cy="2031325"/>
          </a:xfrm>
          <a:prstGeom prst="rect">
            <a:avLst/>
          </a:prstGeom>
          <a:noFill/>
        </p:spPr>
        <p:txBody>
          <a:bodyPr wrap="square" numCol="1" rtlCol="0">
            <a:spAutoFit/>
          </a:bodyPr>
          <a:lstStyle/>
          <a:p>
            <a:pPr marL="257175" indent="-257175">
              <a:buFont typeface="+mj-lt"/>
              <a:buAutoNum type="arabicPeriod"/>
            </a:pPr>
            <a:r>
              <a:rPr lang="en-IE" dirty="0"/>
              <a:t>Becoming Aware</a:t>
            </a:r>
          </a:p>
          <a:p>
            <a:pPr marL="257175" indent="-257175">
              <a:buFont typeface="+mj-lt"/>
              <a:buAutoNum type="arabicPeriod"/>
            </a:pPr>
            <a:r>
              <a:rPr lang="en-IE" dirty="0"/>
              <a:t>Becoming Accountable</a:t>
            </a:r>
          </a:p>
          <a:p>
            <a:pPr marL="257175" indent="-257175">
              <a:buFont typeface="+mj-lt"/>
              <a:buAutoNum type="arabicPeriod"/>
            </a:pPr>
            <a:r>
              <a:rPr lang="en-IE" dirty="0"/>
              <a:t>Communication with members</a:t>
            </a:r>
          </a:p>
          <a:p>
            <a:pPr marL="257175" indent="-257175">
              <a:buFont typeface="+mj-lt"/>
              <a:buAutoNum type="arabicPeriod"/>
            </a:pPr>
            <a:r>
              <a:rPr lang="en-IE" dirty="0"/>
              <a:t>Personal Privacy Rights</a:t>
            </a:r>
          </a:p>
          <a:p>
            <a:pPr marL="257175" indent="-257175">
              <a:buFont typeface="+mj-lt"/>
              <a:buAutoNum type="arabicPeriod"/>
            </a:pPr>
            <a:r>
              <a:rPr lang="en-IE" dirty="0"/>
              <a:t>Subject Access Requests</a:t>
            </a:r>
          </a:p>
          <a:p>
            <a:pPr marL="257175" indent="-257175">
              <a:buFont typeface="+mj-lt"/>
              <a:buAutoNum type="arabicPeriod"/>
            </a:pPr>
            <a:r>
              <a:rPr lang="en-IE" dirty="0"/>
              <a:t>Legal Basis</a:t>
            </a:r>
          </a:p>
        </p:txBody>
      </p:sp>
      <p:sp>
        <p:nvSpPr>
          <p:cNvPr id="6" name="Footer Placeholder 5">
            <a:extLst>
              <a:ext uri="{FF2B5EF4-FFF2-40B4-BE49-F238E27FC236}">
                <a16:creationId xmlns:a16="http://schemas.microsoft.com/office/drawing/2014/main" id="{35B0BCED-BF42-F345-AEA8-4FB9CC935BF6}"/>
              </a:ext>
            </a:extLst>
          </p:cNvPr>
          <p:cNvSpPr>
            <a:spLocks noGrp="1"/>
          </p:cNvSpPr>
          <p:nvPr>
            <p:ph type="ftr" sz="quarter" idx="11"/>
          </p:nvPr>
        </p:nvSpPr>
        <p:spPr/>
        <p:txBody>
          <a:bodyPr/>
          <a:lstStyle/>
          <a:p>
            <a:r>
              <a:rPr lang="en-US"/>
              <a:t>COE426: Lecture 2</a:t>
            </a:r>
            <a:endParaRPr lang="en-US" dirty="0"/>
          </a:p>
        </p:txBody>
      </p:sp>
      <p:sp>
        <p:nvSpPr>
          <p:cNvPr id="14" name="Slide Number Placeholder 13">
            <a:extLst>
              <a:ext uri="{FF2B5EF4-FFF2-40B4-BE49-F238E27FC236}">
                <a16:creationId xmlns:a16="http://schemas.microsoft.com/office/drawing/2014/main" id="{52B2C445-56EA-1C4E-BDC9-85C7BCE8894B}"/>
              </a:ext>
            </a:extLst>
          </p:cNvPr>
          <p:cNvSpPr>
            <a:spLocks noGrp="1"/>
          </p:cNvSpPr>
          <p:nvPr>
            <p:ph type="sldNum" sz="quarter" idx="10"/>
          </p:nvPr>
        </p:nvSpPr>
        <p:spPr/>
        <p:txBody>
          <a:bodyPr/>
          <a:lstStyle/>
          <a:p>
            <a:fld id="{AB8D479C-BA14-6743-B5E9-E73E392A7250}" type="slidenum">
              <a:rPr lang="en-US" altLang="en-US" smtClean="0"/>
              <a:pPr/>
              <a:t>22</a:t>
            </a:fld>
            <a:endParaRPr lang="en-US" altLang="en-US"/>
          </a:p>
        </p:txBody>
      </p:sp>
    </p:spTree>
    <p:extLst>
      <p:ext uri="{BB962C8B-B14F-4D97-AF65-F5344CB8AC3E}">
        <p14:creationId xmlns:p14="http://schemas.microsoft.com/office/powerpoint/2010/main" val="3642252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66F2E-B455-924C-8584-74CA9F4002B2}"/>
              </a:ext>
            </a:extLst>
          </p:cNvPr>
          <p:cNvSpPr>
            <a:spLocks noGrp="1"/>
          </p:cNvSpPr>
          <p:nvPr>
            <p:ph type="title"/>
          </p:nvPr>
        </p:nvSpPr>
        <p:spPr/>
        <p:txBody>
          <a:bodyPr/>
          <a:lstStyle/>
          <a:p>
            <a:r>
              <a:rPr lang="en-IE" dirty="0"/>
              <a:t>Information Life Cycle</a:t>
            </a:r>
            <a:endParaRPr lang="en-US" dirty="0"/>
          </a:p>
        </p:txBody>
      </p:sp>
      <p:sp>
        <p:nvSpPr>
          <p:cNvPr id="8" name="Slide Number Placeholder 7">
            <a:extLst>
              <a:ext uri="{FF2B5EF4-FFF2-40B4-BE49-F238E27FC236}">
                <a16:creationId xmlns:a16="http://schemas.microsoft.com/office/drawing/2014/main" id="{95001E9A-EBD9-C641-8858-1280126650D1}"/>
              </a:ext>
            </a:extLst>
          </p:cNvPr>
          <p:cNvSpPr>
            <a:spLocks noGrp="1"/>
          </p:cNvSpPr>
          <p:nvPr>
            <p:ph type="sldNum" sz="quarter" idx="10"/>
          </p:nvPr>
        </p:nvSpPr>
        <p:spPr/>
        <p:txBody>
          <a:bodyPr/>
          <a:lstStyle/>
          <a:p>
            <a:fld id="{3B680084-5B28-1F43-ADEE-2725A4021EEF}" type="slidenum">
              <a:rPr lang="en-US" smtClean="0"/>
              <a:t>23</a:t>
            </a:fld>
            <a:endParaRPr lang="en-US"/>
          </a:p>
        </p:txBody>
      </p:sp>
      <p:sp>
        <p:nvSpPr>
          <p:cNvPr id="7" name="Footer Placeholder 6">
            <a:extLst>
              <a:ext uri="{FF2B5EF4-FFF2-40B4-BE49-F238E27FC236}">
                <a16:creationId xmlns:a16="http://schemas.microsoft.com/office/drawing/2014/main" id="{0D036A86-3F66-5D45-B35F-CE7281401A45}"/>
              </a:ext>
            </a:extLst>
          </p:cNvPr>
          <p:cNvSpPr>
            <a:spLocks noGrp="1"/>
          </p:cNvSpPr>
          <p:nvPr>
            <p:ph type="ftr" sz="quarter" idx="11"/>
          </p:nvPr>
        </p:nvSpPr>
        <p:spPr/>
        <p:txBody>
          <a:bodyPr/>
          <a:lstStyle/>
          <a:p>
            <a:r>
              <a:rPr lang="en-US"/>
              <a:t>COE426: Lecture 2</a:t>
            </a:r>
          </a:p>
        </p:txBody>
      </p:sp>
      <p:graphicFrame>
        <p:nvGraphicFramePr>
          <p:cNvPr id="4" name="Content Placeholder 6">
            <a:extLst>
              <a:ext uri="{FF2B5EF4-FFF2-40B4-BE49-F238E27FC236}">
                <a16:creationId xmlns:a16="http://schemas.microsoft.com/office/drawing/2014/main" id="{B5E32B4E-986D-0744-B7D1-16C39A462F8C}"/>
              </a:ext>
            </a:extLst>
          </p:cNvPr>
          <p:cNvGraphicFramePr>
            <a:graphicFrameLocks/>
          </p:cNvGraphicFramePr>
          <p:nvPr/>
        </p:nvGraphicFramePr>
        <p:xfrm>
          <a:off x="1614489" y="2669814"/>
          <a:ext cx="3892694" cy="2787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E1836C16-B5A9-2246-804A-4BF9E62E739C}"/>
              </a:ext>
            </a:extLst>
          </p:cNvPr>
          <p:cNvSpPr txBox="1"/>
          <p:nvPr/>
        </p:nvSpPr>
        <p:spPr>
          <a:xfrm>
            <a:off x="5498977" y="2770724"/>
            <a:ext cx="3070890" cy="2585323"/>
          </a:xfrm>
          <a:prstGeom prst="rect">
            <a:avLst/>
          </a:prstGeom>
          <a:noFill/>
        </p:spPr>
        <p:txBody>
          <a:bodyPr wrap="square" rtlCol="0">
            <a:spAutoFit/>
          </a:bodyPr>
          <a:lstStyle/>
          <a:p>
            <a:pPr marL="257175" indent="-257175">
              <a:buFont typeface="+mj-lt"/>
              <a:buAutoNum type="arabicPeriod"/>
            </a:pPr>
            <a:r>
              <a:rPr lang="en-IE" b="1" dirty="0"/>
              <a:t>Capture</a:t>
            </a:r>
            <a:r>
              <a:rPr lang="en-IE" dirty="0"/>
              <a:t> – Obtain and record information</a:t>
            </a:r>
          </a:p>
          <a:p>
            <a:pPr marL="257175" indent="-257175">
              <a:buFont typeface="+mj-lt"/>
              <a:buAutoNum type="arabicPeriod"/>
            </a:pPr>
            <a:r>
              <a:rPr lang="en-IE" b="1" dirty="0"/>
              <a:t>Store</a:t>
            </a:r>
            <a:r>
              <a:rPr lang="en-IE" dirty="0"/>
              <a:t> – Save the information electronically or in paper format</a:t>
            </a:r>
          </a:p>
          <a:p>
            <a:pPr marL="257175" indent="-257175">
              <a:buFont typeface="+mj-lt"/>
              <a:buAutoNum type="arabicPeriod"/>
            </a:pPr>
            <a:r>
              <a:rPr lang="en-IE" b="1" dirty="0"/>
              <a:t>Use</a:t>
            </a:r>
            <a:r>
              <a:rPr lang="en-IE" dirty="0"/>
              <a:t> – Use or reuse information </a:t>
            </a:r>
          </a:p>
          <a:p>
            <a:pPr marL="257175" indent="-257175">
              <a:buFont typeface="+mj-lt"/>
              <a:buAutoNum type="arabicPeriod"/>
            </a:pPr>
            <a:r>
              <a:rPr lang="en-IE" b="1" dirty="0"/>
              <a:t>Destroy</a:t>
            </a:r>
            <a:r>
              <a:rPr lang="en-IE" dirty="0"/>
              <a:t> – Delete, erase or shred information</a:t>
            </a:r>
          </a:p>
        </p:txBody>
      </p:sp>
    </p:spTree>
    <p:extLst>
      <p:ext uri="{BB962C8B-B14F-4D97-AF65-F5344CB8AC3E}">
        <p14:creationId xmlns:p14="http://schemas.microsoft.com/office/powerpoint/2010/main" val="17486706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FD43A-B903-3641-97B9-6415D773F5E6}"/>
              </a:ext>
            </a:extLst>
          </p:cNvPr>
          <p:cNvSpPr>
            <a:spLocks noGrp="1"/>
          </p:cNvSpPr>
          <p:nvPr>
            <p:ph type="title"/>
          </p:nvPr>
        </p:nvSpPr>
        <p:spPr/>
        <p:txBody>
          <a:bodyPr/>
          <a:lstStyle/>
          <a:p>
            <a:r>
              <a:rPr lang="en-IE" dirty="0"/>
              <a:t>GDPR Information Life Cycle</a:t>
            </a:r>
            <a:endParaRPr lang="en-US" dirty="0"/>
          </a:p>
        </p:txBody>
      </p:sp>
      <p:sp>
        <p:nvSpPr>
          <p:cNvPr id="12" name="Slide Number Placeholder 11">
            <a:extLst>
              <a:ext uri="{FF2B5EF4-FFF2-40B4-BE49-F238E27FC236}">
                <a16:creationId xmlns:a16="http://schemas.microsoft.com/office/drawing/2014/main" id="{D8A2FAA7-CE9F-A844-834F-3778097F02CF}"/>
              </a:ext>
            </a:extLst>
          </p:cNvPr>
          <p:cNvSpPr>
            <a:spLocks noGrp="1"/>
          </p:cNvSpPr>
          <p:nvPr>
            <p:ph type="sldNum" sz="quarter" idx="10"/>
          </p:nvPr>
        </p:nvSpPr>
        <p:spPr/>
        <p:txBody>
          <a:bodyPr/>
          <a:lstStyle/>
          <a:p>
            <a:fld id="{3B680084-5B28-1F43-ADEE-2725A4021EEF}" type="slidenum">
              <a:rPr lang="en-US" smtClean="0"/>
              <a:pPr/>
              <a:t>24</a:t>
            </a:fld>
            <a:endParaRPr lang="en-US"/>
          </a:p>
        </p:txBody>
      </p:sp>
      <p:sp>
        <p:nvSpPr>
          <p:cNvPr id="11" name="Footer Placeholder 10">
            <a:extLst>
              <a:ext uri="{FF2B5EF4-FFF2-40B4-BE49-F238E27FC236}">
                <a16:creationId xmlns:a16="http://schemas.microsoft.com/office/drawing/2014/main" id="{4957A3C7-6C1C-DC45-8D7B-D62DA185CF36}"/>
              </a:ext>
            </a:extLst>
          </p:cNvPr>
          <p:cNvSpPr>
            <a:spLocks noGrp="1"/>
          </p:cNvSpPr>
          <p:nvPr>
            <p:ph type="ftr" sz="quarter" idx="11"/>
          </p:nvPr>
        </p:nvSpPr>
        <p:spPr/>
        <p:txBody>
          <a:bodyPr/>
          <a:lstStyle/>
          <a:p>
            <a:r>
              <a:rPr lang="en-US"/>
              <a:t>COE426: Lecture 2</a:t>
            </a:r>
          </a:p>
        </p:txBody>
      </p:sp>
      <p:sp>
        <p:nvSpPr>
          <p:cNvPr id="5" name="TextBox 4">
            <a:extLst>
              <a:ext uri="{FF2B5EF4-FFF2-40B4-BE49-F238E27FC236}">
                <a16:creationId xmlns:a16="http://schemas.microsoft.com/office/drawing/2014/main" id="{55C9D8E7-CB4D-0A40-8D81-E30D8EDA2341}"/>
              </a:ext>
            </a:extLst>
          </p:cNvPr>
          <p:cNvSpPr txBox="1"/>
          <p:nvPr/>
        </p:nvSpPr>
        <p:spPr>
          <a:xfrm>
            <a:off x="3755223" y="1551058"/>
            <a:ext cx="5124450" cy="646331"/>
          </a:xfrm>
          <a:prstGeom prst="rect">
            <a:avLst/>
          </a:prstGeom>
          <a:noFill/>
        </p:spPr>
        <p:txBody>
          <a:bodyPr wrap="square" rtlCol="0">
            <a:spAutoFit/>
          </a:bodyPr>
          <a:lstStyle/>
          <a:p>
            <a:r>
              <a:rPr lang="en-IE" sz="1200" b="1" dirty="0">
                <a:solidFill>
                  <a:srgbClr val="7030A0"/>
                </a:solidFill>
              </a:rPr>
              <a:t>Data Protection by Design and by Default </a:t>
            </a:r>
          </a:p>
          <a:p>
            <a:r>
              <a:rPr lang="en-IE" sz="1200" b="1" dirty="0">
                <a:solidFill>
                  <a:srgbClr val="7030A0"/>
                </a:solidFill>
              </a:rPr>
              <a:t>Data Protection Impact Assessment (DPIA) </a:t>
            </a:r>
          </a:p>
          <a:p>
            <a:r>
              <a:rPr lang="en-IE" sz="1200" b="1" dirty="0">
                <a:solidFill>
                  <a:srgbClr val="7030A0"/>
                </a:solidFill>
              </a:rPr>
              <a:t>Documentation</a:t>
            </a:r>
          </a:p>
        </p:txBody>
      </p:sp>
      <p:sp>
        <p:nvSpPr>
          <p:cNvPr id="6" name="Rectangle 5">
            <a:extLst>
              <a:ext uri="{FF2B5EF4-FFF2-40B4-BE49-F238E27FC236}">
                <a16:creationId xmlns:a16="http://schemas.microsoft.com/office/drawing/2014/main" id="{A8A5B3B7-2BF1-5643-8668-72736BBCD1B4}"/>
              </a:ext>
            </a:extLst>
          </p:cNvPr>
          <p:cNvSpPr/>
          <p:nvPr/>
        </p:nvSpPr>
        <p:spPr>
          <a:xfrm>
            <a:off x="703082" y="3009287"/>
            <a:ext cx="3318235" cy="830997"/>
          </a:xfrm>
          <a:prstGeom prst="rect">
            <a:avLst/>
          </a:prstGeom>
        </p:spPr>
        <p:txBody>
          <a:bodyPr wrap="square">
            <a:spAutoFit/>
          </a:bodyPr>
          <a:lstStyle/>
          <a:p>
            <a:r>
              <a:rPr lang="en-IE" sz="1200" b="1" dirty="0">
                <a:solidFill>
                  <a:srgbClr val="C00000"/>
                </a:solidFill>
              </a:rPr>
              <a:t>Retention Period </a:t>
            </a:r>
          </a:p>
          <a:p>
            <a:r>
              <a:rPr lang="en-IE" sz="1200" b="1" dirty="0">
                <a:solidFill>
                  <a:srgbClr val="C00000"/>
                </a:solidFill>
              </a:rPr>
              <a:t>Right to erasure</a:t>
            </a:r>
          </a:p>
          <a:p>
            <a:r>
              <a:rPr lang="en-IE" sz="1200" b="1" dirty="0">
                <a:solidFill>
                  <a:srgbClr val="C00000"/>
                </a:solidFill>
              </a:rPr>
              <a:t>Portability</a:t>
            </a:r>
          </a:p>
          <a:p>
            <a:r>
              <a:rPr lang="en-IE" sz="1200" b="1" dirty="0">
                <a:solidFill>
                  <a:srgbClr val="C00000"/>
                </a:solidFill>
              </a:rPr>
              <a:t>Third Party copies</a:t>
            </a:r>
            <a:endParaRPr lang="en-IE" sz="1200" dirty="0">
              <a:solidFill>
                <a:srgbClr val="C00000"/>
              </a:solidFill>
            </a:endParaRPr>
          </a:p>
        </p:txBody>
      </p:sp>
      <p:sp>
        <p:nvSpPr>
          <p:cNvPr id="7" name="TextBox 6">
            <a:extLst>
              <a:ext uri="{FF2B5EF4-FFF2-40B4-BE49-F238E27FC236}">
                <a16:creationId xmlns:a16="http://schemas.microsoft.com/office/drawing/2014/main" id="{84D4B9A0-EEA6-4342-B60D-E473D9880BCE}"/>
              </a:ext>
            </a:extLst>
          </p:cNvPr>
          <p:cNvSpPr txBox="1"/>
          <p:nvPr/>
        </p:nvSpPr>
        <p:spPr>
          <a:xfrm>
            <a:off x="2057400" y="5042601"/>
            <a:ext cx="5555030" cy="646331"/>
          </a:xfrm>
          <a:prstGeom prst="rect">
            <a:avLst/>
          </a:prstGeom>
          <a:noFill/>
        </p:spPr>
        <p:txBody>
          <a:bodyPr wrap="square" rtlCol="0">
            <a:spAutoFit/>
          </a:bodyPr>
          <a:lstStyle/>
          <a:p>
            <a:r>
              <a:rPr lang="en-IE" sz="1200" b="1" dirty="0">
                <a:solidFill>
                  <a:srgbClr val="0070C0"/>
                </a:solidFill>
              </a:rPr>
              <a:t>Appropriate use Consent </a:t>
            </a:r>
          </a:p>
          <a:p>
            <a:r>
              <a:rPr lang="en-IE" sz="1200" b="1" dirty="0">
                <a:solidFill>
                  <a:srgbClr val="0070C0"/>
                </a:solidFill>
              </a:rPr>
              <a:t>Manage Consent</a:t>
            </a:r>
          </a:p>
          <a:p>
            <a:r>
              <a:rPr lang="en-IE" sz="1200" b="1" dirty="0">
                <a:solidFill>
                  <a:srgbClr val="0070C0"/>
                </a:solidFill>
              </a:rPr>
              <a:t>Restricted International Transfers</a:t>
            </a:r>
            <a:endParaRPr lang="en-IE" sz="1200" dirty="0">
              <a:solidFill>
                <a:srgbClr val="0070C0"/>
              </a:solidFill>
            </a:endParaRPr>
          </a:p>
        </p:txBody>
      </p:sp>
      <p:sp>
        <p:nvSpPr>
          <p:cNvPr id="8" name="Rectangle 7">
            <a:extLst>
              <a:ext uri="{FF2B5EF4-FFF2-40B4-BE49-F238E27FC236}">
                <a16:creationId xmlns:a16="http://schemas.microsoft.com/office/drawing/2014/main" id="{4418B13B-AAFA-554B-AA1E-0C81D57F77FF}"/>
              </a:ext>
            </a:extLst>
          </p:cNvPr>
          <p:cNvSpPr/>
          <p:nvPr/>
        </p:nvSpPr>
        <p:spPr>
          <a:xfrm>
            <a:off x="5857507" y="3013501"/>
            <a:ext cx="2125912" cy="830997"/>
          </a:xfrm>
          <a:prstGeom prst="rect">
            <a:avLst/>
          </a:prstGeom>
          <a:noFill/>
        </p:spPr>
        <p:txBody>
          <a:bodyPr wrap="square">
            <a:spAutoFit/>
          </a:bodyPr>
          <a:lstStyle/>
          <a:p>
            <a:r>
              <a:rPr lang="en-IE" sz="1200" b="1" dirty="0">
                <a:solidFill>
                  <a:schemeClr val="accent2"/>
                </a:solidFill>
              </a:rPr>
              <a:t>Data Minimisation</a:t>
            </a:r>
          </a:p>
          <a:p>
            <a:r>
              <a:rPr lang="en-IE" sz="1200" b="1" dirty="0">
                <a:solidFill>
                  <a:schemeClr val="accent2"/>
                </a:solidFill>
              </a:rPr>
              <a:t>Privacy Notices</a:t>
            </a:r>
          </a:p>
          <a:p>
            <a:r>
              <a:rPr lang="en-IE" sz="1200" b="1" dirty="0">
                <a:solidFill>
                  <a:schemeClr val="accent2"/>
                </a:solidFill>
              </a:rPr>
              <a:t>Privacy Rights</a:t>
            </a:r>
            <a:r>
              <a:rPr lang="en-IE" sz="1200" dirty="0">
                <a:solidFill>
                  <a:schemeClr val="accent2"/>
                </a:solidFill>
              </a:rPr>
              <a:t> </a:t>
            </a:r>
          </a:p>
          <a:p>
            <a:r>
              <a:rPr lang="en-IE" sz="1200" b="1" dirty="0">
                <a:solidFill>
                  <a:schemeClr val="accent2"/>
                </a:solidFill>
              </a:rPr>
              <a:t>Obtain Consent </a:t>
            </a:r>
            <a:endParaRPr lang="en-IE" sz="1200" dirty="0">
              <a:solidFill>
                <a:schemeClr val="accent2"/>
              </a:solidFill>
            </a:endParaRPr>
          </a:p>
        </p:txBody>
      </p:sp>
      <p:sp>
        <p:nvSpPr>
          <p:cNvPr id="9" name="TextBox 8">
            <a:extLst>
              <a:ext uri="{FF2B5EF4-FFF2-40B4-BE49-F238E27FC236}">
                <a16:creationId xmlns:a16="http://schemas.microsoft.com/office/drawing/2014/main" id="{25D0857F-C40E-204F-872A-D0B9CF48A856}"/>
              </a:ext>
            </a:extLst>
          </p:cNvPr>
          <p:cNvSpPr txBox="1"/>
          <p:nvPr/>
        </p:nvSpPr>
        <p:spPr>
          <a:xfrm>
            <a:off x="5524242" y="4652182"/>
            <a:ext cx="3086099" cy="1015663"/>
          </a:xfrm>
          <a:prstGeom prst="rect">
            <a:avLst/>
          </a:prstGeom>
          <a:noFill/>
        </p:spPr>
        <p:txBody>
          <a:bodyPr wrap="square" rtlCol="0">
            <a:spAutoFit/>
          </a:bodyPr>
          <a:lstStyle/>
          <a:p>
            <a:r>
              <a:rPr lang="en-IE" sz="1200" b="1" dirty="0">
                <a:solidFill>
                  <a:srgbClr val="00B050"/>
                </a:solidFill>
              </a:rPr>
              <a:t>Safe and Secure</a:t>
            </a:r>
          </a:p>
          <a:p>
            <a:r>
              <a:rPr lang="en-IE" sz="1200" b="1" dirty="0">
                <a:solidFill>
                  <a:srgbClr val="00B050"/>
                </a:solidFill>
              </a:rPr>
              <a:t>Restricted Access </a:t>
            </a:r>
          </a:p>
          <a:p>
            <a:r>
              <a:rPr lang="en-IE" sz="1200" b="1" dirty="0">
                <a:solidFill>
                  <a:srgbClr val="00B050"/>
                </a:solidFill>
              </a:rPr>
              <a:t>Data Inventory </a:t>
            </a:r>
          </a:p>
          <a:p>
            <a:r>
              <a:rPr lang="en-IE" sz="1200" b="1" dirty="0">
                <a:solidFill>
                  <a:srgbClr val="00B050"/>
                </a:solidFill>
              </a:rPr>
              <a:t>Subject Access Requests </a:t>
            </a:r>
          </a:p>
          <a:p>
            <a:r>
              <a:rPr lang="en-IE" sz="1200" b="1" dirty="0">
                <a:solidFill>
                  <a:srgbClr val="00B050"/>
                </a:solidFill>
              </a:rPr>
              <a:t>Contracts with Data Processors</a:t>
            </a:r>
          </a:p>
        </p:txBody>
      </p:sp>
      <p:grpSp>
        <p:nvGrpSpPr>
          <p:cNvPr id="29" name="Group 28"/>
          <p:cNvGrpSpPr/>
          <p:nvPr/>
        </p:nvGrpSpPr>
        <p:grpSpPr>
          <a:xfrm>
            <a:off x="3755223" y="2312437"/>
            <a:ext cx="777552" cy="505408"/>
            <a:chOff x="1167266" y="260"/>
            <a:chExt cx="777552" cy="505408"/>
          </a:xfrm>
        </p:grpSpPr>
        <p:sp>
          <p:nvSpPr>
            <p:cNvPr id="45" name="Rounded Rectangle 44"/>
            <p:cNvSpPr/>
            <p:nvPr/>
          </p:nvSpPr>
          <p:spPr>
            <a:xfrm>
              <a:off x="1167266" y="260"/>
              <a:ext cx="777552" cy="505408"/>
            </a:xfrm>
            <a:prstGeom prst="roundRect">
              <a:avLst/>
            </a:prstGeom>
            <a:solidFill>
              <a:srgbClr val="7030A0"/>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46" name="Rounded Rectangle 4"/>
            <p:cNvSpPr txBox="1"/>
            <p:nvPr/>
          </p:nvSpPr>
          <p:spPr>
            <a:xfrm>
              <a:off x="1191938" y="24932"/>
              <a:ext cx="728208" cy="456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prstClr val="white"/>
                  </a:solidFill>
                  <a:latin typeface="Calibri" panose="020F0502020204030204"/>
                  <a:ea typeface="+mn-ea"/>
                  <a:cs typeface="+mn-cs"/>
                </a:rPr>
                <a:t>Assess</a:t>
              </a:r>
            </a:p>
          </p:txBody>
        </p:sp>
      </p:grpSp>
      <p:sp>
        <p:nvSpPr>
          <p:cNvPr id="30" name="Straight Connector 5"/>
          <p:cNvSpPr/>
          <p:nvPr/>
        </p:nvSpPr>
        <p:spPr>
          <a:xfrm>
            <a:off x="3133288" y="2565142"/>
            <a:ext cx="2021422" cy="2021422"/>
          </a:xfrm>
          <a:custGeom>
            <a:avLst/>
            <a:gdLst/>
            <a:ahLst/>
            <a:cxnLst/>
            <a:rect l="0" t="0" r="0" b="0"/>
            <a:pathLst>
              <a:path>
                <a:moveTo>
                  <a:pt x="1503887" y="128489"/>
                </a:moveTo>
                <a:arcTo wR="1010711" hR="1010711" stAng="17952354" swAng="1213256"/>
              </a:path>
            </a:pathLst>
          </a:custGeom>
          <a:noFill/>
          <a:ln w="57150">
            <a:tailEnd type="arrow"/>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31" name="Group 30"/>
          <p:cNvGrpSpPr/>
          <p:nvPr/>
        </p:nvGrpSpPr>
        <p:grpSpPr>
          <a:xfrm>
            <a:off x="4666330" y="3010821"/>
            <a:ext cx="877825" cy="505408"/>
            <a:chOff x="2078373" y="698644"/>
            <a:chExt cx="877825" cy="505408"/>
          </a:xfrm>
        </p:grpSpPr>
        <p:sp>
          <p:nvSpPr>
            <p:cNvPr id="43" name="Rounded Rectangle 42"/>
            <p:cNvSpPr/>
            <p:nvPr/>
          </p:nvSpPr>
          <p:spPr>
            <a:xfrm>
              <a:off x="2078373" y="698644"/>
              <a:ext cx="877825" cy="505408"/>
            </a:xfrm>
            <a:prstGeom prst="roundRect">
              <a:avLst/>
            </a:prstGeom>
            <a:solidFill>
              <a:schemeClr val="accent2"/>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44" name="Rounded Rectangle 7"/>
            <p:cNvSpPr txBox="1"/>
            <p:nvPr/>
          </p:nvSpPr>
          <p:spPr>
            <a:xfrm>
              <a:off x="2103045" y="723316"/>
              <a:ext cx="828481" cy="456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prstClr val="white"/>
                  </a:solidFill>
                  <a:latin typeface="Calibri" panose="020F0502020204030204"/>
                  <a:ea typeface="+mn-ea"/>
                  <a:cs typeface="+mn-cs"/>
                </a:rPr>
                <a:t>Capture</a:t>
              </a:r>
            </a:p>
          </p:txBody>
        </p:sp>
      </p:grpSp>
      <p:grpSp>
        <p:nvGrpSpPr>
          <p:cNvPr id="32" name="Group 31"/>
          <p:cNvGrpSpPr/>
          <p:nvPr/>
        </p:nvGrpSpPr>
        <p:grpSpPr>
          <a:xfrm>
            <a:off x="4448080" y="4140836"/>
            <a:ext cx="777552" cy="505408"/>
            <a:chOff x="1860123" y="1828659"/>
            <a:chExt cx="777552" cy="505408"/>
          </a:xfrm>
        </p:grpSpPr>
        <p:sp>
          <p:nvSpPr>
            <p:cNvPr id="41" name="Rounded Rectangle 40"/>
            <p:cNvSpPr/>
            <p:nvPr/>
          </p:nvSpPr>
          <p:spPr>
            <a:xfrm>
              <a:off x="1860123" y="1828659"/>
              <a:ext cx="777552" cy="505408"/>
            </a:xfrm>
            <a:prstGeom prst="roundRect">
              <a:avLst/>
            </a:prstGeom>
            <a:solidFill>
              <a:srgbClr val="00B050"/>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42" name="Rounded Rectangle 9"/>
            <p:cNvSpPr txBox="1"/>
            <p:nvPr/>
          </p:nvSpPr>
          <p:spPr>
            <a:xfrm>
              <a:off x="1884795" y="1853331"/>
              <a:ext cx="728208" cy="456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prstClr val="white"/>
                  </a:solidFill>
                  <a:latin typeface="Calibri" panose="020F0502020204030204"/>
                  <a:ea typeface="+mn-ea"/>
                  <a:cs typeface="+mn-cs"/>
                </a:rPr>
                <a:t>Store</a:t>
              </a:r>
            </a:p>
          </p:txBody>
        </p:sp>
      </p:grpSp>
      <p:grpSp>
        <p:nvGrpSpPr>
          <p:cNvPr id="33" name="Group 32"/>
          <p:cNvGrpSpPr/>
          <p:nvPr/>
        </p:nvGrpSpPr>
        <p:grpSpPr>
          <a:xfrm>
            <a:off x="3161142" y="4140831"/>
            <a:ext cx="777552" cy="505408"/>
            <a:chOff x="573185" y="1828654"/>
            <a:chExt cx="777552" cy="505408"/>
          </a:xfrm>
        </p:grpSpPr>
        <p:sp>
          <p:nvSpPr>
            <p:cNvPr id="39" name="Rounded Rectangle 38"/>
            <p:cNvSpPr/>
            <p:nvPr/>
          </p:nvSpPr>
          <p:spPr>
            <a:xfrm>
              <a:off x="573185" y="1828654"/>
              <a:ext cx="777552" cy="505408"/>
            </a:xfrm>
            <a:prstGeom prst="roundRect">
              <a:avLst/>
            </a:prstGeom>
            <a:solidFill>
              <a:srgbClr val="5B9BD5">
                <a:hueOff val="0"/>
                <a:satOff val="0"/>
                <a:lumOff val="0"/>
                <a:alphaOff val="0"/>
              </a:srgbClr>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40" name="Rounded Rectangle 11"/>
            <p:cNvSpPr txBox="1"/>
            <p:nvPr/>
          </p:nvSpPr>
          <p:spPr>
            <a:xfrm>
              <a:off x="597857" y="1853326"/>
              <a:ext cx="728208" cy="456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prstClr val="white"/>
                  </a:solidFill>
                  <a:latin typeface="Calibri" panose="020F0502020204030204"/>
                  <a:ea typeface="+mn-ea"/>
                  <a:cs typeface="+mn-cs"/>
                </a:rPr>
                <a:t>Use</a:t>
              </a:r>
            </a:p>
          </p:txBody>
        </p:sp>
      </p:grpSp>
      <p:sp>
        <p:nvSpPr>
          <p:cNvPr id="34" name="Straight Connector 12"/>
          <p:cNvSpPr/>
          <p:nvPr/>
        </p:nvSpPr>
        <p:spPr>
          <a:xfrm>
            <a:off x="3133288" y="2565142"/>
            <a:ext cx="2021422" cy="2021422"/>
          </a:xfrm>
          <a:custGeom>
            <a:avLst/>
            <a:gdLst/>
            <a:ahLst/>
            <a:cxnLst/>
            <a:rect l="0" t="0" r="0" b="0"/>
            <a:pathLst>
              <a:path>
                <a:moveTo>
                  <a:pt x="107328" y="1463963"/>
                </a:moveTo>
                <a:arcTo wR="1010711" hR="1010711" stAng="9201348" swAng="1361054"/>
              </a:path>
            </a:pathLst>
          </a:custGeom>
          <a:noFill/>
          <a:ln w="57150">
            <a:tailEnd type="arrow"/>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35" name="Group 34"/>
          <p:cNvGrpSpPr/>
          <p:nvPr/>
        </p:nvGrpSpPr>
        <p:grpSpPr>
          <a:xfrm>
            <a:off x="2717857" y="3010821"/>
            <a:ext cx="929797" cy="505408"/>
            <a:chOff x="129900" y="698644"/>
            <a:chExt cx="929797" cy="505408"/>
          </a:xfrm>
        </p:grpSpPr>
        <p:sp>
          <p:nvSpPr>
            <p:cNvPr id="37" name="Rounded Rectangle 36"/>
            <p:cNvSpPr/>
            <p:nvPr/>
          </p:nvSpPr>
          <p:spPr>
            <a:xfrm>
              <a:off x="129900" y="698644"/>
              <a:ext cx="929797" cy="505408"/>
            </a:xfrm>
            <a:prstGeom prst="roundRect">
              <a:avLst/>
            </a:prstGeom>
            <a:solidFill>
              <a:srgbClr val="C00000"/>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8" name="Rounded Rectangle 14"/>
            <p:cNvSpPr txBox="1"/>
            <p:nvPr/>
          </p:nvSpPr>
          <p:spPr>
            <a:xfrm>
              <a:off x="154572" y="723316"/>
              <a:ext cx="880453" cy="456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prstClr val="white"/>
                  </a:solidFill>
                  <a:latin typeface="Calibri" panose="020F0502020204030204"/>
                  <a:ea typeface="+mn-ea"/>
                  <a:cs typeface="+mn-cs"/>
                </a:rPr>
                <a:t>Destroy</a:t>
              </a:r>
            </a:p>
          </p:txBody>
        </p:sp>
      </p:grpSp>
      <p:sp>
        <p:nvSpPr>
          <p:cNvPr id="36" name="Straight Connector 15"/>
          <p:cNvSpPr/>
          <p:nvPr/>
        </p:nvSpPr>
        <p:spPr>
          <a:xfrm>
            <a:off x="3133288" y="2565142"/>
            <a:ext cx="2021422" cy="2021422"/>
          </a:xfrm>
          <a:custGeom>
            <a:avLst/>
            <a:gdLst/>
            <a:ahLst/>
            <a:cxnLst/>
            <a:rect l="0" t="0" r="0" b="0"/>
            <a:pathLst>
              <a:path>
                <a:moveTo>
                  <a:pt x="242999" y="353325"/>
                </a:moveTo>
                <a:arcTo wR="1010711" hR="1010711" stAng="13234391" swAng="1213256"/>
              </a:path>
            </a:pathLst>
          </a:custGeom>
          <a:noFill/>
          <a:ln w="57150">
            <a:tailEnd type="arrow"/>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8" name="Straight Connector 5"/>
          <p:cNvSpPr/>
          <p:nvPr/>
        </p:nvSpPr>
        <p:spPr>
          <a:xfrm rot="3464727">
            <a:off x="2962713" y="2688548"/>
            <a:ext cx="2021422" cy="2021422"/>
          </a:xfrm>
          <a:custGeom>
            <a:avLst/>
            <a:gdLst/>
            <a:ahLst/>
            <a:cxnLst/>
            <a:rect l="0" t="0" r="0" b="0"/>
            <a:pathLst>
              <a:path>
                <a:moveTo>
                  <a:pt x="1503887" y="128489"/>
                </a:moveTo>
                <a:arcTo wR="1010711" hR="1010711" stAng="17952354" swAng="1213256"/>
              </a:path>
            </a:pathLst>
          </a:custGeom>
          <a:noFill/>
          <a:ln w="57150">
            <a:tailEnd type="arrow"/>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9" name="Straight Connector 5"/>
          <p:cNvSpPr/>
          <p:nvPr/>
        </p:nvSpPr>
        <p:spPr>
          <a:xfrm rot="8537018">
            <a:off x="3183999" y="2414073"/>
            <a:ext cx="2021422" cy="2021422"/>
          </a:xfrm>
          <a:custGeom>
            <a:avLst/>
            <a:gdLst/>
            <a:ahLst/>
            <a:cxnLst/>
            <a:rect l="0" t="0" r="0" b="0"/>
            <a:pathLst>
              <a:path>
                <a:moveTo>
                  <a:pt x="1503887" y="128489"/>
                </a:moveTo>
                <a:arcTo wR="1010711" hR="1010711" stAng="17952354" swAng="1213256"/>
              </a:path>
            </a:pathLst>
          </a:custGeom>
          <a:noFill/>
          <a:ln w="57150">
            <a:tailEnd type="arrow"/>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89027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6B6AC6-8B70-6F49-AA80-BC1F19A413C9}"/>
              </a:ext>
            </a:extLst>
          </p:cNvPr>
          <p:cNvSpPr>
            <a:spLocks noGrp="1"/>
          </p:cNvSpPr>
          <p:nvPr>
            <p:ph idx="1"/>
          </p:nvPr>
        </p:nvSpPr>
        <p:spPr/>
        <p:txBody>
          <a:bodyPr>
            <a:normAutofit lnSpcReduction="10000"/>
          </a:bodyPr>
          <a:lstStyle/>
          <a:p>
            <a:pPr marL="385763" indent="-385763"/>
            <a:r>
              <a:rPr lang="en-US" dirty="0"/>
              <a:t>Seven lethal mistakes when designing a new IT system</a:t>
            </a:r>
          </a:p>
          <a:p>
            <a:pPr marL="785813" lvl="1" indent="-385763">
              <a:buFont typeface="+mj-lt"/>
              <a:buAutoNum type="arabicPeriod"/>
            </a:pPr>
            <a:r>
              <a:rPr lang="en-US" dirty="0"/>
              <a:t>Storing data </a:t>
            </a:r>
            <a:r>
              <a:rPr lang="en-US" dirty="0" smtClean="0"/>
              <a:t>forever</a:t>
            </a:r>
          </a:p>
          <a:p>
            <a:pPr marL="1085850" lvl="2" indent="-285750"/>
            <a:r>
              <a:rPr lang="en-US" dirty="0" smtClean="0"/>
              <a:t>Data can take long time to be completely deleted</a:t>
            </a:r>
            <a:endParaRPr lang="en-US" dirty="0"/>
          </a:p>
          <a:p>
            <a:pPr marL="785813" lvl="1" indent="-385763">
              <a:buFont typeface="+mj-lt"/>
              <a:buAutoNum type="arabicPeriod"/>
            </a:pPr>
            <a:r>
              <a:rPr lang="en-US" dirty="0"/>
              <a:t>Reusing data indiscriminately </a:t>
            </a:r>
            <a:endParaRPr lang="en-US" dirty="0" smtClean="0"/>
          </a:p>
          <a:p>
            <a:pPr marL="1085850" lvl="2" indent="-285750"/>
            <a:r>
              <a:rPr lang="en-US" dirty="0" smtClean="0"/>
              <a:t>E.g. Google used user's data for ad personalization</a:t>
            </a:r>
            <a:endParaRPr lang="en-US" dirty="0"/>
          </a:p>
          <a:p>
            <a:pPr marL="785813" lvl="1" indent="-385763">
              <a:buFont typeface="+mj-lt"/>
              <a:buAutoNum type="arabicPeriod"/>
            </a:pPr>
            <a:r>
              <a:rPr lang="en-US" dirty="0"/>
              <a:t>Walled gardens and black markets </a:t>
            </a:r>
            <a:endParaRPr lang="en-US" dirty="0" smtClean="0"/>
          </a:p>
          <a:p>
            <a:pPr lvl="2" indent="-342900"/>
            <a:r>
              <a:rPr lang="en-US" dirty="0" smtClean="0"/>
              <a:t>Ability to download your personal data instantly </a:t>
            </a:r>
          </a:p>
          <a:p>
            <a:pPr lvl="2" indent="-342900"/>
            <a:r>
              <a:rPr lang="en-US" dirty="0" smtClean="0"/>
              <a:t>Third-party ad companies were blocked from accessing data </a:t>
            </a:r>
            <a:endParaRPr lang="en-US" dirty="0"/>
          </a:p>
          <a:p>
            <a:pPr marL="785813" lvl="1" indent="-385763">
              <a:buFont typeface="+mj-lt"/>
              <a:buAutoNum type="arabicPeriod"/>
            </a:pPr>
            <a:r>
              <a:rPr lang="en-US" dirty="0"/>
              <a:t>Risk-agnostic data processing </a:t>
            </a:r>
            <a:endParaRPr lang="en-US" dirty="0" smtClean="0"/>
          </a:p>
          <a:p>
            <a:pPr marL="1085850" lvl="2" indent="-285750"/>
            <a:r>
              <a:rPr lang="en-US" i="1" dirty="0" smtClean="0"/>
              <a:t>"Unless you are breaking stuff, you are not fast enough"</a:t>
            </a:r>
            <a:endParaRPr lang="en-US" i="1" dirty="0"/>
          </a:p>
          <a:p>
            <a:pPr marL="785813" lvl="1" indent="-385763">
              <a:buFont typeface="+mj-lt"/>
              <a:buAutoNum type="arabicPeriod"/>
            </a:pPr>
            <a:r>
              <a:rPr lang="en-US" dirty="0"/>
              <a:t>Hiding data breaches </a:t>
            </a:r>
          </a:p>
          <a:p>
            <a:pPr marL="785813" lvl="1" indent="-385763">
              <a:buFont typeface="+mj-lt"/>
              <a:buAutoNum type="arabicPeriod"/>
            </a:pPr>
            <a:r>
              <a:rPr lang="en-US" dirty="0"/>
              <a:t>Making unexplainable decisions </a:t>
            </a:r>
          </a:p>
          <a:p>
            <a:pPr marL="785813" lvl="1" indent="-385763">
              <a:buFont typeface="+mj-lt"/>
              <a:buAutoNum type="arabicPeriod"/>
            </a:pPr>
            <a:r>
              <a:rPr lang="en-US" dirty="0"/>
              <a:t>Security as secondary goal </a:t>
            </a:r>
          </a:p>
        </p:txBody>
      </p:sp>
      <p:sp>
        <p:nvSpPr>
          <p:cNvPr id="2" name="Title 1">
            <a:extLst>
              <a:ext uri="{FF2B5EF4-FFF2-40B4-BE49-F238E27FC236}">
                <a16:creationId xmlns:a16="http://schemas.microsoft.com/office/drawing/2014/main" id="{7F51DF7F-1DF6-B548-881F-907AA6ADE112}"/>
              </a:ext>
            </a:extLst>
          </p:cNvPr>
          <p:cNvSpPr>
            <a:spLocks noGrp="1"/>
          </p:cNvSpPr>
          <p:nvPr>
            <p:ph type="title"/>
          </p:nvPr>
        </p:nvSpPr>
        <p:spPr/>
        <p:txBody>
          <a:bodyPr/>
          <a:lstStyle/>
          <a:p>
            <a:r>
              <a:rPr lang="en-US" dirty="0"/>
              <a:t>The Seven GDPR Sins</a:t>
            </a:r>
          </a:p>
        </p:txBody>
      </p:sp>
      <p:sp>
        <p:nvSpPr>
          <p:cNvPr id="6" name="Slide Number Placeholder 5">
            <a:extLst>
              <a:ext uri="{FF2B5EF4-FFF2-40B4-BE49-F238E27FC236}">
                <a16:creationId xmlns:a16="http://schemas.microsoft.com/office/drawing/2014/main" id="{F21E89AD-5793-B940-A39B-7117DEAB4AF0}"/>
              </a:ext>
            </a:extLst>
          </p:cNvPr>
          <p:cNvSpPr>
            <a:spLocks noGrp="1"/>
          </p:cNvSpPr>
          <p:nvPr>
            <p:ph type="sldNum" sz="quarter" idx="10"/>
          </p:nvPr>
        </p:nvSpPr>
        <p:spPr/>
        <p:txBody>
          <a:bodyPr/>
          <a:lstStyle/>
          <a:p>
            <a:fld id="{3B680084-5B28-1F43-ADEE-2725A4021EEF}" type="slidenum">
              <a:rPr lang="en-US" smtClean="0"/>
              <a:t>25</a:t>
            </a:fld>
            <a:endParaRPr lang="en-US"/>
          </a:p>
        </p:txBody>
      </p:sp>
      <p:sp>
        <p:nvSpPr>
          <p:cNvPr id="5" name="Footer Placeholder 4">
            <a:extLst>
              <a:ext uri="{FF2B5EF4-FFF2-40B4-BE49-F238E27FC236}">
                <a16:creationId xmlns:a16="http://schemas.microsoft.com/office/drawing/2014/main" id="{93C20CC0-238E-1B4E-A84D-4B08C198D6A0}"/>
              </a:ext>
            </a:extLst>
          </p:cNvPr>
          <p:cNvSpPr>
            <a:spLocks noGrp="1"/>
          </p:cNvSpPr>
          <p:nvPr>
            <p:ph type="ftr" sz="quarter" idx="11"/>
          </p:nvPr>
        </p:nvSpPr>
        <p:spPr/>
        <p:txBody>
          <a:bodyPr/>
          <a:lstStyle/>
          <a:p>
            <a:r>
              <a:rPr lang="en-US"/>
              <a:t>COE426: Lecture 2</a:t>
            </a:r>
            <a:endParaRPr lang="en-US" dirty="0"/>
          </a:p>
        </p:txBody>
      </p:sp>
      <p:sp>
        <p:nvSpPr>
          <p:cNvPr id="7" name="Rectangle 6">
            <a:extLst>
              <a:ext uri="{FF2B5EF4-FFF2-40B4-BE49-F238E27FC236}">
                <a16:creationId xmlns:a16="http://schemas.microsoft.com/office/drawing/2014/main" id="{F4F81848-C2AC-1E40-A0F0-3EC93864499D}"/>
              </a:ext>
            </a:extLst>
          </p:cNvPr>
          <p:cNvSpPr/>
          <p:nvPr/>
        </p:nvSpPr>
        <p:spPr>
          <a:xfrm>
            <a:off x="685800" y="5992929"/>
            <a:ext cx="8148638" cy="400110"/>
          </a:xfrm>
          <a:prstGeom prst="rect">
            <a:avLst/>
          </a:prstGeom>
        </p:spPr>
        <p:txBody>
          <a:bodyPr wrap="square">
            <a:spAutoFit/>
          </a:bodyPr>
          <a:lstStyle/>
          <a:p>
            <a:r>
              <a:rPr lang="en-US" sz="1000" dirty="0"/>
              <a:t>Shastri, S., Wasserman, M. and Chidambaram, V., 2019. The Seven Sins of Personal-Data Processing Systems under GDPR. </a:t>
            </a:r>
            <a:r>
              <a:rPr lang="en-US" sz="1000" i="1" dirty="0"/>
              <a:t>USENIX </a:t>
            </a:r>
            <a:r>
              <a:rPr lang="en-US" sz="1000" i="1" dirty="0" err="1"/>
              <a:t>HotCloud</a:t>
            </a:r>
            <a:r>
              <a:rPr lang="en-US" sz="1000" dirty="0"/>
              <a:t>.</a:t>
            </a:r>
          </a:p>
        </p:txBody>
      </p:sp>
    </p:spTree>
    <p:extLst>
      <p:ext uri="{BB962C8B-B14F-4D97-AF65-F5344CB8AC3E}">
        <p14:creationId xmlns:p14="http://schemas.microsoft.com/office/powerpoint/2010/main" val="20818290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6B6AC6-8B70-6F49-AA80-BC1F19A413C9}"/>
              </a:ext>
            </a:extLst>
          </p:cNvPr>
          <p:cNvSpPr>
            <a:spLocks noGrp="1"/>
          </p:cNvSpPr>
          <p:nvPr>
            <p:ph idx="1"/>
          </p:nvPr>
        </p:nvSpPr>
        <p:spPr/>
        <p:txBody>
          <a:bodyPr>
            <a:normAutofit/>
          </a:bodyPr>
          <a:lstStyle/>
          <a:p>
            <a:pPr marL="385763" indent="-385763"/>
            <a:r>
              <a:rPr lang="en-US" dirty="0"/>
              <a:t>Seven lethal mistakes when designing a new IT system</a:t>
            </a:r>
          </a:p>
          <a:p>
            <a:pPr marL="857250" lvl="1" indent="-457200">
              <a:buFont typeface="+mj-lt"/>
              <a:buAutoNum type="arabicPeriod" startAt="8"/>
            </a:pPr>
            <a:r>
              <a:rPr lang="en-US" dirty="0" smtClean="0"/>
              <a:t>Hiding </a:t>
            </a:r>
            <a:r>
              <a:rPr lang="en-US" dirty="0"/>
              <a:t>data breaches </a:t>
            </a:r>
            <a:endParaRPr lang="en-US" dirty="0" smtClean="0"/>
          </a:p>
          <a:p>
            <a:pPr lvl="2" indent="-342900"/>
            <a:r>
              <a:rPr lang="en-US" dirty="0" smtClean="0"/>
              <a:t>Prior to GDPR, victims have to check themselves whether they are impacted or not </a:t>
            </a:r>
          </a:p>
          <a:p>
            <a:pPr lvl="2" indent="-342900"/>
            <a:r>
              <a:rPr lang="en-US" dirty="0" smtClean="0"/>
              <a:t>Now, companies must send early notifications to all impacted users </a:t>
            </a:r>
            <a:endParaRPr lang="en-US" dirty="0"/>
          </a:p>
          <a:p>
            <a:pPr marL="785813" lvl="1" indent="-385763">
              <a:buFont typeface="+mj-lt"/>
              <a:buAutoNum type="arabicPeriod" startAt="8"/>
            </a:pPr>
            <a:r>
              <a:rPr lang="en-US" dirty="0"/>
              <a:t>Making unexplainable decisions </a:t>
            </a:r>
            <a:endParaRPr lang="en-US" dirty="0" smtClean="0"/>
          </a:p>
          <a:p>
            <a:pPr marL="1085850" lvl="2" indent="-285750"/>
            <a:r>
              <a:rPr lang="en-US" dirty="0" smtClean="0"/>
              <a:t>Taking care of privacy when using algorithmic decision making</a:t>
            </a:r>
            <a:endParaRPr lang="en-US" dirty="0"/>
          </a:p>
          <a:p>
            <a:pPr marL="785813" lvl="1" indent="-385763">
              <a:buFont typeface="+mj-lt"/>
              <a:buAutoNum type="arabicPeriod" startAt="8"/>
            </a:pPr>
            <a:r>
              <a:rPr lang="en-US" dirty="0"/>
              <a:t>Security as secondary goal </a:t>
            </a:r>
            <a:endParaRPr lang="en-US" dirty="0" smtClean="0"/>
          </a:p>
          <a:p>
            <a:pPr marL="1085850" lvl="2" indent="-285750"/>
            <a:r>
              <a:rPr lang="en-US" dirty="0" smtClean="0"/>
              <a:t>Proactive Vs. Reactive security</a:t>
            </a:r>
            <a:endParaRPr lang="en-US" dirty="0"/>
          </a:p>
        </p:txBody>
      </p:sp>
      <p:sp>
        <p:nvSpPr>
          <p:cNvPr id="2" name="Title 1">
            <a:extLst>
              <a:ext uri="{FF2B5EF4-FFF2-40B4-BE49-F238E27FC236}">
                <a16:creationId xmlns:a16="http://schemas.microsoft.com/office/drawing/2014/main" id="{7F51DF7F-1DF6-B548-881F-907AA6ADE112}"/>
              </a:ext>
            </a:extLst>
          </p:cNvPr>
          <p:cNvSpPr>
            <a:spLocks noGrp="1"/>
          </p:cNvSpPr>
          <p:nvPr>
            <p:ph type="title"/>
          </p:nvPr>
        </p:nvSpPr>
        <p:spPr/>
        <p:txBody>
          <a:bodyPr/>
          <a:lstStyle/>
          <a:p>
            <a:r>
              <a:rPr lang="en-US" dirty="0"/>
              <a:t>The Seven GDPR Sins</a:t>
            </a:r>
          </a:p>
        </p:txBody>
      </p:sp>
      <p:sp>
        <p:nvSpPr>
          <p:cNvPr id="6" name="Slide Number Placeholder 5">
            <a:extLst>
              <a:ext uri="{FF2B5EF4-FFF2-40B4-BE49-F238E27FC236}">
                <a16:creationId xmlns:a16="http://schemas.microsoft.com/office/drawing/2014/main" id="{F21E89AD-5793-B940-A39B-7117DEAB4AF0}"/>
              </a:ext>
            </a:extLst>
          </p:cNvPr>
          <p:cNvSpPr>
            <a:spLocks noGrp="1"/>
          </p:cNvSpPr>
          <p:nvPr>
            <p:ph type="sldNum" sz="quarter" idx="10"/>
          </p:nvPr>
        </p:nvSpPr>
        <p:spPr/>
        <p:txBody>
          <a:bodyPr/>
          <a:lstStyle/>
          <a:p>
            <a:fld id="{3B680084-5B28-1F43-ADEE-2725A4021EEF}" type="slidenum">
              <a:rPr lang="en-US" smtClean="0"/>
              <a:t>26</a:t>
            </a:fld>
            <a:endParaRPr lang="en-US"/>
          </a:p>
        </p:txBody>
      </p:sp>
      <p:sp>
        <p:nvSpPr>
          <p:cNvPr id="5" name="Footer Placeholder 4">
            <a:extLst>
              <a:ext uri="{FF2B5EF4-FFF2-40B4-BE49-F238E27FC236}">
                <a16:creationId xmlns:a16="http://schemas.microsoft.com/office/drawing/2014/main" id="{93C20CC0-238E-1B4E-A84D-4B08C198D6A0}"/>
              </a:ext>
            </a:extLst>
          </p:cNvPr>
          <p:cNvSpPr>
            <a:spLocks noGrp="1"/>
          </p:cNvSpPr>
          <p:nvPr>
            <p:ph type="ftr" sz="quarter" idx="11"/>
          </p:nvPr>
        </p:nvSpPr>
        <p:spPr/>
        <p:txBody>
          <a:bodyPr/>
          <a:lstStyle/>
          <a:p>
            <a:r>
              <a:rPr lang="en-US"/>
              <a:t>COE426: Lecture 2</a:t>
            </a:r>
            <a:endParaRPr lang="en-US" dirty="0"/>
          </a:p>
        </p:txBody>
      </p:sp>
      <p:sp>
        <p:nvSpPr>
          <p:cNvPr id="7" name="Rectangle 6">
            <a:extLst>
              <a:ext uri="{FF2B5EF4-FFF2-40B4-BE49-F238E27FC236}">
                <a16:creationId xmlns:a16="http://schemas.microsoft.com/office/drawing/2014/main" id="{F4F81848-C2AC-1E40-A0F0-3EC93864499D}"/>
              </a:ext>
            </a:extLst>
          </p:cNvPr>
          <p:cNvSpPr/>
          <p:nvPr/>
        </p:nvSpPr>
        <p:spPr>
          <a:xfrm>
            <a:off x="709612" y="5598100"/>
            <a:ext cx="8148638" cy="646331"/>
          </a:xfrm>
          <a:prstGeom prst="rect">
            <a:avLst/>
          </a:prstGeom>
        </p:spPr>
        <p:txBody>
          <a:bodyPr wrap="square">
            <a:spAutoFit/>
          </a:bodyPr>
          <a:lstStyle/>
          <a:p>
            <a:r>
              <a:rPr lang="en-US" dirty="0"/>
              <a:t>Shastri, S., Wasserman, M. and Chidambaram, V., 2019. The Seven Sins of Personal-Data Processing Systems under GDPR. </a:t>
            </a:r>
            <a:r>
              <a:rPr lang="en-US" i="1" dirty="0"/>
              <a:t>USENIX </a:t>
            </a:r>
            <a:r>
              <a:rPr lang="en-US" i="1" dirty="0" err="1"/>
              <a:t>HotCloud</a:t>
            </a:r>
            <a:r>
              <a:rPr lang="en-US" dirty="0"/>
              <a:t>.</a:t>
            </a:r>
          </a:p>
        </p:txBody>
      </p:sp>
    </p:spTree>
    <p:extLst>
      <p:ext uri="{BB962C8B-B14F-4D97-AF65-F5344CB8AC3E}">
        <p14:creationId xmlns:p14="http://schemas.microsoft.com/office/powerpoint/2010/main" val="1639925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0ABB1A4-45C9-7C4B-8FDA-C0808491D613}"/>
              </a:ext>
            </a:extLst>
          </p:cNvPr>
          <p:cNvSpPr>
            <a:spLocks noGrp="1"/>
          </p:cNvSpPr>
          <p:nvPr>
            <p:ph idx="1"/>
          </p:nvPr>
        </p:nvSpPr>
        <p:spPr/>
        <p:txBody>
          <a:bodyPr/>
          <a:lstStyle/>
          <a:p>
            <a:r>
              <a:rPr lang="en-US" dirty="0" smtClean="0"/>
              <a:t>Companies are legally bound to comply with GDPR </a:t>
            </a:r>
          </a:p>
          <a:p>
            <a:r>
              <a:rPr lang="en-US" dirty="0" smtClean="0"/>
              <a:t>Compliance with GDPR is not trivial </a:t>
            </a:r>
          </a:p>
          <a:p>
            <a:r>
              <a:rPr lang="en-US" dirty="0" smtClean="0"/>
              <a:t>For example, </a:t>
            </a:r>
          </a:p>
          <a:p>
            <a:pPr lvl="1"/>
            <a:r>
              <a:rPr lang="en-US" dirty="0" smtClean="0"/>
              <a:t>Three questions when designing a new storage system </a:t>
            </a:r>
          </a:p>
          <a:p>
            <a:pPr marL="1257300" lvl="2" indent="-342900">
              <a:buFont typeface="+mj-lt"/>
              <a:buAutoNum type="arabicPeriod"/>
            </a:pPr>
            <a:r>
              <a:rPr lang="en-US" dirty="0" smtClean="0"/>
              <a:t>What features should a storage system have to be GDPR-compliant? </a:t>
            </a:r>
          </a:p>
          <a:p>
            <a:pPr marL="1257300" lvl="2" indent="-342900">
              <a:buFont typeface="+mj-lt"/>
              <a:buAutoNum type="arabicPeriod"/>
            </a:pPr>
            <a:r>
              <a:rPr lang="en-US" dirty="0" smtClean="0"/>
              <a:t>How does compliance affect the performance of different types of storage system? </a:t>
            </a:r>
          </a:p>
          <a:p>
            <a:pPr marL="1257300" lvl="2" indent="-342900">
              <a:buFont typeface="+mj-lt"/>
              <a:buAutoNum type="arabicPeriod"/>
            </a:pPr>
            <a:r>
              <a:rPr lang="en-US" dirty="0" smtClean="0"/>
              <a:t>What are the technical challenges in achieving strict compliance in an efficient manner? </a:t>
            </a:r>
          </a:p>
        </p:txBody>
      </p:sp>
      <p:sp>
        <p:nvSpPr>
          <p:cNvPr id="2" name="Title 1">
            <a:extLst>
              <a:ext uri="{FF2B5EF4-FFF2-40B4-BE49-F238E27FC236}">
                <a16:creationId xmlns:a16="http://schemas.microsoft.com/office/drawing/2014/main" id="{4F1AF6FC-E02F-E644-BB77-D4E8FC73AA10}"/>
              </a:ext>
            </a:extLst>
          </p:cNvPr>
          <p:cNvSpPr>
            <a:spLocks noGrp="1"/>
          </p:cNvSpPr>
          <p:nvPr>
            <p:ph type="title"/>
          </p:nvPr>
        </p:nvSpPr>
        <p:spPr/>
        <p:txBody>
          <a:bodyPr/>
          <a:lstStyle/>
          <a:p>
            <a:r>
              <a:rPr lang="en-US" dirty="0"/>
              <a:t>Designing GDPR Compliant Systems </a:t>
            </a:r>
          </a:p>
        </p:txBody>
      </p:sp>
      <p:sp>
        <p:nvSpPr>
          <p:cNvPr id="6" name="Slide Number Placeholder 5">
            <a:extLst>
              <a:ext uri="{FF2B5EF4-FFF2-40B4-BE49-F238E27FC236}">
                <a16:creationId xmlns:a16="http://schemas.microsoft.com/office/drawing/2014/main" id="{FABAB307-1D4E-284F-84BB-C0F408CBF278}"/>
              </a:ext>
            </a:extLst>
          </p:cNvPr>
          <p:cNvSpPr>
            <a:spLocks noGrp="1"/>
          </p:cNvSpPr>
          <p:nvPr>
            <p:ph type="sldNum" sz="quarter" idx="10"/>
          </p:nvPr>
        </p:nvSpPr>
        <p:spPr/>
        <p:txBody>
          <a:bodyPr/>
          <a:lstStyle/>
          <a:p>
            <a:fld id="{3B680084-5B28-1F43-ADEE-2725A4021EEF}" type="slidenum">
              <a:rPr lang="en-US" smtClean="0"/>
              <a:t>27</a:t>
            </a:fld>
            <a:endParaRPr lang="en-US"/>
          </a:p>
        </p:txBody>
      </p:sp>
      <p:sp>
        <p:nvSpPr>
          <p:cNvPr id="5" name="Footer Placeholder 4">
            <a:extLst>
              <a:ext uri="{FF2B5EF4-FFF2-40B4-BE49-F238E27FC236}">
                <a16:creationId xmlns:a16="http://schemas.microsoft.com/office/drawing/2014/main" id="{559E9E50-E4CB-B54A-9359-1ED76A3BFEA2}"/>
              </a:ext>
            </a:extLst>
          </p:cNvPr>
          <p:cNvSpPr>
            <a:spLocks noGrp="1"/>
          </p:cNvSpPr>
          <p:nvPr>
            <p:ph type="ftr" sz="quarter" idx="11"/>
          </p:nvPr>
        </p:nvSpPr>
        <p:spPr/>
        <p:txBody>
          <a:bodyPr/>
          <a:lstStyle/>
          <a:p>
            <a:r>
              <a:rPr lang="en-US"/>
              <a:t>COE426: Lecture 2</a:t>
            </a:r>
          </a:p>
        </p:txBody>
      </p:sp>
    </p:spTree>
    <p:extLst>
      <p:ext uri="{BB962C8B-B14F-4D97-AF65-F5344CB8AC3E}">
        <p14:creationId xmlns:p14="http://schemas.microsoft.com/office/powerpoint/2010/main" val="9005561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0ABB1A4-45C9-7C4B-8FDA-C0808491D613}"/>
              </a:ext>
            </a:extLst>
          </p:cNvPr>
          <p:cNvSpPr>
            <a:spLocks noGrp="1"/>
          </p:cNvSpPr>
          <p:nvPr>
            <p:ph idx="1"/>
          </p:nvPr>
        </p:nvSpPr>
        <p:spPr/>
        <p:txBody>
          <a:bodyPr/>
          <a:lstStyle/>
          <a:p>
            <a:r>
              <a:rPr lang="en-US" dirty="0" smtClean="0"/>
              <a:t>GDPR is intentionally </a:t>
            </a:r>
            <a:r>
              <a:rPr lang="en-US" i="1" dirty="0" smtClean="0"/>
              <a:t>vague </a:t>
            </a:r>
            <a:r>
              <a:rPr lang="en-US" dirty="0" smtClean="0"/>
              <a:t>in terms of technical specifications </a:t>
            </a:r>
            <a:endParaRPr lang="en-US" i="1" dirty="0" smtClean="0"/>
          </a:p>
          <a:p>
            <a:r>
              <a:rPr lang="en-US" dirty="0" smtClean="0"/>
              <a:t>Features for GDPR-Compliant storage systems </a:t>
            </a:r>
          </a:p>
          <a:p>
            <a:pPr marL="914400" lvl="1" indent="-457200">
              <a:buFont typeface="+mj-lt"/>
              <a:buAutoNum type="arabicPeriod"/>
            </a:pPr>
            <a:r>
              <a:rPr lang="en-US" dirty="0" smtClean="0"/>
              <a:t>Timely deletion</a:t>
            </a:r>
          </a:p>
          <a:p>
            <a:pPr marL="914400" lvl="1" indent="-457200">
              <a:buFont typeface="+mj-lt"/>
              <a:buAutoNum type="arabicPeriod"/>
            </a:pPr>
            <a:r>
              <a:rPr lang="en-US" dirty="0" smtClean="0"/>
              <a:t>Monitoring and logging </a:t>
            </a:r>
          </a:p>
          <a:p>
            <a:pPr marL="914400" lvl="1" indent="-457200">
              <a:buFont typeface="+mj-lt"/>
              <a:buAutoNum type="arabicPeriod"/>
            </a:pPr>
            <a:r>
              <a:rPr lang="en-US" dirty="0" smtClean="0"/>
              <a:t>Indexing via metadata </a:t>
            </a:r>
          </a:p>
          <a:p>
            <a:pPr marL="914400" lvl="1" indent="-457200">
              <a:buFont typeface="+mj-lt"/>
              <a:buAutoNum type="arabicPeriod"/>
            </a:pPr>
            <a:r>
              <a:rPr lang="en-US" dirty="0" smtClean="0"/>
              <a:t>Access control </a:t>
            </a:r>
          </a:p>
          <a:p>
            <a:pPr marL="914400" lvl="1" indent="-457200">
              <a:buFont typeface="+mj-lt"/>
              <a:buAutoNum type="arabicPeriod"/>
            </a:pPr>
            <a:r>
              <a:rPr lang="en-US" dirty="0" smtClean="0"/>
              <a:t>Encryption </a:t>
            </a:r>
          </a:p>
          <a:p>
            <a:pPr marL="914400" lvl="1" indent="-457200">
              <a:buFont typeface="+mj-lt"/>
              <a:buAutoNum type="arabicPeriod"/>
            </a:pPr>
            <a:r>
              <a:rPr lang="en-US" dirty="0" smtClean="0"/>
              <a:t>Managing data location</a:t>
            </a:r>
          </a:p>
        </p:txBody>
      </p:sp>
      <p:sp>
        <p:nvSpPr>
          <p:cNvPr id="2" name="Title 1">
            <a:extLst>
              <a:ext uri="{FF2B5EF4-FFF2-40B4-BE49-F238E27FC236}">
                <a16:creationId xmlns:a16="http://schemas.microsoft.com/office/drawing/2014/main" id="{4F1AF6FC-E02F-E644-BB77-D4E8FC73AA10}"/>
              </a:ext>
            </a:extLst>
          </p:cNvPr>
          <p:cNvSpPr>
            <a:spLocks noGrp="1"/>
          </p:cNvSpPr>
          <p:nvPr>
            <p:ph type="title"/>
          </p:nvPr>
        </p:nvSpPr>
        <p:spPr/>
        <p:txBody>
          <a:bodyPr/>
          <a:lstStyle/>
          <a:p>
            <a:r>
              <a:rPr lang="en-US" dirty="0"/>
              <a:t>Designing </a:t>
            </a:r>
            <a:r>
              <a:rPr lang="en-US" dirty="0" smtClean="0"/>
              <a:t>for GDPR Compliance</a:t>
            </a:r>
            <a:endParaRPr lang="en-US" dirty="0"/>
          </a:p>
        </p:txBody>
      </p:sp>
      <p:sp>
        <p:nvSpPr>
          <p:cNvPr id="6" name="Slide Number Placeholder 5">
            <a:extLst>
              <a:ext uri="{FF2B5EF4-FFF2-40B4-BE49-F238E27FC236}">
                <a16:creationId xmlns:a16="http://schemas.microsoft.com/office/drawing/2014/main" id="{FABAB307-1D4E-284F-84BB-C0F408CBF278}"/>
              </a:ext>
            </a:extLst>
          </p:cNvPr>
          <p:cNvSpPr>
            <a:spLocks noGrp="1"/>
          </p:cNvSpPr>
          <p:nvPr>
            <p:ph type="sldNum" sz="quarter" idx="10"/>
          </p:nvPr>
        </p:nvSpPr>
        <p:spPr/>
        <p:txBody>
          <a:bodyPr/>
          <a:lstStyle/>
          <a:p>
            <a:fld id="{3B680084-5B28-1F43-ADEE-2725A4021EEF}" type="slidenum">
              <a:rPr lang="en-US" smtClean="0"/>
              <a:t>28</a:t>
            </a:fld>
            <a:endParaRPr lang="en-US"/>
          </a:p>
        </p:txBody>
      </p:sp>
      <p:sp>
        <p:nvSpPr>
          <p:cNvPr id="5" name="Footer Placeholder 4">
            <a:extLst>
              <a:ext uri="{FF2B5EF4-FFF2-40B4-BE49-F238E27FC236}">
                <a16:creationId xmlns:a16="http://schemas.microsoft.com/office/drawing/2014/main" id="{559E9E50-E4CB-B54A-9359-1ED76A3BFEA2}"/>
              </a:ext>
            </a:extLst>
          </p:cNvPr>
          <p:cNvSpPr>
            <a:spLocks noGrp="1"/>
          </p:cNvSpPr>
          <p:nvPr>
            <p:ph type="ftr" sz="quarter" idx="11"/>
          </p:nvPr>
        </p:nvSpPr>
        <p:spPr/>
        <p:txBody>
          <a:bodyPr/>
          <a:lstStyle/>
          <a:p>
            <a:r>
              <a:rPr lang="en-US"/>
              <a:t>COE426: Lecture 2</a:t>
            </a:r>
          </a:p>
        </p:txBody>
      </p:sp>
      <p:sp>
        <p:nvSpPr>
          <p:cNvPr id="3" name="Rectangle 2"/>
          <p:cNvSpPr/>
          <p:nvPr/>
        </p:nvSpPr>
        <p:spPr>
          <a:xfrm>
            <a:off x="609600" y="5956240"/>
            <a:ext cx="8229600" cy="400110"/>
          </a:xfrm>
          <a:prstGeom prst="rect">
            <a:avLst/>
          </a:prstGeom>
        </p:spPr>
        <p:txBody>
          <a:bodyPr wrap="square">
            <a:spAutoFit/>
          </a:bodyPr>
          <a:lstStyle/>
          <a:p>
            <a:r>
              <a:rPr lang="en-US" sz="1000" dirty="0">
                <a:solidFill>
                  <a:srgbClr val="222222"/>
                </a:solidFill>
                <a:latin typeface="Arial" panose="020B0604020202020204" pitchFamily="34" charset="0"/>
              </a:rPr>
              <a:t>Shah, </a:t>
            </a:r>
            <a:r>
              <a:rPr lang="en-US" sz="1000" dirty="0" err="1">
                <a:solidFill>
                  <a:srgbClr val="222222"/>
                </a:solidFill>
                <a:latin typeface="Arial" panose="020B0604020202020204" pitchFamily="34" charset="0"/>
              </a:rPr>
              <a:t>Aashaka</a:t>
            </a:r>
            <a:r>
              <a:rPr lang="en-US" sz="1000" dirty="0">
                <a:solidFill>
                  <a:srgbClr val="222222"/>
                </a:solidFill>
                <a:latin typeface="Arial" panose="020B0604020202020204" pitchFamily="34" charset="0"/>
              </a:rPr>
              <a:t>, Vinay </a:t>
            </a:r>
            <a:r>
              <a:rPr lang="en-US" sz="1000" dirty="0" err="1">
                <a:solidFill>
                  <a:srgbClr val="222222"/>
                </a:solidFill>
                <a:latin typeface="Arial" panose="020B0604020202020204" pitchFamily="34" charset="0"/>
              </a:rPr>
              <a:t>Banakar</a:t>
            </a:r>
            <a:r>
              <a:rPr lang="en-US" sz="1000" dirty="0">
                <a:solidFill>
                  <a:srgbClr val="222222"/>
                </a:solidFill>
                <a:latin typeface="Arial" panose="020B0604020202020204" pitchFamily="34" charset="0"/>
              </a:rPr>
              <a:t>, </a:t>
            </a:r>
            <a:r>
              <a:rPr lang="en-US" sz="1000" dirty="0" err="1">
                <a:solidFill>
                  <a:srgbClr val="222222"/>
                </a:solidFill>
                <a:latin typeface="Arial" panose="020B0604020202020204" pitchFamily="34" charset="0"/>
              </a:rPr>
              <a:t>Supreeth</a:t>
            </a:r>
            <a:r>
              <a:rPr lang="en-US" sz="1000" dirty="0">
                <a:solidFill>
                  <a:srgbClr val="222222"/>
                </a:solidFill>
                <a:latin typeface="Arial" panose="020B0604020202020204" pitchFamily="34" charset="0"/>
              </a:rPr>
              <a:t> </a:t>
            </a:r>
            <a:r>
              <a:rPr lang="en-US" sz="1000" dirty="0" err="1">
                <a:solidFill>
                  <a:srgbClr val="222222"/>
                </a:solidFill>
                <a:latin typeface="Arial" panose="020B0604020202020204" pitchFamily="34" charset="0"/>
              </a:rPr>
              <a:t>Shastri</a:t>
            </a:r>
            <a:r>
              <a:rPr lang="en-US" sz="1000" dirty="0">
                <a:solidFill>
                  <a:srgbClr val="222222"/>
                </a:solidFill>
                <a:latin typeface="Arial" panose="020B0604020202020204" pitchFamily="34" charset="0"/>
              </a:rPr>
              <a:t>, Melissa Wasserman, and Vijay Chidambaram. "Analyzing the Impact of {GDPR} on Storage Systems." In </a:t>
            </a:r>
            <a:r>
              <a:rPr lang="en-US" sz="1000" i="1" dirty="0">
                <a:solidFill>
                  <a:srgbClr val="222222"/>
                </a:solidFill>
                <a:latin typeface="Arial" panose="020B0604020202020204" pitchFamily="34" charset="0"/>
              </a:rPr>
              <a:t>11th {USENIX} Workshop on Hot Topics in Storage and File Systems (</a:t>
            </a:r>
            <a:r>
              <a:rPr lang="en-US" sz="1000" i="1" dirty="0" err="1">
                <a:solidFill>
                  <a:srgbClr val="222222"/>
                </a:solidFill>
                <a:latin typeface="Arial" panose="020B0604020202020204" pitchFamily="34" charset="0"/>
              </a:rPr>
              <a:t>HotStorage</a:t>
            </a:r>
            <a:r>
              <a:rPr lang="en-US" sz="1000" i="1" dirty="0">
                <a:solidFill>
                  <a:srgbClr val="222222"/>
                </a:solidFill>
                <a:latin typeface="Arial" panose="020B0604020202020204" pitchFamily="34" charset="0"/>
              </a:rPr>
              <a:t> 19)</a:t>
            </a:r>
            <a:r>
              <a:rPr lang="en-US" sz="1000" dirty="0">
                <a:solidFill>
                  <a:srgbClr val="222222"/>
                </a:solidFill>
                <a:latin typeface="Arial" panose="020B0604020202020204" pitchFamily="34" charset="0"/>
              </a:rPr>
              <a:t>. 2019.</a:t>
            </a:r>
            <a:endParaRPr lang="en-US" sz="1000" dirty="0"/>
          </a:p>
        </p:txBody>
      </p:sp>
    </p:spTree>
    <p:extLst>
      <p:ext uri="{BB962C8B-B14F-4D97-AF65-F5344CB8AC3E}">
        <p14:creationId xmlns:p14="http://schemas.microsoft.com/office/powerpoint/2010/main" val="10093106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E85AB0-F2EC-3740-BE83-665C33D4FB63}"/>
              </a:ext>
            </a:extLst>
          </p:cNvPr>
          <p:cNvSpPr>
            <a:spLocks noGrp="1"/>
          </p:cNvSpPr>
          <p:nvPr>
            <p:ph idx="1"/>
          </p:nvPr>
        </p:nvSpPr>
        <p:spPr/>
        <p:txBody>
          <a:bodyPr>
            <a:normAutofit/>
          </a:bodyPr>
          <a:lstStyle/>
          <a:p>
            <a:r>
              <a:rPr lang="en-US" dirty="0"/>
              <a:t>The Anti-Cyber Crime (2007)</a:t>
            </a:r>
          </a:p>
          <a:p>
            <a:pPr lvl="1"/>
            <a:r>
              <a:rPr lang="en-US" dirty="0"/>
              <a:t>A cybercrime as 'any action which involves the use of computers or computer networks, in violation of the provisions of this Law</a:t>
            </a:r>
          </a:p>
          <a:p>
            <a:pPr lvl="1"/>
            <a:r>
              <a:rPr lang="en-US" dirty="0"/>
              <a:t>Privacy-related offences under the Anti-Cyber Crime Law include:</a:t>
            </a:r>
          </a:p>
          <a:p>
            <a:pPr lvl="2"/>
            <a:r>
              <a:rPr lang="en-US" dirty="0"/>
              <a:t>spying on, interception or reception of data transmitted</a:t>
            </a:r>
          </a:p>
          <a:p>
            <a:pPr lvl="2"/>
            <a:r>
              <a:rPr lang="en-US" dirty="0"/>
              <a:t>invasion of privacy through the misuse of camera equipped mobile phones and the like</a:t>
            </a:r>
          </a:p>
          <a:p>
            <a:pPr lvl="2"/>
            <a:r>
              <a:rPr lang="en-US" dirty="0"/>
              <a:t>unlawful access to computers with the intention to delete, erase, destroy, leak, damage, alter or redistribute private data</a:t>
            </a:r>
          </a:p>
          <a:p>
            <a:pPr lvl="1"/>
            <a:r>
              <a:rPr lang="en-US" dirty="0"/>
              <a:t>The Anti-Cyber Crime  penalties including imprisonment for up to 10 years and fines of SAR 5M</a:t>
            </a:r>
          </a:p>
          <a:p>
            <a:endParaRPr lang="en-US" dirty="0"/>
          </a:p>
          <a:p>
            <a:endParaRPr lang="en-US" dirty="0"/>
          </a:p>
        </p:txBody>
      </p:sp>
      <p:sp>
        <p:nvSpPr>
          <p:cNvPr id="3" name="Title 2">
            <a:extLst>
              <a:ext uri="{FF2B5EF4-FFF2-40B4-BE49-F238E27FC236}">
                <a16:creationId xmlns:a16="http://schemas.microsoft.com/office/drawing/2014/main" id="{B46D0D30-FD0F-B548-8FE8-907B4C7CA4DE}"/>
              </a:ext>
            </a:extLst>
          </p:cNvPr>
          <p:cNvSpPr>
            <a:spLocks noGrp="1"/>
          </p:cNvSpPr>
          <p:nvPr>
            <p:ph type="title"/>
          </p:nvPr>
        </p:nvSpPr>
        <p:spPr/>
        <p:txBody>
          <a:bodyPr/>
          <a:lstStyle/>
          <a:p>
            <a:r>
              <a:rPr lang="en-US" dirty="0"/>
              <a:t>Sectoral Privacy Laws in Saudi Arabia</a:t>
            </a:r>
          </a:p>
        </p:txBody>
      </p:sp>
      <p:sp>
        <p:nvSpPr>
          <p:cNvPr id="4" name="Slide Number Placeholder 3">
            <a:extLst>
              <a:ext uri="{FF2B5EF4-FFF2-40B4-BE49-F238E27FC236}">
                <a16:creationId xmlns:a16="http://schemas.microsoft.com/office/drawing/2014/main" id="{8FB0852E-3831-3E4E-B806-A6DB3A3DF7C4}"/>
              </a:ext>
            </a:extLst>
          </p:cNvPr>
          <p:cNvSpPr>
            <a:spLocks noGrp="1"/>
          </p:cNvSpPr>
          <p:nvPr>
            <p:ph type="sldNum" sz="quarter" idx="10"/>
          </p:nvPr>
        </p:nvSpPr>
        <p:spPr/>
        <p:txBody>
          <a:bodyPr/>
          <a:lstStyle/>
          <a:p>
            <a:fld id="{AB8D479C-BA14-6743-B5E9-E73E392A7250}" type="slidenum">
              <a:rPr lang="en-US" altLang="en-US" smtClean="0"/>
              <a:pPr/>
              <a:t>29</a:t>
            </a:fld>
            <a:endParaRPr lang="en-US" altLang="en-US" dirty="0"/>
          </a:p>
        </p:txBody>
      </p:sp>
      <p:sp>
        <p:nvSpPr>
          <p:cNvPr id="5" name="Footer Placeholder 4">
            <a:extLst>
              <a:ext uri="{FF2B5EF4-FFF2-40B4-BE49-F238E27FC236}">
                <a16:creationId xmlns:a16="http://schemas.microsoft.com/office/drawing/2014/main" id="{9B52F4C4-8028-B646-B00C-24F01E24D8AA}"/>
              </a:ext>
            </a:extLst>
          </p:cNvPr>
          <p:cNvSpPr>
            <a:spLocks noGrp="1"/>
          </p:cNvSpPr>
          <p:nvPr>
            <p:ph type="ftr" sz="quarter" idx="11"/>
          </p:nvPr>
        </p:nvSpPr>
        <p:spPr/>
        <p:txBody>
          <a:bodyPr/>
          <a:lstStyle/>
          <a:p>
            <a:r>
              <a:rPr lang="en-US"/>
              <a:t>COE426: Lecture 2</a:t>
            </a:r>
            <a:endParaRPr lang="en-US" dirty="0"/>
          </a:p>
        </p:txBody>
      </p:sp>
      <p:sp>
        <p:nvSpPr>
          <p:cNvPr id="8" name="Rectangle 7">
            <a:extLst>
              <a:ext uri="{FF2B5EF4-FFF2-40B4-BE49-F238E27FC236}">
                <a16:creationId xmlns:a16="http://schemas.microsoft.com/office/drawing/2014/main" id="{98AE893D-4495-7445-9E51-C264850851E1}"/>
              </a:ext>
            </a:extLst>
          </p:cNvPr>
          <p:cNvSpPr/>
          <p:nvPr/>
        </p:nvSpPr>
        <p:spPr>
          <a:xfrm>
            <a:off x="990600" y="6191018"/>
            <a:ext cx="4572000" cy="246221"/>
          </a:xfrm>
          <a:prstGeom prst="rect">
            <a:avLst/>
          </a:prstGeom>
        </p:spPr>
        <p:txBody>
          <a:bodyPr>
            <a:spAutoFit/>
          </a:bodyPr>
          <a:lstStyle/>
          <a:p>
            <a:r>
              <a:rPr lang="en-US" sz="1000" dirty="0">
                <a:hlinkClick r:id="rId2"/>
              </a:rPr>
              <a:t>https://www.mcit.gov.sa/sites/default/files/anti_cyber_crime_law_en_0.pdf</a:t>
            </a:r>
            <a:endParaRPr lang="en-US" sz="1000" dirty="0"/>
          </a:p>
        </p:txBody>
      </p:sp>
    </p:spTree>
    <p:extLst>
      <p:ext uri="{BB962C8B-B14F-4D97-AF65-F5344CB8AC3E}">
        <p14:creationId xmlns:p14="http://schemas.microsoft.com/office/powerpoint/2010/main" val="88776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280816E-42B4-5D46-B6D3-41512995786A}"/>
              </a:ext>
            </a:extLst>
          </p:cNvPr>
          <p:cNvSpPr>
            <a:spLocks noGrp="1"/>
          </p:cNvSpPr>
          <p:nvPr>
            <p:ph idx="1"/>
          </p:nvPr>
        </p:nvSpPr>
        <p:spPr/>
        <p:txBody>
          <a:bodyPr>
            <a:normAutofit fontScale="92500" lnSpcReduction="10000"/>
          </a:bodyPr>
          <a:lstStyle/>
          <a:p>
            <a:r>
              <a:rPr lang="en-US" dirty="0"/>
              <a:t>Read the Fair Information Practices Principles</a:t>
            </a:r>
          </a:p>
          <a:p>
            <a:pPr lvl="1"/>
            <a:r>
              <a:rPr lang="en-US" dirty="0">
                <a:hlinkClick r:id="rId2"/>
              </a:rPr>
              <a:t>https://www.privacyfirst.nl/acties-3/item/154-the-fair-information-principles-canada.html</a:t>
            </a:r>
            <a:endParaRPr lang="en-US" dirty="0"/>
          </a:p>
          <a:p>
            <a:r>
              <a:rPr lang="en-US" dirty="0"/>
              <a:t>Read the HIPAA Privacy Rule  Summary of the privacy rule</a:t>
            </a:r>
          </a:p>
          <a:p>
            <a:pPr lvl="1"/>
            <a:r>
              <a:rPr lang="en-US" dirty="0">
                <a:hlinkClick r:id="rId3"/>
              </a:rPr>
              <a:t>https://www.hhs.gov/sites/default/files/privacysummary.pdf  </a:t>
            </a:r>
            <a:endParaRPr lang="en-US" dirty="0"/>
          </a:p>
          <a:p>
            <a:r>
              <a:rPr lang="en-US" dirty="0"/>
              <a:t>Read the GDPR principles</a:t>
            </a:r>
          </a:p>
          <a:p>
            <a:pPr lvl="1"/>
            <a:r>
              <a:rPr lang="en-US" dirty="0">
                <a:hlinkClick r:id="rId4"/>
              </a:rPr>
              <a:t>https://gdpr.eu/what-is-gdpr/</a:t>
            </a:r>
            <a:endParaRPr lang="en-US" dirty="0"/>
          </a:p>
          <a:p>
            <a:r>
              <a:rPr lang="en-US" dirty="0"/>
              <a:t>Think about these questions:</a:t>
            </a:r>
          </a:p>
          <a:p>
            <a:pPr lvl="1"/>
            <a:r>
              <a:rPr lang="en-US" dirty="0"/>
              <a:t>What are the common concepts and principles these privacy laws and regulations?</a:t>
            </a:r>
          </a:p>
          <a:p>
            <a:pPr lvl="1"/>
            <a:r>
              <a:rPr lang="en-US" dirty="0"/>
              <a:t>Are there parts of the policy that are too vague? If so, suggest  alternatives</a:t>
            </a:r>
          </a:p>
          <a:p>
            <a:pPr lvl="1"/>
            <a:r>
              <a:rPr lang="en-US" dirty="0"/>
              <a:t>Identify any data privacy laws and regulations in Saudi Arabia</a:t>
            </a:r>
          </a:p>
          <a:p>
            <a:pPr marL="0" indent="0">
              <a:buNone/>
            </a:pPr>
            <a:endParaRPr lang="en-US" dirty="0"/>
          </a:p>
          <a:p>
            <a:endParaRPr lang="en-US" dirty="0"/>
          </a:p>
          <a:p>
            <a:endParaRPr lang="en-US" dirty="0"/>
          </a:p>
        </p:txBody>
      </p:sp>
      <p:sp>
        <p:nvSpPr>
          <p:cNvPr id="2" name="object 2"/>
          <p:cNvSpPr txBox="1">
            <a:spLocks noGrp="1"/>
          </p:cNvSpPr>
          <p:nvPr>
            <p:ph type="title"/>
          </p:nvPr>
        </p:nvSpPr>
        <p:spPr/>
        <p:txBody>
          <a:bodyPr/>
          <a:lstStyle/>
          <a:p>
            <a:r>
              <a:rPr lang="en-US" dirty="0"/>
              <a:t>Homework for Next Class</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3</a:t>
            </a:fld>
            <a:endParaRPr lang="en-US" dirty="0"/>
          </a:p>
        </p:txBody>
      </p:sp>
      <p:sp>
        <p:nvSpPr>
          <p:cNvPr id="9" name="Footer Placeholder 8">
            <a:extLst>
              <a:ext uri="{FF2B5EF4-FFF2-40B4-BE49-F238E27FC236}">
                <a16:creationId xmlns:a16="http://schemas.microsoft.com/office/drawing/2014/main" id="{94C6A557-B829-6142-9C0D-D7A74E36E669}"/>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9737002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E85AB0-F2EC-3740-BE83-665C33D4FB63}"/>
              </a:ext>
            </a:extLst>
          </p:cNvPr>
          <p:cNvSpPr>
            <a:spLocks noGrp="1"/>
          </p:cNvSpPr>
          <p:nvPr>
            <p:ph idx="1"/>
          </p:nvPr>
        </p:nvSpPr>
        <p:spPr/>
        <p:txBody>
          <a:bodyPr>
            <a:normAutofit/>
          </a:bodyPr>
          <a:lstStyle/>
          <a:p>
            <a:r>
              <a:rPr lang="en-US" dirty="0"/>
              <a:t>Telecoms </a:t>
            </a:r>
            <a:r>
              <a:rPr lang="en-US" dirty="0" err="1"/>
              <a:t>ByLaws</a:t>
            </a:r>
            <a:r>
              <a:rPr lang="en-US" dirty="0"/>
              <a:t> of 2002 </a:t>
            </a:r>
          </a:p>
          <a:p>
            <a:pPr lvl="1"/>
            <a:r>
              <a:rPr lang="en-US" dirty="0"/>
              <a:t>Privacy rights for individuals by protecting the confidentiality of user information. </a:t>
            </a:r>
          </a:p>
          <a:p>
            <a:pPr lvl="1"/>
            <a:r>
              <a:rPr lang="en-US" dirty="0"/>
              <a:t>Service provider must not disclose personal information without the user's express written consent</a:t>
            </a:r>
          </a:p>
          <a:p>
            <a:r>
              <a:rPr lang="en-US" dirty="0"/>
              <a:t>Banking Consumer Protection Principles of 2013 </a:t>
            </a:r>
          </a:p>
          <a:p>
            <a:pPr lvl="1"/>
            <a:r>
              <a:rPr lang="en-US" dirty="0"/>
              <a:t>Requires banks to implement appropriate control and protection mechanisms </a:t>
            </a:r>
          </a:p>
          <a:p>
            <a:pPr lvl="1"/>
            <a:r>
              <a:rPr lang="en-US" dirty="0"/>
              <a:t>Objective is to </a:t>
            </a:r>
            <a:r>
              <a:rPr lang="en-US" dirty="0" err="1"/>
              <a:t>afeguard</a:t>
            </a:r>
            <a:r>
              <a:rPr lang="en-US" dirty="0"/>
              <a:t> consumer financial and personal information</a:t>
            </a:r>
          </a:p>
          <a:p>
            <a:endParaRPr lang="en-US" dirty="0"/>
          </a:p>
        </p:txBody>
      </p:sp>
      <p:sp>
        <p:nvSpPr>
          <p:cNvPr id="3" name="Title 2">
            <a:extLst>
              <a:ext uri="{FF2B5EF4-FFF2-40B4-BE49-F238E27FC236}">
                <a16:creationId xmlns:a16="http://schemas.microsoft.com/office/drawing/2014/main" id="{B46D0D30-FD0F-B548-8FE8-907B4C7CA4DE}"/>
              </a:ext>
            </a:extLst>
          </p:cNvPr>
          <p:cNvSpPr>
            <a:spLocks noGrp="1"/>
          </p:cNvSpPr>
          <p:nvPr>
            <p:ph type="title"/>
          </p:nvPr>
        </p:nvSpPr>
        <p:spPr/>
        <p:txBody>
          <a:bodyPr/>
          <a:lstStyle/>
          <a:p>
            <a:r>
              <a:rPr lang="en-US" dirty="0"/>
              <a:t>Sectoral Privacy Laws in Saudi Arabia</a:t>
            </a:r>
          </a:p>
        </p:txBody>
      </p:sp>
      <p:sp>
        <p:nvSpPr>
          <p:cNvPr id="4" name="Slide Number Placeholder 3">
            <a:extLst>
              <a:ext uri="{FF2B5EF4-FFF2-40B4-BE49-F238E27FC236}">
                <a16:creationId xmlns:a16="http://schemas.microsoft.com/office/drawing/2014/main" id="{8FB0852E-3831-3E4E-B806-A6DB3A3DF7C4}"/>
              </a:ext>
            </a:extLst>
          </p:cNvPr>
          <p:cNvSpPr>
            <a:spLocks noGrp="1"/>
          </p:cNvSpPr>
          <p:nvPr>
            <p:ph type="sldNum" sz="quarter" idx="10"/>
          </p:nvPr>
        </p:nvSpPr>
        <p:spPr/>
        <p:txBody>
          <a:bodyPr/>
          <a:lstStyle/>
          <a:p>
            <a:fld id="{AB8D479C-BA14-6743-B5E9-E73E392A7250}" type="slidenum">
              <a:rPr lang="en-US" altLang="en-US" smtClean="0"/>
              <a:pPr/>
              <a:t>30</a:t>
            </a:fld>
            <a:endParaRPr lang="en-US" altLang="en-US"/>
          </a:p>
        </p:txBody>
      </p:sp>
      <p:sp>
        <p:nvSpPr>
          <p:cNvPr id="5" name="Footer Placeholder 4">
            <a:extLst>
              <a:ext uri="{FF2B5EF4-FFF2-40B4-BE49-F238E27FC236}">
                <a16:creationId xmlns:a16="http://schemas.microsoft.com/office/drawing/2014/main" id="{9B52F4C4-8028-B646-B00C-24F01E24D8AA}"/>
              </a:ext>
            </a:extLst>
          </p:cNvPr>
          <p:cNvSpPr>
            <a:spLocks noGrp="1"/>
          </p:cNvSpPr>
          <p:nvPr>
            <p:ph type="ftr" sz="quarter" idx="11"/>
          </p:nvPr>
        </p:nvSpPr>
        <p:spPr/>
        <p:txBody>
          <a:bodyPr/>
          <a:lstStyle/>
          <a:p>
            <a:r>
              <a:rPr lang="en-US"/>
              <a:t>COE426: Lecture 2</a:t>
            </a:r>
            <a:endParaRPr lang="en-US" dirty="0"/>
          </a:p>
        </p:txBody>
      </p:sp>
      <p:sp>
        <p:nvSpPr>
          <p:cNvPr id="6" name="Rectangle 5">
            <a:extLst>
              <a:ext uri="{FF2B5EF4-FFF2-40B4-BE49-F238E27FC236}">
                <a16:creationId xmlns:a16="http://schemas.microsoft.com/office/drawing/2014/main" id="{AFA4F755-97A6-1946-AEF1-9F5710225916}"/>
              </a:ext>
            </a:extLst>
          </p:cNvPr>
          <p:cNvSpPr/>
          <p:nvPr/>
        </p:nvSpPr>
        <p:spPr>
          <a:xfrm>
            <a:off x="838200" y="5968988"/>
            <a:ext cx="6781800" cy="553998"/>
          </a:xfrm>
          <a:prstGeom prst="rect">
            <a:avLst/>
          </a:prstGeom>
        </p:spPr>
        <p:txBody>
          <a:bodyPr wrap="square">
            <a:spAutoFit/>
          </a:bodyPr>
          <a:lstStyle/>
          <a:p>
            <a:r>
              <a:rPr lang="en-US" sz="1000" dirty="0">
                <a:hlinkClick r:id="rId2"/>
              </a:rPr>
              <a:t>https://platform.dataguidance.com/legal-research/banking-consumer-protection-principles-2013</a:t>
            </a:r>
            <a:endParaRPr lang="en-US" sz="1000" dirty="0"/>
          </a:p>
          <a:p>
            <a:r>
              <a:rPr lang="en-US" sz="1000" dirty="0">
                <a:hlinkClick r:id="rId3"/>
              </a:rPr>
              <a:t>https://platform.dataguidance.com/legal-research/telecom-act-bylaws-2002</a:t>
            </a:r>
            <a:endParaRPr lang="en-US" sz="1000" dirty="0"/>
          </a:p>
          <a:p>
            <a:endParaRPr lang="en-US" sz="1000" dirty="0"/>
          </a:p>
        </p:txBody>
      </p:sp>
    </p:spTree>
    <p:extLst>
      <p:ext uri="{BB962C8B-B14F-4D97-AF65-F5344CB8AC3E}">
        <p14:creationId xmlns:p14="http://schemas.microsoft.com/office/powerpoint/2010/main" val="27853533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643C6D-1B5D-CE4C-8C88-797B18F4CFAD}"/>
              </a:ext>
            </a:extLst>
          </p:cNvPr>
          <p:cNvSpPr>
            <a:spLocks noGrp="1"/>
          </p:cNvSpPr>
          <p:nvPr>
            <p:ph idx="1"/>
          </p:nvPr>
        </p:nvSpPr>
        <p:spPr/>
        <p:txBody>
          <a:bodyPr/>
          <a:lstStyle/>
          <a:p>
            <a:r>
              <a:rPr lang="en-US" smtClean="0"/>
              <a:t>E-commerce Law (2019)</a:t>
            </a:r>
          </a:p>
          <a:p>
            <a:pPr lvl="1"/>
            <a:r>
              <a:rPr lang="en-US" smtClean="0"/>
              <a:t>regulates online economic activities for the sale of products or services, online advertising or data exchange. </a:t>
            </a:r>
          </a:p>
          <a:p>
            <a:pPr lvl="1"/>
            <a:r>
              <a:rPr lang="en-US" smtClean="0"/>
              <a:t>Addresses the collection, use and retention of Consumer Data by introducing European-style data protection principles into national KSA laws for the first time. </a:t>
            </a:r>
          </a:p>
          <a:p>
            <a:r>
              <a:rPr lang="en-US" smtClean="0"/>
              <a:t>Cloud Computing Regulatory Framework of 2019 </a:t>
            </a:r>
          </a:p>
          <a:p>
            <a:pPr lvl="1"/>
            <a:r>
              <a:rPr lang="en-US" smtClean="0"/>
              <a:t>CSPs are required to register with the CITC</a:t>
            </a:r>
          </a:p>
          <a:p>
            <a:pPr lvl="1"/>
            <a:r>
              <a:rPr lang="en-US" smtClean="0"/>
              <a:t>The CSP must inform customers upon request of the information security features they offer to enable the customer to inform its decision</a:t>
            </a:r>
          </a:p>
          <a:p>
            <a:pPr lvl="1"/>
            <a:r>
              <a:rPr lang="en-US" smtClean="0"/>
              <a:t>'Level 3' and 'Level 4' content (as defined in the Cloud Framework) must not be transferred outside the KSA</a:t>
            </a:r>
          </a:p>
          <a:p>
            <a:pPr lvl="1"/>
            <a:endParaRPr lang="en-US" dirty="0"/>
          </a:p>
        </p:txBody>
      </p:sp>
      <p:sp>
        <p:nvSpPr>
          <p:cNvPr id="6" name="Title 5">
            <a:extLst>
              <a:ext uri="{FF2B5EF4-FFF2-40B4-BE49-F238E27FC236}">
                <a16:creationId xmlns:a16="http://schemas.microsoft.com/office/drawing/2014/main" id="{E03D1A8E-A691-D041-91F1-65B88E4CABF1}"/>
              </a:ext>
            </a:extLst>
          </p:cNvPr>
          <p:cNvSpPr>
            <a:spLocks noGrp="1"/>
          </p:cNvSpPr>
          <p:nvPr>
            <p:ph type="title"/>
          </p:nvPr>
        </p:nvSpPr>
        <p:spPr>
          <a:xfrm>
            <a:off x="1447800" y="214313"/>
            <a:ext cx="7696200" cy="623887"/>
          </a:xfrm>
        </p:spPr>
        <p:txBody>
          <a:bodyPr/>
          <a:lstStyle/>
          <a:p>
            <a:r>
              <a:rPr lang="en-US" dirty="0" smtClean="0"/>
              <a:t>Sectoral </a:t>
            </a:r>
            <a:r>
              <a:rPr lang="en-US" dirty="0"/>
              <a:t>Privacy Laws in Saudi </a:t>
            </a:r>
            <a:r>
              <a:rPr lang="en-US" dirty="0" smtClean="0"/>
              <a:t>Arabia</a:t>
            </a:r>
            <a:r>
              <a:rPr lang="en-US" dirty="0"/>
              <a:t>	</a:t>
            </a:r>
          </a:p>
        </p:txBody>
      </p:sp>
      <p:sp>
        <p:nvSpPr>
          <p:cNvPr id="5" name="Slide Number Placeholder 4">
            <a:extLst>
              <a:ext uri="{FF2B5EF4-FFF2-40B4-BE49-F238E27FC236}">
                <a16:creationId xmlns:a16="http://schemas.microsoft.com/office/drawing/2014/main" id="{BB475330-C855-2348-853A-25D845D9D79E}"/>
              </a:ext>
            </a:extLst>
          </p:cNvPr>
          <p:cNvSpPr>
            <a:spLocks noGrp="1"/>
          </p:cNvSpPr>
          <p:nvPr>
            <p:ph type="sldNum" sz="quarter" idx="10"/>
          </p:nvPr>
        </p:nvSpPr>
        <p:spPr/>
        <p:txBody>
          <a:bodyPr/>
          <a:lstStyle/>
          <a:p>
            <a:fld id="{3E4FE65C-0B6C-2845-80D3-71BAE0608084}" type="slidenum">
              <a:rPr lang="en-US" altLang="en-US" smtClean="0"/>
              <a:pPr/>
              <a:t>31</a:t>
            </a:fld>
            <a:endParaRPr lang="en-US" altLang="en-US" dirty="0"/>
          </a:p>
        </p:txBody>
      </p:sp>
      <p:sp>
        <p:nvSpPr>
          <p:cNvPr id="4" name="Footer Placeholder 3">
            <a:extLst>
              <a:ext uri="{FF2B5EF4-FFF2-40B4-BE49-F238E27FC236}">
                <a16:creationId xmlns:a16="http://schemas.microsoft.com/office/drawing/2014/main" id="{EBADAC96-FC1D-984F-8E07-340A3E63DBCB}"/>
              </a:ext>
            </a:extLst>
          </p:cNvPr>
          <p:cNvSpPr>
            <a:spLocks noGrp="1"/>
          </p:cNvSpPr>
          <p:nvPr>
            <p:ph type="ftr" sz="quarter" idx="11"/>
          </p:nvPr>
        </p:nvSpPr>
        <p:spPr/>
        <p:txBody>
          <a:bodyPr/>
          <a:lstStyle/>
          <a:p>
            <a:r>
              <a:rPr lang="en-US" smtClean="0"/>
              <a:t>COE426: Lecture 2</a:t>
            </a:r>
            <a:endParaRPr lang="en-US"/>
          </a:p>
        </p:txBody>
      </p:sp>
      <p:sp>
        <p:nvSpPr>
          <p:cNvPr id="7" name="Rectangle 6">
            <a:extLst>
              <a:ext uri="{FF2B5EF4-FFF2-40B4-BE49-F238E27FC236}">
                <a16:creationId xmlns:a16="http://schemas.microsoft.com/office/drawing/2014/main" id="{9732B2FC-5D52-1643-AC0E-8C7AD082016C}"/>
              </a:ext>
            </a:extLst>
          </p:cNvPr>
          <p:cNvSpPr/>
          <p:nvPr/>
        </p:nvSpPr>
        <p:spPr>
          <a:xfrm>
            <a:off x="914400" y="5953222"/>
            <a:ext cx="7507288" cy="553998"/>
          </a:xfrm>
          <a:prstGeom prst="rect">
            <a:avLst/>
          </a:prstGeom>
        </p:spPr>
        <p:txBody>
          <a:bodyPr wrap="square">
            <a:spAutoFit/>
          </a:bodyPr>
          <a:lstStyle/>
          <a:p>
            <a:r>
              <a:rPr lang="en-US" sz="1000" dirty="0">
                <a:hlinkClick r:id="rId2"/>
              </a:rPr>
              <a:t>htthttps://mc.gov.sa/en/Regulations/Pages/details.aspx?lawId=aaa4d4cf-ca57-41ff-a3f9-aa8500a3512c&amp;hw=e-commerce</a:t>
            </a:r>
          </a:p>
          <a:p>
            <a:r>
              <a:rPr lang="en-US" sz="1000" dirty="0">
                <a:hlinkClick r:id="rId2"/>
              </a:rPr>
              <a:t>ps://platform.dataguidance.com/legal-research/cloud-computing-regulatory-framework-2019</a:t>
            </a:r>
            <a:endParaRPr lang="en-US" sz="1000" dirty="0"/>
          </a:p>
          <a:p>
            <a:endParaRPr lang="en-US" sz="1000" dirty="0"/>
          </a:p>
        </p:txBody>
      </p:sp>
    </p:spTree>
    <p:extLst>
      <p:ext uri="{BB962C8B-B14F-4D97-AF65-F5344CB8AC3E}">
        <p14:creationId xmlns:p14="http://schemas.microsoft.com/office/powerpoint/2010/main" val="40142366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301804-FA7D-E44B-814D-C3204AF09DD9}"/>
              </a:ext>
            </a:extLst>
          </p:cNvPr>
          <p:cNvSpPr>
            <a:spLocks noGrp="1"/>
          </p:cNvSpPr>
          <p:nvPr>
            <p:ph idx="1"/>
          </p:nvPr>
        </p:nvSpPr>
        <p:spPr/>
        <p:txBody>
          <a:bodyPr>
            <a:normAutofit fontScale="85000" lnSpcReduction="20000"/>
          </a:bodyPr>
          <a:lstStyle/>
          <a:p>
            <a:r>
              <a:rPr lang="en-IE" dirty="0"/>
              <a:t>Marriot International Inc. </a:t>
            </a:r>
          </a:p>
          <a:p>
            <a:pPr lvl="1"/>
            <a:r>
              <a:rPr lang="en-IE" dirty="0"/>
              <a:t>~339 million guest records leaked including payment details </a:t>
            </a:r>
          </a:p>
          <a:p>
            <a:pPr lvl="1"/>
            <a:r>
              <a:rPr lang="en-IE" dirty="0"/>
              <a:t>~30 million are EU</a:t>
            </a:r>
          </a:p>
          <a:p>
            <a:pPr lvl="1"/>
            <a:r>
              <a:rPr lang="en-US" dirty="0"/>
              <a:t>fined </a:t>
            </a:r>
            <a:r>
              <a:rPr lang="en-US" b="1" dirty="0"/>
              <a:t>£99,200,396</a:t>
            </a:r>
            <a:r>
              <a:rPr lang="en-US" dirty="0"/>
              <a:t> for the violation </a:t>
            </a:r>
          </a:p>
          <a:p>
            <a:r>
              <a:rPr lang="en-US" dirty="0"/>
              <a:t>British Airways </a:t>
            </a:r>
          </a:p>
          <a:p>
            <a:pPr lvl="1"/>
            <a:r>
              <a:rPr lang="en-US" dirty="0"/>
              <a:t>~500K customers information </a:t>
            </a:r>
            <a:r>
              <a:rPr lang="en-US" dirty="0" err="1"/>
              <a:t>leakes</a:t>
            </a:r>
            <a:r>
              <a:rPr lang="en-US" dirty="0"/>
              <a:t> </a:t>
            </a:r>
          </a:p>
          <a:p>
            <a:pPr lvl="1"/>
            <a:r>
              <a:rPr lang="en-US" dirty="0"/>
              <a:t>Resulted in a fine of </a:t>
            </a:r>
            <a:r>
              <a:rPr lang="en-US" b="1" dirty="0"/>
              <a:t>£183.39 million</a:t>
            </a:r>
            <a:r>
              <a:rPr lang="en-US" dirty="0"/>
              <a:t>.</a:t>
            </a:r>
          </a:p>
          <a:p>
            <a:r>
              <a:rPr lang="en-US" dirty="0"/>
              <a:t>Google</a:t>
            </a:r>
          </a:p>
          <a:p>
            <a:pPr lvl="1"/>
            <a:r>
              <a:rPr lang="en-US" dirty="0"/>
              <a:t> failing to get valid consent from the users for personalized ads.</a:t>
            </a:r>
          </a:p>
          <a:p>
            <a:pPr lvl="1"/>
            <a:r>
              <a:rPr lang="en-IE" dirty="0"/>
              <a:t>Google was fined </a:t>
            </a:r>
            <a:r>
              <a:rPr lang="en-US" b="1" dirty="0"/>
              <a:t>€50 million	</a:t>
            </a:r>
          </a:p>
          <a:p>
            <a:r>
              <a:rPr lang="en-IE" dirty="0"/>
              <a:t>Facebook</a:t>
            </a:r>
          </a:p>
          <a:p>
            <a:pPr lvl="1"/>
            <a:r>
              <a:rPr lang="en-IE" dirty="0"/>
              <a:t>Related to Cambridge </a:t>
            </a:r>
          </a:p>
          <a:p>
            <a:pPr lvl="1"/>
            <a:r>
              <a:rPr lang="en-US" dirty="0"/>
              <a:t>Fined </a:t>
            </a:r>
            <a:r>
              <a:rPr lang="en-US" b="1" dirty="0"/>
              <a:t>£500,000</a:t>
            </a:r>
            <a:endParaRPr lang="en-IE" dirty="0"/>
          </a:p>
          <a:p>
            <a:r>
              <a:rPr lang="en-IE" dirty="0"/>
              <a:t>List of GPDR fines </a:t>
            </a:r>
          </a:p>
          <a:p>
            <a:pPr lvl="1"/>
            <a:r>
              <a:rPr lang="en-US" dirty="0">
                <a:hlinkClick r:id="rId2"/>
              </a:rPr>
              <a:t>https://www.nathantrust.com/gdpr-fines-penalties</a:t>
            </a:r>
            <a:endParaRPr lang="en-IE" dirty="0"/>
          </a:p>
          <a:p>
            <a:pPr lvl="1"/>
            <a:r>
              <a:rPr lang="en-US" dirty="0">
                <a:hlinkClick r:id="rId3"/>
              </a:rPr>
              <a:t>https://www.cookielawinfo.com/gdpr-fines-biggest-gdpr-violation-examples/</a:t>
            </a:r>
            <a:endParaRPr lang="en-US" dirty="0"/>
          </a:p>
          <a:p>
            <a:endParaRPr lang="en-US" dirty="0"/>
          </a:p>
        </p:txBody>
      </p:sp>
      <p:sp>
        <p:nvSpPr>
          <p:cNvPr id="3" name="Title 2">
            <a:extLst>
              <a:ext uri="{FF2B5EF4-FFF2-40B4-BE49-F238E27FC236}">
                <a16:creationId xmlns:a16="http://schemas.microsoft.com/office/drawing/2014/main" id="{8BE7A0E3-ED78-CB4D-8DF7-137A31237582}"/>
              </a:ext>
            </a:extLst>
          </p:cNvPr>
          <p:cNvSpPr>
            <a:spLocks noGrp="1"/>
          </p:cNvSpPr>
          <p:nvPr>
            <p:ph type="title"/>
          </p:nvPr>
        </p:nvSpPr>
        <p:spPr/>
        <p:txBody>
          <a:bodyPr/>
          <a:lstStyle/>
          <a:p>
            <a:r>
              <a:rPr lang="en-US" dirty="0"/>
              <a:t>Examples of Data Laws Breaches  </a:t>
            </a:r>
          </a:p>
        </p:txBody>
      </p:sp>
      <p:sp>
        <p:nvSpPr>
          <p:cNvPr id="4" name="Slide Number Placeholder 3">
            <a:extLst>
              <a:ext uri="{FF2B5EF4-FFF2-40B4-BE49-F238E27FC236}">
                <a16:creationId xmlns:a16="http://schemas.microsoft.com/office/drawing/2014/main" id="{E7D6C72F-BA5C-A842-8706-3E9562B1C200}"/>
              </a:ext>
            </a:extLst>
          </p:cNvPr>
          <p:cNvSpPr>
            <a:spLocks noGrp="1"/>
          </p:cNvSpPr>
          <p:nvPr>
            <p:ph type="sldNum" sz="quarter" idx="10"/>
          </p:nvPr>
        </p:nvSpPr>
        <p:spPr/>
        <p:txBody>
          <a:bodyPr/>
          <a:lstStyle/>
          <a:p>
            <a:fld id="{AB8D479C-BA14-6743-B5E9-E73E392A7250}" type="slidenum">
              <a:rPr lang="en-US" altLang="en-US" smtClean="0"/>
              <a:pPr/>
              <a:t>32</a:t>
            </a:fld>
            <a:endParaRPr lang="en-US" altLang="en-US"/>
          </a:p>
        </p:txBody>
      </p:sp>
      <p:sp>
        <p:nvSpPr>
          <p:cNvPr id="5" name="Footer Placeholder 4">
            <a:extLst>
              <a:ext uri="{FF2B5EF4-FFF2-40B4-BE49-F238E27FC236}">
                <a16:creationId xmlns:a16="http://schemas.microsoft.com/office/drawing/2014/main" id="{A01127F6-5580-894B-BA25-97DA234D2E13}"/>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4772207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3" name="Rectangle 3">
            <a:extLst>
              <a:ext uri="{FF2B5EF4-FFF2-40B4-BE49-F238E27FC236}">
                <a16:creationId xmlns:a16="http://schemas.microsoft.com/office/drawing/2014/main" id="{A2A676E0-EA99-C64A-A00A-BE1CDFB250C6}"/>
              </a:ext>
            </a:extLst>
          </p:cNvPr>
          <p:cNvSpPr>
            <a:spLocks noGrp="1" noChangeArrowheads="1"/>
          </p:cNvSpPr>
          <p:nvPr>
            <p:ph idx="1"/>
          </p:nvPr>
        </p:nvSpPr>
        <p:spPr/>
        <p:txBody>
          <a:bodyPr>
            <a:normAutofit/>
          </a:bodyPr>
          <a:lstStyle/>
          <a:p>
            <a:r>
              <a:rPr lang="en-US" altLang="en-US" dirty="0"/>
              <a:t>More work to be done to ensure the security of personal information for all individuals in all countries</a:t>
            </a:r>
          </a:p>
          <a:p>
            <a:pPr lvl="1"/>
            <a:endParaRPr lang="en-US" altLang="en-US" dirty="0"/>
          </a:p>
          <a:p>
            <a:r>
              <a:rPr lang="en-US" altLang="en-US" dirty="0"/>
              <a:t>Technological solutions to protect privacy are implemented to a limited extent only</a:t>
            </a:r>
          </a:p>
          <a:p>
            <a:endParaRPr lang="en-US" altLang="en-US" dirty="0"/>
          </a:p>
          <a:p>
            <a:r>
              <a:rPr lang="en-US" altLang="en-US" dirty="0"/>
              <a:t>Not enough being done to encourage the implementation of technical solutions for privacy compliance and enforcement</a:t>
            </a:r>
          </a:p>
        </p:txBody>
      </p:sp>
      <p:sp>
        <p:nvSpPr>
          <p:cNvPr id="3" name="Title 2">
            <a:extLst>
              <a:ext uri="{FF2B5EF4-FFF2-40B4-BE49-F238E27FC236}">
                <a16:creationId xmlns:a16="http://schemas.microsoft.com/office/drawing/2014/main" id="{961E14CE-B879-7245-AF83-97A945CA6B9C}"/>
              </a:ext>
            </a:extLst>
          </p:cNvPr>
          <p:cNvSpPr>
            <a:spLocks noGrp="1"/>
          </p:cNvSpPr>
          <p:nvPr>
            <p:ph type="title"/>
          </p:nvPr>
        </p:nvSpPr>
        <p:spPr/>
        <p:txBody>
          <a:bodyPr/>
          <a:lstStyle/>
          <a:p>
            <a:r>
              <a:rPr lang="en-US" dirty="0"/>
              <a:t>Conclusions</a:t>
            </a:r>
          </a:p>
        </p:txBody>
      </p:sp>
      <p:sp>
        <p:nvSpPr>
          <p:cNvPr id="2078724" name="Text Box 4">
            <a:extLst>
              <a:ext uri="{FF2B5EF4-FFF2-40B4-BE49-F238E27FC236}">
                <a16:creationId xmlns:a16="http://schemas.microsoft.com/office/drawing/2014/main" id="{42472662-0DD9-314B-A080-520AB792AFBC}"/>
              </a:ext>
            </a:extLst>
          </p:cNvPr>
          <p:cNvSpPr txBox="1">
            <a:spLocks noChangeArrowheads="1"/>
          </p:cNvSpPr>
          <p:nvPr/>
        </p:nvSpPr>
        <p:spPr bwMode="auto">
          <a:xfrm>
            <a:off x="5410200" y="762000"/>
            <a:ext cx="3276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a:t>[cf. A.M. Green, Yale, 2004]</a:t>
            </a:r>
          </a:p>
        </p:txBody>
      </p:sp>
      <p:sp>
        <p:nvSpPr>
          <p:cNvPr id="4" name="Footer Placeholder 3">
            <a:extLst>
              <a:ext uri="{FF2B5EF4-FFF2-40B4-BE49-F238E27FC236}">
                <a16:creationId xmlns:a16="http://schemas.microsoft.com/office/drawing/2014/main" id="{CD3CBB42-03B7-B34F-812D-E5020EEDAB8E}"/>
              </a:ext>
            </a:extLst>
          </p:cNvPr>
          <p:cNvSpPr>
            <a:spLocks noGrp="1"/>
          </p:cNvSpPr>
          <p:nvPr>
            <p:ph type="ftr" sz="quarter" idx="11"/>
          </p:nvPr>
        </p:nvSpPr>
        <p:spPr/>
        <p:txBody>
          <a:bodyPr/>
          <a:lstStyle/>
          <a:p>
            <a:r>
              <a:rPr lang="en-US"/>
              <a:t>COE426: Lecture 2</a:t>
            </a:r>
            <a:endParaRPr lang="en-US" dirty="0"/>
          </a:p>
        </p:txBody>
      </p:sp>
      <p:sp>
        <p:nvSpPr>
          <p:cNvPr id="5" name="Slide Number Placeholder 4">
            <a:extLst>
              <a:ext uri="{FF2B5EF4-FFF2-40B4-BE49-F238E27FC236}">
                <a16:creationId xmlns:a16="http://schemas.microsoft.com/office/drawing/2014/main" id="{3A889347-B86F-D64D-86DF-22FAA8CF06C3}"/>
              </a:ext>
            </a:extLst>
          </p:cNvPr>
          <p:cNvSpPr>
            <a:spLocks noGrp="1"/>
          </p:cNvSpPr>
          <p:nvPr>
            <p:ph type="sldNum" sz="quarter" idx="10"/>
          </p:nvPr>
        </p:nvSpPr>
        <p:spPr/>
        <p:txBody>
          <a:bodyPr/>
          <a:lstStyle/>
          <a:p>
            <a:fld id="{AB8D479C-BA14-6743-B5E9-E73E392A7250}" type="slidenum">
              <a:rPr lang="en-US" altLang="en-US" smtClean="0"/>
              <a:pPr/>
              <a:t>33</a:t>
            </a:fld>
            <a:endParaRPr lang="en-US" altLang="en-US"/>
          </a:p>
        </p:txBody>
      </p:sp>
    </p:spTree>
    <p:extLst>
      <p:ext uri="{BB962C8B-B14F-4D97-AF65-F5344CB8AC3E}">
        <p14:creationId xmlns:p14="http://schemas.microsoft.com/office/powerpoint/2010/main" val="59619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We will break out to groups, please check your group number and join the channel in the Course Team on MS TEAMS</a:t>
            </a:r>
          </a:p>
          <a:p>
            <a:r>
              <a:rPr lang="en-US" dirty="0" smtClean="0"/>
              <a:t>Come up with an answer for the following questions</a:t>
            </a:r>
          </a:p>
          <a:p>
            <a:pPr lvl="1"/>
            <a:r>
              <a:rPr lang="en-US" dirty="0"/>
              <a:t>What are the common concepts and principles these privacy laws and regulations?</a:t>
            </a:r>
          </a:p>
          <a:p>
            <a:pPr lvl="1"/>
            <a:r>
              <a:rPr lang="en-US" dirty="0"/>
              <a:t>Are there parts of the policy that are too vague? If so, suggest  alternatives</a:t>
            </a:r>
          </a:p>
          <a:p>
            <a:pPr lvl="1"/>
            <a:r>
              <a:rPr lang="en-US" dirty="0"/>
              <a:t>Identify any data privacy laws and regulations in Saudi Arabia</a:t>
            </a:r>
          </a:p>
          <a:p>
            <a:r>
              <a:rPr lang="en-US" dirty="0" smtClean="0"/>
              <a:t>You have 8 minutes. I will be dropping by and be on "listen" mode </a:t>
            </a:r>
          </a:p>
          <a:p>
            <a:r>
              <a:rPr lang="en-US" dirty="0" smtClean="0"/>
              <a:t>Then, elect one member to share your answers with the class. Each group will have </a:t>
            </a:r>
            <a:r>
              <a:rPr lang="en-US" b="1" dirty="0" smtClean="0"/>
              <a:t>1 minute</a:t>
            </a:r>
            <a:endParaRPr lang="en-US" b="1" dirty="0"/>
          </a:p>
        </p:txBody>
      </p:sp>
      <p:sp>
        <p:nvSpPr>
          <p:cNvPr id="3" name="Title 2"/>
          <p:cNvSpPr>
            <a:spLocks noGrp="1"/>
          </p:cNvSpPr>
          <p:nvPr>
            <p:ph type="title"/>
          </p:nvPr>
        </p:nvSpPr>
        <p:spPr/>
        <p:txBody>
          <a:bodyPr/>
          <a:lstStyle/>
          <a:p>
            <a:r>
              <a:rPr lang="en-US" dirty="0" smtClean="0"/>
              <a:t>Instructions	</a:t>
            </a:r>
            <a:endParaRPr lang="en-US" dirty="0"/>
          </a:p>
        </p:txBody>
      </p:sp>
      <p:sp>
        <p:nvSpPr>
          <p:cNvPr id="4" name="Slide Number Placeholder 3"/>
          <p:cNvSpPr>
            <a:spLocks noGrp="1"/>
          </p:cNvSpPr>
          <p:nvPr>
            <p:ph type="sldNum" sz="quarter" idx="10"/>
          </p:nvPr>
        </p:nvSpPr>
        <p:spPr/>
        <p:txBody>
          <a:bodyPr/>
          <a:lstStyle/>
          <a:p>
            <a:fld id="{AB8D479C-BA14-6743-B5E9-E73E392A7250}" type="slidenum">
              <a:rPr lang="en-US" altLang="en-US" smtClean="0"/>
              <a:pPr/>
              <a:t>4</a:t>
            </a:fld>
            <a:endParaRPr lang="en-US" altLang="en-US"/>
          </a:p>
        </p:txBody>
      </p:sp>
      <p:sp>
        <p:nvSpPr>
          <p:cNvPr id="5" name="Footer Placeholder 4"/>
          <p:cNvSpPr>
            <a:spLocks noGrp="1"/>
          </p:cNvSpPr>
          <p:nvPr>
            <p:ph type="ftr" sz="quarter" idx="11"/>
          </p:nvPr>
        </p:nvSpPr>
        <p:spPr/>
        <p:txBody>
          <a:bodyPr/>
          <a:lstStyle/>
          <a:p>
            <a:r>
              <a:rPr lang="en-US" smtClean="0"/>
              <a:t>COE426: Lecture 2</a:t>
            </a:r>
            <a:endParaRPr lang="en-US" dirty="0"/>
          </a:p>
        </p:txBody>
      </p:sp>
    </p:spTree>
    <p:extLst>
      <p:ext uri="{BB962C8B-B14F-4D97-AF65-F5344CB8AC3E}">
        <p14:creationId xmlns:p14="http://schemas.microsoft.com/office/powerpoint/2010/main" val="3281566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291" name="Rectangle 3">
            <a:extLst>
              <a:ext uri="{FF2B5EF4-FFF2-40B4-BE49-F238E27FC236}">
                <a16:creationId xmlns:a16="http://schemas.microsoft.com/office/drawing/2014/main" id="{19852673-70EF-3B4F-8F1E-EA66D6D1F594}"/>
              </a:ext>
            </a:extLst>
          </p:cNvPr>
          <p:cNvSpPr>
            <a:spLocks noGrp="1" noChangeArrowheads="1"/>
          </p:cNvSpPr>
          <p:nvPr>
            <p:ph idx="1"/>
          </p:nvPr>
        </p:nvSpPr>
        <p:spPr/>
        <p:txBody>
          <a:bodyPr>
            <a:normAutofit/>
          </a:bodyPr>
          <a:lstStyle/>
          <a:p>
            <a:r>
              <a:rPr lang="en-US" altLang="en-US" dirty="0"/>
              <a:t>Privacy is a fundamental human right that has become one of the most important rights of the modern age</a:t>
            </a:r>
          </a:p>
          <a:p>
            <a:r>
              <a:rPr lang="en-US" altLang="en-US" dirty="0"/>
              <a:t>Each country has a provision for rights of inviolability of the home and secrecy of communications</a:t>
            </a:r>
          </a:p>
          <a:p>
            <a:r>
              <a:rPr lang="en-US" altLang="en-US" dirty="0"/>
              <a:t>Example: In Saudi Law</a:t>
            </a:r>
          </a:p>
          <a:p>
            <a:pPr lvl="1"/>
            <a:r>
              <a:rPr lang="en-US" u="sng" dirty="0"/>
              <a:t>Article 40:</a:t>
            </a:r>
            <a:r>
              <a:rPr lang="en-US" dirty="0"/>
              <a:t/>
            </a:r>
            <a:br>
              <a:rPr lang="en-US" dirty="0"/>
            </a:br>
            <a:r>
              <a:rPr lang="en-US" dirty="0"/>
              <a:t>"</a:t>
            </a:r>
            <a:r>
              <a:rPr lang="en-US" i="1" dirty="0"/>
              <a:t>The privacy of telegraphic and postal communications, and telephone and other means of communication, shall be inviolate. There shall be no confiscation, delay, surveillance or eavesdropping, except in cases provided by the Law."</a:t>
            </a:r>
            <a:endParaRPr lang="en-US" altLang="en-US" i="1" dirty="0"/>
          </a:p>
          <a:p>
            <a:endParaRPr lang="en-US" altLang="en-US" dirty="0"/>
          </a:p>
        </p:txBody>
      </p:sp>
      <p:sp>
        <p:nvSpPr>
          <p:cNvPr id="2060290" name="Rectangle 2">
            <a:extLst>
              <a:ext uri="{FF2B5EF4-FFF2-40B4-BE49-F238E27FC236}">
                <a16:creationId xmlns:a16="http://schemas.microsoft.com/office/drawing/2014/main" id="{444C5CCF-B58A-9C4C-A227-02149627939E}"/>
              </a:ext>
            </a:extLst>
          </p:cNvPr>
          <p:cNvSpPr>
            <a:spLocks noGrp="1" noChangeArrowheads="1"/>
          </p:cNvSpPr>
          <p:nvPr>
            <p:ph type="title"/>
          </p:nvPr>
        </p:nvSpPr>
        <p:spPr/>
        <p:txBody>
          <a:bodyPr>
            <a:normAutofit fontScale="90000"/>
          </a:bodyPr>
          <a:lstStyle/>
          <a:p>
            <a:r>
              <a:rPr lang="en-US" altLang="en-US" dirty="0"/>
              <a:t/>
            </a:r>
            <a:br>
              <a:rPr lang="en-US" altLang="en-US" dirty="0"/>
            </a:br>
            <a:r>
              <a:rPr lang="en-US" altLang="en-US" dirty="0"/>
              <a:t>Legal Views on Privacy</a:t>
            </a:r>
          </a:p>
        </p:txBody>
      </p:sp>
      <p:sp>
        <p:nvSpPr>
          <p:cNvPr id="4" name="Footer Placeholder 3">
            <a:extLst>
              <a:ext uri="{FF2B5EF4-FFF2-40B4-BE49-F238E27FC236}">
                <a16:creationId xmlns:a16="http://schemas.microsoft.com/office/drawing/2014/main" id="{FCF03CC2-6778-FA49-A727-A8DB86F21A1D}"/>
              </a:ext>
            </a:extLst>
          </p:cNvPr>
          <p:cNvSpPr>
            <a:spLocks noGrp="1"/>
          </p:cNvSpPr>
          <p:nvPr>
            <p:ph type="ftr" sz="quarter" idx="11"/>
          </p:nvPr>
        </p:nvSpPr>
        <p:spPr/>
        <p:txBody>
          <a:bodyPr/>
          <a:lstStyle/>
          <a:p>
            <a:r>
              <a:rPr lang="en-US"/>
              <a:t>COE426: Lecture 2</a:t>
            </a:r>
            <a:endParaRPr lang="en-US" dirty="0"/>
          </a:p>
        </p:txBody>
      </p:sp>
      <p:sp>
        <p:nvSpPr>
          <p:cNvPr id="5" name="Slide Number Placeholder 4">
            <a:extLst>
              <a:ext uri="{FF2B5EF4-FFF2-40B4-BE49-F238E27FC236}">
                <a16:creationId xmlns:a16="http://schemas.microsoft.com/office/drawing/2014/main" id="{99FFB8D8-7113-7544-AF90-A6FAAA40C866}"/>
              </a:ext>
            </a:extLst>
          </p:cNvPr>
          <p:cNvSpPr>
            <a:spLocks noGrp="1"/>
          </p:cNvSpPr>
          <p:nvPr>
            <p:ph type="sldNum" sz="quarter" idx="10"/>
          </p:nvPr>
        </p:nvSpPr>
        <p:spPr/>
        <p:txBody>
          <a:bodyPr/>
          <a:lstStyle/>
          <a:p>
            <a:fld id="{AB8D479C-BA14-6743-B5E9-E73E392A7250}" type="slidenum">
              <a:rPr lang="en-US" altLang="en-US" smtClean="0"/>
              <a:pPr/>
              <a:t>5</a:t>
            </a:fld>
            <a:endParaRPr lang="en-US" altLang="en-US"/>
          </a:p>
        </p:txBody>
      </p:sp>
    </p:spTree>
    <p:extLst>
      <p:ext uri="{BB962C8B-B14F-4D97-AF65-F5344CB8AC3E}">
        <p14:creationId xmlns:p14="http://schemas.microsoft.com/office/powerpoint/2010/main" val="302329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0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60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6029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60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54E5C4-08AB-3945-A6E2-A8C40E88D5C5}"/>
              </a:ext>
            </a:extLst>
          </p:cNvPr>
          <p:cNvSpPr>
            <a:spLocks noGrp="1"/>
          </p:cNvSpPr>
          <p:nvPr>
            <p:ph idx="1"/>
          </p:nvPr>
        </p:nvSpPr>
        <p:spPr/>
        <p:txBody>
          <a:bodyPr>
            <a:normAutofit fontScale="92500" lnSpcReduction="10000"/>
          </a:bodyPr>
          <a:lstStyle/>
          <a:p>
            <a:pPr lvl="0"/>
            <a:r>
              <a:rPr lang="en-IE" dirty="0"/>
              <a:t>Data Privacy and Protection laws refer to legislation that is intended to: </a:t>
            </a:r>
          </a:p>
          <a:p>
            <a:pPr lvl="1"/>
            <a:r>
              <a:rPr lang="en-IE" dirty="0"/>
              <a:t>protect the right to privacy of individuals </a:t>
            </a:r>
          </a:p>
          <a:p>
            <a:pPr lvl="1"/>
            <a:r>
              <a:rPr lang="en-IE" dirty="0"/>
              <a:t>ensure that </a:t>
            </a:r>
            <a:r>
              <a:rPr lang="en-IE" i="1" dirty="0"/>
              <a:t>Personal Data </a:t>
            </a:r>
            <a:r>
              <a:rPr lang="en-IE" dirty="0"/>
              <a:t>is used appropriately by organisations that may have </a:t>
            </a:r>
          </a:p>
          <a:p>
            <a:pPr lvl="0"/>
            <a:endParaRPr lang="en-IE" dirty="0"/>
          </a:p>
          <a:p>
            <a:pPr lvl="0"/>
            <a:r>
              <a:rPr lang="en-IE" dirty="0"/>
              <a:t>Personal data is any information that can be used to identify a natural person </a:t>
            </a:r>
          </a:p>
          <a:p>
            <a:pPr lvl="1"/>
            <a:r>
              <a:rPr lang="en-IE" dirty="0"/>
              <a:t>Name; Phone Number; Email address; etc</a:t>
            </a:r>
          </a:p>
          <a:p>
            <a:pPr lvl="1"/>
            <a:endParaRPr lang="en-IE" dirty="0"/>
          </a:p>
          <a:p>
            <a:r>
              <a:rPr lang="en-IE" dirty="0"/>
              <a:t>Special Categories of Personal Data require more stringent measures of protection </a:t>
            </a:r>
          </a:p>
          <a:p>
            <a:pPr lvl="1"/>
            <a:r>
              <a:rPr lang="en-IE" dirty="0"/>
              <a:t>Religion; Ethnicity; Medical information; Criminal Data; Children’s Data</a:t>
            </a:r>
          </a:p>
          <a:p>
            <a:endParaRPr lang="en-IE" dirty="0"/>
          </a:p>
          <a:p>
            <a:endParaRPr lang="en-IE" dirty="0"/>
          </a:p>
          <a:p>
            <a:endParaRPr lang="en-IE" dirty="0"/>
          </a:p>
          <a:p>
            <a:pPr marL="157163" indent="-214313">
              <a:buFont typeface="Arial" panose="020B0604020202020204" pitchFamily="34" charset="0"/>
              <a:buChar char="•"/>
            </a:pPr>
            <a:endParaRPr lang="en-IE" dirty="0"/>
          </a:p>
          <a:p>
            <a:pPr algn="ctr"/>
            <a:endParaRPr lang="en-IE" dirty="0"/>
          </a:p>
          <a:p>
            <a:endParaRPr lang="en-IE" dirty="0"/>
          </a:p>
        </p:txBody>
      </p:sp>
      <p:sp>
        <p:nvSpPr>
          <p:cNvPr id="9" name="Title 8">
            <a:extLst>
              <a:ext uri="{FF2B5EF4-FFF2-40B4-BE49-F238E27FC236}">
                <a16:creationId xmlns:a16="http://schemas.microsoft.com/office/drawing/2014/main" id="{ACB5BE24-4081-9048-94A8-4CD170F63D1B}"/>
              </a:ext>
            </a:extLst>
          </p:cNvPr>
          <p:cNvSpPr>
            <a:spLocks noGrp="1"/>
          </p:cNvSpPr>
          <p:nvPr>
            <p:ph type="title"/>
          </p:nvPr>
        </p:nvSpPr>
        <p:spPr/>
        <p:txBody>
          <a:bodyPr/>
          <a:lstStyle/>
          <a:p>
            <a:r>
              <a:rPr lang="en-US" dirty="0"/>
              <a:t>Data Privacy and Protection Laws </a:t>
            </a:r>
          </a:p>
        </p:txBody>
      </p:sp>
      <p:sp>
        <p:nvSpPr>
          <p:cNvPr id="4" name="Slide Number Placeholder 3">
            <a:extLst>
              <a:ext uri="{FF2B5EF4-FFF2-40B4-BE49-F238E27FC236}">
                <a16:creationId xmlns:a16="http://schemas.microsoft.com/office/drawing/2014/main" id="{380010AF-25C6-F64D-9BA3-7D95AD906ED3}"/>
              </a:ext>
            </a:extLst>
          </p:cNvPr>
          <p:cNvSpPr>
            <a:spLocks noGrp="1"/>
          </p:cNvSpPr>
          <p:nvPr>
            <p:ph type="sldNum" sz="quarter" idx="10"/>
          </p:nvPr>
        </p:nvSpPr>
        <p:spPr/>
        <p:txBody>
          <a:bodyPr/>
          <a:lstStyle/>
          <a:p>
            <a:fld id="{AB8D479C-BA14-6743-B5E9-E73E392A7250}" type="slidenum">
              <a:rPr lang="en-US" altLang="en-US" smtClean="0"/>
              <a:pPr/>
              <a:t>6</a:t>
            </a:fld>
            <a:endParaRPr lang="en-US" altLang="en-US"/>
          </a:p>
        </p:txBody>
      </p:sp>
      <p:sp>
        <p:nvSpPr>
          <p:cNvPr id="5" name="Footer Placeholder 4">
            <a:extLst>
              <a:ext uri="{FF2B5EF4-FFF2-40B4-BE49-F238E27FC236}">
                <a16:creationId xmlns:a16="http://schemas.microsoft.com/office/drawing/2014/main" id="{3E165B1F-53C2-4745-914E-B19A7462F03D}"/>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146105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387" name="Rectangle 3">
            <a:extLst>
              <a:ext uri="{FF2B5EF4-FFF2-40B4-BE49-F238E27FC236}">
                <a16:creationId xmlns:a16="http://schemas.microsoft.com/office/drawing/2014/main" id="{59F7E434-BFBF-E349-ADD8-63A187BAE3AE}"/>
              </a:ext>
            </a:extLst>
          </p:cNvPr>
          <p:cNvSpPr>
            <a:spLocks noGrp="1" noChangeArrowheads="1"/>
          </p:cNvSpPr>
          <p:nvPr>
            <p:ph idx="1"/>
          </p:nvPr>
        </p:nvSpPr>
        <p:spPr/>
        <p:txBody>
          <a:bodyPr>
            <a:normAutofit lnSpcReduction="10000"/>
          </a:bodyPr>
          <a:lstStyle/>
          <a:p>
            <a:r>
              <a:rPr lang="en-US" altLang="en-US" dirty="0"/>
              <a:t>Two types of privacy laws</a:t>
            </a:r>
          </a:p>
          <a:p>
            <a:pPr marL="457200" indent="-457200">
              <a:buFont typeface="+mj-lt"/>
              <a:buAutoNum type="arabicPeriod"/>
            </a:pPr>
            <a:r>
              <a:rPr lang="en-US" altLang="en-US" dirty="0"/>
              <a:t>Comprehensive Laws: General laws that govern the collection, use and dissemination of personal information by public &amp; private sectors</a:t>
            </a:r>
          </a:p>
          <a:p>
            <a:pPr lvl="1">
              <a:buSzPct val="60000"/>
            </a:pPr>
            <a:r>
              <a:rPr lang="en-US" altLang="en-US" dirty="0"/>
              <a:t>Require commissioners or independent enforcement body</a:t>
            </a:r>
          </a:p>
          <a:p>
            <a:pPr lvl="1">
              <a:buSzPct val="60000"/>
            </a:pPr>
            <a:r>
              <a:rPr lang="en-US" altLang="en-US" dirty="0"/>
              <a:t>Difficulty: lack of resources for oversight and enforcement; agencies under government control</a:t>
            </a:r>
          </a:p>
          <a:p>
            <a:pPr lvl="1">
              <a:buSzPct val="60000"/>
            </a:pPr>
            <a:endParaRPr lang="en-US" altLang="en-US" dirty="0"/>
          </a:p>
          <a:p>
            <a:pPr marL="457200" indent="-457200">
              <a:buFont typeface="+mj-lt"/>
              <a:buAutoNum type="arabicPeriod"/>
            </a:pPr>
            <a:r>
              <a:rPr lang="en-US" altLang="en-US" dirty="0"/>
              <a:t>Sectoral Laws: Avoid general laws, focus on specific sectors instead</a:t>
            </a:r>
          </a:p>
          <a:p>
            <a:pPr lvl="1"/>
            <a:r>
              <a:rPr lang="en-US" altLang="en-US" dirty="0"/>
              <a:t>Advantage: enforcement through a range of mechanisms</a:t>
            </a:r>
          </a:p>
          <a:p>
            <a:pPr lvl="1"/>
            <a:r>
              <a:rPr lang="en-US" altLang="en-US" dirty="0"/>
              <a:t>Disadvantage: each new technology requires new legislation</a:t>
            </a:r>
          </a:p>
        </p:txBody>
      </p:sp>
      <p:sp>
        <p:nvSpPr>
          <p:cNvPr id="2064386" name="Rectangle 2">
            <a:extLst>
              <a:ext uri="{FF2B5EF4-FFF2-40B4-BE49-F238E27FC236}">
                <a16:creationId xmlns:a16="http://schemas.microsoft.com/office/drawing/2014/main" id="{87BBED48-D3DA-FB41-BE83-6C61DF89D450}"/>
              </a:ext>
            </a:extLst>
          </p:cNvPr>
          <p:cNvSpPr>
            <a:spLocks noGrp="1" noChangeArrowheads="1"/>
          </p:cNvSpPr>
          <p:nvPr>
            <p:ph type="title"/>
          </p:nvPr>
        </p:nvSpPr>
        <p:spPr/>
        <p:txBody>
          <a:bodyPr/>
          <a:lstStyle/>
          <a:p>
            <a:r>
              <a:rPr lang="en-US" altLang="en-US" dirty="0"/>
              <a:t>Landscape of Privacy Laws</a:t>
            </a:r>
          </a:p>
        </p:txBody>
      </p:sp>
      <p:sp>
        <p:nvSpPr>
          <p:cNvPr id="6" name="Footer Placeholder 5">
            <a:extLst>
              <a:ext uri="{FF2B5EF4-FFF2-40B4-BE49-F238E27FC236}">
                <a16:creationId xmlns:a16="http://schemas.microsoft.com/office/drawing/2014/main" id="{F1781B40-35AC-2245-A7DF-0888ED04670D}"/>
              </a:ext>
            </a:extLst>
          </p:cNvPr>
          <p:cNvSpPr>
            <a:spLocks noGrp="1"/>
          </p:cNvSpPr>
          <p:nvPr>
            <p:ph type="ftr" sz="quarter" idx="11"/>
          </p:nvPr>
        </p:nvSpPr>
        <p:spPr/>
        <p:txBody>
          <a:bodyPr/>
          <a:lstStyle/>
          <a:p>
            <a:r>
              <a:rPr lang="en-US"/>
              <a:t>COE426: Lecture 2</a:t>
            </a:r>
            <a:endParaRPr lang="en-US" dirty="0"/>
          </a:p>
        </p:txBody>
      </p:sp>
      <p:sp>
        <p:nvSpPr>
          <p:cNvPr id="7" name="Slide Number Placeholder 6">
            <a:extLst>
              <a:ext uri="{FF2B5EF4-FFF2-40B4-BE49-F238E27FC236}">
                <a16:creationId xmlns:a16="http://schemas.microsoft.com/office/drawing/2014/main" id="{3589485E-532F-6F4E-9479-EC06707D3C51}"/>
              </a:ext>
            </a:extLst>
          </p:cNvPr>
          <p:cNvSpPr>
            <a:spLocks noGrp="1"/>
          </p:cNvSpPr>
          <p:nvPr>
            <p:ph type="sldNum" sz="quarter" idx="10"/>
          </p:nvPr>
        </p:nvSpPr>
        <p:spPr/>
        <p:txBody>
          <a:bodyPr/>
          <a:lstStyle/>
          <a:p>
            <a:fld id="{AB8D479C-BA14-6743-B5E9-E73E392A7250}" type="slidenum">
              <a:rPr lang="en-US" altLang="en-US" smtClean="0"/>
              <a:pPr/>
              <a:t>7</a:t>
            </a:fld>
            <a:endParaRPr lang="en-US" altLang="en-US"/>
          </a:p>
        </p:txBody>
      </p:sp>
    </p:spTree>
    <p:extLst>
      <p:ext uri="{BB962C8B-B14F-4D97-AF65-F5344CB8AC3E}">
        <p14:creationId xmlns:p14="http://schemas.microsoft.com/office/powerpoint/2010/main" val="210887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4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6438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643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6438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6438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64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6435" name="Rectangle 3">
            <a:extLst>
              <a:ext uri="{FF2B5EF4-FFF2-40B4-BE49-F238E27FC236}">
                <a16:creationId xmlns:a16="http://schemas.microsoft.com/office/drawing/2014/main" id="{1B831B57-2525-4442-8D50-08668D03CA4E}"/>
              </a:ext>
            </a:extLst>
          </p:cNvPr>
          <p:cNvSpPr>
            <a:spLocks noGrp="1" noChangeArrowheads="1"/>
          </p:cNvSpPr>
          <p:nvPr>
            <p:ph idx="1"/>
          </p:nvPr>
        </p:nvSpPr>
        <p:spPr/>
        <p:txBody>
          <a:bodyPr/>
          <a:lstStyle/>
          <a:p>
            <a:r>
              <a:rPr lang="en-US" altLang="en-US" dirty="0"/>
              <a:t>European Union Council adopted the </a:t>
            </a:r>
            <a:r>
              <a:rPr lang="en-US" altLang="en-US" dirty="0" smtClean="0"/>
              <a:t>Privacy </a:t>
            </a:r>
            <a:r>
              <a:rPr lang="en-US" altLang="en-US" dirty="0"/>
              <a:t>Electronic Communications Directive </a:t>
            </a:r>
          </a:p>
          <a:p>
            <a:pPr lvl="1"/>
            <a:r>
              <a:rPr lang="en-US" altLang="en-US" dirty="0"/>
              <a:t>Prohibits secondary uses of data without informed consent</a:t>
            </a:r>
          </a:p>
          <a:p>
            <a:pPr lvl="1"/>
            <a:r>
              <a:rPr lang="en-US" altLang="en-US" dirty="0"/>
              <a:t>No transfer of data to non EU countries unless there is adequate privacy protection</a:t>
            </a:r>
          </a:p>
        </p:txBody>
      </p:sp>
      <p:sp>
        <p:nvSpPr>
          <p:cNvPr id="2066434" name="Rectangle 2">
            <a:extLst>
              <a:ext uri="{FF2B5EF4-FFF2-40B4-BE49-F238E27FC236}">
                <a16:creationId xmlns:a16="http://schemas.microsoft.com/office/drawing/2014/main" id="{E8F0515C-6C90-2949-AD4D-5972F6CC7E2A}"/>
              </a:ext>
            </a:extLst>
          </p:cNvPr>
          <p:cNvSpPr>
            <a:spLocks noGrp="1" noChangeArrowheads="1"/>
          </p:cNvSpPr>
          <p:nvPr>
            <p:ph type="title"/>
          </p:nvPr>
        </p:nvSpPr>
        <p:spPr/>
        <p:txBody>
          <a:bodyPr/>
          <a:lstStyle/>
          <a:p>
            <a:r>
              <a:rPr lang="en-US" altLang="en-US" dirty="0"/>
              <a:t/>
            </a:r>
            <a:br>
              <a:rPr lang="en-US" altLang="en-US" dirty="0"/>
            </a:br>
            <a:r>
              <a:rPr lang="en-US" altLang="en-US" dirty="0"/>
              <a:t>Comprehensive Laws In EU</a:t>
            </a:r>
          </a:p>
        </p:txBody>
      </p:sp>
      <p:sp>
        <p:nvSpPr>
          <p:cNvPr id="5" name="Slide Number Placeholder 4">
            <a:extLst>
              <a:ext uri="{FF2B5EF4-FFF2-40B4-BE49-F238E27FC236}">
                <a16:creationId xmlns:a16="http://schemas.microsoft.com/office/drawing/2014/main" id="{0A213D8B-DF57-A546-8A37-AE5B2BE124BD}"/>
              </a:ext>
            </a:extLst>
          </p:cNvPr>
          <p:cNvSpPr>
            <a:spLocks noGrp="1"/>
          </p:cNvSpPr>
          <p:nvPr>
            <p:ph type="sldNum" sz="quarter" idx="10"/>
          </p:nvPr>
        </p:nvSpPr>
        <p:spPr/>
        <p:txBody>
          <a:bodyPr/>
          <a:lstStyle/>
          <a:p>
            <a:fld id="{AB8D479C-BA14-6743-B5E9-E73E392A7250}" type="slidenum">
              <a:rPr lang="en-US" altLang="en-US" smtClean="0"/>
              <a:pPr/>
              <a:t>8</a:t>
            </a:fld>
            <a:endParaRPr lang="en-US" altLang="en-US"/>
          </a:p>
        </p:txBody>
      </p:sp>
      <p:sp>
        <p:nvSpPr>
          <p:cNvPr id="4" name="Footer Placeholder 3">
            <a:extLst>
              <a:ext uri="{FF2B5EF4-FFF2-40B4-BE49-F238E27FC236}">
                <a16:creationId xmlns:a16="http://schemas.microsoft.com/office/drawing/2014/main" id="{B65E36E3-0F3E-3B45-8A24-4955BC6F77B5}"/>
              </a:ext>
            </a:extLst>
          </p:cNvPr>
          <p:cNvSpPr>
            <a:spLocks noGrp="1"/>
          </p:cNvSpPr>
          <p:nvPr>
            <p:ph type="ftr" sz="quarter" idx="11"/>
          </p:nvPr>
        </p:nvSpPr>
        <p:spPr/>
        <p:txBody>
          <a:bodyPr/>
          <a:lstStyle/>
          <a:p>
            <a:r>
              <a:rPr lang="en-US"/>
              <a:t>COE426: Lecture 2</a:t>
            </a:r>
            <a:endParaRPr lang="en-US" dirty="0"/>
          </a:p>
        </p:txBody>
      </p:sp>
    </p:spTree>
    <p:extLst>
      <p:ext uri="{BB962C8B-B14F-4D97-AF65-F5344CB8AC3E}">
        <p14:creationId xmlns:p14="http://schemas.microsoft.com/office/powerpoint/2010/main" val="2114121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83" name="Rectangle 3">
            <a:extLst>
              <a:ext uri="{FF2B5EF4-FFF2-40B4-BE49-F238E27FC236}">
                <a16:creationId xmlns:a16="http://schemas.microsoft.com/office/drawing/2014/main" id="{ED778EAF-63FC-4040-8DCE-3577A90AC3A6}"/>
              </a:ext>
            </a:extLst>
          </p:cNvPr>
          <p:cNvSpPr>
            <a:spLocks noGrp="1" noChangeArrowheads="1"/>
          </p:cNvSpPr>
          <p:nvPr>
            <p:ph idx="1"/>
          </p:nvPr>
        </p:nvSpPr>
        <p:spPr/>
        <p:txBody>
          <a:bodyPr>
            <a:normAutofit/>
          </a:bodyPr>
          <a:lstStyle/>
          <a:p>
            <a:r>
              <a:rPr lang="en-US" altLang="en-US" dirty="0"/>
              <a:t>No explicit right to privacy in the constitution</a:t>
            </a:r>
          </a:p>
          <a:p>
            <a:pPr marL="0" indent="0">
              <a:buNone/>
            </a:pPr>
            <a:endParaRPr lang="en-US" altLang="en-US" dirty="0"/>
          </a:p>
          <a:p>
            <a:r>
              <a:rPr lang="en-US" altLang="en-US" dirty="0"/>
              <a:t>A patchwork of federal laws for specific categories of personal information</a:t>
            </a:r>
          </a:p>
          <a:p>
            <a:pPr lvl="1"/>
            <a:r>
              <a:rPr lang="en-US" altLang="en-US" dirty="0"/>
              <a:t>E.g., financial reports, credit reports, video rentals, etc.</a:t>
            </a:r>
          </a:p>
          <a:p>
            <a:pPr marL="0" indent="0">
              <a:buNone/>
            </a:pPr>
            <a:r>
              <a:rPr lang="en-US" altLang="en-US" dirty="0"/>
              <a:t>	</a:t>
            </a:r>
          </a:p>
          <a:p>
            <a:r>
              <a:rPr lang="en-US" altLang="en-US" dirty="0"/>
              <a:t>Wide belief that self-regulation is enough and that no new laws are needed (exception: medical records)</a:t>
            </a:r>
          </a:p>
        </p:txBody>
      </p:sp>
      <p:sp>
        <p:nvSpPr>
          <p:cNvPr id="2068482" name="Rectangle 2">
            <a:extLst>
              <a:ext uri="{FF2B5EF4-FFF2-40B4-BE49-F238E27FC236}">
                <a16:creationId xmlns:a16="http://schemas.microsoft.com/office/drawing/2014/main" id="{826A8F95-7E86-C142-AD0D-6836B95AA529}"/>
              </a:ext>
            </a:extLst>
          </p:cNvPr>
          <p:cNvSpPr>
            <a:spLocks noGrp="1" noChangeArrowheads="1"/>
          </p:cNvSpPr>
          <p:nvPr>
            <p:ph type="title"/>
          </p:nvPr>
        </p:nvSpPr>
        <p:spPr/>
        <p:txBody>
          <a:bodyPr/>
          <a:lstStyle/>
          <a:p>
            <a:r>
              <a:rPr lang="en-US" altLang="en-US" dirty="0"/>
              <a:t/>
            </a:r>
            <a:br>
              <a:rPr lang="en-US" altLang="en-US" dirty="0"/>
            </a:br>
            <a:r>
              <a:rPr lang="en-US" altLang="en-US" dirty="0"/>
              <a:t>Sectoral Laws in US</a:t>
            </a:r>
          </a:p>
        </p:txBody>
      </p:sp>
      <p:sp>
        <p:nvSpPr>
          <p:cNvPr id="4" name="Footer Placeholder 3">
            <a:extLst>
              <a:ext uri="{FF2B5EF4-FFF2-40B4-BE49-F238E27FC236}">
                <a16:creationId xmlns:a16="http://schemas.microsoft.com/office/drawing/2014/main" id="{0241B422-03C2-574C-91AC-81B97435B713}"/>
              </a:ext>
            </a:extLst>
          </p:cNvPr>
          <p:cNvSpPr>
            <a:spLocks noGrp="1"/>
          </p:cNvSpPr>
          <p:nvPr>
            <p:ph type="ftr" sz="quarter" idx="11"/>
          </p:nvPr>
        </p:nvSpPr>
        <p:spPr/>
        <p:txBody>
          <a:bodyPr/>
          <a:lstStyle/>
          <a:p>
            <a:r>
              <a:rPr lang="en-US"/>
              <a:t>COE426: Lecture 2</a:t>
            </a:r>
            <a:endParaRPr lang="en-US" dirty="0"/>
          </a:p>
        </p:txBody>
      </p:sp>
      <p:sp>
        <p:nvSpPr>
          <p:cNvPr id="5" name="Slide Number Placeholder 4">
            <a:extLst>
              <a:ext uri="{FF2B5EF4-FFF2-40B4-BE49-F238E27FC236}">
                <a16:creationId xmlns:a16="http://schemas.microsoft.com/office/drawing/2014/main" id="{71383FAE-6C70-0B41-BE0F-95AF58EBF855}"/>
              </a:ext>
            </a:extLst>
          </p:cNvPr>
          <p:cNvSpPr>
            <a:spLocks noGrp="1"/>
          </p:cNvSpPr>
          <p:nvPr>
            <p:ph type="sldNum" sz="quarter" idx="10"/>
          </p:nvPr>
        </p:nvSpPr>
        <p:spPr/>
        <p:txBody>
          <a:bodyPr/>
          <a:lstStyle/>
          <a:p>
            <a:fld id="{AB8D479C-BA14-6743-B5E9-E73E392A7250}" type="slidenum">
              <a:rPr lang="en-US" altLang="en-US" smtClean="0"/>
              <a:pPr/>
              <a:t>9</a:t>
            </a:fld>
            <a:endParaRPr lang="en-US" altLang="en-US"/>
          </a:p>
        </p:txBody>
      </p:sp>
    </p:spTree>
    <p:extLst>
      <p:ext uri="{BB962C8B-B14F-4D97-AF65-F5344CB8AC3E}">
        <p14:creationId xmlns:p14="http://schemas.microsoft.com/office/powerpoint/2010/main" val="112284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8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6848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6848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68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D80A0EA57A7747A10508C03AE9B5FD" ma:contentTypeVersion="4" ma:contentTypeDescription="Create a new document." ma:contentTypeScope="" ma:versionID="9644134ab4ba5c332a9059aec268b0ca">
  <xsd:schema xmlns:xsd="http://www.w3.org/2001/XMLSchema" xmlns:xs="http://www.w3.org/2001/XMLSchema" xmlns:p="http://schemas.microsoft.com/office/2006/metadata/properties" xmlns:ns2="837904e5-5329-4e50-8811-0545955fba74" targetNamespace="http://schemas.microsoft.com/office/2006/metadata/properties" ma:root="true" ma:fieldsID="9de839035f9a8c529b4dc78ea2bc3bfb" ns2:_="">
    <xsd:import namespace="837904e5-5329-4e50-8811-0545955fba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7904e5-5329-4e50-8811-0545955fba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E6745B-CB39-47FD-BD26-370D8C296C15}">
  <ds:schemaRefs>
    <ds:schemaRef ds:uri="http://schemas.microsoft.com/sharepoint/v3/contenttype/forms"/>
  </ds:schemaRefs>
</ds:datastoreItem>
</file>

<file path=customXml/itemProps2.xml><?xml version="1.0" encoding="utf-8"?>
<ds:datastoreItem xmlns:ds="http://schemas.openxmlformats.org/officeDocument/2006/customXml" ds:itemID="{62739DBE-ECF6-49D1-B833-F71F3CBF04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7904e5-5329-4e50-8811-0545955fba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KFUPM-Template</Template>
  <TotalTime>42593</TotalTime>
  <Words>3901</Words>
  <Application>Microsoft Office PowerPoint</Application>
  <PresentationFormat>On-screen Show (4:3)</PresentationFormat>
  <Paragraphs>420</Paragraphs>
  <Slides>33</Slides>
  <Notes>11</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Tahoma</vt:lpstr>
      <vt:lpstr>Times New Roman</vt:lpstr>
      <vt:lpstr>Wingdings</vt:lpstr>
      <vt:lpstr>2_Blends</vt:lpstr>
      <vt:lpstr>COE 426 Data Privacy </vt:lpstr>
      <vt:lpstr>Outline </vt:lpstr>
      <vt:lpstr>Homework for Next Class</vt:lpstr>
      <vt:lpstr>Instructions </vt:lpstr>
      <vt:lpstr> Legal Views on Privacy</vt:lpstr>
      <vt:lpstr>Data Privacy and Protection Laws </vt:lpstr>
      <vt:lpstr>Landscape of Privacy Laws</vt:lpstr>
      <vt:lpstr> Comprehensive Laws In EU</vt:lpstr>
      <vt:lpstr> Sectoral Laws in US</vt:lpstr>
      <vt:lpstr>EU vs. US</vt:lpstr>
      <vt:lpstr>Privacy Impact Assessments (PIA) </vt:lpstr>
      <vt:lpstr>Privacy Laws Framework</vt:lpstr>
      <vt:lpstr>Fair Information Practice Principles (1)</vt:lpstr>
      <vt:lpstr>Fair Information Practice Principles (1)</vt:lpstr>
      <vt:lpstr>Fair Information Principles (2)</vt:lpstr>
      <vt:lpstr>Fair Information Principles (3)  </vt:lpstr>
      <vt:lpstr>Fair Information Principles (4)</vt:lpstr>
      <vt:lpstr>Fair Information Principles (5)</vt:lpstr>
      <vt:lpstr>General Data Protection Regulations (GDPR)</vt:lpstr>
      <vt:lpstr>GDPR Entities</vt:lpstr>
      <vt:lpstr>Seven Principles of Data Protection</vt:lpstr>
      <vt:lpstr>How to Comply with GDPR?</vt:lpstr>
      <vt:lpstr>Information Life Cycle</vt:lpstr>
      <vt:lpstr>GDPR Information Life Cycle</vt:lpstr>
      <vt:lpstr>The Seven GDPR Sins</vt:lpstr>
      <vt:lpstr>The Seven GDPR Sins</vt:lpstr>
      <vt:lpstr>Designing GDPR Compliant Systems </vt:lpstr>
      <vt:lpstr>Designing for GDPR Compliance</vt:lpstr>
      <vt:lpstr>Sectoral Privacy Laws in Saudi Arabia</vt:lpstr>
      <vt:lpstr>Sectoral Privacy Laws in Saudi Arabia</vt:lpstr>
      <vt:lpstr>Sectoral Privacy Laws in Saudi Arabia </vt:lpstr>
      <vt:lpstr>Examples of Data Laws Breaches  </vt:lpstr>
      <vt:lpstr>Conclusions</vt:lpstr>
    </vt:vector>
  </TitlesOfParts>
  <Company>S.F.U.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Jiawei Han</dc:creator>
  <cp:lastModifiedBy>Muhamad Felemban</cp:lastModifiedBy>
  <cp:revision>554</cp:revision>
  <cp:lastPrinted>1999-09-10T20:38:56Z</cp:lastPrinted>
  <dcterms:created xsi:type="dcterms:W3CDTF">1998-06-19T04:38:52Z</dcterms:created>
  <dcterms:modified xsi:type="dcterms:W3CDTF">2020-09-13T09:27:35Z</dcterms:modified>
</cp:coreProperties>
</file>