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docx" ContentType="application/vnd.openxmlformats-officedocument.wordprocessingml.docume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962" r:id="rId1"/>
  </p:sldMasterIdLst>
  <p:notesMasterIdLst>
    <p:notesMasterId r:id="rId62"/>
  </p:notesMasterIdLst>
  <p:handoutMasterIdLst>
    <p:handoutMasterId r:id="rId63"/>
  </p:handoutMasterIdLst>
  <p:sldIdLst>
    <p:sldId id="399" r:id="rId2"/>
    <p:sldId id="347" r:id="rId3"/>
    <p:sldId id="300" r:id="rId4"/>
    <p:sldId id="330" r:id="rId5"/>
    <p:sldId id="331" r:id="rId6"/>
    <p:sldId id="328" r:id="rId7"/>
    <p:sldId id="332" r:id="rId8"/>
    <p:sldId id="333" r:id="rId9"/>
    <p:sldId id="334" r:id="rId10"/>
    <p:sldId id="338" r:id="rId11"/>
    <p:sldId id="299" r:id="rId12"/>
    <p:sldId id="302" r:id="rId13"/>
    <p:sldId id="320" r:id="rId14"/>
    <p:sldId id="322" r:id="rId15"/>
    <p:sldId id="372" r:id="rId16"/>
    <p:sldId id="337" r:id="rId17"/>
    <p:sldId id="345" r:id="rId18"/>
    <p:sldId id="339" r:id="rId19"/>
    <p:sldId id="343" r:id="rId20"/>
    <p:sldId id="346" r:id="rId21"/>
    <p:sldId id="354" r:id="rId22"/>
    <p:sldId id="356" r:id="rId23"/>
    <p:sldId id="344" r:id="rId24"/>
    <p:sldId id="373" r:id="rId25"/>
    <p:sldId id="375" r:id="rId26"/>
    <p:sldId id="349" r:id="rId27"/>
    <p:sldId id="350" r:id="rId28"/>
    <p:sldId id="351" r:id="rId29"/>
    <p:sldId id="352" r:id="rId30"/>
    <p:sldId id="353" r:id="rId31"/>
    <p:sldId id="358" r:id="rId32"/>
    <p:sldId id="359" r:id="rId33"/>
    <p:sldId id="390" r:id="rId34"/>
    <p:sldId id="360" r:id="rId35"/>
    <p:sldId id="391" r:id="rId36"/>
    <p:sldId id="376" r:id="rId37"/>
    <p:sldId id="357" r:id="rId38"/>
    <p:sldId id="362" r:id="rId39"/>
    <p:sldId id="364" r:id="rId40"/>
    <p:sldId id="365" r:id="rId41"/>
    <p:sldId id="363" r:id="rId42"/>
    <p:sldId id="366" r:id="rId43"/>
    <p:sldId id="367" r:id="rId44"/>
    <p:sldId id="377" r:id="rId45"/>
    <p:sldId id="368" r:id="rId46"/>
    <p:sldId id="369" r:id="rId47"/>
    <p:sldId id="370" r:id="rId48"/>
    <p:sldId id="389" r:id="rId49"/>
    <p:sldId id="382" r:id="rId50"/>
    <p:sldId id="381" r:id="rId51"/>
    <p:sldId id="393" r:id="rId52"/>
    <p:sldId id="388" r:id="rId53"/>
    <p:sldId id="394" r:id="rId54"/>
    <p:sldId id="383" r:id="rId55"/>
    <p:sldId id="395" r:id="rId56"/>
    <p:sldId id="384" r:id="rId57"/>
    <p:sldId id="396" r:id="rId58"/>
    <p:sldId id="385" r:id="rId59"/>
    <p:sldId id="397" r:id="rId60"/>
    <p:sldId id="386" r:id="rId61"/>
  </p:sldIdLst>
  <p:sldSz cx="9144000" cy="6858000" type="screen4x3"/>
  <p:notesSz cx="7099300" cy="10234613"/>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008000"/>
    <a:srgbClr val="FF66FF"/>
    <a:srgbClr val="FFFF00"/>
    <a:srgbClr val="66FF66"/>
    <a:srgbClr val="0066FF"/>
    <a:srgbClr val="66FFFF"/>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autoAdjust="0"/>
    <p:restoredTop sz="94660" autoAdjust="0"/>
  </p:normalViewPr>
  <p:slideViewPr>
    <p:cSldViewPr>
      <p:cViewPr>
        <p:scale>
          <a:sx n="70" d="100"/>
          <a:sy n="70" d="100"/>
        </p:scale>
        <p:origin x="-810" y="-906"/>
      </p:cViewPr>
      <p:guideLst>
        <p:guide orient="horz" pos="2160"/>
        <p:guide pos="259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7722"/>
    </p:cViewPr>
  </p:sorterViewPr>
  <p:notesViewPr>
    <p:cSldViewPr>
      <p:cViewPr varScale="1">
        <p:scale>
          <a:sx n="69" d="100"/>
          <a:sy n="69" d="100"/>
        </p:scale>
        <p:origin x="-1602" y="-108"/>
      </p:cViewPr>
      <p:guideLst>
        <p:guide orient="horz" pos="3223"/>
        <p:guide pos="2236"/>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7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72.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73.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74.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7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6542" tIns="48271" rIns="96542" bIns="48271" numCol="1" anchor="t" anchorCtr="0" compatLnSpc="1">
            <a:prstTxWarp prst="textNoShape">
              <a:avLst/>
            </a:prstTxWarp>
          </a:bodyPr>
          <a:lstStyle>
            <a:lvl1pPr defTabSz="965200">
              <a:defRPr sz="1300"/>
            </a:lvl1pPr>
          </a:lstStyle>
          <a:p>
            <a:pPr>
              <a:defRPr/>
            </a:pPr>
            <a:endParaRPr lang="en-US"/>
          </a:p>
        </p:txBody>
      </p:sp>
      <p:sp>
        <p:nvSpPr>
          <p:cNvPr id="58371" name="Rectangle 3"/>
          <p:cNvSpPr>
            <a:spLocks noGrp="1" noChangeArrowheads="1"/>
          </p:cNvSpPr>
          <p:nvPr>
            <p:ph type="dt" sz="quarter" idx="1"/>
          </p:nvPr>
        </p:nvSpPr>
        <p:spPr bwMode="auto">
          <a:xfrm>
            <a:off x="4022725" y="0"/>
            <a:ext cx="3076575" cy="511175"/>
          </a:xfrm>
          <a:prstGeom prst="rect">
            <a:avLst/>
          </a:prstGeom>
          <a:noFill/>
          <a:ln w="9525">
            <a:noFill/>
            <a:miter lim="800000"/>
            <a:headEnd/>
            <a:tailEnd/>
          </a:ln>
          <a:effectLst/>
        </p:spPr>
        <p:txBody>
          <a:bodyPr vert="horz" wrap="square" lIns="96542" tIns="48271" rIns="96542" bIns="48271" numCol="1" anchor="t" anchorCtr="0" compatLnSpc="1">
            <a:prstTxWarp prst="textNoShape">
              <a:avLst/>
            </a:prstTxWarp>
          </a:bodyPr>
          <a:lstStyle>
            <a:lvl1pPr algn="r" defTabSz="965200">
              <a:defRPr sz="1300"/>
            </a:lvl1pPr>
          </a:lstStyle>
          <a:p>
            <a:pPr>
              <a:defRPr/>
            </a:pPr>
            <a:r>
              <a:rPr lang="en-US" smtClean="0"/>
              <a:t>13/1/2012</a:t>
            </a:r>
            <a:endParaRPr lang="en-US"/>
          </a:p>
        </p:txBody>
      </p:sp>
      <p:sp>
        <p:nvSpPr>
          <p:cNvPr id="58372" name="Rectangle 4"/>
          <p:cNvSpPr>
            <a:spLocks noGrp="1" noChangeArrowheads="1"/>
          </p:cNvSpPr>
          <p:nvPr>
            <p:ph type="ftr" sz="quarter" idx="2"/>
          </p:nvPr>
        </p:nvSpPr>
        <p:spPr bwMode="auto">
          <a:xfrm>
            <a:off x="0" y="9723438"/>
            <a:ext cx="3076575" cy="511175"/>
          </a:xfrm>
          <a:prstGeom prst="rect">
            <a:avLst/>
          </a:prstGeom>
          <a:noFill/>
          <a:ln w="9525">
            <a:noFill/>
            <a:miter lim="800000"/>
            <a:headEnd/>
            <a:tailEnd/>
          </a:ln>
          <a:effectLst/>
        </p:spPr>
        <p:txBody>
          <a:bodyPr vert="horz" wrap="square" lIns="96542" tIns="48271" rIns="96542" bIns="48271" numCol="1" anchor="b" anchorCtr="0" compatLnSpc="1">
            <a:prstTxWarp prst="textNoShape">
              <a:avLst/>
            </a:prstTxWarp>
          </a:bodyPr>
          <a:lstStyle>
            <a:lvl1pPr defTabSz="965200">
              <a:defRPr sz="1300"/>
            </a:lvl1pPr>
          </a:lstStyle>
          <a:p>
            <a:pPr>
              <a:defRPr/>
            </a:pPr>
            <a:endParaRPr lang="en-US"/>
          </a:p>
        </p:txBody>
      </p:sp>
      <p:sp>
        <p:nvSpPr>
          <p:cNvPr id="58373" name="Rectangle 5"/>
          <p:cNvSpPr>
            <a:spLocks noGrp="1" noChangeArrowheads="1"/>
          </p:cNvSpPr>
          <p:nvPr>
            <p:ph type="sldNum" sz="quarter" idx="3"/>
          </p:nvPr>
        </p:nvSpPr>
        <p:spPr bwMode="auto">
          <a:xfrm>
            <a:off x="4022725" y="9723438"/>
            <a:ext cx="3076575" cy="511175"/>
          </a:xfrm>
          <a:prstGeom prst="rect">
            <a:avLst/>
          </a:prstGeom>
          <a:noFill/>
          <a:ln w="9525">
            <a:noFill/>
            <a:miter lim="800000"/>
            <a:headEnd/>
            <a:tailEnd/>
          </a:ln>
          <a:effectLst/>
        </p:spPr>
        <p:txBody>
          <a:bodyPr vert="horz" wrap="square" lIns="96542" tIns="48271" rIns="96542" bIns="48271" numCol="1" anchor="b" anchorCtr="0" compatLnSpc="1">
            <a:prstTxWarp prst="textNoShape">
              <a:avLst/>
            </a:prstTxWarp>
          </a:bodyPr>
          <a:lstStyle>
            <a:lvl1pPr algn="r" defTabSz="965200">
              <a:defRPr sz="1300"/>
            </a:lvl1pPr>
          </a:lstStyle>
          <a:p>
            <a:pPr>
              <a:defRPr/>
            </a:pPr>
            <a:fld id="{A8A760EB-8F72-422B-B2C3-58C94728D899}"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6542" tIns="48271" rIns="96542" bIns="48271" numCol="1" anchor="t" anchorCtr="0" compatLnSpc="1">
            <a:prstTxWarp prst="textNoShape">
              <a:avLst/>
            </a:prstTxWarp>
          </a:bodyPr>
          <a:lstStyle>
            <a:lvl1pPr defTabSz="965200">
              <a:defRPr sz="1300"/>
            </a:lvl1pPr>
          </a:lstStyle>
          <a:p>
            <a:pPr>
              <a:defRPr/>
            </a:pPr>
            <a:endParaRPr lang="en-US"/>
          </a:p>
        </p:txBody>
      </p:sp>
      <p:sp>
        <p:nvSpPr>
          <p:cNvPr id="56323" name="Rectangle 3"/>
          <p:cNvSpPr>
            <a:spLocks noGrp="1" noChangeArrowheads="1"/>
          </p:cNvSpPr>
          <p:nvPr>
            <p:ph type="dt" idx="1"/>
          </p:nvPr>
        </p:nvSpPr>
        <p:spPr bwMode="auto">
          <a:xfrm>
            <a:off x="4022725" y="0"/>
            <a:ext cx="3076575" cy="511175"/>
          </a:xfrm>
          <a:prstGeom prst="rect">
            <a:avLst/>
          </a:prstGeom>
          <a:noFill/>
          <a:ln w="9525">
            <a:noFill/>
            <a:miter lim="800000"/>
            <a:headEnd/>
            <a:tailEnd/>
          </a:ln>
          <a:effectLst/>
        </p:spPr>
        <p:txBody>
          <a:bodyPr vert="horz" wrap="square" lIns="96542" tIns="48271" rIns="96542" bIns="48271" numCol="1" anchor="t" anchorCtr="0" compatLnSpc="1">
            <a:prstTxWarp prst="textNoShape">
              <a:avLst/>
            </a:prstTxWarp>
          </a:bodyPr>
          <a:lstStyle>
            <a:lvl1pPr algn="r" defTabSz="965200">
              <a:defRPr sz="1300"/>
            </a:lvl1pPr>
          </a:lstStyle>
          <a:p>
            <a:pPr>
              <a:defRPr/>
            </a:pPr>
            <a:r>
              <a:rPr lang="en-US" smtClean="0"/>
              <a:t>13/1/2012</a:t>
            </a:r>
            <a:endParaRPr lang="en-US"/>
          </a:p>
        </p:txBody>
      </p:sp>
      <p:sp>
        <p:nvSpPr>
          <p:cNvPr id="26628" name="Rectangle 4"/>
          <p:cNvSpPr>
            <a:spLocks noGrp="1" noRot="1" noChangeAspect="1" noChangeArrowheads="1" noTextEdit="1"/>
          </p:cNvSpPr>
          <p:nvPr>
            <p:ph type="sldImg" idx="2"/>
          </p:nvPr>
        </p:nvSpPr>
        <p:spPr bwMode="auto">
          <a:xfrm>
            <a:off x="990600" y="768350"/>
            <a:ext cx="5118100" cy="3838575"/>
          </a:xfrm>
          <a:prstGeom prst="rect">
            <a:avLst/>
          </a:prstGeom>
          <a:noFill/>
          <a:ln w="9525">
            <a:solidFill>
              <a:srgbClr val="000000"/>
            </a:solidFill>
            <a:miter lim="800000"/>
            <a:headEnd/>
            <a:tailEnd/>
          </a:ln>
        </p:spPr>
      </p:sp>
      <p:sp>
        <p:nvSpPr>
          <p:cNvPr id="56325" name="Rectangle 5"/>
          <p:cNvSpPr>
            <a:spLocks noGrp="1" noChangeArrowheads="1"/>
          </p:cNvSpPr>
          <p:nvPr>
            <p:ph type="body" sz="quarter" idx="3"/>
          </p:nvPr>
        </p:nvSpPr>
        <p:spPr bwMode="auto">
          <a:xfrm>
            <a:off x="944563" y="4862513"/>
            <a:ext cx="5210175" cy="4603750"/>
          </a:xfrm>
          <a:prstGeom prst="rect">
            <a:avLst/>
          </a:prstGeom>
          <a:noFill/>
          <a:ln w="9525">
            <a:noFill/>
            <a:miter lim="800000"/>
            <a:headEnd/>
            <a:tailEnd/>
          </a:ln>
          <a:effectLst/>
        </p:spPr>
        <p:txBody>
          <a:bodyPr vert="horz" wrap="square" lIns="96542" tIns="48271" rIns="96542" bIns="4827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6326" name="Rectangle 6"/>
          <p:cNvSpPr>
            <a:spLocks noGrp="1" noChangeArrowheads="1"/>
          </p:cNvSpPr>
          <p:nvPr>
            <p:ph type="ftr" sz="quarter" idx="4"/>
          </p:nvPr>
        </p:nvSpPr>
        <p:spPr bwMode="auto">
          <a:xfrm>
            <a:off x="0" y="9723438"/>
            <a:ext cx="3076575" cy="511175"/>
          </a:xfrm>
          <a:prstGeom prst="rect">
            <a:avLst/>
          </a:prstGeom>
          <a:noFill/>
          <a:ln w="9525">
            <a:noFill/>
            <a:miter lim="800000"/>
            <a:headEnd/>
            <a:tailEnd/>
          </a:ln>
          <a:effectLst/>
        </p:spPr>
        <p:txBody>
          <a:bodyPr vert="horz" wrap="square" lIns="96542" tIns="48271" rIns="96542" bIns="48271" numCol="1" anchor="b" anchorCtr="0" compatLnSpc="1">
            <a:prstTxWarp prst="textNoShape">
              <a:avLst/>
            </a:prstTxWarp>
          </a:bodyPr>
          <a:lstStyle>
            <a:lvl1pPr defTabSz="965200">
              <a:defRPr sz="1300"/>
            </a:lvl1pPr>
          </a:lstStyle>
          <a:p>
            <a:pPr>
              <a:defRPr/>
            </a:pPr>
            <a:endParaRPr lang="en-US"/>
          </a:p>
        </p:txBody>
      </p:sp>
      <p:sp>
        <p:nvSpPr>
          <p:cNvPr id="56327" name="Rectangle 7"/>
          <p:cNvSpPr>
            <a:spLocks noGrp="1" noChangeArrowheads="1"/>
          </p:cNvSpPr>
          <p:nvPr>
            <p:ph type="sldNum" sz="quarter" idx="5"/>
          </p:nvPr>
        </p:nvSpPr>
        <p:spPr bwMode="auto">
          <a:xfrm>
            <a:off x="4022725" y="9723438"/>
            <a:ext cx="3076575" cy="511175"/>
          </a:xfrm>
          <a:prstGeom prst="rect">
            <a:avLst/>
          </a:prstGeom>
          <a:noFill/>
          <a:ln w="9525">
            <a:noFill/>
            <a:miter lim="800000"/>
            <a:headEnd/>
            <a:tailEnd/>
          </a:ln>
          <a:effectLst/>
        </p:spPr>
        <p:txBody>
          <a:bodyPr vert="horz" wrap="square" lIns="96542" tIns="48271" rIns="96542" bIns="48271" numCol="1" anchor="b" anchorCtr="0" compatLnSpc="1">
            <a:prstTxWarp prst="textNoShape">
              <a:avLst/>
            </a:prstTxWarp>
          </a:bodyPr>
          <a:lstStyle>
            <a:lvl1pPr algn="r" defTabSz="965200">
              <a:defRPr sz="1300"/>
            </a:lvl1pPr>
          </a:lstStyle>
          <a:p>
            <a:pPr>
              <a:defRPr/>
            </a:pPr>
            <a:fld id="{FE049DA7-872C-48A6-A085-7DB575178E29}"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FE049DA7-872C-48A6-A085-7DB575178E29}" type="slidenum">
              <a:rPr lang="en-US" smtClean="0"/>
              <a:pPr>
                <a:defRPr/>
              </a:pPr>
              <a:t>2</a:t>
            </a:fld>
            <a:endParaRPr lang="en-US" dirty="0"/>
          </a:p>
        </p:txBody>
      </p:sp>
      <p:sp>
        <p:nvSpPr>
          <p:cNvPr id="5" name="Date Placeholder 4"/>
          <p:cNvSpPr>
            <a:spLocks noGrp="1"/>
          </p:cNvSpPr>
          <p:nvPr>
            <p:ph type="dt" idx="11"/>
          </p:nvPr>
        </p:nvSpPr>
        <p:spPr/>
        <p:txBody>
          <a:bodyPr/>
          <a:lstStyle/>
          <a:p>
            <a:pPr>
              <a:defRPr/>
            </a:pPr>
            <a:r>
              <a:rPr lang="en-US" smtClean="0"/>
              <a:t>13/1/2012</a:t>
            </a:r>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pPr>
              <a:defRPr/>
            </a:pPr>
            <a:r>
              <a:rPr lang="en-US" smtClean="0"/>
              <a:t>1/12/2012</a:t>
            </a:r>
            <a:endParaRPr lang="en-US" dirty="0"/>
          </a:p>
        </p:txBody>
      </p:sp>
      <p:sp>
        <p:nvSpPr>
          <p:cNvPr id="17" name="Footer Placeholder 16"/>
          <p:cNvSpPr>
            <a:spLocks noGrp="1"/>
          </p:cNvSpPr>
          <p:nvPr>
            <p:ph type="ftr" sz="quarter" idx="11"/>
          </p:nvPr>
        </p:nvSpPr>
        <p:spPr bwMode="auto">
          <a:xfrm rot="5400000">
            <a:off x="7077269" y="4181669"/>
            <a:ext cx="3657600" cy="384048"/>
          </a:xfrm>
        </p:spPr>
        <p:txBody>
          <a:bodyPr/>
          <a:lstStyle/>
          <a:p>
            <a:pPr>
              <a:defRPr/>
            </a:pPr>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pPr>
              <a:defRPr/>
            </a:pPr>
            <a:fld id="{8ED4037E-0A29-4380-A763-92803C4D6E50}" type="slidenum">
              <a:rPr lang="en-US" smtClean="0"/>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pPr>
              <a:defRPr/>
            </a:pPr>
            <a:r>
              <a:rPr lang="en-US" smtClean="0"/>
              <a:t>1/12/2012</a:t>
            </a:r>
            <a:endParaRPr lang="en-US" dirty="0"/>
          </a:p>
        </p:txBody>
      </p:sp>
      <p:sp>
        <p:nvSpPr>
          <p:cNvPr id="9" name="Slide Number Placeholder 8"/>
          <p:cNvSpPr>
            <a:spLocks noGrp="1"/>
          </p:cNvSpPr>
          <p:nvPr>
            <p:ph type="sldNum" sz="quarter" idx="15"/>
          </p:nvPr>
        </p:nvSpPr>
        <p:spPr/>
        <p:txBody>
          <a:bodyPr rtlCol="0"/>
          <a:lstStyle/>
          <a:p>
            <a:pPr>
              <a:defRPr/>
            </a:pPr>
            <a:fld id="{458347DB-AD55-42EB-8834-9961576A4333}" type="slidenum">
              <a:rPr lang="en-US" smtClean="0"/>
              <a:pPr>
                <a:defRPr/>
              </a:pPr>
              <a:t>‹#›</a:t>
            </a:fld>
            <a:endParaRPr lang="en-US" dirty="0"/>
          </a:p>
        </p:txBody>
      </p:sp>
      <p:sp>
        <p:nvSpPr>
          <p:cNvPr id="10" name="Footer Placeholder 9"/>
          <p:cNvSpPr>
            <a:spLocks noGrp="1"/>
          </p:cNvSpPr>
          <p:nvPr>
            <p:ph type="ftr" sz="quarter" idx="16"/>
          </p:nvPr>
        </p:nvSpPr>
        <p:spPr/>
        <p:txBody>
          <a:bodyPr rtlCol="0"/>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pPr>
              <a:defRPr/>
            </a:pPr>
            <a:r>
              <a:rPr lang="en-US" smtClean="0"/>
              <a:t>1/12/2012</a:t>
            </a:r>
            <a:endParaRPr lang="en-US" dirty="0"/>
          </a:p>
        </p:txBody>
      </p:sp>
      <p:sp>
        <p:nvSpPr>
          <p:cNvPr id="5" name="Footer Placeholder 4"/>
          <p:cNvSpPr>
            <a:spLocks noGrp="1"/>
          </p:cNvSpPr>
          <p:nvPr>
            <p:ph type="ftr" sz="quarter" idx="11"/>
          </p:nvPr>
        </p:nvSpPr>
        <p:spPr bwMode="auto">
          <a:xfrm rot="5400000">
            <a:off x="7077456" y="4178808"/>
            <a:ext cx="3657600" cy="384048"/>
          </a:xfrm>
        </p:spPr>
        <p:txBody>
          <a:bodyPr/>
          <a:lstStyle/>
          <a:p>
            <a:pPr>
              <a:defRPr/>
            </a:pPr>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pPr>
              <a:defRPr/>
            </a:pPr>
            <a:fld id="{97392424-3ABA-4F80-A618-65CDBA0831D6}" type="slidenum">
              <a:rPr lang="en-US" smtClean="0"/>
              <a:pPr>
                <a:defRPr/>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r>
              <a:rPr lang="en-US" smtClean="0"/>
              <a:t>1/12/2012</a:t>
            </a:r>
            <a:endParaRPr lang="en-US" dirty="0"/>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05B1E8F2-0C7A-467B-8C2C-BC1D333BAFF7}" type="slidenum">
              <a:rPr lang="en-US" smtClean="0"/>
              <a:pPr>
                <a:defRPr/>
              </a:pPr>
              <a:t>‹#›</a:t>
            </a:fld>
            <a:endParaRPr lang="en-US" dirty="0"/>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pPr>
              <a:defRPr/>
            </a:pPr>
            <a:r>
              <a:rPr lang="en-US" smtClean="0"/>
              <a:t>1/12/2012</a:t>
            </a:r>
            <a:endParaRPr lang="en-US" dirty="0"/>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7390507C-1CF8-464C-8463-C0A5A20888C9}" type="slidenum">
              <a:rPr lang="en-US" smtClean="0"/>
              <a:pPr>
                <a:defRPr/>
              </a:pPr>
              <a:t>‹#›</a:t>
            </a:fld>
            <a:endParaRPr lang="en-US" dirty="0"/>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pPr>
              <a:defRPr/>
            </a:pPr>
            <a:r>
              <a:rPr lang="en-US" smtClean="0"/>
              <a:t>1/12/2012</a:t>
            </a:r>
            <a:endParaRPr lang="en-US" dirty="0"/>
          </a:p>
        </p:txBody>
      </p:sp>
      <p:sp>
        <p:nvSpPr>
          <p:cNvPr id="7" name="Slide Number Placeholder 6"/>
          <p:cNvSpPr>
            <a:spLocks noGrp="1"/>
          </p:cNvSpPr>
          <p:nvPr>
            <p:ph type="sldNum" sz="quarter" idx="11"/>
          </p:nvPr>
        </p:nvSpPr>
        <p:spPr/>
        <p:txBody>
          <a:bodyPr rtlCol="0"/>
          <a:lstStyle/>
          <a:p>
            <a:pPr>
              <a:defRPr/>
            </a:pPr>
            <a:fld id="{371E0FC5-7563-4CD9-B83A-12CBA782EF3A}" type="slidenum">
              <a:rPr lang="en-US" smtClean="0"/>
              <a:pPr>
                <a:defRPr/>
              </a:pPr>
              <a:t>‹#›</a:t>
            </a:fld>
            <a:endParaRPr lang="en-US" dirty="0"/>
          </a:p>
        </p:txBody>
      </p:sp>
      <p:sp>
        <p:nvSpPr>
          <p:cNvPr id="8" name="Footer Placeholder 7"/>
          <p:cNvSpPr>
            <a:spLocks noGrp="1"/>
          </p:cNvSpPr>
          <p:nvPr>
            <p:ph type="ftr" sz="quarter" idx="12"/>
          </p:nvPr>
        </p:nvSpPr>
        <p:spPr/>
        <p:txBody>
          <a:bodyPr rtlCol="0"/>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smtClean="0"/>
              <a:t>1/12/2012</a:t>
            </a:r>
            <a:endParaRPr lang="en-US" dirty="0"/>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6C13BBCA-48B3-4D8A-B04F-C08E67F14A47}" type="slidenum">
              <a:rPr lang="en-US" smtClean="0"/>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pPr>
              <a:defRPr/>
            </a:pPr>
            <a:r>
              <a:rPr lang="en-US" smtClean="0"/>
              <a:t>1/12/2012</a:t>
            </a:r>
            <a:endParaRPr lang="en-US" dirty="0"/>
          </a:p>
        </p:txBody>
      </p:sp>
      <p:sp>
        <p:nvSpPr>
          <p:cNvPr id="22" name="Slide Number Placeholder 21"/>
          <p:cNvSpPr>
            <a:spLocks noGrp="1"/>
          </p:cNvSpPr>
          <p:nvPr>
            <p:ph type="sldNum" sz="quarter" idx="15"/>
          </p:nvPr>
        </p:nvSpPr>
        <p:spPr/>
        <p:txBody>
          <a:bodyPr rtlCol="0"/>
          <a:lstStyle/>
          <a:p>
            <a:pPr>
              <a:defRPr/>
            </a:pPr>
            <a:fld id="{B6EAD872-0CDF-4F64-9EFC-DB8AFC13AF83}" type="slidenum">
              <a:rPr lang="en-US" smtClean="0"/>
              <a:pPr>
                <a:defRPr/>
              </a:pPr>
              <a:t>‹#›</a:t>
            </a:fld>
            <a:endParaRPr lang="en-US" dirty="0"/>
          </a:p>
        </p:txBody>
      </p:sp>
      <p:sp>
        <p:nvSpPr>
          <p:cNvPr id="23" name="Footer Placeholder 22"/>
          <p:cNvSpPr>
            <a:spLocks noGrp="1"/>
          </p:cNvSpPr>
          <p:nvPr>
            <p:ph type="ftr" sz="quarter" idx="16"/>
          </p:nvPr>
        </p:nvSpPr>
        <p:spPr/>
        <p:txBody>
          <a:bodyPr rtlCol="0"/>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pPr>
              <a:defRPr/>
            </a:pPr>
            <a:r>
              <a:rPr lang="en-US" smtClean="0"/>
              <a:t>1/12/2012</a:t>
            </a:r>
            <a:endParaRPr lang="en-US" dirty="0"/>
          </a:p>
        </p:txBody>
      </p:sp>
      <p:sp>
        <p:nvSpPr>
          <p:cNvPr id="18" name="Slide Number Placeholder 17"/>
          <p:cNvSpPr>
            <a:spLocks noGrp="1"/>
          </p:cNvSpPr>
          <p:nvPr>
            <p:ph type="sldNum" sz="quarter" idx="11"/>
          </p:nvPr>
        </p:nvSpPr>
        <p:spPr/>
        <p:txBody>
          <a:bodyPr rtlCol="0"/>
          <a:lstStyle/>
          <a:p>
            <a:pPr>
              <a:defRPr/>
            </a:pPr>
            <a:fld id="{7896FA7E-7A3B-48C7-AD2D-4069F2891CE6}" type="slidenum">
              <a:rPr lang="en-US" smtClean="0"/>
              <a:pPr>
                <a:defRPr/>
              </a:pPr>
              <a:t>‹#›</a:t>
            </a:fld>
            <a:endParaRPr lang="en-US" dirty="0"/>
          </a:p>
        </p:txBody>
      </p:sp>
      <p:sp>
        <p:nvSpPr>
          <p:cNvPr id="21" name="Footer Placeholder 20"/>
          <p:cNvSpPr>
            <a:spLocks noGrp="1"/>
          </p:cNvSpPr>
          <p:nvPr>
            <p:ph type="ftr" sz="quarter" idx="12"/>
          </p:nvPr>
        </p:nvSpPr>
        <p:spPr/>
        <p:txBody>
          <a:bodyPr rtlCol="0"/>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r>
              <a:rPr lang="en-US" smtClean="0"/>
              <a:t>1/12/2012</a:t>
            </a:r>
            <a:endParaRPr lang="en-US" dirty="0"/>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2C1C581-D502-435B-B955-1BF7428C4B3A}" type="slidenum">
              <a:rPr lang="en-US" smtClean="0"/>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r>
              <a:rPr lang="en-US" smtClean="0"/>
              <a:t>1/12/2012</a:t>
            </a:r>
            <a:endParaRPr lang="en-US" dirty="0"/>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1EB7FD63-A160-4492-920F-E32B30349621}" type="slidenum">
              <a:rPr lang="en-US" smtClean="0"/>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0"/>
            <a:ext cx="8204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371600"/>
            <a:ext cx="4013200" cy="468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22800" y="1371600"/>
            <a:ext cx="4013200" cy="22669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22800" y="3790950"/>
            <a:ext cx="4013200" cy="22669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r>
              <a:rPr lang="en-US" smtClean="0"/>
              <a:t>1/12/2012</a:t>
            </a:r>
            <a:endParaRPr lang="en-US" dirty="0"/>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8BE8A9D4-6016-4F5C-A492-A51BA9A2826B}"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defRPr/>
            </a:pPr>
            <a:r>
              <a:rPr lang="en-US" smtClean="0"/>
              <a:t>1/12/2012</a:t>
            </a:r>
            <a:endParaRPr lang="en-US" dirty="0"/>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defRPr/>
            </a:pPr>
            <a:fld id="{A1BE48BE-BF12-466F-BA02-DA921AB31A4A}"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963" r:id="rId1"/>
    <p:sldLayoutId id="2147483964" r:id="rId2"/>
    <p:sldLayoutId id="2147483965" r:id="rId3"/>
    <p:sldLayoutId id="2147483966" r:id="rId4"/>
    <p:sldLayoutId id="2147483967" r:id="rId5"/>
    <p:sldLayoutId id="2147483968" r:id="rId6"/>
    <p:sldLayoutId id="2147483969" r:id="rId7"/>
    <p:sldLayoutId id="2147483970" r:id="rId8"/>
    <p:sldLayoutId id="2147483971" r:id="rId9"/>
    <p:sldLayoutId id="2147483972" r:id="rId10"/>
    <p:sldLayoutId id="2147483973" r:id="rId11"/>
    <p:sldLayoutId id="2147483974" r:id="rId12"/>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oleObject" Target="../embeddings/oleObject2.bin"/><Relationship Id="rId7" Type="http://schemas.openxmlformats.org/officeDocument/2006/relationships/image" Target="../media/image25.png"/><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oleObject" Target="../embeddings/oleObject3.bin"/></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3.vml"/><Relationship Id="rId5" Type="http://schemas.openxmlformats.org/officeDocument/2006/relationships/image" Target="../media/image29.png"/><Relationship Id="rId4" Type="http://schemas.openxmlformats.org/officeDocument/2006/relationships/oleObject" Target="../embeddings/oleObject5.bin"/></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12.xml"/><Relationship Id="rId1" Type="http://schemas.openxmlformats.org/officeDocument/2006/relationships/vmlDrawing" Target="../drawings/vmlDrawing4.vml"/><Relationship Id="rId4" Type="http://schemas.openxmlformats.org/officeDocument/2006/relationships/oleObject" Target="../embeddings/oleObject6.bin"/></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34.png"/><Relationship Id="rId4" Type="http://schemas.openxmlformats.org/officeDocument/2006/relationships/oleObject" Target="../embeddings/oleObject7.bin"/></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1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image" Target="../media/image47.png"/><Relationship Id="rId5" Type="http://schemas.openxmlformats.org/officeDocument/2006/relationships/image" Target="../media/image53.png"/><Relationship Id="rId10" Type="http://schemas.openxmlformats.org/officeDocument/2006/relationships/image" Target="../media/image45.png"/><Relationship Id="rId4" Type="http://schemas.openxmlformats.org/officeDocument/2006/relationships/image" Target="../media/image52.png"/><Relationship Id="rId9" Type="http://schemas.openxmlformats.org/officeDocument/2006/relationships/image" Target="../media/image57.png"/></Relationships>
</file>

<file path=ppt/slides/_rels/slide3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5.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package" Target="../embeddings/Microsoft_Office_Word_Document1.docx"/><Relationship Id="rId2" Type="http://schemas.openxmlformats.org/officeDocument/2006/relationships/slideLayout" Target="../slideLayouts/slideLayout12.xml"/><Relationship Id="rId1" Type="http://schemas.openxmlformats.org/officeDocument/2006/relationships/vmlDrawing" Target="../drawings/vmlDrawing6.vml"/></Relationships>
</file>

<file path=ppt/slides/_rels/slide43.xml.rels><?xml version="1.0" encoding="UTF-8" standalone="yes"?>
<Relationships xmlns="http://schemas.openxmlformats.org/package/2006/relationships"><Relationship Id="rId3" Type="http://schemas.openxmlformats.org/officeDocument/2006/relationships/package" Target="../embeddings/Microsoft_Office_Word_Document2.docx"/><Relationship Id="rId2" Type="http://schemas.openxmlformats.org/officeDocument/2006/relationships/slideLayout" Target="../slideLayouts/slideLayout12.xml"/><Relationship Id="rId1" Type="http://schemas.openxmlformats.org/officeDocument/2006/relationships/vmlDrawing" Target="../drawings/vmlDrawing7.vml"/></Relationships>
</file>

<file path=ppt/slides/_rels/slide4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package" Target="../embeddings/Microsoft_Office_Word_Document3.docx"/><Relationship Id="rId2" Type="http://schemas.openxmlformats.org/officeDocument/2006/relationships/slideLayout" Target="../slideLayouts/slideLayout12.xml"/><Relationship Id="rId1" Type="http://schemas.openxmlformats.org/officeDocument/2006/relationships/vmlDrawing" Target="../drawings/vmlDrawing8.vml"/></Relationships>
</file>

<file path=ppt/slides/_rels/slide46.xml.rels><?xml version="1.0" encoding="UTF-8" standalone="yes"?>
<Relationships xmlns="http://schemas.openxmlformats.org/package/2006/relationships"><Relationship Id="rId3" Type="http://schemas.openxmlformats.org/officeDocument/2006/relationships/package" Target="../embeddings/Microsoft_Office_Word_Document4.docx"/><Relationship Id="rId2" Type="http://schemas.openxmlformats.org/officeDocument/2006/relationships/slideLayout" Target="../slideLayouts/slideLayout12.xml"/><Relationship Id="rId1" Type="http://schemas.openxmlformats.org/officeDocument/2006/relationships/vmlDrawing" Target="../drawings/vmlDrawing9.vml"/></Relationships>
</file>

<file path=ppt/slides/_rels/slide47.xml.rels><?xml version="1.0" encoding="UTF-8" standalone="yes"?>
<Relationships xmlns="http://schemas.openxmlformats.org/package/2006/relationships"><Relationship Id="rId3" Type="http://schemas.openxmlformats.org/officeDocument/2006/relationships/package" Target="../embeddings/Microsoft_Office_Word_Document5.docx"/><Relationship Id="rId2" Type="http://schemas.openxmlformats.org/officeDocument/2006/relationships/slideLayout" Target="../slideLayouts/slideLayout12.xml"/><Relationship Id="rId1" Type="http://schemas.openxmlformats.org/officeDocument/2006/relationships/vmlDrawing" Target="../drawings/vmlDrawing10.vml"/></Relationships>
</file>

<file path=ppt/slides/_rels/slide48.xml.rels><?xml version="1.0" encoding="UTF-8" standalone="yes"?>
<Relationships xmlns="http://schemas.openxmlformats.org/package/2006/relationships"><Relationship Id="rId3" Type="http://schemas.openxmlformats.org/officeDocument/2006/relationships/package" Target="../embeddings/Microsoft_Office_Word_Document6.docx"/><Relationship Id="rId2" Type="http://schemas.openxmlformats.org/officeDocument/2006/relationships/slideLayout" Target="../slideLayouts/slideLayout12.xml"/><Relationship Id="rId1" Type="http://schemas.openxmlformats.org/officeDocument/2006/relationships/vmlDrawing" Target="../drawings/vmlDrawing11.v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ctrTitle"/>
          </p:nvPr>
        </p:nvSpPr>
        <p:spPr>
          <a:xfrm>
            <a:off x="609600" y="1066800"/>
            <a:ext cx="8305800" cy="751362"/>
          </a:xfrm>
        </p:spPr>
        <p:txBody>
          <a:bodyPr>
            <a:noAutofit/>
          </a:bodyPr>
          <a:lstStyle/>
          <a:p>
            <a:pPr eaLnBrk="0" fontAlgn="base" hangingPunct="0">
              <a:spcAft>
                <a:spcPct val="0"/>
              </a:spcAft>
            </a:pPr>
            <a:r>
              <a:rPr lang="en-US" sz="4800" dirty="0" smtClean="0">
                <a:solidFill>
                  <a:srgbClr val="FF0000"/>
                </a:solidFill>
                <a:latin typeface="Times New Roman" pitchFamily="18" charset="0"/>
                <a:ea typeface="+mn-ea"/>
                <a:cs typeface="+mn-cs"/>
              </a:rPr>
              <a:t>Random Access Networks</a:t>
            </a:r>
            <a:endParaRPr lang="en-US" sz="4800" dirty="0">
              <a:solidFill>
                <a:srgbClr val="FF0000"/>
              </a:solidFill>
              <a:latin typeface="Times New Roman" pitchFamily="18" charset="0"/>
              <a:ea typeface="+mn-ea"/>
              <a:cs typeface="+mn-cs"/>
            </a:endParaRPr>
          </a:p>
        </p:txBody>
      </p:sp>
      <p:sp>
        <p:nvSpPr>
          <p:cNvPr id="5" name="Subtitle 4"/>
          <p:cNvSpPr>
            <a:spLocks noGrp="1"/>
          </p:cNvSpPr>
          <p:nvPr>
            <p:ph type="subTitle" idx="1"/>
          </p:nvPr>
        </p:nvSpPr>
        <p:spPr>
          <a:xfrm>
            <a:off x="838200" y="2057400"/>
            <a:ext cx="6172200" cy="1371600"/>
          </a:xfrm>
        </p:spPr>
        <p:txBody>
          <a:bodyPr>
            <a:noAutofit/>
          </a:bodyPr>
          <a:lstStyle/>
          <a:p>
            <a:pPr eaLnBrk="0" fontAlgn="base" hangingPunct="0">
              <a:spcBef>
                <a:spcPct val="0"/>
              </a:spcBef>
              <a:spcAft>
                <a:spcPct val="0"/>
              </a:spcAft>
            </a:pPr>
            <a:r>
              <a:rPr lang="en-US" sz="3200" cap="small" dirty="0" smtClean="0">
                <a:solidFill>
                  <a:srgbClr val="FF0000"/>
                </a:solidFill>
                <a:latin typeface="Times New Roman" pitchFamily="18" charset="0"/>
              </a:rPr>
              <a:t>CSMA Families </a:t>
            </a:r>
          </a:p>
          <a:p>
            <a:pPr eaLnBrk="0" fontAlgn="base" hangingPunct="0">
              <a:spcBef>
                <a:spcPct val="0"/>
              </a:spcBef>
              <a:spcAft>
                <a:spcPct val="0"/>
              </a:spcAft>
            </a:pPr>
            <a:endParaRPr lang="en-US" sz="3200" cap="small" dirty="0" smtClean="0">
              <a:solidFill>
                <a:srgbClr val="FF0000"/>
              </a:solidFill>
              <a:latin typeface="Times New Roman" pitchFamily="18" charset="0"/>
            </a:endParaRPr>
          </a:p>
          <a:p>
            <a:pPr eaLnBrk="0" fontAlgn="base" hangingPunct="0">
              <a:spcBef>
                <a:spcPct val="0"/>
              </a:spcBef>
              <a:spcAft>
                <a:spcPct val="0"/>
              </a:spcAft>
            </a:pPr>
            <a:endParaRPr lang="en-US" sz="3200" cap="small" dirty="0" smtClean="0">
              <a:solidFill>
                <a:srgbClr val="FF0000"/>
              </a:solidFill>
              <a:latin typeface="Times New Roman" pitchFamily="18" charset="0"/>
            </a:endParaRPr>
          </a:p>
          <a:p>
            <a:pPr eaLnBrk="0" fontAlgn="base" hangingPunct="0">
              <a:spcBef>
                <a:spcPct val="0"/>
              </a:spcBef>
              <a:spcAft>
                <a:spcPct val="0"/>
              </a:spcAft>
            </a:pPr>
            <a:endParaRPr lang="en-US" sz="3200" cap="small" smtClean="0">
              <a:solidFill>
                <a:srgbClr val="FF0000"/>
              </a:solidFill>
              <a:latin typeface="Times New Roman" pitchFamily="18" charset="0"/>
            </a:endParaRPr>
          </a:p>
          <a:p>
            <a:pPr eaLnBrk="0" fontAlgn="base" hangingPunct="0">
              <a:spcBef>
                <a:spcPct val="0"/>
              </a:spcBef>
              <a:spcAft>
                <a:spcPct val="0"/>
              </a:spcAft>
            </a:pPr>
            <a:endParaRPr lang="en-US" sz="3200" cap="small" dirty="0">
              <a:solidFill>
                <a:srgbClr val="FF0000"/>
              </a:solidFill>
              <a:latin typeface="Times New Roman" pitchFamily="18" charset="0"/>
            </a:endParaRPr>
          </a:p>
        </p:txBody>
      </p:sp>
      <p:sp>
        <p:nvSpPr>
          <p:cNvPr id="2" name="Slide Number Placeholder 1"/>
          <p:cNvSpPr>
            <a:spLocks noGrp="1"/>
          </p:cNvSpPr>
          <p:nvPr>
            <p:ph type="sldNum" sz="quarter" idx="12"/>
          </p:nvPr>
        </p:nvSpPr>
        <p:spPr/>
        <p:txBody>
          <a:bodyPr/>
          <a:lstStyle/>
          <a:p>
            <a:pPr>
              <a:defRPr/>
            </a:pPr>
            <a:fld id="{6C13BBCA-48B3-4D8A-B04F-C08E67F14A47}" type="slidenum">
              <a:rPr lang="en-US" smtClean="0"/>
              <a:pPr>
                <a:defRPr/>
              </a:pPr>
              <a:t>1</a:t>
            </a:fld>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Rectangle 1"/>
          <p:cNvSpPr>
            <a:spLocks noChangeArrowheads="1"/>
          </p:cNvSpPr>
          <p:nvPr/>
        </p:nvSpPr>
        <p:spPr bwMode="auto">
          <a:xfrm>
            <a:off x="457200" y="457200"/>
            <a:ext cx="7543800" cy="646331"/>
          </a:xfrm>
          <a:prstGeom prst="rect">
            <a:avLst/>
          </a:prstGeom>
          <a:noFill/>
          <a:ln w="9525">
            <a:noFill/>
            <a:miter lim="800000"/>
            <a:headEnd/>
            <a:tailEnd/>
          </a:ln>
        </p:spPr>
        <p:txBody>
          <a:bodyPr>
            <a:spAutoFit/>
          </a:bodyPr>
          <a:lstStyle/>
          <a:p>
            <a:r>
              <a:rPr lang="en-US" sz="3600" dirty="0">
                <a:solidFill>
                  <a:srgbClr val="CC3300"/>
                </a:solidFill>
                <a:latin typeface="Arial Black" pitchFamily="34" charset="0"/>
              </a:rPr>
              <a:t>References</a:t>
            </a:r>
          </a:p>
        </p:txBody>
      </p:sp>
      <p:sp>
        <p:nvSpPr>
          <p:cNvPr id="6147" name="Rectangle 1"/>
          <p:cNvSpPr>
            <a:spLocks noChangeArrowheads="1"/>
          </p:cNvSpPr>
          <p:nvPr/>
        </p:nvSpPr>
        <p:spPr bwMode="auto">
          <a:xfrm>
            <a:off x="228600" y="1447800"/>
            <a:ext cx="8610600" cy="4095609"/>
          </a:xfrm>
          <a:prstGeom prst="rect">
            <a:avLst/>
          </a:prstGeom>
          <a:noFill/>
          <a:ln w="9525">
            <a:noFill/>
            <a:miter lim="800000"/>
            <a:headEnd/>
            <a:tailEnd/>
          </a:ln>
        </p:spPr>
        <p:txBody>
          <a:bodyPr lIns="90000" tIns="46800" rIns="90000" bIns="46800" anchor="ctr">
            <a:spAutoFit/>
          </a:bodyPr>
          <a:lstStyle/>
          <a:p>
            <a:r>
              <a:rPr lang="en-US" sz="2000" b="1" dirty="0" smtClean="0">
                <a:cs typeface="Times New Roman" pitchFamily="18" charset="0"/>
              </a:rPr>
              <a:t>Chapter 9 of the book.</a:t>
            </a:r>
          </a:p>
          <a:p>
            <a:endParaRPr lang="en-US" sz="2000" b="1" dirty="0" smtClean="0">
              <a:cs typeface="Times New Roman" pitchFamily="18" charset="0"/>
            </a:endParaRPr>
          </a:p>
          <a:p>
            <a:endParaRPr lang="en-US" sz="2000" b="1" dirty="0" smtClean="0">
              <a:cs typeface="Times New Roman" pitchFamily="18" charset="0"/>
            </a:endParaRPr>
          </a:p>
          <a:p>
            <a:r>
              <a:rPr lang="en-US" sz="2000" b="1" dirty="0" smtClean="0">
                <a:cs typeface="Times New Roman" pitchFamily="18" charset="0"/>
              </a:rPr>
              <a:t>Throughput </a:t>
            </a:r>
            <a:r>
              <a:rPr lang="en-US" sz="2000" b="1" dirty="0">
                <a:cs typeface="Times New Roman" pitchFamily="18" charset="0"/>
              </a:rPr>
              <a:t>Analysis for Persistent CSMA Systems, </a:t>
            </a:r>
            <a:r>
              <a:rPr lang="en-US" sz="2000" dirty="0">
                <a:cs typeface="Times New Roman" pitchFamily="18" charset="0"/>
              </a:rPr>
              <a:t>HIDEAKI TAKAGI AND LEONARD KLEINROCK. IEEE TRANSACTIONS ON COMMUNICATIONS, VOL. COM-33, NO. 7, JULY 1985</a:t>
            </a:r>
          </a:p>
          <a:p>
            <a:endParaRPr lang="en-US" sz="2000" dirty="0">
              <a:cs typeface="Times New Roman" pitchFamily="18" charset="0"/>
            </a:endParaRPr>
          </a:p>
          <a:p>
            <a:endParaRPr lang="en-US" sz="2000" dirty="0">
              <a:cs typeface="Times New Roman" pitchFamily="18" charset="0"/>
            </a:endParaRPr>
          </a:p>
          <a:p>
            <a:endParaRPr lang="en-US" sz="2000" dirty="0">
              <a:cs typeface="Times New Roman" pitchFamily="18" charset="0"/>
            </a:endParaRPr>
          </a:p>
          <a:p>
            <a:r>
              <a:rPr lang="en-US" sz="2000" b="1" dirty="0"/>
              <a:t>Performance Analysis and Enhancement of MAC Protocols, </a:t>
            </a:r>
            <a:r>
              <a:rPr lang="en-US" sz="2000" dirty="0"/>
              <a:t>Chuan </a:t>
            </a:r>
            <a:r>
              <a:rPr lang="en-US" sz="2000" dirty="0" err="1"/>
              <a:t>Heng</a:t>
            </a:r>
            <a:r>
              <a:rPr lang="en-US" sz="2000" dirty="0"/>
              <a:t> </a:t>
            </a:r>
            <a:r>
              <a:rPr lang="en-US" sz="2000" dirty="0" err="1"/>
              <a:t>Foh</a:t>
            </a:r>
            <a:r>
              <a:rPr lang="en-US" sz="2000" dirty="0"/>
              <a:t>, A Thesis submitted in total fulfillment of the requirements of the degree of Doctor of Philosophy. Department of Electrical and Electronic Engineering, The University of Melbourne, 2002.</a:t>
            </a:r>
            <a:endParaRPr lang="en-US" sz="2000" dirty="0">
              <a:cs typeface="Times New Roman" pitchFamily="18" charset="0"/>
            </a:endParaRPr>
          </a:p>
        </p:txBody>
      </p:sp>
      <p:sp>
        <p:nvSpPr>
          <p:cNvPr id="5" name="Slide Number Placeholder 4"/>
          <p:cNvSpPr>
            <a:spLocks noGrp="1"/>
          </p:cNvSpPr>
          <p:nvPr>
            <p:ph type="sldNum" sz="quarter" idx="12"/>
          </p:nvPr>
        </p:nvSpPr>
        <p:spPr/>
        <p:txBody>
          <a:bodyPr/>
          <a:lstStyle/>
          <a:p>
            <a:pPr>
              <a:defRPr/>
            </a:pPr>
            <a:fld id="{6C13BBCA-48B3-4D8A-B04F-C08E67F14A47}" type="slidenum">
              <a:rPr lang="en-US" smtClean="0"/>
              <a:pPr>
                <a:defRPr/>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Rectangle 5"/>
          <p:cNvSpPr>
            <a:spLocks noChangeArrowheads="1"/>
          </p:cNvSpPr>
          <p:nvPr/>
        </p:nvSpPr>
        <p:spPr bwMode="auto">
          <a:xfrm>
            <a:off x="228600" y="381000"/>
            <a:ext cx="3522663" cy="525463"/>
          </a:xfrm>
          <a:prstGeom prst="rect">
            <a:avLst/>
          </a:prstGeom>
          <a:noFill/>
          <a:ln w="9525">
            <a:noFill/>
            <a:miter lim="800000"/>
            <a:headEnd/>
            <a:tailEnd/>
          </a:ln>
        </p:spPr>
        <p:txBody>
          <a:bodyPr wrap="none" lIns="90000" tIns="46800" rIns="90000" bIns="46800" anchor="ctr">
            <a:spAutoFit/>
          </a:bodyPr>
          <a:lstStyle/>
          <a:p>
            <a:r>
              <a:rPr lang="en-US" sz="2800" dirty="0">
                <a:solidFill>
                  <a:srgbClr val="CC3300"/>
                </a:solidFill>
                <a:latin typeface="Arial Black" pitchFamily="34" charset="0"/>
              </a:rPr>
              <a:t>CSMA Motivation</a:t>
            </a:r>
          </a:p>
        </p:txBody>
      </p:sp>
      <p:sp>
        <p:nvSpPr>
          <p:cNvPr id="7171" name="Rectangle 7"/>
          <p:cNvSpPr>
            <a:spLocks noChangeArrowheads="1"/>
          </p:cNvSpPr>
          <p:nvPr/>
        </p:nvSpPr>
        <p:spPr bwMode="auto">
          <a:xfrm>
            <a:off x="152400" y="1295400"/>
            <a:ext cx="8763000" cy="5262979"/>
          </a:xfrm>
          <a:prstGeom prst="rect">
            <a:avLst/>
          </a:prstGeom>
          <a:noFill/>
          <a:ln w="9525">
            <a:noFill/>
            <a:miter lim="800000"/>
            <a:headEnd/>
            <a:tailEnd/>
          </a:ln>
        </p:spPr>
        <p:txBody>
          <a:bodyPr>
            <a:spAutoFit/>
          </a:bodyPr>
          <a:lstStyle/>
          <a:p>
            <a:r>
              <a:rPr lang="en-US" b="1" dirty="0"/>
              <a:t>In Aloha and slotted Aloha</a:t>
            </a:r>
            <a:r>
              <a:rPr lang="en-US" dirty="0"/>
              <a:t>: a station initiates a transmission without making sure that the broadcast channel is clear for transmission. </a:t>
            </a:r>
          </a:p>
          <a:p>
            <a:endParaRPr lang="en-US" dirty="0"/>
          </a:p>
          <a:p>
            <a:r>
              <a:rPr lang="en-US" dirty="0"/>
              <a:t>Therefore, </a:t>
            </a:r>
            <a:endParaRPr lang="en-US" dirty="0" smtClean="0"/>
          </a:p>
          <a:p>
            <a:endParaRPr lang="en-US" dirty="0"/>
          </a:p>
          <a:p>
            <a:r>
              <a:rPr lang="en-US" dirty="0"/>
              <a:t>During a data frame transmission, there is a chance of collision. </a:t>
            </a:r>
          </a:p>
          <a:p>
            <a:endParaRPr lang="en-US" dirty="0"/>
          </a:p>
          <a:p>
            <a:r>
              <a:rPr lang="en-US" b="1" dirty="0"/>
              <a:t>Carrier Sense Multiple Access (CSMA) protocol</a:t>
            </a:r>
            <a:r>
              <a:rPr lang="en-US" dirty="0"/>
              <a:t> was proposed as a refinement over SLOTTED ALLOHA by providing </a:t>
            </a:r>
            <a:r>
              <a:rPr lang="en-US" u="sng" dirty="0">
                <a:solidFill>
                  <a:srgbClr val="FF0000"/>
                </a:solidFill>
              </a:rPr>
              <a:t>C</a:t>
            </a:r>
            <a:r>
              <a:rPr lang="en-US" u="sng" dirty="0" smtClean="0"/>
              <a:t>arrier </a:t>
            </a:r>
            <a:r>
              <a:rPr lang="en-US" u="sng" dirty="0" smtClean="0">
                <a:solidFill>
                  <a:srgbClr val="FF0000"/>
                </a:solidFill>
              </a:rPr>
              <a:t>S</a:t>
            </a:r>
            <a:r>
              <a:rPr lang="en-US" u="sng" dirty="0" smtClean="0"/>
              <a:t>ensing</a:t>
            </a:r>
            <a:r>
              <a:rPr lang="en-US" dirty="0"/>
              <a:t>.</a:t>
            </a:r>
          </a:p>
          <a:p>
            <a:endParaRPr lang="en-US" dirty="0"/>
          </a:p>
          <a:p>
            <a:r>
              <a:rPr lang="en-US" dirty="0" smtClean="0"/>
              <a:t>The </a:t>
            </a:r>
            <a:r>
              <a:rPr lang="en-US" dirty="0"/>
              <a:t>main Objective of this </a:t>
            </a:r>
            <a:r>
              <a:rPr lang="en-US" dirty="0" smtClean="0"/>
              <a:t>added functionality is </a:t>
            </a:r>
            <a:r>
              <a:rPr lang="en-US" dirty="0"/>
              <a:t>to minimize the length of the collision period. </a:t>
            </a:r>
          </a:p>
          <a:p>
            <a:r>
              <a:rPr lang="en-US" dirty="0"/>
              <a:t> </a:t>
            </a:r>
          </a:p>
          <a:p>
            <a:endParaRPr lang="en-US" dirty="0"/>
          </a:p>
        </p:txBody>
      </p:sp>
      <p:sp>
        <p:nvSpPr>
          <p:cNvPr id="7172"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7173"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7174"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7175"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9" name="Slide Number Placeholder 8"/>
          <p:cNvSpPr>
            <a:spLocks noGrp="1"/>
          </p:cNvSpPr>
          <p:nvPr>
            <p:ph type="sldNum" sz="quarter" idx="12"/>
          </p:nvPr>
        </p:nvSpPr>
        <p:spPr/>
        <p:txBody>
          <a:bodyPr/>
          <a:lstStyle/>
          <a:p>
            <a:pPr>
              <a:defRPr/>
            </a:pPr>
            <a:fld id="{6C13BBCA-48B3-4D8A-B04F-C08E67F14A47}" type="slidenum">
              <a:rPr lang="en-US" smtClean="0"/>
              <a:pPr>
                <a:defRPr/>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304800" y="304800"/>
            <a:ext cx="3810000" cy="525401"/>
          </a:xfrm>
          <a:prstGeom prst="rect">
            <a:avLst/>
          </a:prstGeom>
          <a:noFill/>
          <a:ln w="9525">
            <a:noFill/>
            <a:miter lim="800000"/>
            <a:headEnd/>
            <a:tailEnd/>
          </a:ln>
        </p:spPr>
        <p:txBody>
          <a:bodyPr wrap="square" lIns="90000" tIns="46800" rIns="90000" bIns="46800" anchor="ctr">
            <a:spAutoFit/>
          </a:bodyPr>
          <a:lstStyle/>
          <a:p>
            <a:r>
              <a:rPr lang="en-US" sz="2800" dirty="0">
                <a:solidFill>
                  <a:srgbClr val="CC3300"/>
                </a:solidFill>
                <a:latin typeface="Arial Black" pitchFamily="34" charset="0"/>
              </a:rPr>
              <a:t>CSMA Motivation</a:t>
            </a:r>
          </a:p>
        </p:txBody>
      </p:sp>
      <p:sp>
        <p:nvSpPr>
          <p:cNvPr id="8195" name="Rectangle 7"/>
          <p:cNvSpPr>
            <a:spLocks noChangeArrowheads="1"/>
          </p:cNvSpPr>
          <p:nvPr/>
        </p:nvSpPr>
        <p:spPr bwMode="auto">
          <a:xfrm>
            <a:off x="381000" y="1295400"/>
            <a:ext cx="8458200" cy="5262979"/>
          </a:xfrm>
          <a:prstGeom prst="rect">
            <a:avLst/>
          </a:prstGeom>
          <a:noFill/>
          <a:ln w="9525">
            <a:noFill/>
            <a:miter lim="800000"/>
            <a:headEnd/>
            <a:tailEnd/>
          </a:ln>
        </p:spPr>
        <p:txBody>
          <a:bodyPr>
            <a:spAutoFit/>
          </a:bodyPr>
          <a:lstStyle/>
          <a:p>
            <a:r>
              <a:rPr lang="en-US" dirty="0"/>
              <a:t>If all stations initiate transmissions only when the broadcast channel is sensed idle, the chances of collisions can be reduced.</a:t>
            </a:r>
          </a:p>
          <a:p>
            <a:r>
              <a:rPr lang="en-US" dirty="0"/>
              <a:t>			“</a:t>
            </a:r>
            <a:r>
              <a:rPr lang="en-US" b="1" dirty="0"/>
              <a:t>listen before transmit</a:t>
            </a:r>
            <a:r>
              <a:rPr lang="en-US" dirty="0"/>
              <a:t>”.</a:t>
            </a:r>
          </a:p>
          <a:p>
            <a:endParaRPr lang="en-US" dirty="0"/>
          </a:p>
          <a:p>
            <a:r>
              <a:rPr lang="en-US" b="1" u="sng" dirty="0"/>
              <a:t>NOTE:</a:t>
            </a:r>
            <a:r>
              <a:rPr lang="en-US" dirty="0"/>
              <a:t> </a:t>
            </a:r>
            <a:endParaRPr lang="en-US" dirty="0" smtClean="0"/>
          </a:p>
          <a:p>
            <a:endParaRPr lang="en-US" dirty="0" smtClean="0"/>
          </a:p>
          <a:p>
            <a:r>
              <a:rPr lang="en-US" dirty="0" smtClean="0"/>
              <a:t>Due to signal propagation delay, tow or more stations may not be aware of other transmissions even after the channel is sensed idle. </a:t>
            </a:r>
          </a:p>
          <a:p>
            <a:endParaRPr lang="en-US" dirty="0" smtClean="0"/>
          </a:p>
          <a:p>
            <a:r>
              <a:rPr lang="en-US" dirty="0" smtClean="0"/>
              <a:t>Therefore, </a:t>
            </a:r>
          </a:p>
          <a:p>
            <a:endParaRPr lang="en-US" dirty="0" smtClean="0"/>
          </a:p>
          <a:p>
            <a:r>
              <a:rPr lang="en-US" dirty="0" smtClean="0"/>
              <a:t>If two or more stations start their transmissions at the same time, </a:t>
            </a:r>
          </a:p>
          <a:p>
            <a:r>
              <a:rPr lang="en-US" dirty="0" smtClean="0"/>
              <a:t>Collisions </a:t>
            </a:r>
            <a:r>
              <a:rPr lang="en-US" dirty="0"/>
              <a:t>are still possible </a:t>
            </a:r>
            <a:r>
              <a:rPr lang="en-US" dirty="0" smtClean="0"/>
              <a:t>!! </a:t>
            </a:r>
            <a:endParaRPr lang="en-US" dirty="0"/>
          </a:p>
          <a:p>
            <a:endParaRPr lang="en-US" dirty="0"/>
          </a:p>
        </p:txBody>
      </p:sp>
      <p:sp>
        <p:nvSpPr>
          <p:cNvPr id="8196"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8197"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8198"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8199"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9" name="Slide Number Placeholder 8"/>
          <p:cNvSpPr>
            <a:spLocks noGrp="1"/>
          </p:cNvSpPr>
          <p:nvPr>
            <p:ph type="sldNum" sz="quarter" idx="12"/>
          </p:nvPr>
        </p:nvSpPr>
        <p:spPr/>
        <p:txBody>
          <a:bodyPr/>
          <a:lstStyle/>
          <a:p>
            <a:pPr>
              <a:defRPr/>
            </a:pPr>
            <a:fld id="{6C13BBCA-48B3-4D8A-B04F-C08E67F14A47}" type="slidenum">
              <a:rPr lang="en-US" smtClean="0"/>
              <a:pPr>
                <a:defRPr/>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5"/>
          <p:cNvSpPr>
            <a:spLocks noChangeArrowheads="1"/>
          </p:cNvSpPr>
          <p:nvPr/>
        </p:nvSpPr>
        <p:spPr bwMode="auto">
          <a:xfrm>
            <a:off x="304800" y="304800"/>
            <a:ext cx="3733800" cy="525401"/>
          </a:xfrm>
          <a:prstGeom prst="rect">
            <a:avLst/>
          </a:prstGeom>
          <a:noFill/>
          <a:ln w="9525">
            <a:noFill/>
            <a:miter lim="800000"/>
            <a:headEnd/>
            <a:tailEnd/>
          </a:ln>
        </p:spPr>
        <p:txBody>
          <a:bodyPr wrap="square" lIns="90000" tIns="46800" rIns="90000" bIns="46800" anchor="ctr">
            <a:spAutoFit/>
          </a:bodyPr>
          <a:lstStyle/>
          <a:p>
            <a:r>
              <a:rPr lang="en-US" sz="2800" dirty="0">
                <a:solidFill>
                  <a:srgbClr val="CC3300"/>
                </a:solidFill>
                <a:latin typeface="Arial Black" pitchFamily="34" charset="0"/>
              </a:rPr>
              <a:t>CSMA Motivation</a:t>
            </a:r>
          </a:p>
        </p:txBody>
      </p:sp>
      <p:sp>
        <p:nvSpPr>
          <p:cNvPr id="9219" name="Rectangle 7"/>
          <p:cNvSpPr>
            <a:spLocks noChangeArrowheads="1"/>
          </p:cNvSpPr>
          <p:nvPr/>
        </p:nvSpPr>
        <p:spPr bwMode="auto">
          <a:xfrm>
            <a:off x="457200" y="4648200"/>
            <a:ext cx="8458200" cy="1200150"/>
          </a:xfrm>
          <a:prstGeom prst="rect">
            <a:avLst/>
          </a:prstGeom>
          <a:noFill/>
          <a:ln w="9525">
            <a:noFill/>
            <a:miter lim="800000"/>
            <a:headEnd/>
            <a:tailEnd/>
          </a:ln>
        </p:spPr>
        <p:txBody>
          <a:bodyPr>
            <a:spAutoFit/>
          </a:bodyPr>
          <a:lstStyle/>
          <a:p>
            <a:r>
              <a:rPr lang="en-US" dirty="0"/>
              <a:t>In the case that a ready station </a:t>
            </a:r>
            <a:r>
              <a:rPr lang="en-US" b="1" dirty="0"/>
              <a:t>senses a busy channel</a:t>
            </a:r>
            <a:r>
              <a:rPr lang="en-US" dirty="0"/>
              <a:t>, the transmission may defer based on various schemes described in the following:</a:t>
            </a:r>
            <a:endParaRPr lang="en-US" dirty="0">
              <a:latin typeface="Arial" charset="0"/>
              <a:cs typeface="Arial" charset="0"/>
            </a:endParaRPr>
          </a:p>
        </p:txBody>
      </p:sp>
      <p:sp>
        <p:nvSpPr>
          <p:cNvPr id="9220"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9221"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9222"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9223"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pic>
        <p:nvPicPr>
          <p:cNvPr id="9224" name="Picture 27"/>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828800" y="1524000"/>
            <a:ext cx="4648200" cy="319088"/>
          </a:xfrm>
          <a:prstGeom prst="rect">
            <a:avLst/>
          </a:prstGeom>
          <a:noFill/>
          <a:ln w="9525">
            <a:noFill/>
            <a:miter lim="800000"/>
            <a:headEnd/>
            <a:tailEnd/>
          </a:ln>
        </p:spPr>
      </p:pic>
      <p:pic>
        <p:nvPicPr>
          <p:cNvPr id="9225" name="Picture 2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828800" y="1981200"/>
            <a:ext cx="3505200" cy="334963"/>
          </a:xfrm>
          <a:prstGeom prst="rect">
            <a:avLst/>
          </a:prstGeom>
          <a:noFill/>
          <a:ln w="9525">
            <a:noFill/>
            <a:miter lim="800000"/>
            <a:headEnd/>
            <a:tailEnd/>
          </a:ln>
        </p:spPr>
      </p:pic>
      <p:pic>
        <p:nvPicPr>
          <p:cNvPr id="9226" name="Picture 2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752600" y="2466975"/>
            <a:ext cx="4191000" cy="352425"/>
          </a:xfrm>
          <a:prstGeom prst="rect">
            <a:avLst/>
          </a:prstGeom>
          <a:noFill/>
          <a:ln w="9525">
            <a:noFill/>
            <a:miter lim="800000"/>
            <a:headEnd/>
            <a:tailEnd/>
          </a:ln>
        </p:spPr>
      </p:pic>
      <p:pic>
        <p:nvPicPr>
          <p:cNvPr id="9227" name="Picture 2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676400" y="2895600"/>
            <a:ext cx="333375" cy="304800"/>
          </a:xfrm>
          <a:prstGeom prst="rect">
            <a:avLst/>
          </a:prstGeom>
          <a:noFill/>
          <a:ln w="9525">
            <a:noFill/>
            <a:miter lim="800000"/>
            <a:headEnd/>
            <a:tailEnd/>
          </a:ln>
        </p:spPr>
      </p:pic>
      <p:pic>
        <p:nvPicPr>
          <p:cNvPr id="9228" name="Picture 2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3200400" y="3276600"/>
            <a:ext cx="1447800" cy="644525"/>
          </a:xfrm>
          <a:prstGeom prst="rect">
            <a:avLst/>
          </a:prstGeom>
          <a:noFill/>
          <a:ln w="9525">
            <a:noFill/>
            <a:miter lim="800000"/>
            <a:headEnd/>
            <a:tailEnd/>
          </a:ln>
        </p:spPr>
      </p:pic>
      <p:sp>
        <p:nvSpPr>
          <p:cNvPr id="9229" name="Rectangle 28"/>
          <p:cNvSpPr>
            <a:spLocks noChangeArrowheads="1"/>
          </p:cNvSpPr>
          <p:nvPr/>
        </p:nvSpPr>
        <p:spPr bwMode="auto">
          <a:xfrm>
            <a:off x="0" y="0"/>
            <a:ext cx="9144000" cy="457200"/>
          </a:xfrm>
          <a:prstGeom prst="rect">
            <a:avLst/>
          </a:prstGeom>
          <a:noFill/>
          <a:ln w="9525">
            <a:noFill/>
            <a:miter lim="800000"/>
            <a:headEnd/>
            <a:tailEnd/>
          </a:ln>
        </p:spPr>
        <p:txBody>
          <a:bodyPr wrap="none" lIns="90000" tIns="46800" rIns="90000" bIns="46800" anchor="ctr">
            <a:spAutoFit/>
          </a:bodyPr>
          <a:lstStyle/>
          <a:p>
            <a:endParaRPr lang="en-US"/>
          </a:p>
        </p:txBody>
      </p:sp>
      <p:sp>
        <p:nvSpPr>
          <p:cNvPr id="9230" name="Rectangle 29"/>
          <p:cNvSpPr>
            <a:spLocks noChangeArrowheads="1"/>
          </p:cNvSpPr>
          <p:nvPr/>
        </p:nvSpPr>
        <p:spPr bwMode="auto">
          <a:xfrm>
            <a:off x="0" y="762000"/>
            <a:ext cx="9144000" cy="0"/>
          </a:xfrm>
          <a:prstGeom prst="rect">
            <a:avLst/>
          </a:prstGeom>
          <a:noFill/>
          <a:ln w="9525">
            <a:noFill/>
            <a:miter lim="800000"/>
            <a:headEnd/>
            <a:tailEnd/>
          </a:ln>
        </p:spPr>
        <p:txBody>
          <a:bodyPr wrap="none" lIns="90000" tIns="46800" rIns="90000" bIns="46800" anchor="ctr">
            <a:spAutoFit/>
          </a:bodyPr>
          <a:lstStyle/>
          <a:p>
            <a:r>
              <a:rPr lang="en-US" sz="1100">
                <a:latin typeface="Calibri" pitchFamily="34" charset="0"/>
                <a:ea typeface="Times New Roman" pitchFamily="18" charset="0"/>
                <a:cs typeface="Arial" charset="0"/>
              </a:rPr>
              <a:t/>
            </a:r>
            <a:br>
              <a:rPr lang="en-US" sz="1100">
                <a:latin typeface="Calibri" pitchFamily="34" charset="0"/>
                <a:ea typeface="Times New Roman" pitchFamily="18" charset="0"/>
                <a:cs typeface="Arial" charset="0"/>
              </a:rPr>
            </a:br>
            <a:endParaRPr lang="en-US">
              <a:ea typeface="Times New Roman" pitchFamily="18" charset="0"/>
              <a:cs typeface="Arial" charset="0"/>
            </a:endParaRPr>
          </a:p>
        </p:txBody>
      </p:sp>
      <p:sp>
        <p:nvSpPr>
          <p:cNvPr id="9231" name="Rectangle 30"/>
          <p:cNvSpPr>
            <a:spLocks noChangeArrowheads="1"/>
          </p:cNvSpPr>
          <p:nvPr/>
        </p:nvSpPr>
        <p:spPr bwMode="auto">
          <a:xfrm>
            <a:off x="0" y="1066800"/>
            <a:ext cx="9144000" cy="0"/>
          </a:xfrm>
          <a:prstGeom prst="rect">
            <a:avLst/>
          </a:prstGeom>
          <a:noFill/>
          <a:ln w="9525">
            <a:noFill/>
            <a:miter lim="800000"/>
            <a:headEnd/>
            <a:tailEnd/>
          </a:ln>
        </p:spPr>
        <p:txBody>
          <a:bodyPr wrap="none" lIns="90000" tIns="46800" rIns="90000" bIns="46800" anchor="ctr">
            <a:spAutoFit/>
          </a:bodyPr>
          <a:lstStyle/>
          <a:p>
            <a:r>
              <a:rPr lang="en-US" sz="1100">
                <a:latin typeface="Calibri" pitchFamily="34" charset="0"/>
                <a:ea typeface="Times New Roman" pitchFamily="18" charset="0"/>
                <a:cs typeface="Arial" charset="0"/>
              </a:rPr>
              <a:t/>
            </a:r>
            <a:br>
              <a:rPr lang="en-US" sz="1100">
                <a:latin typeface="Calibri" pitchFamily="34" charset="0"/>
                <a:ea typeface="Times New Roman" pitchFamily="18" charset="0"/>
                <a:cs typeface="Arial" charset="0"/>
              </a:rPr>
            </a:br>
            <a:endParaRPr lang="en-US">
              <a:ea typeface="Times New Roman" pitchFamily="18" charset="0"/>
              <a:cs typeface="Arial" charset="0"/>
            </a:endParaRPr>
          </a:p>
        </p:txBody>
      </p:sp>
      <p:sp>
        <p:nvSpPr>
          <p:cNvPr id="9232" name="Rectangle 31"/>
          <p:cNvSpPr>
            <a:spLocks noChangeArrowheads="1"/>
          </p:cNvSpPr>
          <p:nvPr/>
        </p:nvSpPr>
        <p:spPr bwMode="auto">
          <a:xfrm>
            <a:off x="0" y="1371600"/>
            <a:ext cx="9144000" cy="0"/>
          </a:xfrm>
          <a:prstGeom prst="rect">
            <a:avLst/>
          </a:prstGeom>
          <a:noFill/>
          <a:ln w="9525">
            <a:noFill/>
            <a:miter lim="800000"/>
            <a:headEnd/>
            <a:tailEnd/>
          </a:ln>
        </p:spPr>
        <p:txBody>
          <a:bodyPr wrap="none" lIns="90000" tIns="46800" rIns="90000" bIns="46800" anchor="ctr">
            <a:spAutoFit/>
          </a:bodyPr>
          <a:lstStyle/>
          <a:p>
            <a:r>
              <a:rPr lang="en-US" sz="1100">
                <a:latin typeface="Calibri" pitchFamily="34" charset="0"/>
                <a:ea typeface="Times New Roman" pitchFamily="18" charset="0"/>
                <a:cs typeface="Arial" charset="0"/>
              </a:rPr>
              <a:t/>
            </a:r>
            <a:br>
              <a:rPr lang="en-US" sz="1100">
                <a:latin typeface="Calibri" pitchFamily="34" charset="0"/>
                <a:ea typeface="Times New Roman" pitchFamily="18" charset="0"/>
                <a:cs typeface="Arial" charset="0"/>
              </a:rPr>
            </a:br>
            <a:endParaRPr lang="en-US">
              <a:ea typeface="Times New Roman" pitchFamily="18" charset="0"/>
              <a:cs typeface="Arial" charset="0"/>
            </a:endParaRPr>
          </a:p>
        </p:txBody>
      </p:sp>
      <p:sp>
        <p:nvSpPr>
          <p:cNvPr id="9233" name="Rectangle 32"/>
          <p:cNvSpPr>
            <a:spLocks noChangeArrowheads="1"/>
          </p:cNvSpPr>
          <p:nvPr/>
        </p:nvSpPr>
        <p:spPr bwMode="auto">
          <a:xfrm>
            <a:off x="0" y="1676400"/>
            <a:ext cx="9144000" cy="0"/>
          </a:xfrm>
          <a:prstGeom prst="rect">
            <a:avLst/>
          </a:prstGeom>
          <a:noFill/>
          <a:ln w="9525">
            <a:noFill/>
            <a:miter lim="800000"/>
            <a:headEnd/>
            <a:tailEnd/>
          </a:ln>
        </p:spPr>
        <p:txBody>
          <a:bodyPr wrap="none" lIns="90000" tIns="46800" rIns="90000" bIns="46800" anchor="ctr">
            <a:spAutoFit/>
          </a:bodyPr>
          <a:lstStyle/>
          <a:p>
            <a:r>
              <a:rPr lang="en-US" sz="1100">
                <a:latin typeface="Calibri" pitchFamily="34" charset="0"/>
                <a:ea typeface="Times New Roman" pitchFamily="18" charset="0"/>
                <a:cs typeface="Arial" charset="0"/>
              </a:rPr>
              <a:t/>
            </a:r>
            <a:br>
              <a:rPr lang="en-US" sz="1100">
                <a:latin typeface="Calibri" pitchFamily="34" charset="0"/>
                <a:ea typeface="Times New Roman" pitchFamily="18" charset="0"/>
                <a:cs typeface="Arial" charset="0"/>
              </a:rPr>
            </a:br>
            <a:endParaRPr lang="en-US">
              <a:ea typeface="Times New Roman" pitchFamily="18" charset="0"/>
              <a:cs typeface="Arial" charset="0"/>
            </a:endParaRPr>
          </a:p>
        </p:txBody>
      </p:sp>
      <p:sp>
        <p:nvSpPr>
          <p:cNvPr id="9234" name="Rectangle 33"/>
          <p:cNvSpPr>
            <a:spLocks noChangeArrowheads="1"/>
          </p:cNvSpPr>
          <p:nvPr/>
        </p:nvSpPr>
        <p:spPr bwMode="auto">
          <a:xfrm>
            <a:off x="0" y="2181225"/>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20" name="Slide Number Placeholder 19"/>
          <p:cNvSpPr>
            <a:spLocks noGrp="1"/>
          </p:cNvSpPr>
          <p:nvPr>
            <p:ph type="sldNum" sz="quarter" idx="12"/>
          </p:nvPr>
        </p:nvSpPr>
        <p:spPr/>
        <p:txBody>
          <a:bodyPr/>
          <a:lstStyle/>
          <a:p>
            <a:pPr>
              <a:defRPr/>
            </a:pPr>
            <a:fld id="{6C13BBCA-48B3-4D8A-B04F-C08E67F14A47}" type="slidenum">
              <a:rPr lang="en-US" smtClean="0"/>
              <a:pPr>
                <a:defRPr/>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Rectangle 5"/>
          <p:cNvSpPr>
            <a:spLocks noChangeArrowheads="1"/>
          </p:cNvSpPr>
          <p:nvPr/>
        </p:nvSpPr>
        <p:spPr bwMode="auto">
          <a:xfrm>
            <a:off x="304800" y="304800"/>
            <a:ext cx="5475288" cy="525463"/>
          </a:xfrm>
          <a:prstGeom prst="rect">
            <a:avLst/>
          </a:prstGeom>
          <a:noFill/>
          <a:ln w="9525">
            <a:noFill/>
            <a:miter lim="800000"/>
            <a:headEnd/>
            <a:tailEnd/>
          </a:ln>
        </p:spPr>
        <p:txBody>
          <a:bodyPr wrap="none" lIns="90000" tIns="46800" rIns="90000" bIns="46800" anchor="ctr">
            <a:spAutoFit/>
          </a:bodyPr>
          <a:lstStyle/>
          <a:p>
            <a:r>
              <a:rPr lang="en-US" sz="2800" dirty="0">
                <a:solidFill>
                  <a:srgbClr val="CC3300"/>
                </a:solidFill>
                <a:latin typeface="Arial Black" pitchFamily="34" charset="0"/>
              </a:rPr>
              <a:t>CSMA Transmission Modes</a:t>
            </a:r>
          </a:p>
        </p:txBody>
      </p:sp>
      <p:sp>
        <p:nvSpPr>
          <p:cNvPr id="10243" name="Rectangle 7"/>
          <p:cNvSpPr>
            <a:spLocks noChangeArrowheads="1"/>
          </p:cNvSpPr>
          <p:nvPr/>
        </p:nvSpPr>
        <p:spPr bwMode="auto">
          <a:xfrm>
            <a:off x="457200" y="1295400"/>
            <a:ext cx="8001000" cy="1816100"/>
          </a:xfrm>
          <a:prstGeom prst="rect">
            <a:avLst/>
          </a:prstGeom>
          <a:noFill/>
          <a:ln w="9525">
            <a:noFill/>
            <a:miter lim="800000"/>
            <a:headEnd/>
            <a:tailEnd/>
          </a:ln>
        </p:spPr>
        <p:txBody>
          <a:bodyPr>
            <a:spAutoFit/>
          </a:bodyPr>
          <a:lstStyle/>
          <a:p>
            <a:r>
              <a:rPr lang="en-US" dirty="0">
                <a:solidFill>
                  <a:srgbClr val="FF0000"/>
                </a:solidFill>
                <a:latin typeface="Arial" charset="0"/>
                <a:cs typeface="Arial" charset="0"/>
              </a:rPr>
              <a:t>1) Non-persistent CSMA (NP):</a:t>
            </a:r>
          </a:p>
          <a:p>
            <a:pPr lvl="1"/>
            <a:r>
              <a:rPr lang="en-US" sz="2000" u="sng" dirty="0">
                <a:latin typeface="Arial" charset="0"/>
                <a:cs typeface="Arial" charset="0"/>
              </a:rPr>
              <a:t>If</a:t>
            </a:r>
            <a:r>
              <a:rPr lang="en-US" sz="2000" dirty="0">
                <a:latin typeface="Arial" charset="0"/>
                <a:cs typeface="Arial" charset="0"/>
              </a:rPr>
              <a:t> channel is sensed idle </a:t>
            </a:r>
            <a:r>
              <a:rPr lang="en-US" sz="2000" u="sng" dirty="0">
                <a:latin typeface="Arial" charset="0"/>
                <a:cs typeface="Arial" charset="0"/>
              </a:rPr>
              <a:t>then</a:t>
            </a:r>
            <a:r>
              <a:rPr lang="en-US" sz="2000" dirty="0">
                <a:latin typeface="Arial" charset="0"/>
                <a:cs typeface="Arial" charset="0"/>
              </a:rPr>
              <a:t> transmit packet</a:t>
            </a:r>
          </a:p>
          <a:p>
            <a:pPr lvl="1"/>
            <a:r>
              <a:rPr lang="en-US" sz="2000" u="sng" dirty="0">
                <a:latin typeface="Arial" charset="0"/>
                <a:cs typeface="Arial" charset="0"/>
              </a:rPr>
              <a:t>Else</a:t>
            </a:r>
            <a:r>
              <a:rPr lang="en-US" sz="2000" dirty="0">
                <a:latin typeface="Arial" charset="0"/>
                <a:cs typeface="Arial" charset="0"/>
              </a:rPr>
              <a:t> (channel busy) use backoff algorithm to delay transmission.</a:t>
            </a:r>
          </a:p>
          <a:p>
            <a:endParaRPr lang="en-US" dirty="0">
              <a:solidFill>
                <a:srgbClr val="FF0000"/>
              </a:solidFill>
              <a:latin typeface="Arial" charset="0"/>
              <a:cs typeface="Arial" charset="0"/>
            </a:endParaRPr>
          </a:p>
          <a:p>
            <a:endParaRPr lang="en-US" dirty="0">
              <a:latin typeface="Arial" charset="0"/>
              <a:cs typeface="Arial" charset="0"/>
            </a:endParaRPr>
          </a:p>
        </p:txBody>
      </p:sp>
      <p:sp>
        <p:nvSpPr>
          <p:cNvPr id="10244"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0245"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0246"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0247"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pic>
        <p:nvPicPr>
          <p:cNvPr id="10248" name="Picture 2"/>
          <p:cNvPicPr>
            <a:picLocks noChangeAspect="1" noChangeArrowheads="1"/>
          </p:cNvPicPr>
          <p:nvPr/>
        </p:nvPicPr>
        <p:blipFill>
          <a:blip r:embed="rId2"/>
          <a:srcRect l="26250" t="25900" r="25000" b="15601"/>
          <a:stretch>
            <a:fillRect/>
          </a:stretch>
        </p:blipFill>
        <p:spPr bwMode="auto">
          <a:xfrm>
            <a:off x="1600200" y="2590800"/>
            <a:ext cx="6140450" cy="3733800"/>
          </a:xfrm>
          <a:prstGeom prst="rect">
            <a:avLst/>
          </a:prstGeom>
          <a:noFill/>
          <a:ln w="9525">
            <a:noFill/>
            <a:miter lim="800000"/>
            <a:headEnd/>
            <a:tailEnd/>
          </a:ln>
        </p:spPr>
      </p:pic>
      <p:sp>
        <p:nvSpPr>
          <p:cNvPr id="10" name="Slide Number Placeholder 9"/>
          <p:cNvSpPr>
            <a:spLocks noGrp="1"/>
          </p:cNvSpPr>
          <p:nvPr>
            <p:ph type="sldNum" sz="quarter" idx="12"/>
          </p:nvPr>
        </p:nvSpPr>
        <p:spPr/>
        <p:txBody>
          <a:bodyPr/>
          <a:lstStyle/>
          <a:p>
            <a:pPr>
              <a:defRPr/>
            </a:pPr>
            <a:fld id="{6C13BBCA-48B3-4D8A-B04F-C08E67F14A47}" type="slidenum">
              <a:rPr lang="en-US" smtClean="0"/>
              <a:pPr>
                <a:defRPr/>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5"/>
          <p:cNvSpPr>
            <a:spLocks noChangeArrowheads="1"/>
          </p:cNvSpPr>
          <p:nvPr/>
        </p:nvSpPr>
        <p:spPr bwMode="auto">
          <a:xfrm>
            <a:off x="381000" y="304800"/>
            <a:ext cx="5475288" cy="525463"/>
          </a:xfrm>
          <a:prstGeom prst="rect">
            <a:avLst/>
          </a:prstGeom>
          <a:noFill/>
          <a:ln w="9525">
            <a:noFill/>
            <a:miter lim="800000"/>
            <a:headEnd/>
            <a:tailEnd/>
          </a:ln>
        </p:spPr>
        <p:txBody>
          <a:bodyPr wrap="none" lIns="90000" tIns="46800" rIns="90000" bIns="46800" anchor="ctr">
            <a:spAutoFit/>
          </a:bodyPr>
          <a:lstStyle/>
          <a:p>
            <a:r>
              <a:rPr lang="en-US" sz="2800" dirty="0">
                <a:solidFill>
                  <a:srgbClr val="CC3300"/>
                </a:solidFill>
                <a:latin typeface="Arial Black" pitchFamily="34" charset="0"/>
              </a:rPr>
              <a:t>CSMA Transmission Modes</a:t>
            </a:r>
          </a:p>
        </p:txBody>
      </p:sp>
      <p:sp>
        <p:nvSpPr>
          <p:cNvPr id="11267" name="Rectangle 7"/>
          <p:cNvSpPr>
            <a:spLocks noChangeArrowheads="1"/>
          </p:cNvSpPr>
          <p:nvPr/>
        </p:nvSpPr>
        <p:spPr bwMode="auto">
          <a:xfrm>
            <a:off x="457200" y="990600"/>
            <a:ext cx="8382000" cy="2308324"/>
          </a:xfrm>
          <a:prstGeom prst="rect">
            <a:avLst/>
          </a:prstGeom>
          <a:noFill/>
          <a:ln w="9525">
            <a:noFill/>
            <a:miter lim="800000"/>
            <a:headEnd/>
            <a:tailEnd/>
          </a:ln>
        </p:spPr>
        <p:txBody>
          <a:bodyPr>
            <a:spAutoFit/>
          </a:bodyPr>
          <a:lstStyle/>
          <a:p>
            <a:r>
              <a:rPr lang="en-US" dirty="0">
                <a:solidFill>
                  <a:srgbClr val="FF0000"/>
                </a:solidFill>
                <a:latin typeface="Arial" charset="0"/>
                <a:cs typeface="Arial" charset="0"/>
              </a:rPr>
              <a:t>1-persistent CSMA (p-persistent and P=1</a:t>
            </a:r>
            <a:r>
              <a:rPr lang="en-US" dirty="0" smtClean="0">
                <a:solidFill>
                  <a:srgbClr val="FF0000"/>
                </a:solidFill>
                <a:latin typeface="Arial" charset="0"/>
                <a:cs typeface="Arial" charset="0"/>
              </a:rPr>
              <a:t>):</a:t>
            </a:r>
          </a:p>
          <a:p>
            <a:endParaRPr lang="en-US" dirty="0">
              <a:solidFill>
                <a:srgbClr val="FF0000"/>
              </a:solidFill>
              <a:latin typeface="Arial" charset="0"/>
              <a:cs typeface="Arial" charset="0"/>
            </a:endParaRPr>
          </a:p>
          <a:p>
            <a:r>
              <a:rPr lang="en-US" dirty="0"/>
              <a:t>If the channel is sensed busy, a ready station will keep sensing the busy channel until the channel turns idle. As soon as the channel is sensed idle, the station starts its transmission immediately, that is, with probability one.</a:t>
            </a:r>
            <a:endParaRPr lang="en-US" dirty="0">
              <a:latin typeface="Arial" charset="0"/>
              <a:cs typeface="Arial" charset="0"/>
            </a:endParaRPr>
          </a:p>
        </p:txBody>
      </p:sp>
      <p:sp>
        <p:nvSpPr>
          <p:cNvPr id="11268"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1269"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1270"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1271"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pic>
        <p:nvPicPr>
          <p:cNvPr id="11272" name="Picture 4"/>
          <p:cNvPicPr>
            <a:picLocks noChangeAspect="1" noChangeArrowheads="1"/>
          </p:cNvPicPr>
          <p:nvPr/>
        </p:nvPicPr>
        <p:blipFill>
          <a:blip r:embed="rId2"/>
          <a:srcRect l="27499" t="21001" r="25000" b="39999"/>
          <a:stretch>
            <a:fillRect/>
          </a:stretch>
        </p:blipFill>
        <p:spPr bwMode="auto">
          <a:xfrm>
            <a:off x="1311275" y="3276600"/>
            <a:ext cx="6613525" cy="3394075"/>
          </a:xfrm>
          <a:prstGeom prst="rect">
            <a:avLst/>
          </a:prstGeom>
          <a:noFill/>
          <a:ln w="9525">
            <a:noFill/>
            <a:miter lim="800000"/>
            <a:headEnd/>
            <a:tailEnd/>
          </a:ln>
        </p:spPr>
      </p:pic>
      <p:sp>
        <p:nvSpPr>
          <p:cNvPr id="10" name="Slide Number Placeholder 9"/>
          <p:cNvSpPr>
            <a:spLocks noGrp="1"/>
          </p:cNvSpPr>
          <p:nvPr>
            <p:ph type="sldNum" sz="quarter" idx="12"/>
          </p:nvPr>
        </p:nvSpPr>
        <p:spPr/>
        <p:txBody>
          <a:bodyPr/>
          <a:lstStyle/>
          <a:p>
            <a:pPr>
              <a:defRPr/>
            </a:pPr>
            <a:fld id="{6C13BBCA-48B3-4D8A-B04F-C08E67F14A47}" type="slidenum">
              <a:rPr lang="en-US" smtClean="0"/>
              <a:pPr>
                <a:defRPr/>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Rectangle 5"/>
          <p:cNvSpPr>
            <a:spLocks noChangeArrowheads="1"/>
          </p:cNvSpPr>
          <p:nvPr/>
        </p:nvSpPr>
        <p:spPr bwMode="auto">
          <a:xfrm>
            <a:off x="381000" y="304800"/>
            <a:ext cx="5475288" cy="525463"/>
          </a:xfrm>
          <a:prstGeom prst="rect">
            <a:avLst/>
          </a:prstGeom>
          <a:noFill/>
          <a:ln w="9525">
            <a:noFill/>
            <a:miter lim="800000"/>
            <a:headEnd/>
            <a:tailEnd/>
          </a:ln>
        </p:spPr>
        <p:txBody>
          <a:bodyPr wrap="none" lIns="90000" tIns="46800" rIns="90000" bIns="46800" anchor="ctr">
            <a:spAutoFit/>
          </a:bodyPr>
          <a:lstStyle/>
          <a:p>
            <a:r>
              <a:rPr lang="en-US" sz="2800" dirty="0">
                <a:solidFill>
                  <a:srgbClr val="CC3300"/>
                </a:solidFill>
                <a:latin typeface="Arial Black" pitchFamily="34" charset="0"/>
              </a:rPr>
              <a:t>CSMA Transmission Modes</a:t>
            </a:r>
          </a:p>
        </p:txBody>
      </p:sp>
      <p:sp>
        <p:nvSpPr>
          <p:cNvPr id="12291" name="Rectangle 7"/>
          <p:cNvSpPr>
            <a:spLocks noChangeArrowheads="1"/>
          </p:cNvSpPr>
          <p:nvPr/>
        </p:nvSpPr>
        <p:spPr bwMode="auto">
          <a:xfrm>
            <a:off x="457200" y="1295400"/>
            <a:ext cx="8686800" cy="5200650"/>
          </a:xfrm>
          <a:prstGeom prst="rect">
            <a:avLst/>
          </a:prstGeom>
          <a:noFill/>
          <a:ln w="9525">
            <a:noFill/>
            <a:miter lim="800000"/>
            <a:headEnd/>
            <a:tailEnd/>
          </a:ln>
        </p:spPr>
        <p:txBody>
          <a:bodyPr>
            <a:spAutoFit/>
          </a:bodyPr>
          <a:lstStyle/>
          <a:p>
            <a:r>
              <a:rPr lang="en-US" dirty="0">
                <a:solidFill>
                  <a:srgbClr val="FF0000"/>
                </a:solidFill>
                <a:latin typeface="Arial" charset="0"/>
                <a:cs typeface="Arial" charset="0"/>
              </a:rPr>
              <a:t>p-persistent CSMA (NP):</a:t>
            </a:r>
          </a:p>
          <a:p>
            <a:pPr lvl="1"/>
            <a:endParaRPr lang="en-US" sz="2000" u="sng" dirty="0">
              <a:latin typeface="Arial" charset="0"/>
              <a:cs typeface="Arial" charset="0"/>
            </a:endParaRPr>
          </a:p>
          <a:p>
            <a:r>
              <a:rPr lang="en-US" dirty="0"/>
              <a:t>If the broadcast channel is sensed busy by a ready station, it will persist in sensing the channel until the channel becomes idle. As soon as the channel is sensed idle, with probability p, the station transmits the data frame, or with probability (1-p), it waits for a predefined time period before sensing the channel again. The same process is repeated then.</a:t>
            </a:r>
          </a:p>
          <a:p>
            <a:pPr lvl="1"/>
            <a:endParaRPr lang="en-US" sz="2000" u="sng" dirty="0">
              <a:latin typeface="Arial" charset="0"/>
              <a:cs typeface="Arial" charset="0"/>
            </a:endParaRPr>
          </a:p>
          <a:p>
            <a:pPr lvl="1"/>
            <a:r>
              <a:rPr lang="en-US" sz="2000" u="sng" dirty="0">
                <a:latin typeface="Arial" charset="0"/>
                <a:cs typeface="Arial" charset="0"/>
              </a:rPr>
              <a:t>If</a:t>
            </a:r>
            <a:r>
              <a:rPr lang="en-US" sz="2000" dirty="0">
                <a:latin typeface="Arial" charset="0"/>
                <a:cs typeface="Arial" charset="0"/>
              </a:rPr>
              <a:t> channel is sensed idle </a:t>
            </a:r>
            <a:r>
              <a:rPr lang="en-US" sz="2000" u="sng" dirty="0">
                <a:latin typeface="Arial" charset="0"/>
                <a:cs typeface="Arial" charset="0"/>
              </a:rPr>
              <a:t>then</a:t>
            </a:r>
            <a:r>
              <a:rPr lang="en-US" sz="2000" dirty="0">
                <a:latin typeface="Arial" charset="0"/>
                <a:cs typeface="Arial" charset="0"/>
              </a:rPr>
              <a:t> Transmit packet with probability of p.</a:t>
            </a:r>
          </a:p>
          <a:p>
            <a:pPr lvl="1"/>
            <a:r>
              <a:rPr lang="en-US" sz="2000" u="sng" dirty="0">
                <a:latin typeface="Arial" charset="0"/>
                <a:cs typeface="Arial" charset="0"/>
              </a:rPr>
              <a:t>Else</a:t>
            </a:r>
            <a:r>
              <a:rPr lang="en-US" sz="2000" dirty="0">
                <a:latin typeface="Arial" charset="0"/>
                <a:cs typeface="Arial" charset="0"/>
              </a:rPr>
              <a:t> Wait for end to end delay (time slot) with probability</a:t>
            </a:r>
          </a:p>
          <a:p>
            <a:pPr lvl="1"/>
            <a:r>
              <a:rPr lang="en-US" sz="2000" dirty="0">
                <a:latin typeface="Arial" charset="0"/>
                <a:cs typeface="Arial" charset="0"/>
              </a:rPr>
              <a:t> (1-p) &amp; repeat.</a:t>
            </a:r>
          </a:p>
          <a:p>
            <a:pPr lvl="1"/>
            <a:r>
              <a:rPr lang="en-US" sz="2000" u="sng" dirty="0">
                <a:latin typeface="Arial" charset="0"/>
                <a:cs typeface="Arial" charset="0"/>
              </a:rPr>
              <a:t>Else</a:t>
            </a:r>
            <a:r>
              <a:rPr lang="en-US" sz="2000" dirty="0">
                <a:latin typeface="Arial" charset="0"/>
                <a:cs typeface="Arial" charset="0"/>
              </a:rPr>
              <a:t> (channel busy) keep spin sensing until channel is idle in which case repeat the algorithm.</a:t>
            </a:r>
          </a:p>
          <a:p>
            <a:endParaRPr lang="en-US" dirty="0">
              <a:latin typeface="Arial" charset="0"/>
              <a:cs typeface="Arial" charset="0"/>
            </a:endParaRPr>
          </a:p>
        </p:txBody>
      </p:sp>
      <p:sp>
        <p:nvSpPr>
          <p:cNvPr id="12292"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2293"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2294"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2295"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9" name="Slide Number Placeholder 8"/>
          <p:cNvSpPr>
            <a:spLocks noGrp="1"/>
          </p:cNvSpPr>
          <p:nvPr>
            <p:ph type="sldNum" sz="quarter" idx="12"/>
          </p:nvPr>
        </p:nvSpPr>
        <p:spPr/>
        <p:txBody>
          <a:bodyPr/>
          <a:lstStyle/>
          <a:p>
            <a:pPr>
              <a:defRPr/>
            </a:pPr>
            <a:fld id="{6C13BBCA-48B3-4D8A-B04F-C08E67F14A47}" type="slidenum">
              <a:rPr lang="en-US" smtClean="0"/>
              <a:pPr>
                <a:defRPr/>
              </a:pPr>
              <a:t>8</a:t>
            </a:fld>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Rectangle 5"/>
          <p:cNvSpPr>
            <a:spLocks noChangeArrowheads="1"/>
          </p:cNvSpPr>
          <p:nvPr/>
        </p:nvSpPr>
        <p:spPr bwMode="auto">
          <a:xfrm>
            <a:off x="381000" y="381000"/>
            <a:ext cx="5638800" cy="525401"/>
          </a:xfrm>
          <a:prstGeom prst="rect">
            <a:avLst/>
          </a:prstGeom>
          <a:noFill/>
          <a:ln w="9525">
            <a:noFill/>
            <a:miter lim="800000"/>
            <a:headEnd/>
            <a:tailEnd/>
          </a:ln>
        </p:spPr>
        <p:txBody>
          <a:bodyPr wrap="square" lIns="90000" tIns="46800" rIns="90000" bIns="46800" anchor="ctr">
            <a:spAutoFit/>
          </a:bodyPr>
          <a:lstStyle/>
          <a:p>
            <a:r>
              <a:rPr lang="en-US" sz="2800" dirty="0">
                <a:solidFill>
                  <a:srgbClr val="CC3300"/>
                </a:solidFill>
                <a:latin typeface="Arial Black" pitchFamily="34" charset="0"/>
              </a:rPr>
              <a:t>CSMA Transmission Modes</a:t>
            </a:r>
          </a:p>
        </p:txBody>
      </p:sp>
      <p:sp>
        <p:nvSpPr>
          <p:cNvPr id="13315" name="Rectangle 7"/>
          <p:cNvSpPr>
            <a:spLocks noChangeArrowheads="1"/>
          </p:cNvSpPr>
          <p:nvPr/>
        </p:nvSpPr>
        <p:spPr bwMode="auto">
          <a:xfrm>
            <a:off x="457200" y="1295400"/>
            <a:ext cx="8686800" cy="1138238"/>
          </a:xfrm>
          <a:prstGeom prst="rect">
            <a:avLst/>
          </a:prstGeom>
          <a:noFill/>
          <a:ln w="9525">
            <a:noFill/>
            <a:miter lim="800000"/>
            <a:headEnd/>
            <a:tailEnd/>
          </a:ln>
        </p:spPr>
        <p:txBody>
          <a:bodyPr>
            <a:spAutoFit/>
          </a:bodyPr>
          <a:lstStyle/>
          <a:p>
            <a:r>
              <a:rPr lang="en-US">
                <a:solidFill>
                  <a:srgbClr val="FF0000"/>
                </a:solidFill>
                <a:latin typeface="Arial" charset="0"/>
                <a:cs typeface="Arial" charset="0"/>
              </a:rPr>
              <a:t>p-persistent CSMA (NP):</a:t>
            </a:r>
          </a:p>
          <a:p>
            <a:pPr lvl="1"/>
            <a:endParaRPr lang="en-US" sz="2000" u="sng">
              <a:latin typeface="Arial" charset="0"/>
              <a:cs typeface="Arial" charset="0"/>
            </a:endParaRPr>
          </a:p>
          <a:p>
            <a:endParaRPr lang="en-US">
              <a:latin typeface="Arial" charset="0"/>
              <a:cs typeface="Arial" charset="0"/>
            </a:endParaRPr>
          </a:p>
        </p:txBody>
      </p:sp>
      <p:sp>
        <p:nvSpPr>
          <p:cNvPr id="13316"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3317"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3318"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3319"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pic>
        <p:nvPicPr>
          <p:cNvPr id="13320" name="Picture 2"/>
          <p:cNvPicPr>
            <a:picLocks noChangeAspect="1" noChangeArrowheads="1"/>
          </p:cNvPicPr>
          <p:nvPr/>
        </p:nvPicPr>
        <p:blipFill>
          <a:blip r:embed="rId2"/>
          <a:srcRect l="21249" t="22000" r="23125" b="8000"/>
          <a:stretch>
            <a:fillRect/>
          </a:stretch>
        </p:blipFill>
        <p:spPr bwMode="auto">
          <a:xfrm>
            <a:off x="1295400" y="1676400"/>
            <a:ext cx="6248400" cy="4914900"/>
          </a:xfrm>
          <a:prstGeom prst="rect">
            <a:avLst/>
          </a:prstGeom>
          <a:noFill/>
          <a:ln w="9525">
            <a:noFill/>
            <a:miter lim="800000"/>
            <a:headEnd/>
            <a:tailEnd/>
          </a:ln>
        </p:spPr>
      </p:pic>
      <p:sp>
        <p:nvSpPr>
          <p:cNvPr id="9" name="TextBox 8"/>
          <p:cNvSpPr txBox="1"/>
          <p:nvPr/>
        </p:nvSpPr>
        <p:spPr>
          <a:xfrm>
            <a:off x="1371600" y="2590800"/>
            <a:ext cx="762000"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000" dirty="0" smtClean="0"/>
              <a:t>wait</a:t>
            </a:r>
            <a:endParaRPr lang="en-US" sz="2000" dirty="0"/>
          </a:p>
        </p:txBody>
      </p:sp>
      <p:sp>
        <p:nvSpPr>
          <p:cNvPr id="11" name="Slide Number Placeholder 10"/>
          <p:cNvSpPr>
            <a:spLocks noGrp="1"/>
          </p:cNvSpPr>
          <p:nvPr>
            <p:ph type="sldNum" sz="quarter" idx="12"/>
          </p:nvPr>
        </p:nvSpPr>
        <p:spPr/>
        <p:txBody>
          <a:bodyPr/>
          <a:lstStyle/>
          <a:p>
            <a:pPr>
              <a:defRPr/>
            </a:pPr>
            <a:fld id="{6C13BBCA-48B3-4D8A-B04F-C08E67F14A47}" type="slidenum">
              <a:rPr lang="en-US" smtClean="0"/>
              <a:pPr>
                <a:defRPr/>
              </a:pPr>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l="24374" r="17500"/>
          <a:stretch>
            <a:fillRect/>
          </a:stretch>
        </p:blipFill>
        <p:spPr bwMode="auto">
          <a:xfrm>
            <a:off x="1295400" y="0"/>
            <a:ext cx="6165850" cy="66294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pPr>
              <a:defRPr/>
            </a:pPr>
            <a:fld id="{6C13BBCA-48B3-4D8A-B04F-C08E67F14A47}" type="slidenum">
              <a:rPr lang="en-US" smtClean="0"/>
              <a:pPr>
                <a:defRPr/>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457200" y="228600"/>
            <a:ext cx="4876800" cy="525401"/>
          </a:xfrm>
          <a:prstGeom prst="rect">
            <a:avLst/>
          </a:prstGeom>
          <a:noFill/>
          <a:ln w="9525">
            <a:noFill/>
            <a:miter lim="800000"/>
            <a:headEnd/>
            <a:tailEnd/>
          </a:ln>
        </p:spPr>
        <p:txBody>
          <a:bodyPr wrap="square" lIns="90000" tIns="46800" rIns="90000" bIns="46800" anchor="ctr">
            <a:spAutoFit/>
          </a:bodyPr>
          <a:lstStyle/>
          <a:p>
            <a:r>
              <a:rPr lang="en-US" sz="2800" dirty="0">
                <a:solidFill>
                  <a:srgbClr val="CC3300"/>
                </a:solidFill>
                <a:latin typeface="Arial Black" pitchFamily="34" charset="0"/>
              </a:rPr>
              <a:t>Flow diagram of </a:t>
            </a:r>
            <a:r>
              <a:rPr lang="en-US" sz="2800" dirty="0" smtClean="0">
                <a:solidFill>
                  <a:srgbClr val="CC3300"/>
                </a:solidFill>
                <a:latin typeface="Arial Black" pitchFamily="34" charset="0"/>
              </a:rPr>
              <a:t>CSMA</a:t>
            </a:r>
            <a:endParaRPr lang="en-US" sz="2800" dirty="0">
              <a:solidFill>
                <a:srgbClr val="CC3300"/>
              </a:solidFill>
              <a:latin typeface="Arial Black" pitchFamily="34" charset="0"/>
            </a:endParaRPr>
          </a:p>
        </p:txBody>
      </p:sp>
      <p:sp>
        <p:nvSpPr>
          <p:cNvPr id="14339" name="Rectangle 7"/>
          <p:cNvSpPr>
            <a:spLocks noChangeArrowheads="1"/>
          </p:cNvSpPr>
          <p:nvPr/>
        </p:nvSpPr>
        <p:spPr bwMode="auto">
          <a:xfrm>
            <a:off x="457200" y="1360488"/>
            <a:ext cx="8686800" cy="1200150"/>
          </a:xfrm>
          <a:prstGeom prst="rect">
            <a:avLst/>
          </a:prstGeom>
          <a:noFill/>
          <a:ln w="9525">
            <a:noFill/>
            <a:miter lim="800000"/>
            <a:headEnd/>
            <a:tailEnd/>
          </a:ln>
        </p:spPr>
        <p:txBody>
          <a:bodyPr>
            <a:spAutoFit/>
          </a:bodyPr>
          <a:lstStyle/>
          <a:p>
            <a:r>
              <a:rPr lang="en-US">
                <a:latin typeface="Arial" charset="0"/>
                <a:cs typeface="Arial" charset="0"/>
              </a:rPr>
              <a:t> </a:t>
            </a:r>
          </a:p>
          <a:p>
            <a:pPr>
              <a:buFont typeface="Arial" charset="0"/>
              <a:buChar char="•"/>
            </a:pPr>
            <a:endParaRPr lang="en-US">
              <a:latin typeface="Arial" charset="0"/>
              <a:cs typeface="Arial" charset="0"/>
            </a:endParaRPr>
          </a:p>
          <a:p>
            <a:endParaRPr lang="en-US">
              <a:latin typeface="Arial" charset="0"/>
              <a:cs typeface="Arial" charset="0"/>
            </a:endParaRPr>
          </a:p>
        </p:txBody>
      </p:sp>
      <p:sp>
        <p:nvSpPr>
          <p:cNvPr id="14340"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4341"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4342"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4343"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pic>
        <p:nvPicPr>
          <p:cNvPr id="14344" name="Picture 10" descr="Picture 018"/>
          <p:cNvPicPr>
            <a:picLocks noChangeAspect="1" noChangeArrowheads="1"/>
          </p:cNvPicPr>
          <p:nvPr/>
        </p:nvPicPr>
        <p:blipFill>
          <a:blip r:embed="rId2"/>
          <a:srcRect/>
          <a:stretch>
            <a:fillRect/>
          </a:stretch>
        </p:blipFill>
        <p:spPr bwMode="auto">
          <a:xfrm>
            <a:off x="1676400" y="1371600"/>
            <a:ext cx="5410200" cy="5105400"/>
          </a:xfrm>
          <a:prstGeom prst="rect">
            <a:avLst/>
          </a:prstGeom>
          <a:noFill/>
          <a:ln w="9525">
            <a:noFill/>
            <a:miter lim="800000"/>
            <a:headEnd/>
            <a:tailEnd/>
          </a:ln>
        </p:spPr>
      </p:pic>
      <p:sp>
        <p:nvSpPr>
          <p:cNvPr id="10" name="Slide Number Placeholder 9"/>
          <p:cNvSpPr>
            <a:spLocks noGrp="1"/>
          </p:cNvSpPr>
          <p:nvPr>
            <p:ph type="sldNum" sz="quarter" idx="12"/>
          </p:nvPr>
        </p:nvSpPr>
        <p:spPr/>
        <p:txBody>
          <a:bodyPr/>
          <a:lstStyle/>
          <a:p>
            <a:pPr>
              <a:defRPr/>
            </a:pPr>
            <a:fld id="{6C13BBCA-48B3-4D8A-B04F-C08E67F14A47}" type="slidenum">
              <a:rPr lang="en-US" smtClean="0"/>
              <a:pPr>
                <a:defRPr/>
              </a:pPr>
              <a:t>11</a:t>
            </a:fld>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7"/>
          <p:cNvSpPr>
            <a:spLocks noChangeArrowheads="1"/>
          </p:cNvSpPr>
          <p:nvPr/>
        </p:nvSpPr>
        <p:spPr bwMode="auto">
          <a:xfrm>
            <a:off x="228600" y="1219200"/>
            <a:ext cx="8686800" cy="4893647"/>
          </a:xfrm>
          <a:prstGeom prst="rect">
            <a:avLst/>
          </a:prstGeom>
          <a:noFill/>
          <a:ln w="9525">
            <a:noFill/>
            <a:miter lim="800000"/>
            <a:headEnd/>
            <a:tailEnd/>
          </a:ln>
        </p:spPr>
        <p:txBody>
          <a:bodyPr>
            <a:spAutoFit/>
          </a:bodyPr>
          <a:lstStyle/>
          <a:p>
            <a:endParaRPr lang="en-US" dirty="0" smtClean="0">
              <a:latin typeface="Arial" charset="0"/>
              <a:cs typeface="Arial" charset="0"/>
            </a:endParaRPr>
          </a:p>
          <a:p>
            <a:r>
              <a:rPr lang="en-US" dirty="0" smtClean="0">
                <a:latin typeface="Arial" charset="0"/>
                <a:cs typeface="Arial" charset="0"/>
              </a:rPr>
              <a:t>Assumption </a:t>
            </a:r>
            <a:r>
              <a:rPr lang="en-US" dirty="0">
                <a:latin typeface="Arial" charset="0"/>
                <a:cs typeface="Arial" charset="0"/>
              </a:rPr>
              <a:t>for throughput analysis:</a:t>
            </a:r>
          </a:p>
          <a:p>
            <a:endParaRPr lang="en-US" dirty="0">
              <a:latin typeface="Arial" charset="0"/>
              <a:cs typeface="Arial" charset="0"/>
            </a:endParaRPr>
          </a:p>
          <a:p>
            <a:pPr>
              <a:buFont typeface="Arial" charset="0"/>
              <a:buChar char="•"/>
            </a:pPr>
            <a:r>
              <a:rPr lang="en-US" dirty="0">
                <a:latin typeface="Arial" charset="0"/>
                <a:cs typeface="Arial" charset="0"/>
              </a:rPr>
              <a:t>Infinite # of stations, arrivals are following </a:t>
            </a:r>
            <a:r>
              <a:rPr lang="en-US" dirty="0" smtClean="0">
                <a:latin typeface="Arial" charset="0"/>
                <a:cs typeface="Arial" charset="0"/>
              </a:rPr>
              <a:t>Poisson </a:t>
            </a:r>
            <a:r>
              <a:rPr lang="en-US" dirty="0">
                <a:latin typeface="Arial" charset="0"/>
                <a:cs typeface="Arial" charset="0"/>
              </a:rPr>
              <a:t>distribution.</a:t>
            </a:r>
          </a:p>
          <a:p>
            <a:pPr>
              <a:buFont typeface="Arial" charset="0"/>
              <a:buChar char="•"/>
            </a:pPr>
            <a:r>
              <a:rPr lang="en-US" dirty="0">
                <a:latin typeface="Arial" charset="0"/>
                <a:cs typeface="Arial" charset="0"/>
              </a:rPr>
              <a:t>Propagation delay between stations is </a:t>
            </a:r>
            <a:r>
              <a:rPr lang="en-US" dirty="0">
                <a:cs typeface="Times New Roman" pitchFamily="18" charset="0"/>
              </a:rPr>
              <a:t>τ</a:t>
            </a:r>
            <a:r>
              <a:rPr lang="en-US" dirty="0">
                <a:latin typeface="Arial" charset="0"/>
                <a:cs typeface="Arial" charset="0"/>
              </a:rPr>
              <a:t>. That is the one –way propagation delay for bus.</a:t>
            </a:r>
          </a:p>
          <a:p>
            <a:pPr>
              <a:buFont typeface="Arial" charset="0"/>
              <a:buChar char="•"/>
            </a:pPr>
            <a:r>
              <a:rPr lang="en-US" dirty="0">
                <a:latin typeface="Arial" charset="0"/>
                <a:cs typeface="Arial" charset="0"/>
              </a:rPr>
              <a:t>Fixed packet length and transmission time is </a:t>
            </a:r>
            <a:r>
              <a:rPr lang="en-US" dirty="0" err="1">
                <a:latin typeface="Arial" charset="0"/>
                <a:cs typeface="Arial" charset="0"/>
              </a:rPr>
              <a:t>Δt</a:t>
            </a:r>
            <a:r>
              <a:rPr lang="en-US" dirty="0">
                <a:latin typeface="Arial" charset="0"/>
                <a:cs typeface="Arial" charset="0"/>
              </a:rPr>
              <a:t>.</a:t>
            </a:r>
          </a:p>
          <a:p>
            <a:pPr>
              <a:buFont typeface="Arial" charset="0"/>
              <a:buChar char="•"/>
            </a:pPr>
            <a:r>
              <a:rPr lang="en-US" dirty="0">
                <a:latin typeface="Arial" charset="0"/>
                <a:cs typeface="Arial" charset="0"/>
              </a:rPr>
              <a:t>Each ST has at most one packet ready for transmission</a:t>
            </a:r>
          </a:p>
          <a:p>
            <a:pPr>
              <a:buFont typeface="Arial" charset="0"/>
              <a:buChar char="•"/>
            </a:pPr>
            <a:r>
              <a:rPr lang="en-US" dirty="0">
                <a:latin typeface="Arial" charset="0"/>
                <a:cs typeface="Arial" charset="0"/>
              </a:rPr>
              <a:t>In the case of slotted protocols </a:t>
            </a:r>
            <a:r>
              <a:rPr lang="en-US" dirty="0" err="1">
                <a:latin typeface="Arial" charset="0"/>
                <a:cs typeface="Arial" charset="0"/>
              </a:rPr>
              <a:t>Δt</a:t>
            </a:r>
            <a:r>
              <a:rPr lang="en-US" dirty="0">
                <a:latin typeface="Arial" charset="0"/>
                <a:cs typeface="Arial" charset="0"/>
              </a:rPr>
              <a:t> = k </a:t>
            </a:r>
            <a:r>
              <a:rPr lang="en-US" dirty="0">
                <a:cs typeface="Times New Roman" pitchFamily="18" charset="0"/>
              </a:rPr>
              <a:t>τ</a:t>
            </a:r>
            <a:r>
              <a:rPr lang="en-US" dirty="0">
                <a:latin typeface="Arial" charset="0"/>
                <a:cs typeface="Arial" charset="0"/>
              </a:rPr>
              <a:t>. Where k is integer.</a:t>
            </a:r>
          </a:p>
          <a:p>
            <a:pPr>
              <a:buFont typeface="Arial" charset="0"/>
              <a:buChar char="•"/>
            </a:pPr>
            <a:r>
              <a:rPr lang="en-US" dirty="0">
                <a:latin typeface="Arial" charset="0"/>
                <a:cs typeface="Arial" charset="0"/>
              </a:rPr>
              <a:t>No overhead for sensing, channel is noiseless. </a:t>
            </a:r>
          </a:p>
          <a:p>
            <a:pPr>
              <a:buFont typeface="Arial" charset="0"/>
              <a:buChar char="•"/>
            </a:pPr>
            <a:r>
              <a:rPr lang="en-US" dirty="0">
                <a:latin typeface="Arial" charset="0"/>
                <a:cs typeface="Arial" charset="0"/>
              </a:rPr>
              <a:t>Any packet time overlap is destructive. </a:t>
            </a:r>
          </a:p>
          <a:p>
            <a:pPr>
              <a:buFont typeface="Arial" charset="0"/>
              <a:buChar char="•"/>
            </a:pPr>
            <a:endParaRPr lang="en-US" dirty="0">
              <a:latin typeface="Arial" charset="0"/>
              <a:cs typeface="Arial" charset="0"/>
            </a:endParaRPr>
          </a:p>
          <a:p>
            <a:endParaRPr lang="en-US" dirty="0">
              <a:latin typeface="Arial" charset="0"/>
              <a:cs typeface="Arial" charset="0"/>
            </a:endParaRPr>
          </a:p>
        </p:txBody>
      </p:sp>
      <p:sp>
        <p:nvSpPr>
          <p:cNvPr id="15363"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5364"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5365"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5366"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5367" name="Rectangle 5"/>
          <p:cNvSpPr>
            <a:spLocks noChangeArrowheads="1"/>
          </p:cNvSpPr>
          <p:nvPr/>
        </p:nvSpPr>
        <p:spPr bwMode="auto">
          <a:xfrm>
            <a:off x="304800" y="304800"/>
            <a:ext cx="5638800" cy="525401"/>
          </a:xfrm>
          <a:prstGeom prst="rect">
            <a:avLst/>
          </a:prstGeom>
          <a:noFill/>
          <a:ln w="9525">
            <a:noFill/>
            <a:miter lim="800000"/>
            <a:headEnd/>
            <a:tailEnd/>
          </a:ln>
        </p:spPr>
        <p:txBody>
          <a:bodyPr wrap="square" lIns="90000" tIns="46800" rIns="90000" bIns="46800" anchor="ctr">
            <a:spAutoFit/>
          </a:bodyPr>
          <a:lstStyle/>
          <a:p>
            <a:r>
              <a:rPr lang="en-US" sz="2800" dirty="0">
                <a:solidFill>
                  <a:srgbClr val="CC3300"/>
                </a:solidFill>
                <a:latin typeface="Arial Black" pitchFamily="34" charset="0"/>
              </a:rPr>
              <a:t>Throughput Analysis CSMA</a:t>
            </a:r>
          </a:p>
        </p:txBody>
      </p:sp>
      <p:sp>
        <p:nvSpPr>
          <p:cNvPr id="9" name="Slide Number Placeholder 8"/>
          <p:cNvSpPr>
            <a:spLocks noGrp="1"/>
          </p:cNvSpPr>
          <p:nvPr>
            <p:ph type="sldNum" sz="quarter" idx="12"/>
          </p:nvPr>
        </p:nvSpPr>
        <p:spPr/>
        <p:txBody>
          <a:bodyPr/>
          <a:lstStyle/>
          <a:p>
            <a:pPr>
              <a:defRPr/>
            </a:pPr>
            <a:fld id="{6C13BBCA-48B3-4D8A-B04F-C08E67F14A47}" type="slidenum">
              <a:rPr lang="en-US" smtClean="0"/>
              <a:pPr>
                <a:defRPr/>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304800" y="304800"/>
            <a:ext cx="7467600" cy="609600"/>
          </a:xfrm>
        </p:spPr>
        <p:txBody>
          <a:bodyPr>
            <a:normAutofit/>
          </a:bodyPr>
          <a:lstStyle/>
          <a:p>
            <a:pPr>
              <a:defRPr/>
            </a:pPr>
            <a:r>
              <a:rPr lang="en-US" sz="2800" dirty="0" smtClean="0">
                <a:solidFill>
                  <a:srgbClr val="CC3300"/>
                </a:solidFill>
                <a:latin typeface="Arial Black" pitchFamily="34" charset="0"/>
                <a:ea typeface="+mn-ea"/>
                <a:cs typeface="+mn-cs"/>
              </a:rPr>
              <a:t>Throughput Analysis CSMA</a:t>
            </a:r>
          </a:p>
        </p:txBody>
      </p:sp>
      <p:sp>
        <p:nvSpPr>
          <p:cNvPr id="16387" name="Rectangle 3"/>
          <p:cNvSpPr>
            <a:spLocks noGrp="1" noChangeArrowheads="1"/>
          </p:cNvSpPr>
          <p:nvPr>
            <p:ph sz="quarter" idx="1"/>
          </p:nvPr>
        </p:nvSpPr>
        <p:spPr/>
        <p:txBody>
          <a:bodyPr/>
          <a:lstStyle/>
          <a:p>
            <a:pPr>
              <a:buFont typeface="Monotype Sorts" pitchFamily="2" charset="2"/>
              <a:buNone/>
            </a:pPr>
            <a:r>
              <a:rPr lang="en-US" dirty="0" smtClean="0"/>
              <a:t> </a:t>
            </a:r>
          </a:p>
        </p:txBody>
      </p:sp>
      <p:pic>
        <p:nvPicPr>
          <p:cNvPr id="16388" name="Picture 4"/>
          <p:cNvPicPr>
            <a:picLocks noChangeAspect="1" noChangeArrowheads="1"/>
          </p:cNvPicPr>
          <p:nvPr/>
        </p:nvPicPr>
        <p:blipFill>
          <a:blip r:embed="rId2"/>
          <a:srcRect/>
          <a:stretch>
            <a:fillRect/>
          </a:stretch>
        </p:blipFill>
        <p:spPr bwMode="auto">
          <a:xfrm>
            <a:off x="1371600" y="1371600"/>
            <a:ext cx="6230938" cy="5343525"/>
          </a:xfrm>
          <a:prstGeom prst="rect">
            <a:avLst/>
          </a:prstGeom>
          <a:noFill/>
          <a:ln w="9525">
            <a:noFill/>
            <a:miter lim="800000"/>
            <a:headEnd/>
            <a:tailEnd/>
          </a:ln>
        </p:spPr>
      </p:pic>
      <p:sp>
        <p:nvSpPr>
          <p:cNvPr id="6" name="Slide Number Placeholder 5"/>
          <p:cNvSpPr>
            <a:spLocks noGrp="1"/>
          </p:cNvSpPr>
          <p:nvPr>
            <p:ph type="sldNum" sz="quarter" idx="15"/>
          </p:nvPr>
        </p:nvSpPr>
        <p:spPr/>
        <p:txBody>
          <a:bodyPr/>
          <a:lstStyle/>
          <a:p>
            <a:pPr>
              <a:defRPr/>
            </a:pPr>
            <a:fld id="{458347DB-AD55-42EB-8834-9961576A4333}" type="slidenum">
              <a:rPr lang="en-US" smtClean="0"/>
              <a:pPr>
                <a:defRPr/>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958" name="Rectangle 14"/>
          <p:cNvSpPr>
            <a:spLocks noGrp="1" noChangeArrowheads="1"/>
          </p:cNvSpPr>
          <p:nvPr>
            <p:ph type="title"/>
          </p:nvPr>
        </p:nvSpPr>
        <p:spPr/>
        <p:txBody>
          <a:bodyPr>
            <a:normAutofit/>
          </a:bodyPr>
          <a:lstStyle/>
          <a:p>
            <a:pPr>
              <a:defRPr/>
            </a:pPr>
            <a:r>
              <a:rPr lang="en-US" sz="2800" dirty="0" smtClean="0">
                <a:solidFill>
                  <a:srgbClr val="CC3300"/>
                </a:solidFill>
                <a:latin typeface="Arial Black" pitchFamily="34" charset="0"/>
                <a:ea typeface="+mn-ea"/>
                <a:cs typeface="+mn-cs"/>
              </a:rPr>
              <a:t>Throughput Analysis CSMA</a:t>
            </a:r>
          </a:p>
        </p:txBody>
      </p:sp>
      <p:sp>
        <p:nvSpPr>
          <p:cNvPr id="18435" name="Text Box 8"/>
          <p:cNvSpPr txBox="1">
            <a:spLocks noChangeArrowheads="1"/>
          </p:cNvSpPr>
          <p:nvPr/>
        </p:nvSpPr>
        <p:spPr bwMode="auto">
          <a:xfrm>
            <a:off x="381000" y="1600200"/>
            <a:ext cx="8382000" cy="2249488"/>
          </a:xfrm>
          <a:prstGeom prst="rect">
            <a:avLst/>
          </a:prstGeom>
          <a:noFill/>
          <a:ln w="9525">
            <a:noFill/>
            <a:miter lim="800000"/>
            <a:headEnd/>
            <a:tailEnd/>
          </a:ln>
        </p:spPr>
        <p:txBody>
          <a:bodyPr lIns="90000" tIns="46800" rIns="90000" bIns="46800">
            <a:spAutoFit/>
          </a:bodyPr>
          <a:lstStyle/>
          <a:p>
            <a:r>
              <a:rPr lang="en-US" sz="2000"/>
              <a:t>Let the arrival rate of the combined load and retransmission traffic</a:t>
            </a:r>
          </a:p>
          <a:p>
            <a:r>
              <a:rPr lang="en-US" sz="2000"/>
              <a:t>be </a:t>
            </a:r>
            <a:r>
              <a:rPr lang="en-US" sz="2000" i="1"/>
              <a:t>G data frames per data frame transmission time</a:t>
            </a:r>
          </a:p>
          <a:p>
            <a:endParaRPr lang="en-US" sz="2000" i="1"/>
          </a:p>
          <a:p>
            <a:r>
              <a:rPr lang="en-US" sz="2000"/>
              <a:t>In non-persistent CSMA protocol, the broadcast channel is repeating two periods: an idle period and a busy period</a:t>
            </a:r>
          </a:p>
          <a:p>
            <a:endParaRPr lang="en-US" sz="2000"/>
          </a:p>
          <a:p>
            <a:endParaRPr lang="en-US" sz="2000"/>
          </a:p>
        </p:txBody>
      </p:sp>
      <p:sp>
        <p:nvSpPr>
          <p:cNvPr id="18436" name="Rectangle 19"/>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8437" name="Rectangle 21"/>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pic>
        <p:nvPicPr>
          <p:cNvPr id="18438" name="Picture 9"/>
          <p:cNvPicPr>
            <a:picLocks noChangeAspect="1" noChangeArrowheads="1"/>
          </p:cNvPicPr>
          <p:nvPr/>
        </p:nvPicPr>
        <p:blipFill>
          <a:blip r:embed="rId2"/>
          <a:srcRect l="6999"/>
          <a:stretch>
            <a:fillRect/>
          </a:stretch>
        </p:blipFill>
        <p:spPr bwMode="auto">
          <a:xfrm>
            <a:off x="1447800" y="3349625"/>
            <a:ext cx="6227763" cy="321945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8BE8A9D4-6016-4F5C-A492-A51BA9A2826B}" type="slidenum">
              <a:rPr lang="en-US" smtClean="0"/>
              <a:pPr>
                <a:defRPr/>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2800" dirty="0" smtClean="0">
                <a:solidFill>
                  <a:srgbClr val="CC3300"/>
                </a:solidFill>
                <a:latin typeface="Arial Black" pitchFamily="34" charset="0"/>
                <a:ea typeface="+mn-ea"/>
                <a:cs typeface="+mn-cs"/>
              </a:rPr>
              <a:t>Throughput Analysis</a:t>
            </a:r>
            <a:endParaRPr lang="en-US" sz="2800" dirty="0">
              <a:solidFill>
                <a:srgbClr val="CC3300"/>
              </a:solidFill>
              <a:latin typeface="Arial Black" pitchFamily="34" charset="0"/>
              <a:ea typeface="+mn-ea"/>
              <a:cs typeface="+mn-cs"/>
            </a:endParaRPr>
          </a:p>
        </p:txBody>
      </p:sp>
      <p:pic>
        <p:nvPicPr>
          <p:cNvPr id="73730" name="Picture 2"/>
          <p:cNvPicPr>
            <a:picLocks noGrp="1" noChangeAspect="1" noChangeArrowheads="1"/>
          </p:cNvPicPr>
          <p:nvPr>
            <p:ph sz="quarter" idx="1"/>
          </p:nvPr>
        </p:nvPicPr>
        <p:blipFill>
          <a:blip r:embed="rId2"/>
          <a:srcRect/>
          <a:stretch>
            <a:fillRect/>
          </a:stretch>
        </p:blipFill>
        <p:spPr bwMode="auto">
          <a:xfrm rot="150782">
            <a:off x="405606" y="1474058"/>
            <a:ext cx="7595393" cy="4926742"/>
          </a:xfrm>
          <a:prstGeom prst="rect">
            <a:avLst/>
          </a:prstGeom>
          <a:noFill/>
          <a:ln w="9525">
            <a:noFill/>
            <a:miter lim="800000"/>
            <a:headEnd/>
            <a:tailEnd/>
          </a:ln>
          <a:effectLst/>
        </p:spPr>
      </p:pic>
      <p:sp>
        <p:nvSpPr>
          <p:cNvPr id="5" name="Slide Number Placeholder 4"/>
          <p:cNvSpPr>
            <a:spLocks noGrp="1"/>
          </p:cNvSpPr>
          <p:nvPr>
            <p:ph type="sldNum" sz="quarter" idx="15"/>
          </p:nvPr>
        </p:nvSpPr>
        <p:spPr/>
        <p:txBody>
          <a:bodyPr/>
          <a:lstStyle/>
          <a:p>
            <a:pPr>
              <a:defRPr/>
            </a:pPr>
            <a:fld id="{458347DB-AD55-42EB-8834-9961576A4333}" type="slidenum">
              <a:rPr lang="en-US" smtClean="0"/>
              <a:pPr>
                <a:defRPr/>
              </a:pPr>
              <a:t>15</a:t>
            </a:fld>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958" name="Rectangle 14"/>
          <p:cNvSpPr>
            <a:spLocks noGrp="1" noChangeArrowheads="1"/>
          </p:cNvSpPr>
          <p:nvPr>
            <p:ph type="title"/>
          </p:nvPr>
        </p:nvSpPr>
        <p:spPr>
          <a:xfrm>
            <a:off x="228600" y="0"/>
            <a:ext cx="5613400" cy="838200"/>
          </a:xfrm>
        </p:spPr>
        <p:txBody>
          <a:bodyPr>
            <a:normAutofit/>
          </a:bodyPr>
          <a:lstStyle/>
          <a:p>
            <a:pPr>
              <a:defRPr/>
            </a:pPr>
            <a:r>
              <a:rPr lang="en-US" sz="2800" dirty="0" smtClean="0">
                <a:solidFill>
                  <a:srgbClr val="CC3300"/>
                </a:solidFill>
                <a:latin typeface="Arial Black" pitchFamily="34" charset="0"/>
                <a:ea typeface="+mn-ea"/>
                <a:cs typeface="+mn-cs"/>
              </a:rPr>
              <a:t>Throughput Analysis CSMA</a:t>
            </a:r>
          </a:p>
        </p:txBody>
      </p:sp>
      <p:sp>
        <p:nvSpPr>
          <p:cNvPr id="19459" name="Text Box 8"/>
          <p:cNvSpPr txBox="1">
            <a:spLocks noChangeArrowheads="1"/>
          </p:cNvSpPr>
          <p:nvPr/>
        </p:nvSpPr>
        <p:spPr bwMode="auto">
          <a:xfrm>
            <a:off x="228600" y="1066800"/>
            <a:ext cx="8915400" cy="2709863"/>
          </a:xfrm>
          <a:prstGeom prst="rect">
            <a:avLst/>
          </a:prstGeom>
          <a:noFill/>
          <a:ln w="9525">
            <a:noFill/>
            <a:miter lim="800000"/>
            <a:headEnd/>
            <a:tailEnd/>
          </a:ln>
        </p:spPr>
        <p:txBody>
          <a:bodyPr lIns="90000" tIns="46800" rIns="90000" bIns="46800">
            <a:spAutoFit/>
          </a:bodyPr>
          <a:lstStyle/>
          <a:p>
            <a:pPr>
              <a:spcBef>
                <a:spcPct val="50000"/>
              </a:spcBef>
            </a:pPr>
            <a:r>
              <a:rPr lang="en-US" sz="2000" b="1" dirty="0"/>
              <a:t>Busy Period</a:t>
            </a:r>
            <a:r>
              <a:rPr lang="en-US" sz="2000" dirty="0"/>
              <a:t>: </a:t>
            </a:r>
            <a:r>
              <a:rPr lang="en-US" sz="2000" b="1" dirty="0"/>
              <a:t>(B)</a:t>
            </a:r>
          </a:p>
          <a:p>
            <a:pPr lvl="1">
              <a:spcBef>
                <a:spcPct val="50000"/>
              </a:spcBef>
              <a:buFont typeface="Wingdings" pitchFamily="2" charset="2"/>
              <a:buChar char="Ø"/>
            </a:pPr>
            <a:r>
              <a:rPr lang="en-US" sz="2000" dirty="0"/>
              <a:t> During this there are </a:t>
            </a:r>
            <a:r>
              <a:rPr lang="en-US" sz="2000" dirty="0" smtClean="0"/>
              <a:t>no </a:t>
            </a:r>
            <a:r>
              <a:rPr lang="en-US" sz="2000" dirty="0"/>
              <a:t>attempts to access the network</a:t>
            </a:r>
          </a:p>
          <a:p>
            <a:pPr lvl="1">
              <a:spcBef>
                <a:spcPct val="50000"/>
              </a:spcBef>
              <a:buFont typeface="Wingdings" pitchFamily="2" charset="2"/>
              <a:buChar char="Ø"/>
            </a:pPr>
            <a:r>
              <a:rPr lang="en-US" sz="2000" dirty="0"/>
              <a:t> May contain busy packets and or not colliding packets</a:t>
            </a:r>
          </a:p>
          <a:p>
            <a:pPr>
              <a:spcBef>
                <a:spcPct val="50000"/>
              </a:spcBef>
            </a:pPr>
            <a:r>
              <a:rPr lang="en-US" sz="2000" b="1" dirty="0"/>
              <a:t>Idle Period: (I)</a:t>
            </a:r>
          </a:p>
          <a:p>
            <a:pPr>
              <a:spcBef>
                <a:spcPct val="50000"/>
              </a:spcBef>
            </a:pPr>
            <a:r>
              <a:rPr lang="en-US" sz="2000" dirty="0"/>
              <a:t>Depends on the load of the network, it maybe empty and maybe start of transmission </a:t>
            </a:r>
          </a:p>
          <a:p>
            <a:pPr>
              <a:spcBef>
                <a:spcPct val="50000"/>
              </a:spcBef>
            </a:pPr>
            <a:endParaRPr lang="en-US" sz="2000" dirty="0"/>
          </a:p>
        </p:txBody>
      </p:sp>
      <p:sp>
        <p:nvSpPr>
          <p:cNvPr id="19460" name="Rectangle 19"/>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9461" name="Rectangle 21"/>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19462" name="Rectangle 25"/>
          <p:cNvSpPr>
            <a:spLocks noChangeArrowheads="1"/>
          </p:cNvSpPr>
          <p:nvPr/>
        </p:nvSpPr>
        <p:spPr bwMode="auto">
          <a:xfrm>
            <a:off x="152400" y="3886200"/>
            <a:ext cx="8382000" cy="3170099"/>
          </a:xfrm>
          <a:prstGeom prst="rect">
            <a:avLst/>
          </a:prstGeom>
          <a:noFill/>
          <a:ln w="9525">
            <a:noFill/>
            <a:miter lim="800000"/>
            <a:headEnd/>
            <a:tailEnd/>
          </a:ln>
        </p:spPr>
        <p:txBody>
          <a:bodyPr wrap="square">
            <a:spAutoFit/>
          </a:bodyPr>
          <a:lstStyle/>
          <a:p>
            <a:endParaRPr lang="en-US" sz="2000" dirty="0"/>
          </a:p>
          <a:p>
            <a:r>
              <a:rPr lang="en-US" sz="2000" b="1" dirty="0"/>
              <a:t>Duration of a cycle: (B+I)</a:t>
            </a:r>
            <a:r>
              <a:rPr lang="en-US" sz="2000" dirty="0"/>
              <a:t> :</a:t>
            </a:r>
          </a:p>
          <a:p>
            <a:endParaRPr lang="en-US" sz="2000" b="1" dirty="0"/>
          </a:p>
          <a:p>
            <a:r>
              <a:rPr lang="en-US" sz="2000" b="1" dirty="0"/>
              <a:t>Useful period (U) </a:t>
            </a:r>
          </a:p>
          <a:p>
            <a:endParaRPr lang="en-US" sz="2000" b="1" dirty="0"/>
          </a:p>
          <a:p>
            <a:r>
              <a:rPr lang="en-US" sz="2000" dirty="0"/>
              <a:t>The duration that the channel carries useful information within a cycle. It is the average time in Busy period during which there is a successful transmission</a:t>
            </a:r>
          </a:p>
          <a:p>
            <a:endParaRPr lang="en-US" sz="2000" dirty="0"/>
          </a:p>
          <a:p>
            <a:endParaRPr lang="en-US" sz="2000" b="1" dirty="0"/>
          </a:p>
          <a:p>
            <a:endParaRPr lang="en-US" sz="2000" dirty="0"/>
          </a:p>
        </p:txBody>
      </p:sp>
      <p:sp>
        <p:nvSpPr>
          <p:cNvPr id="19463" name="Rectangle 9"/>
          <p:cNvSpPr>
            <a:spLocks noChangeArrowheads="1"/>
          </p:cNvSpPr>
          <p:nvPr/>
        </p:nvSpPr>
        <p:spPr bwMode="auto">
          <a:xfrm>
            <a:off x="1295400" y="3505200"/>
            <a:ext cx="7162800" cy="400050"/>
          </a:xfrm>
          <a:prstGeom prst="rect">
            <a:avLst/>
          </a:prstGeom>
          <a:noFill/>
          <a:ln w="9525">
            <a:noFill/>
            <a:miter lim="800000"/>
            <a:headEnd/>
            <a:tailEnd/>
          </a:ln>
        </p:spPr>
        <p:txBody>
          <a:bodyPr>
            <a:spAutoFit/>
          </a:bodyPr>
          <a:lstStyle/>
          <a:p>
            <a:r>
              <a:rPr lang="en-US" sz="2000" dirty="0">
                <a:solidFill>
                  <a:srgbClr val="FF0000"/>
                </a:solidFill>
              </a:rPr>
              <a:t>B and I variables are two independent random variables.</a:t>
            </a:r>
          </a:p>
        </p:txBody>
      </p:sp>
      <p:sp>
        <p:nvSpPr>
          <p:cNvPr id="9" name="Slide Number Placeholder 8"/>
          <p:cNvSpPr>
            <a:spLocks noGrp="1"/>
          </p:cNvSpPr>
          <p:nvPr>
            <p:ph type="sldNum" sz="quarter" idx="12"/>
          </p:nvPr>
        </p:nvSpPr>
        <p:spPr/>
        <p:txBody>
          <a:bodyPr/>
          <a:lstStyle/>
          <a:p>
            <a:pPr>
              <a:defRPr/>
            </a:pPr>
            <a:fld id="{8BE8A9D4-6016-4F5C-A492-A51BA9A2826B}" type="slidenum">
              <a:rPr lang="en-US" smtClean="0"/>
              <a:pPr>
                <a:defRPr/>
              </a:pPr>
              <a:t>16</a:t>
            </a:fld>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5"/>
          <p:cNvSpPr>
            <a:spLocks noChangeArrowheads="1"/>
          </p:cNvSpPr>
          <p:nvPr/>
        </p:nvSpPr>
        <p:spPr bwMode="auto">
          <a:xfrm>
            <a:off x="457200" y="1524000"/>
            <a:ext cx="8153400" cy="1016000"/>
          </a:xfrm>
          <a:prstGeom prst="rect">
            <a:avLst/>
          </a:prstGeom>
          <a:noFill/>
          <a:ln w="9525">
            <a:noFill/>
            <a:miter lim="800000"/>
            <a:headEnd/>
            <a:tailEnd/>
          </a:ln>
        </p:spPr>
        <p:txBody>
          <a:bodyPr>
            <a:spAutoFit/>
          </a:bodyPr>
          <a:lstStyle/>
          <a:p>
            <a:r>
              <a:rPr lang="en-US" sz="2000" dirty="0"/>
              <a:t>Using the results from the renewal theory:</a:t>
            </a:r>
          </a:p>
          <a:p>
            <a:endParaRPr lang="en-US" sz="2000" dirty="0"/>
          </a:p>
          <a:p>
            <a:r>
              <a:rPr lang="en-US" sz="2000" dirty="0"/>
              <a:t>The throughput can be expressed as</a:t>
            </a:r>
          </a:p>
        </p:txBody>
      </p:sp>
      <p:pic>
        <p:nvPicPr>
          <p:cNvPr id="20483" name="Picture 2"/>
          <p:cNvPicPr>
            <a:picLocks noChangeAspect="1" noChangeArrowheads="1"/>
          </p:cNvPicPr>
          <p:nvPr/>
        </p:nvPicPr>
        <p:blipFill>
          <a:blip r:embed="rId2"/>
          <a:srcRect/>
          <a:stretch>
            <a:fillRect/>
          </a:stretch>
        </p:blipFill>
        <p:spPr bwMode="auto">
          <a:xfrm>
            <a:off x="2438400" y="2819400"/>
            <a:ext cx="2819400" cy="790575"/>
          </a:xfrm>
          <a:prstGeom prst="rect">
            <a:avLst/>
          </a:prstGeom>
          <a:noFill/>
          <a:ln w="9525">
            <a:noFill/>
            <a:miter lim="800000"/>
            <a:headEnd/>
            <a:tailEnd/>
          </a:ln>
        </p:spPr>
      </p:pic>
      <p:sp>
        <p:nvSpPr>
          <p:cNvPr id="5" name="Title 1"/>
          <p:cNvSpPr>
            <a:spLocks noGrp="1"/>
          </p:cNvSpPr>
          <p:nvPr>
            <p:ph type="title"/>
          </p:nvPr>
        </p:nvSpPr>
        <p:spPr>
          <a:xfrm>
            <a:off x="381000" y="304800"/>
            <a:ext cx="4419600" cy="609600"/>
          </a:xfrm>
        </p:spPr>
        <p:txBody>
          <a:bodyPr>
            <a:normAutofit/>
          </a:bodyPr>
          <a:lstStyle/>
          <a:p>
            <a:pPr>
              <a:defRPr/>
            </a:pPr>
            <a:r>
              <a:rPr lang="en-US" sz="2800" dirty="0" smtClean="0">
                <a:solidFill>
                  <a:srgbClr val="CC3300"/>
                </a:solidFill>
                <a:latin typeface="Arial Black" pitchFamily="34" charset="0"/>
                <a:ea typeface="+mn-ea"/>
                <a:cs typeface="+mn-cs"/>
              </a:rPr>
              <a:t>Throughput Analysis</a:t>
            </a:r>
            <a:endParaRPr lang="en-US" sz="2800" dirty="0">
              <a:solidFill>
                <a:srgbClr val="CC3300"/>
              </a:solidFill>
              <a:latin typeface="Arial Black" pitchFamily="34" charset="0"/>
              <a:ea typeface="+mn-ea"/>
              <a:cs typeface="+mn-cs"/>
            </a:endParaRPr>
          </a:p>
        </p:txBody>
      </p:sp>
      <p:sp>
        <p:nvSpPr>
          <p:cNvPr id="7" name="Slide Number Placeholder 6"/>
          <p:cNvSpPr>
            <a:spLocks noGrp="1"/>
          </p:cNvSpPr>
          <p:nvPr>
            <p:ph type="sldNum" sz="quarter" idx="12"/>
          </p:nvPr>
        </p:nvSpPr>
        <p:spPr/>
        <p:txBody>
          <a:bodyPr/>
          <a:lstStyle/>
          <a:p>
            <a:pPr>
              <a:defRPr/>
            </a:pPr>
            <a:fld id="{8BE8A9D4-6016-4F5C-A492-A51BA9A2826B}" type="slidenum">
              <a:rPr lang="en-US" smtClean="0"/>
              <a:pPr>
                <a:defRPr/>
              </a:pPr>
              <a:t>17</a:t>
            </a:fld>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958" name="Rectangle 14"/>
          <p:cNvSpPr>
            <a:spLocks noGrp="1" noChangeArrowheads="1"/>
          </p:cNvSpPr>
          <p:nvPr>
            <p:ph type="title"/>
          </p:nvPr>
        </p:nvSpPr>
        <p:spPr>
          <a:xfrm>
            <a:off x="381000" y="228600"/>
            <a:ext cx="6680200" cy="609600"/>
          </a:xfrm>
        </p:spPr>
        <p:txBody>
          <a:bodyPr>
            <a:normAutofit/>
          </a:bodyPr>
          <a:lstStyle/>
          <a:p>
            <a:pPr>
              <a:defRPr/>
            </a:pPr>
            <a:r>
              <a:rPr lang="en-US" sz="2800" dirty="0" smtClean="0">
                <a:solidFill>
                  <a:srgbClr val="CC3300"/>
                </a:solidFill>
                <a:latin typeface="Arial Black" pitchFamily="34" charset="0"/>
                <a:ea typeface="+mn-ea"/>
                <a:cs typeface="+mn-cs"/>
              </a:rPr>
              <a:t>Throughput Analysis CSMA, E[U]</a:t>
            </a:r>
          </a:p>
        </p:txBody>
      </p:sp>
      <p:sp>
        <p:nvSpPr>
          <p:cNvPr id="2052" name="Rectangle 19"/>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2053" name="Rectangle 21"/>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2054" name="Rectangle 25"/>
          <p:cNvSpPr>
            <a:spLocks noChangeArrowheads="1"/>
          </p:cNvSpPr>
          <p:nvPr/>
        </p:nvSpPr>
        <p:spPr bwMode="auto">
          <a:xfrm>
            <a:off x="304800" y="1600200"/>
            <a:ext cx="8458200" cy="2862322"/>
          </a:xfrm>
          <a:prstGeom prst="rect">
            <a:avLst/>
          </a:prstGeom>
          <a:noFill/>
          <a:ln w="9525">
            <a:noFill/>
            <a:miter lim="800000"/>
            <a:headEnd/>
            <a:tailEnd/>
          </a:ln>
        </p:spPr>
        <p:txBody>
          <a:bodyPr wrap="square">
            <a:spAutoFit/>
          </a:bodyPr>
          <a:lstStyle/>
          <a:p>
            <a:pPr marL="747713" lvl="1" indent="-400050">
              <a:buFont typeface="Wingdings" pitchFamily="2" charset="2"/>
              <a:buChar char="Ø"/>
            </a:pPr>
            <a:r>
              <a:rPr lang="en-US" sz="2000" dirty="0"/>
              <a:t>When a transmission occurs, it takes a units of time to reach all other stations.</a:t>
            </a:r>
          </a:p>
          <a:p>
            <a:pPr marL="747713" lvl="1" indent="-400050">
              <a:buFont typeface="Wingdings" pitchFamily="2" charset="2"/>
              <a:buChar char="Ø"/>
            </a:pPr>
            <a:r>
              <a:rPr lang="en-US" sz="2000" dirty="0"/>
              <a:t>To get a successful transmission, it is required to have no other stations initiating transmissions during vulnerable period, a, when a transmission is started.</a:t>
            </a:r>
          </a:p>
          <a:p>
            <a:pPr marL="747713" lvl="1" indent="-400050">
              <a:buFont typeface="Wingdings" pitchFamily="2" charset="2"/>
              <a:buChar char="Ø"/>
            </a:pPr>
            <a:r>
              <a:rPr lang="en-US" sz="2000" dirty="0"/>
              <a:t>Since the arrival process is a Poisson process</a:t>
            </a:r>
          </a:p>
          <a:p>
            <a:endParaRPr lang="en-US" sz="2000" dirty="0"/>
          </a:p>
          <a:p>
            <a:r>
              <a:rPr lang="en-US" sz="2000" dirty="0"/>
              <a:t>Therefore, </a:t>
            </a:r>
          </a:p>
          <a:p>
            <a:endParaRPr lang="en-US" sz="2000" dirty="0"/>
          </a:p>
        </p:txBody>
      </p:sp>
      <p:sp>
        <p:nvSpPr>
          <p:cNvPr id="3"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 name="Picture 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209800" y="4267200"/>
            <a:ext cx="3686175" cy="381000"/>
          </a:xfrm>
          <a:prstGeom prst="rect">
            <a:avLst/>
          </a:prstGeom>
          <a:noFill/>
        </p:spPr>
      </p:pic>
      <p:sp>
        <p:nvSpPr>
          <p:cNvPr id="205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8"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057" name="Picture 9"/>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971800" y="5638800"/>
            <a:ext cx="2326822" cy="685800"/>
          </a:xfrm>
          <a:prstGeom prst="rect">
            <a:avLst/>
          </a:prstGeom>
          <a:noFill/>
        </p:spPr>
      </p:pic>
      <p:sp>
        <p:nvSpPr>
          <p:cNvPr id="40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097"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133600" y="4800600"/>
            <a:ext cx="4133850" cy="714375"/>
          </a:xfrm>
          <a:prstGeom prst="rect">
            <a:avLst/>
          </a:prstGeom>
          <a:noFill/>
        </p:spPr>
      </p:pic>
      <p:sp>
        <p:nvSpPr>
          <p:cNvPr id="14" name="Slide Number Placeholder 13"/>
          <p:cNvSpPr>
            <a:spLocks noGrp="1"/>
          </p:cNvSpPr>
          <p:nvPr>
            <p:ph type="sldNum" sz="quarter" idx="12"/>
          </p:nvPr>
        </p:nvSpPr>
        <p:spPr/>
        <p:txBody>
          <a:bodyPr/>
          <a:lstStyle/>
          <a:p>
            <a:pPr>
              <a:defRPr/>
            </a:pPr>
            <a:fld id="{8BE8A9D4-6016-4F5C-A492-A51BA9A2826B}" type="slidenum">
              <a:rPr lang="en-US" smtClean="0"/>
              <a:pPr>
                <a:defRPr/>
              </a:pPr>
              <a:t>18</a:t>
            </a:fld>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5" name="Title 1"/>
          <p:cNvSpPr>
            <a:spLocks noGrp="1"/>
          </p:cNvSpPr>
          <p:nvPr>
            <p:ph type="title"/>
          </p:nvPr>
        </p:nvSpPr>
        <p:spPr>
          <a:xfrm>
            <a:off x="228600" y="228600"/>
            <a:ext cx="6477000" cy="685800"/>
          </a:xfrm>
        </p:spPr>
        <p:txBody>
          <a:bodyPr/>
          <a:lstStyle/>
          <a:p>
            <a:r>
              <a:rPr lang="en-US" sz="2800" dirty="0" smtClean="0">
                <a:solidFill>
                  <a:srgbClr val="CC3300"/>
                </a:solidFill>
                <a:latin typeface="Arial Black" pitchFamily="34" charset="0"/>
                <a:ea typeface="+mn-ea"/>
                <a:cs typeface="+mn-cs"/>
              </a:rPr>
              <a:t>Throughput Analysis CSMA, E[I]</a:t>
            </a:r>
          </a:p>
        </p:txBody>
      </p:sp>
      <p:sp>
        <p:nvSpPr>
          <p:cNvPr id="3" name="Text Placeholder 2"/>
          <p:cNvSpPr>
            <a:spLocks noGrp="1"/>
          </p:cNvSpPr>
          <p:nvPr>
            <p:ph type="body" sz="half" idx="1"/>
          </p:nvPr>
        </p:nvSpPr>
        <p:spPr>
          <a:xfrm>
            <a:off x="457200" y="1524000"/>
            <a:ext cx="8153400" cy="3733800"/>
          </a:xfrm>
        </p:spPr>
        <p:txBody>
          <a:bodyPr>
            <a:normAutofit lnSpcReduction="10000"/>
          </a:bodyPr>
          <a:lstStyle/>
          <a:p>
            <a:pPr marL="0" indent="0">
              <a:buFont typeface="Monotype Sorts" pitchFamily="2" charset="2"/>
              <a:buNone/>
              <a:defRPr/>
            </a:pPr>
            <a:r>
              <a:rPr lang="en-US" sz="2000" b="1" kern="1200" dirty="0" smtClean="0">
                <a:latin typeface="Times New Roman" pitchFamily="18" charset="0"/>
              </a:rPr>
              <a:t>The idle period, I</a:t>
            </a:r>
            <a:r>
              <a:rPr lang="en-US" sz="2000" kern="1200" dirty="0" smtClean="0">
                <a:latin typeface="Times New Roman" pitchFamily="18" charset="0"/>
              </a:rPr>
              <a:t>, </a:t>
            </a:r>
          </a:p>
          <a:p>
            <a:pPr marL="0" indent="0">
              <a:buFont typeface="Monotype Sorts" pitchFamily="2" charset="2"/>
              <a:buNone/>
              <a:defRPr/>
            </a:pPr>
            <a:endParaRPr lang="en-US" sz="2000" kern="1200" dirty="0" smtClean="0">
              <a:latin typeface="Times New Roman" pitchFamily="18" charset="0"/>
            </a:endParaRPr>
          </a:p>
          <a:p>
            <a:pPr marL="347663" indent="-347663">
              <a:buFont typeface="Wingdings" pitchFamily="2" charset="2"/>
              <a:buChar char="Ø"/>
              <a:defRPr/>
            </a:pPr>
            <a:r>
              <a:rPr lang="en-US" sz="2000" kern="1200" dirty="0" smtClean="0">
                <a:latin typeface="Times New Roman" pitchFamily="18" charset="0"/>
              </a:rPr>
              <a:t>is the duration from the end of a transmission to the arrival of the next transmission. </a:t>
            </a:r>
          </a:p>
          <a:p>
            <a:pPr marL="347663" indent="-347663">
              <a:buFont typeface="Wingdings" pitchFamily="2" charset="2"/>
              <a:buChar char="Ø"/>
              <a:defRPr/>
            </a:pPr>
            <a:r>
              <a:rPr lang="en-US" sz="2000" kern="1200" dirty="0" smtClean="0">
                <a:latin typeface="Times New Roman" pitchFamily="18" charset="0"/>
              </a:rPr>
              <a:t>In other words, I is the inter-arrival time of the arrival process. </a:t>
            </a:r>
          </a:p>
          <a:p>
            <a:pPr marL="347663" indent="-347663">
              <a:buFont typeface="Wingdings" pitchFamily="2" charset="2"/>
              <a:buChar char="Ø"/>
              <a:defRPr/>
            </a:pPr>
            <a:r>
              <a:rPr lang="en-US" sz="2000" kern="1200" dirty="0" smtClean="0">
                <a:latin typeface="Times New Roman" pitchFamily="18" charset="0"/>
              </a:rPr>
              <a:t>Since the arrival process is a Poisson process</a:t>
            </a:r>
          </a:p>
          <a:p>
            <a:pPr marL="0" indent="0">
              <a:buFont typeface="Monotype Sorts" pitchFamily="2" charset="2"/>
              <a:buNone/>
              <a:defRPr/>
            </a:pPr>
            <a:endParaRPr lang="en-US" sz="2000" kern="1200" dirty="0" smtClean="0">
              <a:latin typeface="Times New Roman" pitchFamily="18" charset="0"/>
            </a:endParaRPr>
          </a:p>
          <a:p>
            <a:pPr marL="0" indent="0">
              <a:buFont typeface="Monotype Sorts" pitchFamily="2" charset="2"/>
              <a:buNone/>
              <a:defRPr/>
            </a:pPr>
            <a:r>
              <a:rPr lang="en-US" sz="2000" kern="1200" dirty="0" smtClean="0">
                <a:latin typeface="Times New Roman" pitchFamily="18" charset="0"/>
              </a:rPr>
              <a:t>Thus the</a:t>
            </a:r>
          </a:p>
          <a:p>
            <a:pPr>
              <a:buFont typeface="Monotype Sorts" pitchFamily="2" charset="2"/>
              <a:buNone/>
              <a:defRPr/>
            </a:pPr>
            <a:r>
              <a:rPr lang="en-US" sz="2000" kern="1200" dirty="0" smtClean="0">
                <a:latin typeface="Times New Roman" pitchFamily="18" charset="0"/>
              </a:rPr>
              <a:t>   </a:t>
            </a:r>
          </a:p>
          <a:p>
            <a:pPr>
              <a:buFont typeface="Monotype Sorts" pitchFamily="2" charset="2"/>
              <a:buNone/>
              <a:defRPr/>
            </a:pPr>
            <a:r>
              <a:rPr lang="en-US" sz="2000" kern="1200" dirty="0" smtClean="0">
                <a:latin typeface="Times New Roman" pitchFamily="18" charset="0"/>
              </a:rPr>
              <a:t>     idle period is exponentially distributed, and its mean value is given by</a:t>
            </a:r>
            <a:endParaRPr lang="en-US" sz="2000" kern="1200" dirty="0">
              <a:latin typeface="Times New Roman" pitchFamily="18" charset="0"/>
            </a:endParaRPr>
          </a:p>
        </p:txBody>
      </p:sp>
      <p:pic>
        <p:nvPicPr>
          <p:cNvPr id="3077" name="Picture 2"/>
          <p:cNvPicPr>
            <a:picLocks noChangeAspect="1" noChangeArrowheads="1"/>
          </p:cNvPicPr>
          <p:nvPr/>
        </p:nvPicPr>
        <p:blipFill>
          <a:blip r:embed="rId3"/>
          <a:srcRect/>
          <a:stretch>
            <a:fillRect/>
          </a:stretch>
        </p:blipFill>
        <p:spPr bwMode="auto">
          <a:xfrm>
            <a:off x="3429000" y="5410200"/>
            <a:ext cx="857250" cy="714375"/>
          </a:xfrm>
          <a:prstGeom prst="rect">
            <a:avLst/>
          </a:prstGeom>
          <a:noFill/>
          <a:ln w="9525">
            <a:noFill/>
            <a:miter lim="800000"/>
            <a:headEnd/>
            <a:tailEnd/>
          </a:ln>
        </p:spPr>
      </p:pic>
      <p:graphicFrame>
        <p:nvGraphicFramePr>
          <p:cNvPr id="3074" name="Object 5"/>
          <p:cNvGraphicFramePr>
            <a:graphicFrameLocks noChangeAspect="1"/>
          </p:cNvGraphicFramePr>
          <p:nvPr/>
        </p:nvGraphicFramePr>
        <p:xfrm>
          <a:off x="4343400" y="5454650"/>
          <a:ext cx="381000" cy="355600"/>
        </p:xfrm>
        <a:graphic>
          <a:graphicData uri="http://schemas.openxmlformats.org/presentationml/2006/ole">
            <p:oleObj spid="_x0000_s3074" name="Equation" r:id="rId4" imgW="190440" imgH="177480" progId="Equation.3">
              <p:embed/>
            </p:oleObj>
          </a:graphicData>
        </a:graphic>
      </p:graphicFrame>
      <p:sp>
        <p:nvSpPr>
          <p:cNvPr id="7" name="Slide Number Placeholder 6"/>
          <p:cNvSpPr>
            <a:spLocks noGrp="1"/>
          </p:cNvSpPr>
          <p:nvPr>
            <p:ph type="sldNum" sz="quarter" idx="12"/>
          </p:nvPr>
        </p:nvSpPr>
        <p:spPr/>
        <p:txBody>
          <a:bodyPr/>
          <a:lstStyle/>
          <a:p>
            <a:pPr>
              <a:defRPr/>
            </a:pPr>
            <a:fld id="{8BE8A9D4-6016-4F5C-A492-A51BA9A2826B}" type="slidenum">
              <a:rPr lang="en-US" smtClean="0"/>
              <a:pPr>
                <a:defRPr/>
              </a:pPr>
              <a:t>19</a:t>
            </a:fld>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381000" y="1524000"/>
            <a:ext cx="8229600" cy="4401205"/>
          </a:xfrm>
          <a:prstGeom prst="rect">
            <a:avLst/>
          </a:prstGeom>
        </p:spPr>
        <p:txBody>
          <a:bodyPr>
            <a:spAutoFit/>
          </a:bodyPr>
          <a:lstStyle/>
          <a:p>
            <a:pPr>
              <a:defRPr/>
            </a:pPr>
            <a:r>
              <a:rPr kumimoji="1" lang="en-US" sz="2000" b="1" dirty="0"/>
              <a:t>The busy period, B</a:t>
            </a:r>
          </a:p>
          <a:p>
            <a:pPr>
              <a:defRPr/>
            </a:pPr>
            <a:r>
              <a:rPr kumimoji="1" lang="en-US" sz="2000" dirty="0"/>
              <a:t>Is the sum of </a:t>
            </a:r>
          </a:p>
          <a:p>
            <a:pPr>
              <a:defRPr/>
            </a:pPr>
            <a:endParaRPr kumimoji="1" lang="en-US" sz="2000" dirty="0"/>
          </a:p>
          <a:p>
            <a:pPr marL="347663" indent="-347663">
              <a:buFont typeface="Wingdings" pitchFamily="2" charset="2"/>
              <a:buChar char="Ø"/>
              <a:defRPr/>
            </a:pPr>
            <a:r>
              <a:rPr kumimoji="1" lang="en-US" sz="2000" dirty="0"/>
              <a:t>the time difference between the first and the last arrivals within a vulnerable period, </a:t>
            </a:r>
            <a:r>
              <a:rPr kumimoji="1" lang="en-US" sz="2000" b="1" dirty="0"/>
              <a:t>denoted Y</a:t>
            </a:r>
            <a:r>
              <a:rPr kumimoji="1" lang="en-US" sz="2000" dirty="0"/>
              <a:t>, </a:t>
            </a:r>
          </a:p>
          <a:p>
            <a:pPr marL="347663" indent="-347663">
              <a:defRPr/>
            </a:pPr>
            <a:r>
              <a:rPr kumimoji="1" lang="en-US" sz="2000" dirty="0"/>
              <a:t>plus </a:t>
            </a:r>
          </a:p>
          <a:p>
            <a:pPr marL="347663" indent="-347663">
              <a:defRPr/>
            </a:pPr>
            <a:endParaRPr kumimoji="1" lang="en-US" sz="2000" dirty="0"/>
          </a:p>
          <a:p>
            <a:pPr marL="347663" indent="-347663">
              <a:buFont typeface="Wingdings" pitchFamily="2" charset="2"/>
              <a:buChar char="Ø"/>
              <a:defRPr/>
            </a:pPr>
            <a:r>
              <a:rPr kumimoji="1" lang="en-US" sz="2000" dirty="0"/>
              <a:t>The data frame transmission time and the signal propagation time</a:t>
            </a:r>
            <a:r>
              <a:rPr kumimoji="1" lang="en-US" sz="2000" dirty="0" smtClean="0"/>
              <a:t>.</a:t>
            </a:r>
          </a:p>
          <a:p>
            <a:pPr marL="347663" indent="-347663">
              <a:buFont typeface="Wingdings" pitchFamily="2" charset="2"/>
              <a:buChar char="Ø"/>
              <a:defRPr/>
            </a:pPr>
            <a:endParaRPr kumimoji="1" lang="en-US" sz="2000" dirty="0" smtClean="0"/>
          </a:p>
          <a:p>
            <a:pPr marL="347663" indent="-347663">
              <a:buFont typeface="Wingdings" pitchFamily="2" charset="2"/>
              <a:buChar char="Ø"/>
              <a:defRPr/>
            </a:pPr>
            <a:endParaRPr kumimoji="1" lang="en-US" sz="2000" dirty="0" smtClean="0"/>
          </a:p>
          <a:p>
            <a:pPr marL="347663" indent="-347663">
              <a:buFont typeface="Wingdings" pitchFamily="2" charset="2"/>
              <a:buChar char="Ø"/>
              <a:defRPr/>
            </a:pPr>
            <a:endParaRPr kumimoji="1" lang="en-US" sz="2000" dirty="0" smtClean="0"/>
          </a:p>
          <a:p>
            <a:pPr marL="347663" indent="-347663">
              <a:buFont typeface="Wingdings" pitchFamily="2" charset="2"/>
              <a:buChar char="Ø"/>
              <a:defRPr/>
            </a:pPr>
            <a:endParaRPr kumimoji="1" lang="en-US" sz="2000" dirty="0" smtClean="0"/>
          </a:p>
          <a:p>
            <a:pPr marL="347663" indent="-347663" algn="ctr">
              <a:buFont typeface="Wingdings" pitchFamily="2" charset="2"/>
              <a:buChar char="Ø"/>
              <a:defRPr/>
            </a:pPr>
            <a:r>
              <a:rPr kumimoji="1" lang="en-US" sz="2000" b="1" dirty="0" smtClean="0">
                <a:solidFill>
                  <a:srgbClr val="FF0000"/>
                </a:solidFill>
              </a:rPr>
              <a:t>How to find  Y  ???</a:t>
            </a:r>
            <a:r>
              <a:rPr kumimoji="1" lang="en-US" sz="2000" dirty="0" smtClean="0"/>
              <a:t> </a:t>
            </a:r>
            <a:endParaRPr kumimoji="1" lang="en-US" sz="2000" dirty="0"/>
          </a:p>
          <a:p>
            <a:pPr>
              <a:defRPr/>
            </a:pPr>
            <a:endParaRPr kumimoji="1" lang="en-US" sz="2000" dirty="0"/>
          </a:p>
        </p:txBody>
      </p:sp>
      <p:sp>
        <p:nvSpPr>
          <p:cNvPr id="8" name="Title 1"/>
          <p:cNvSpPr>
            <a:spLocks noGrp="1"/>
          </p:cNvSpPr>
          <p:nvPr>
            <p:ph type="title"/>
          </p:nvPr>
        </p:nvSpPr>
        <p:spPr>
          <a:xfrm>
            <a:off x="228600" y="304800"/>
            <a:ext cx="6832600" cy="685800"/>
          </a:xfrm>
        </p:spPr>
        <p:txBody>
          <a:bodyPr>
            <a:normAutofit/>
          </a:bodyPr>
          <a:lstStyle/>
          <a:p>
            <a:pPr>
              <a:defRPr/>
            </a:pPr>
            <a:r>
              <a:rPr lang="en-US" sz="2800" dirty="0" smtClean="0">
                <a:solidFill>
                  <a:srgbClr val="CC3300"/>
                </a:solidFill>
                <a:latin typeface="Arial Black" pitchFamily="34" charset="0"/>
                <a:ea typeface="+mn-ea"/>
                <a:cs typeface="+mn-cs"/>
              </a:rPr>
              <a:t>Throughput Analysis CSMA, E[B]</a:t>
            </a:r>
          </a:p>
        </p:txBody>
      </p:sp>
      <p:sp>
        <p:nvSpPr>
          <p:cNvPr id="450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5057"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895600" y="4419600"/>
            <a:ext cx="2000250" cy="381000"/>
          </a:xfrm>
          <a:prstGeom prst="rect">
            <a:avLst/>
          </a:prstGeom>
          <a:noFill/>
        </p:spPr>
      </p:pic>
      <p:sp>
        <p:nvSpPr>
          <p:cNvPr id="9" name="Slide Number Placeholder 8"/>
          <p:cNvSpPr>
            <a:spLocks noGrp="1"/>
          </p:cNvSpPr>
          <p:nvPr>
            <p:ph type="sldNum" sz="quarter" idx="12"/>
          </p:nvPr>
        </p:nvSpPr>
        <p:spPr/>
        <p:txBody>
          <a:bodyPr/>
          <a:lstStyle/>
          <a:p>
            <a:pPr>
              <a:defRPr/>
            </a:pPr>
            <a:fld id="{8BE8A9D4-6016-4F5C-A492-A51BA9A2826B}" type="slidenum">
              <a:rPr lang="en-US" smtClean="0"/>
              <a:pPr>
                <a:defRPr/>
              </a:pPr>
              <a:t>20</a:t>
            </a:fld>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Group 5"/>
          <p:cNvGrpSpPr/>
          <p:nvPr/>
        </p:nvGrpSpPr>
        <p:grpSpPr>
          <a:xfrm>
            <a:off x="2057400" y="1752600"/>
            <a:ext cx="5181600" cy="685800"/>
            <a:chOff x="2286000" y="3810000"/>
            <a:chExt cx="5181600" cy="685800"/>
          </a:xfrm>
        </p:grpSpPr>
        <p:sp>
          <p:nvSpPr>
            <p:cNvPr id="7" name="Rectangle 15"/>
            <p:cNvSpPr>
              <a:spLocks noChangeArrowheads="1"/>
            </p:cNvSpPr>
            <p:nvPr/>
          </p:nvSpPr>
          <p:spPr bwMode="auto">
            <a:xfrm>
              <a:off x="2438400" y="4191000"/>
              <a:ext cx="1447800" cy="304800"/>
            </a:xfrm>
            <a:prstGeom prst="rect">
              <a:avLst/>
            </a:prstGeom>
            <a:solidFill>
              <a:srgbClr val="C0C0C0"/>
            </a:solidFill>
            <a:ln w="9525">
              <a:solidFill>
                <a:schemeClr val="tx1"/>
              </a:solidFill>
              <a:miter lim="800000"/>
              <a:headEnd/>
              <a:tailEnd/>
            </a:ln>
            <a:effectLst/>
          </p:spPr>
          <p:txBody>
            <a:bodyPr wrap="none" lIns="90000" tIns="46800" rIns="90000" bIns="46800" anchor="ctr"/>
            <a:lstStyle/>
            <a:p>
              <a:pPr algn="ctr"/>
              <a:endParaRPr lang="en-US">
                <a:solidFill>
                  <a:srgbClr val="C0C0C0"/>
                </a:solidFill>
              </a:endParaRPr>
            </a:p>
          </p:txBody>
        </p:sp>
        <p:sp>
          <p:nvSpPr>
            <p:cNvPr id="8" name="Rectangle 16"/>
            <p:cNvSpPr>
              <a:spLocks noChangeArrowheads="1"/>
            </p:cNvSpPr>
            <p:nvPr/>
          </p:nvSpPr>
          <p:spPr bwMode="auto">
            <a:xfrm>
              <a:off x="3886200" y="4191000"/>
              <a:ext cx="762000" cy="304800"/>
            </a:xfrm>
            <a:prstGeom prst="rect">
              <a:avLst/>
            </a:prstGeom>
            <a:noFill/>
            <a:ln w="9525">
              <a:solidFill>
                <a:schemeClr val="tx1"/>
              </a:solidFill>
              <a:miter lim="800000"/>
              <a:headEnd/>
              <a:tailEnd/>
            </a:ln>
            <a:effectLst/>
          </p:spPr>
          <p:txBody>
            <a:bodyPr wrap="none" lIns="90000" tIns="46800" rIns="90000" bIns="46800" anchor="ctr"/>
            <a:lstStyle/>
            <a:p>
              <a:endParaRPr lang="en-US"/>
            </a:p>
          </p:txBody>
        </p:sp>
        <p:sp>
          <p:nvSpPr>
            <p:cNvPr id="9" name="Line 17"/>
            <p:cNvSpPr>
              <a:spLocks noChangeShapeType="1"/>
            </p:cNvSpPr>
            <p:nvPr/>
          </p:nvSpPr>
          <p:spPr bwMode="auto">
            <a:xfrm flipV="1">
              <a:off x="4572000" y="4267200"/>
              <a:ext cx="914400" cy="152400"/>
            </a:xfrm>
            <a:prstGeom prst="line">
              <a:avLst/>
            </a:prstGeom>
            <a:noFill/>
            <a:ln w="9525">
              <a:solidFill>
                <a:schemeClr val="tx1"/>
              </a:solidFill>
              <a:round/>
              <a:headEnd/>
              <a:tailEnd type="triangle" w="med" len="med"/>
            </a:ln>
            <a:effectLst/>
          </p:spPr>
          <p:txBody>
            <a:bodyPr lIns="90000" tIns="46800" rIns="90000" bIns="46800"/>
            <a:lstStyle/>
            <a:p>
              <a:endParaRPr lang="en-US"/>
            </a:p>
          </p:txBody>
        </p:sp>
        <p:sp>
          <p:nvSpPr>
            <p:cNvPr id="10" name="Text Box 18"/>
            <p:cNvSpPr txBox="1">
              <a:spLocks noChangeArrowheads="1"/>
            </p:cNvSpPr>
            <p:nvPr/>
          </p:nvSpPr>
          <p:spPr bwMode="auto">
            <a:xfrm>
              <a:off x="5486400" y="4038600"/>
              <a:ext cx="1981200" cy="402291"/>
            </a:xfrm>
            <a:prstGeom prst="rect">
              <a:avLst/>
            </a:prstGeom>
            <a:noFill/>
            <a:ln w="9525">
              <a:noFill/>
              <a:miter lim="800000"/>
              <a:headEnd/>
              <a:tailEnd/>
            </a:ln>
            <a:effectLst/>
          </p:spPr>
          <p:txBody>
            <a:bodyPr lIns="90000" tIns="46800" rIns="90000" bIns="46800">
              <a:spAutoFit/>
            </a:bodyPr>
            <a:lstStyle/>
            <a:p>
              <a:pPr>
                <a:spcBef>
                  <a:spcPct val="50000"/>
                </a:spcBef>
              </a:pPr>
              <a:r>
                <a:rPr lang="en-US" sz="2000" dirty="0"/>
                <a:t>0 arrival in</a:t>
              </a:r>
              <a:r>
                <a:rPr lang="en-US" sz="2000" dirty="0">
                  <a:solidFill>
                    <a:srgbClr val="FF0000"/>
                  </a:solidFill>
                </a:rPr>
                <a:t> </a:t>
              </a:r>
              <a:r>
                <a:rPr lang="en-US" sz="2000" dirty="0" smtClean="0">
                  <a:solidFill>
                    <a:srgbClr val="FF0000"/>
                  </a:solidFill>
                </a:rPr>
                <a:t>    </a:t>
              </a:r>
              <a:r>
                <a:rPr lang="en-US" sz="2000" dirty="0"/>
                <a:t>-y</a:t>
              </a:r>
            </a:p>
          </p:txBody>
        </p:sp>
        <p:sp>
          <p:nvSpPr>
            <p:cNvPr id="11" name="Text Box 30"/>
            <p:cNvSpPr txBox="1">
              <a:spLocks noChangeArrowheads="1"/>
            </p:cNvSpPr>
            <p:nvPr/>
          </p:nvSpPr>
          <p:spPr bwMode="auto">
            <a:xfrm>
              <a:off x="2286000" y="3886200"/>
              <a:ext cx="304800" cy="336550"/>
            </a:xfrm>
            <a:prstGeom prst="rect">
              <a:avLst/>
            </a:prstGeom>
            <a:noFill/>
            <a:ln w="9525">
              <a:noFill/>
              <a:miter lim="800000"/>
              <a:headEnd/>
              <a:tailEnd/>
            </a:ln>
            <a:effectLst/>
          </p:spPr>
          <p:txBody>
            <a:bodyPr lIns="90000" tIns="46800" rIns="90000" bIns="46800">
              <a:spAutoFit/>
            </a:bodyPr>
            <a:lstStyle/>
            <a:p>
              <a:pPr>
                <a:spcBef>
                  <a:spcPct val="50000"/>
                </a:spcBef>
              </a:pPr>
              <a:r>
                <a:rPr lang="en-US" sz="1600"/>
                <a:t>0</a:t>
              </a:r>
            </a:p>
          </p:txBody>
        </p:sp>
        <p:sp>
          <p:nvSpPr>
            <p:cNvPr id="12" name="Text Box 31"/>
            <p:cNvSpPr txBox="1">
              <a:spLocks noChangeArrowheads="1"/>
            </p:cNvSpPr>
            <p:nvPr/>
          </p:nvSpPr>
          <p:spPr bwMode="auto">
            <a:xfrm>
              <a:off x="3733800" y="3810000"/>
              <a:ext cx="304800" cy="336550"/>
            </a:xfrm>
            <a:prstGeom prst="rect">
              <a:avLst/>
            </a:prstGeom>
            <a:noFill/>
            <a:ln w="9525">
              <a:noFill/>
              <a:miter lim="800000"/>
              <a:headEnd/>
              <a:tailEnd/>
            </a:ln>
            <a:effectLst/>
          </p:spPr>
          <p:txBody>
            <a:bodyPr lIns="90000" tIns="46800" rIns="90000" bIns="46800">
              <a:spAutoFit/>
            </a:bodyPr>
            <a:lstStyle/>
            <a:p>
              <a:pPr>
                <a:spcBef>
                  <a:spcPct val="50000"/>
                </a:spcBef>
              </a:pPr>
              <a:r>
                <a:rPr lang="en-US" sz="1600"/>
                <a:t>y</a:t>
              </a:r>
            </a:p>
          </p:txBody>
        </p:sp>
        <p:graphicFrame>
          <p:nvGraphicFramePr>
            <p:cNvPr id="13" name="Object 34"/>
            <p:cNvGraphicFramePr>
              <a:graphicFrameLocks noChangeAspect="1"/>
            </p:cNvGraphicFramePr>
            <p:nvPr/>
          </p:nvGraphicFramePr>
          <p:xfrm>
            <a:off x="4572000" y="3962400"/>
            <a:ext cx="207963" cy="228600"/>
          </p:xfrm>
          <a:graphic>
            <a:graphicData uri="http://schemas.openxmlformats.org/presentationml/2006/ole">
              <p:oleObj spid="_x0000_s47105" name="Equation" r:id="rId3" imgW="126720" imgH="139680" progId="">
                <p:embed/>
              </p:oleObj>
            </a:graphicData>
          </a:graphic>
        </p:graphicFrame>
      </p:grpSp>
      <p:graphicFrame>
        <p:nvGraphicFramePr>
          <p:cNvPr id="15" name="Object 34"/>
          <p:cNvGraphicFramePr>
            <a:graphicFrameLocks noChangeAspect="1"/>
          </p:cNvGraphicFramePr>
          <p:nvPr/>
        </p:nvGraphicFramePr>
        <p:xfrm>
          <a:off x="6553200" y="2133600"/>
          <a:ext cx="207963" cy="228600"/>
        </p:xfrm>
        <a:graphic>
          <a:graphicData uri="http://schemas.openxmlformats.org/presentationml/2006/ole">
            <p:oleObj spid="_x0000_s47106" name="Equation" r:id="rId4" imgW="126720" imgH="139680" progId="">
              <p:embed/>
            </p:oleObj>
          </a:graphicData>
        </a:graphic>
      </p:graphicFrame>
      <p:sp>
        <p:nvSpPr>
          <p:cNvPr id="4710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7107" name="Picture 3"/>
          <p:cNvPicPr>
            <a:picLocks noChangeAspect="1" noChangeArrowheads="1"/>
          </p:cNvPicPr>
          <p:nvPr/>
        </p:nvPicPr>
        <p:blipFill>
          <a:blip r:embed="rId5">
            <a:clrChange>
              <a:clrFrom>
                <a:srgbClr val="FFFFFF"/>
              </a:clrFrom>
              <a:clrTo>
                <a:srgbClr val="FFFFFF">
                  <a:alpha val="0"/>
                </a:srgbClr>
              </a:clrTo>
            </a:clrChange>
          </a:blip>
          <a:srcRect r="21449"/>
          <a:stretch>
            <a:fillRect/>
          </a:stretch>
        </p:blipFill>
        <p:spPr bwMode="auto">
          <a:xfrm>
            <a:off x="2209800" y="2971800"/>
            <a:ext cx="4800600" cy="838200"/>
          </a:xfrm>
          <a:prstGeom prst="rect">
            <a:avLst/>
          </a:prstGeom>
          <a:noFill/>
        </p:spPr>
      </p:pic>
      <p:sp>
        <p:nvSpPr>
          <p:cNvPr id="4711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711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7111" name="Picture 7"/>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3276600" y="4114800"/>
            <a:ext cx="1619250" cy="628650"/>
          </a:xfrm>
          <a:prstGeom prst="rect">
            <a:avLst/>
          </a:prstGeom>
          <a:noFill/>
        </p:spPr>
      </p:pic>
      <p:sp>
        <p:nvSpPr>
          <p:cNvPr id="47114"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7113" name="Picture 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2286000" y="4953000"/>
            <a:ext cx="3867150" cy="447675"/>
          </a:xfrm>
          <a:prstGeom prst="rect">
            <a:avLst/>
          </a:prstGeom>
          <a:noFill/>
        </p:spPr>
      </p:pic>
      <p:sp>
        <p:nvSpPr>
          <p:cNvPr id="47115" name="Rectangle 11"/>
          <p:cNvSpPr>
            <a:spLocks noChangeArrowheads="1"/>
          </p:cNvSpPr>
          <p:nvPr/>
        </p:nvSpPr>
        <p:spPr bwMode="auto">
          <a:xfrm>
            <a:off x="0" y="4476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itchFamily="34" charset="0"/>
                <a:cs typeface="Arial" pitchFamily="34" charset="0"/>
              </a:rPr>
              <a:t/>
            </a:r>
            <a:br>
              <a:rPr kumimoji="0" lang="en-US" sz="1800" b="0" i="0" u="none" strike="noStrike" cap="none" normalizeH="0" baseline="0" smtClean="0">
                <a:ln>
                  <a:noFill/>
                </a:ln>
                <a:solidFill>
                  <a:schemeClr val="tx1"/>
                </a:solidFill>
                <a:effectLst/>
                <a:latin typeface="Arial"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7117"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7116" name="Picture 12"/>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648200" y="5486400"/>
            <a:ext cx="2190750" cy="628650"/>
          </a:xfrm>
          <a:prstGeom prst="rect">
            <a:avLst/>
          </a:prstGeom>
          <a:noFill/>
        </p:spPr>
      </p:pic>
      <p:sp>
        <p:nvSpPr>
          <p:cNvPr id="28" name="Title 1"/>
          <p:cNvSpPr>
            <a:spLocks noGrp="1"/>
          </p:cNvSpPr>
          <p:nvPr>
            <p:ph type="title"/>
          </p:nvPr>
        </p:nvSpPr>
        <p:spPr>
          <a:xfrm>
            <a:off x="304800" y="228600"/>
            <a:ext cx="6985000" cy="685800"/>
          </a:xfrm>
        </p:spPr>
        <p:txBody>
          <a:bodyPr>
            <a:normAutofit/>
          </a:bodyPr>
          <a:lstStyle/>
          <a:p>
            <a:pPr>
              <a:defRPr/>
            </a:pPr>
            <a:r>
              <a:rPr lang="en-US" sz="2800" dirty="0" smtClean="0">
                <a:solidFill>
                  <a:srgbClr val="CC3300"/>
                </a:solidFill>
                <a:latin typeface="Arial Black" pitchFamily="34" charset="0"/>
                <a:ea typeface="+mn-ea"/>
                <a:cs typeface="+mn-cs"/>
              </a:rPr>
              <a:t>Throughput Analysis CSMA, E[B]</a:t>
            </a:r>
          </a:p>
        </p:txBody>
      </p:sp>
      <p:sp>
        <p:nvSpPr>
          <p:cNvPr id="23" name="Slide Number Placeholder 22"/>
          <p:cNvSpPr>
            <a:spLocks noGrp="1"/>
          </p:cNvSpPr>
          <p:nvPr>
            <p:ph type="sldNum" sz="quarter" idx="12"/>
          </p:nvPr>
        </p:nvSpPr>
        <p:spPr/>
        <p:txBody>
          <a:bodyPr/>
          <a:lstStyle/>
          <a:p>
            <a:pPr>
              <a:defRPr/>
            </a:pPr>
            <a:fld id="{8BE8A9D4-6016-4F5C-A492-A51BA9A2826B}" type="slidenum">
              <a:rPr lang="en-US" smtClean="0"/>
              <a:pPr>
                <a:defRPr/>
              </a:pPr>
              <a:t>21</a:t>
            </a:fld>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a:spLocks noGrp="1"/>
          </p:cNvSpPr>
          <p:nvPr>
            <p:ph type="title"/>
          </p:nvPr>
        </p:nvSpPr>
        <p:spPr>
          <a:xfrm>
            <a:off x="381000" y="304800"/>
            <a:ext cx="6680200" cy="685800"/>
          </a:xfrm>
        </p:spPr>
        <p:txBody>
          <a:bodyPr>
            <a:normAutofit/>
          </a:bodyPr>
          <a:lstStyle/>
          <a:p>
            <a:pPr>
              <a:defRPr/>
            </a:pPr>
            <a:r>
              <a:rPr lang="en-US" sz="2800" dirty="0" smtClean="0">
                <a:solidFill>
                  <a:srgbClr val="CC3300"/>
                </a:solidFill>
                <a:latin typeface="Arial Black" pitchFamily="34" charset="0"/>
                <a:ea typeface="+mn-ea"/>
                <a:cs typeface="+mn-cs"/>
              </a:rPr>
              <a:t>Throughput Analysis CSMA, E[B]</a:t>
            </a:r>
          </a:p>
        </p:txBody>
      </p:sp>
      <p:sp>
        <p:nvSpPr>
          <p:cNvPr id="84995" name="Rectangle 3"/>
          <p:cNvSpPr>
            <a:spLocks noGrp="1" noChangeArrowheads="1"/>
          </p:cNvSpPr>
          <p:nvPr>
            <p:ph type="body" sz="half" idx="1"/>
          </p:nvPr>
        </p:nvSpPr>
        <p:spPr/>
        <p:txBody>
          <a:bodyPr/>
          <a:lstStyle/>
          <a:p>
            <a:pPr>
              <a:buFont typeface="Monotype Sorts" pitchFamily="2" charset="2"/>
              <a:buNone/>
            </a:pPr>
            <a:r>
              <a:rPr lang="en-US" sz="2400" smtClean="0"/>
              <a:t> </a:t>
            </a:r>
          </a:p>
        </p:txBody>
      </p:sp>
      <p:graphicFrame>
        <p:nvGraphicFramePr>
          <p:cNvPr id="84996" name="Object 4"/>
          <p:cNvGraphicFramePr>
            <a:graphicFrameLocks noChangeAspect="1"/>
          </p:cNvGraphicFramePr>
          <p:nvPr>
            <p:ph sz="quarter" idx="2"/>
          </p:nvPr>
        </p:nvGraphicFramePr>
        <p:xfrm>
          <a:off x="2590800" y="4495800"/>
          <a:ext cx="3200400" cy="1106488"/>
        </p:xfrm>
        <a:graphic>
          <a:graphicData uri="http://schemas.openxmlformats.org/presentationml/2006/ole">
            <p:oleObj spid="_x0000_s48130" name="Equation" r:id="rId3" imgW="1358640" imgH="469800" progId="">
              <p:embed/>
            </p:oleObj>
          </a:graphicData>
        </a:graphic>
      </p:graphicFrame>
      <p:graphicFrame>
        <p:nvGraphicFramePr>
          <p:cNvPr id="84999" name="Object 7"/>
          <p:cNvGraphicFramePr>
            <a:graphicFrameLocks noChangeAspect="1"/>
          </p:cNvGraphicFramePr>
          <p:nvPr>
            <p:ph sz="quarter" idx="3"/>
          </p:nvPr>
        </p:nvGraphicFramePr>
        <p:xfrm>
          <a:off x="2514600" y="5486400"/>
          <a:ext cx="3319463" cy="1106488"/>
        </p:xfrm>
        <a:graphic>
          <a:graphicData uri="http://schemas.openxmlformats.org/presentationml/2006/ole">
            <p:oleObj spid="_x0000_s48131" name="Equation" r:id="rId4" imgW="1257120" imgH="419040" progId="">
              <p:embed/>
            </p:oleObj>
          </a:graphicData>
        </a:graphic>
      </p:graphicFrame>
      <p:pic>
        <p:nvPicPr>
          <p:cNvPr id="85006" name="Picture 14"/>
          <p:cNvPicPr>
            <a:picLocks noChangeAspect="1" noChangeArrowheads="1"/>
          </p:cNvPicPr>
          <p:nvPr/>
        </p:nvPicPr>
        <p:blipFill>
          <a:blip r:embed="rId5"/>
          <a:srcRect/>
          <a:stretch>
            <a:fillRect/>
          </a:stretch>
        </p:blipFill>
        <p:spPr bwMode="auto">
          <a:xfrm>
            <a:off x="1524000" y="1447800"/>
            <a:ext cx="5943600" cy="3041650"/>
          </a:xfrm>
          <a:prstGeom prst="rect">
            <a:avLst/>
          </a:prstGeom>
          <a:noFill/>
        </p:spPr>
      </p:pic>
      <p:sp>
        <p:nvSpPr>
          <p:cNvPr id="8" name="Slide Number Placeholder 7"/>
          <p:cNvSpPr>
            <a:spLocks noGrp="1"/>
          </p:cNvSpPr>
          <p:nvPr>
            <p:ph type="sldNum" sz="quarter" idx="12"/>
          </p:nvPr>
        </p:nvSpPr>
        <p:spPr/>
        <p:txBody>
          <a:bodyPr/>
          <a:lstStyle/>
          <a:p>
            <a:pPr>
              <a:defRPr/>
            </a:pPr>
            <a:fld id="{8BE8A9D4-6016-4F5C-A492-A51BA9A2826B}" type="slidenum">
              <a:rPr lang="en-US" smtClean="0"/>
              <a:pPr>
                <a:defRPr/>
              </a:pPr>
              <a:t>22</a:t>
            </a:fld>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le 1"/>
          <p:cNvSpPr>
            <a:spLocks noGrp="1"/>
          </p:cNvSpPr>
          <p:nvPr>
            <p:ph type="title"/>
          </p:nvPr>
        </p:nvSpPr>
        <p:spPr>
          <a:xfrm>
            <a:off x="304800" y="228600"/>
            <a:ext cx="5918200" cy="762000"/>
          </a:xfrm>
        </p:spPr>
        <p:txBody>
          <a:bodyPr>
            <a:normAutofit/>
          </a:bodyPr>
          <a:lstStyle/>
          <a:p>
            <a:pPr>
              <a:defRPr/>
            </a:pPr>
            <a:r>
              <a:rPr lang="en-US" sz="2800" dirty="0" smtClean="0">
                <a:solidFill>
                  <a:srgbClr val="CC3300"/>
                </a:solidFill>
                <a:latin typeface="Arial Black" pitchFamily="34" charset="0"/>
                <a:ea typeface="+mn-ea"/>
                <a:cs typeface="+mn-cs"/>
              </a:rPr>
              <a:t>Throughput Analysis CSMA</a:t>
            </a:r>
          </a:p>
        </p:txBody>
      </p:sp>
      <p:sp>
        <p:nvSpPr>
          <p:cNvPr id="24581" name="Rectangle 7"/>
          <p:cNvSpPr>
            <a:spLocks noChangeArrowheads="1"/>
          </p:cNvSpPr>
          <p:nvPr/>
        </p:nvSpPr>
        <p:spPr bwMode="auto">
          <a:xfrm>
            <a:off x="914400" y="1371600"/>
            <a:ext cx="6477000" cy="1016000"/>
          </a:xfrm>
          <a:prstGeom prst="rect">
            <a:avLst/>
          </a:prstGeom>
          <a:noFill/>
          <a:ln w="9525">
            <a:noFill/>
            <a:miter lim="800000"/>
            <a:headEnd/>
            <a:tailEnd/>
          </a:ln>
        </p:spPr>
        <p:txBody>
          <a:bodyPr>
            <a:spAutoFit/>
          </a:bodyPr>
          <a:lstStyle/>
          <a:p>
            <a:r>
              <a:rPr kumimoji="1" lang="en-US" sz="2000" dirty="0"/>
              <a:t>By substituting the expressions for E[U], E[I], E[B]</a:t>
            </a:r>
          </a:p>
          <a:p>
            <a:endParaRPr kumimoji="1" lang="en-US" sz="2000" dirty="0"/>
          </a:p>
          <a:p>
            <a:r>
              <a:rPr kumimoji="1" lang="en-US" sz="2000" dirty="0"/>
              <a:t>the throughput for the non-persistent CSMA protocol is thus</a:t>
            </a:r>
          </a:p>
        </p:txBody>
      </p:sp>
      <p:pic>
        <p:nvPicPr>
          <p:cNvPr id="24582" name="Picture 3"/>
          <p:cNvPicPr>
            <a:picLocks noChangeAspect="1" noChangeArrowheads="1"/>
          </p:cNvPicPr>
          <p:nvPr/>
        </p:nvPicPr>
        <p:blipFill>
          <a:blip r:embed="rId3"/>
          <a:srcRect/>
          <a:stretch>
            <a:fillRect/>
          </a:stretch>
        </p:blipFill>
        <p:spPr bwMode="auto">
          <a:xfrm>
            <a:off x="1143000" y="4038600"/>
            <a:ext cx="2209800" cy="1002594"/>
          </a:xfrm>
          <a:prstGeom prst="rect">
            <a:avLst/>
          </a:prstGeom>
          <a:noFill/>
          <a:ln w="9525">
            <a:noFill/>
            <a:miter lim="800000"/>
            <a:headEnd/>
            <a:tailEnd/>
          </a:ln>
        </p:spPr>
      </p:pic>
      <p:sp>
        <p:nvSpPr>
          <p:cNvPr id="24583" name="Rectangle 9"/>
          <p:cNvSpPr>
            <a:spLocks noChangeArrowheads="1"/>
          </p:cNvSpPr>
          <p:nvPr/>
        </p:nvSpPr>
        <p:spPr bwMode="auto">
          <a:xfrm>
            <a:off x="304800" y="5410200"/>
            <a:ext cx="7924800" cy="1015663"/>
          </a:xfrm>
          <a:prstGeom prst="rect">
            <a:avLst/>
          </a:prstGeom>
          <a:noFill/>
          <a:ln w="9525">
            <a:noFill/>
            <a:miter lim="800000"/>
            <a:headEnd/>
            <a:tailEnd/>
          </a:ln>
        </p:spPr>
        <p:txBody>
          <a:bodyPr wrap="square">
            <a:spAutoFit/>
          </a:bodyPr>
          <a:lstStyle/>
          <a:p>
            <a:r>
              <a:rPr kumimoji="1" lang="en-US" sz="2000" dirty="0" smtClean="0"/>
              <a:t>a : The </a:t>
            </a:r>
            <a:r>
              <a:rPr kumimoji="1" lang="en-US" sz="2000" dirty="0"/>
              <a:t>normalized propagation </a:t>
            </a:r>
            <a:r>
              <a:rPr kumimoji="1" lang="en-US" sz="2000" dirty="0" smtClean="0"/>
              <a:t>delay.</a:t>
            </a:r>
          </a:p>
          <a:p>
            <a:endParaRPr kumimoji="1" lang="en-US" sz="2000" dirty="0" smtClean="0"/>
          </a:p>
          <a:p>
            <a:r>
              <a:rPr kumimoji="1" lang="en-US" sz="2000" dirty="0" smtClean="0"/>
              <a:t> </a:t>
            </a:r>
            <a:r>
              <a:rPr kumimoji="1" lang="en-US" sz="2000" dirty="0"/>
              <a:t>It is clear that non-persistent CSMA performs better for small values of  a.</a:t>
            </a:r>
          </a:p>
        </p:txBody>
      </p:sp>
      <p:graphicFrame>
        <p:nvGraphicFramePr>
          <p:cNvPr id="65538" name="Object 2"/>
          <p:cNvGraphicFramePr>
            <a:graphicFrameLocks noChangeAspect="1"/>
          </p:cNvGraphicFramePr>
          <p:nvPr/>
        </p:nvGraphicFramePr>
        <p:xfrm>
          <a:off x="1066800" y="2667000"/>
          <a:ext cx="3810000" cy="1284288"/>
        </p:xfrm>
        <a:graphic>
          <a:graphicData uri="http://schemas.openxmlformats.org/presentationml/2006/ole">
            <p:oleObj spid="_x0000_s65538" name="Equation" r:id="rId4" imgW="2184120" imgH="736560" progId="">
              <p:embed/>
            </p:oleObj>
          </a:graphicData>
        </a:graphic>
      </p:graphicFrame>
      <p:sp>
        <p:nvSpPr>
          <p:cNvPr id="8" name="Slide Number Placeholder 7"/>
          <p:cNvSpPr>
            <a:spLocks noGrp="1"/>
          </p:cNvSpPr>
          <p:nvPr>
            <p:ph type="sldNum" sz="quarter" idx="12"/>
          </p:nvPr>
        </p:nvSpPr>
        <p:spPr/>
        <p:txBody>
          <a:bodyPr/>
          <a:lstStyle/>
          <a:p>
            <a:pPr>
              <a:defRPr/>
            </a:pPr>
            <a:fld id="{8BE8A9D4-6016-4F5C-A492-A51BA9A2826B}" type="slidenum">
              <a:rPr lang="en-US" smtClean="0"/>
              <a:pPr>
                <a:defRPr/>
              </a:pPr>
              <a:t>23</a:t>
            </a:fld>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9"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52230"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2231"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2232"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2233"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pic>
        <p:nvPicPr>
          <p:cNvPr id="52235" name="Picture 11" descr="Picture 020"/>
          <p:cNvPicPr>
            <a:picLocks noChangeAspect="1" noChangeArrowheads="1"/>
          </p:cNvPicPr>
          <p:nvPr/>
        </p:nvPicPr>
        <p:blipFill>
          <a:blip r:embed="rId3"/>
          <a:srcRect/>
          <a:stretch>
            <a:fillRect/>
          </a:stretch>
        </p:blipFill>
        <p:spPr bwMode="auto">
          <a:xfrm>
            <a:off x="457200" y="0"/>
            <a:ext cx="8153400" cy="5137817"/>
          </a:xfrm>
          <a:prstGeom prst="rect">
            <a:avLst/>
          </a:prstGeom>
          <a:noFill/>
          <a:ln w="9525">
            <a:noFill/>
            <a:miter lim="800000"/>
            <a:headEnd/>
            <a:tailEnd/>
          </a:ln>
        </p:spPr>
      </p:pic>
      <p:sp>
        <p:nvSpPr>
          <p:cNvPr id="13" name="Text Box 13"/>
          <p:cNvSpPr txBox="1">
            <a:spLocks noChangeArrowheads="1"/>
          </p:cNvSpPr>
          <p:nvPr/>
        </p:nvSpPr>
        <p:spPr bwMode="auto">
          <a:xfrm>
            <a:off x="152400" y="5257800"/>
            <a:ext cx="8458200" cy="2033506"/>
          </a:xfrm>
          <a:prstGeom prst="rect">
            <a:avLst/>
          </a:prstGeom>
          <a:noFill/>
          <a:ln w="9525">
            <a:noFill/>
            <a:miter lim="800000"/>
            <a:headEnd/>
            <a:tailEnd/>
          </a:ln>
        </p:spPr>
        <p:txBody>
          <a:bodyPr wrap="square" lIns="90000" tIns="46800" rIns="90000" bIns="46800">
            <a:spAutoFit/>
          </a:bodyPr>
          <a:lstStyle/>
          <a:p>
            <a:pPr>
              <a:spcBef>
                <a:spcPct val="50000"/>
              </a:spcBef>
            </a:pPr>
            <a:r>
              <a:rPr lang="en-US" sz="1800" dirty="0" smtClean="0">
                <a:sym typeface="Wingdings" pitchFamily="2" charset="2"/>
              </a:rPr>
              <a:t>As (</a:t>
            </a:r>
            <a:r>
              <a:rPr lang="en-US" sz="1800" b="1" dirty="0" smtClean="0">
                <a:sym typeface="Wingdings" pitchFamily="2" charset="2"/>
              </a:rPr>
              <a:t>a</a:t>
            </a:r>
            <a:r>
              <a:rPr lang="en-US" sz="1800" dirty="0" smtClean="0">
                <a:sym typeface="Wingdings" pitchFamily="2" charset="2"/>
              </a:rPr>
              <a:t>) approaches 0                  == &gt; S </a:t>
            </a:r>
            <a:r>
              <a:rPr lang="en-US" sz="1800" dirty="0">
                <a:sym typeface="Wingdings" pitchFamily="2" charset="2"/>
              </a:rPr>
              <a:t>= G/G+1</a:t>
            </a:r>
          </a:p>
          <a:p>
            <a:pPr>
              <a:spcBef>
                <a:spcPct val="50000"/>
              </a:spcBef>
            </a:pPr>
            <a:r>
              <a:rPr lang="en-US" sz="1800" dirty="0" smtClean="0">
                <a:sym typeface="Wingdings" pitchFamily="2" charset="2"/>
              </a:rPr>
              <a:t>As (</a:t>
            </a:r>
            <a:r>
              <a:rPr lang="en-US" sz="1800" b="1" dirty="0" smtClean="0">
                <a:sym typeface="Wingdings" pitchFamily="2" charset="2"/>
              </a:rPr>
              <a:t>a</a:t>
            </a:r>
            <a:r>
              <a:rPr lang="en-US" sz="1800" dirty="0" smtClean="0">
                <a:sym typeface="Wingdings" pitchFamily="2" charset="2"/>
              </a:rPr>
              <a:t>) approaches 0 </a:t>
            </a:r>
            <a:r>
              <a:rPr lang="en-US" sz="1800" dirty="0">
                <a:sym typeface="Wingdings" pitchFamily="2" charset="2"/>
              </a:rPr>
              <a:t>&amp; G &gt;&gt;</a:t>
            </a:r>
            <a:r>
              <a:rPr lang="en-US" sz="1800" dirty="0" smtClean="0">
                <a:sym typeface="Wingdings" pitchFamily="2" charset="2"/>
              </a:rPr>
              <a:t>1   == &gt;  S=1</a:t>
            </a:r>
          </a:p>
          <a:p>
            <a:pPr>
              <a:spcBef>
                <a:spcPct val="50000"/>
              </a:spcBef>
            </a:pPr>
            <a:r>
              <a:rPr lang="en-US" sz="1800" dirty="0" smtClean="0">
                <a:sym typeface="Wingdings" pitchFamily="2" charset="2"/>
              </a:rPr>
              <a:t>For (</a:t>
            </a:r>
            <a:r>
              <a:rPr lang="en-US" sz="1800" b="1" dirty="0" smtClean="0">
                <a:sym typeface="Wingdings" pitchFamily="2" charset="2"/>
              </a:rPr>
              <a:t>a</a:t>
            </a:r>
            <a:r>
              <a:rPr lang="en-US" sz="1800" dirty="0" smtClean="0">
                <a:sym typeface="Wingdings" pitchFamily="2" charset="2"/>
              </a:rPr>
              <a:t>) = 1: S is the lowest, this is because time      &amp;       are equal, and by the time we get information about the status of  channel, the actual status may have changed. </a:t>
            </a:r>
            <a:endParaRPr lang="en-US" sz="1800" dirty="0">
              <a:sym typeface="Wingdings" pitchFamily="2" charset="2"/>
            </a:endParaRPr>
          </a:p>
          <a:p>
            <a:pPr>
              <a:spcBef>
                <a:spcPct val="50000"/>
              </a:spcBef>
            </a:pPr>
            <a:endParaRPr lang="en-US" dirty="0"/>
          </a:p>
        </p:txBody>
      </p:sp>
      <p:graphicFrame>
        <p:nvGraphicFramePr>
          <p:cNvPr id="75778" name="Object 6"/>
          <p:cNvGraphicFramePr>
            <a:graphicFrameLocks noChangeAspect="1"/>
          </p:cNvGraphicFramePr>
          <p:nvPr/>
        </p:nvGraphicFramePr>
        <p:xfrm>
          <a:off x="4953000" y="6096000"/>
          <a:ext cx="266700" cy="342900"/>
        </p:xfrm>
        <a:graphic>
          <a:graphicData uri="http://schemas.openxmlformats.org/presentationml/2006/ole">
            <p:oleObj spid="_x0000_s75778" name="Equation" r:id="rId4" imgW="88560" imgH="114120" progId="">
              <p:embed/>
            </p:oleObj>
          </a:graphicData>
        </a:graphic>
      </p:graphicFrame>
      <p:pic>
        <p:nvPicPr>
          <p:cNvPr id="16" name="Picture 5"/>
          <p:cNvPicPr>
            <a:picLocks noChangeAspect="1" noChangeArrowheads="1"/>
          </p:cNvPicPr>
          <p:nvPr/>
        </p:nvPicPr>
        <p:blipFill>
          <a:blip r:embed="rId5">
            <a:clrChange>
              <a:clrFrom>
                <a:srgbClr val="FFFFFF"/>
              </a:clrFrom>
              <a:clrTo>
                <a:srgbClr val="FFFFFF">
                  <a:alpha val="0"/>
                </a:srgbClr>
              </a:clrTo>
            </a:clrChange>
          </a:blip>
          <a:srcRect r="76331" b="4000"/>
          <a:stretch>
            <a:fillRect/>
          </a:stretch>
        </p:blipFill>
        <p:spPr bwMode="auto">
          <a:xfrm>
            <a:off x="5486400" y="6096000"/>
            <a:ext cx="228600" cy="274320"/>
          </a:xfrm>
          <a:prstGeom prst="rect">
            <a:avLst/>
          </a:prstGeom>
          <a:noFill/>
        </p:spPr>
      </p:pic>
      <p:sp>
        <p:nvSpPr>
          <p:cNvPr id="12" name="Slide Number Placeholder 11"/>
          <p:cNvSpPr>
            <a:spLocks noGrp="1"/>
          </p:cNvSpPr>
          <p:nvPr>
            <p:ph type="sldNum" sz="quarter" idx="12"/>
          </p:nvPr>
        </p:nvSpPr>
        <p:spPr/>
        <p:txBody>
          <a:bodyPr/>
          <a:lstStyle/>
          <a:p>
            <a:pPr>
              <a:defRPr/>
            </a:pPr>
            <a:fld id="{6C13BBCA-48B3-4D8A-B04F-C08E67F14A47}" type="slidenum">
              <a:rPr lang="en-US" smtClean="0"/>
              <a:pPr>
                <a:defRPr/>
              </a:pPr>
              <a:t>24</a:t>
            </a:fld>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914400" y="2895600"/>
            <a:ext cx="7173759" cy="1446550"/>
          </a:xfrm>
          <a:prstGeom prst="rect">
            <a:avLst/>
          </a:prstGeom>
        </p:spPr>
        <p:txBody>
          <a:bodyPr wrap="none">
            <a:spAutoFit/>
          </a:bodyPr>
          <a:lstStyle/>
          <a:p>
            <a:r>
              <a:rPr lang="en-US" sz="8800" b="1" dirty="0" smtClean="0">
                <a:solidFill>
                  <a:srgbClr val="FF0000"/>
                </a:solidFill>
              </a:rPr>
              <a:t>Slotted CSMA</a:t>
            </a:r>
            <a:endParaRPr lang="en-US" sz="8800" b="1" dirty="0">
              <a:solidFill>
                <a:srgbClr val="FF0000"/>
              </a:solidFill>
            </a:endParaRPr>
          </a:p>
        </p:txBody>
      </p:sp>
      <p:sp>
        <p:nvSpPr>
          <p:cNvPr id="4" name="Slide Number Placeholder 3"/>
          <p:cNvSpPr>
            <a:spLocks noGrp="1"/>
          </p:cNvSpPr>
          <p:nvPr>
            <p:ph type="sldNum" sz="quarter" idx="12"/>
          </p:nvPr>
        </p:nvSpPr>
        <p:spPr/>
        <p:txBody>
          <a:bodyPr/>
          <a:lstStyle/>
          <a:p>
            <a:pPr>
              <a:defRPr/>
            </a:pPr>
            <a:fld id="{6C13BBCA-48B3-4D8A-B04F-C08E67F14A47}" type="slidenum">
              <a:rPr lang="en-US" smtClean="0"/>
              <a:pPr>
                <a:defRPr/>
              </a:pPr>
              <a:t>25</a:t>
            </a:fld>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3276600" cy="838200"/>
          </a:xfrm>
        </p:spPr>
        <p:txBody>
          <a:bodyPr>
            <a:normAutofit/>
          </a:bodyPr>
          <a:lstStyle/>
          <a:p>
            <a:pPr>
              <a:defRPr/>
            </a:pPr>
            <a:r>
              <a:rPr lang="en-US" sz="2800" dirty="0" smtClean="0">
                <a:solidFill>
                  <a:srgbClr val="CC3300"/>
                </a:solidFill>
                <a:latin typeface="Arial Black" pitchFamily="34" charset="0"/>
                <a:ea typeface="+mn-ea"/>
                <a:cs typeface="+mn-cs"/>
              </a:rPr>
              <a:t>Slotted CSMA</a:t>
            </a:r>
            <a:endParaRPr lang="en-US" sz="2800" dirty="0">
              <a:solidFill>
                <a:srgbClr val="CC3300"/>
              </a:solidFill>
              <a:latin typeface="Arial Black" pitchFamily="34" charset="0"/>
              <a:ea typeface="+mn-ea"/>
              <a:cs typeface="+mn-cs"/>
            </a:endParaRPr>
          </a:p>
        </p:txBody>
      </p:sp>
      <p:sp>
        <p:nvSpPr>
          <p:cNvPr id="40962" name="Rectangle 2"/>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sp>
        <p:nvSpPr>
          <p:cNvPr id="40964" name="Rectangle 4"/>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sp>
        <p:nvSpPr>
          <p:cNvPr id="40966" name="Rectangle 6"/>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40965" name="Picture 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914400" y="1676400"/>
            <a:ext cx="1609725" cy="476250"/>
          </a:xfrm>
          <a:prstGeom prst="rect">
            <a:avLst/>
          </a:prstGeom>
          <a:noFill/>
        </p:spPr>
      </p:pic>
      <p:sp>
        <p:nvSpPr>
          <p:cNvPr id="40968" name="Rectangle 8"/>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sp>
        <p:nvSpPr>
          <p:cNvPr id="40970" name="Rectangle 10"/>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40969" name="Picture 9"/>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505200" y="1524000"/>
            <a:ext cx="1152525" cy="733425"/>
          </a:xfrm>
          <a:prstGeom prst="rect">
            <a:avLst/>
          </a:prstGeom>
          <a:noFill/>
        </p:spPr>
      </p:pic>
      <p:sp>
        <p:nvSpPr>
          <p:cNvPr id="40972" name="Rectangle 12"/>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40971" name="Picture 1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914400" y="3429000"/>
            <a:ext cx="5680710" cy="457200"/>
          </a:xfrm>
          <a:prstGeom prst="rect">
            <a:avLst/>
          </a:prstGeom>
          <a:noFill/>
        </p:spPr>
      </p:pic>
      <p:sp>
        <p:nvSpPr>
          <p:cNvPr id="40974" name="Rectangle 14"/>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40973" name="Picture 1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914400" y="2743200"/>
            <a:ext cx="2619375" cy="381000"/>
          </a:xfrm>
          <a:prstGeom prst="rect">
            <a:avLst/>
          </a:prstGeom>
          <a:noFill/>
        </p:spPr>
      </p:pic>
      <p:sp>
        <p:nvSpPr>
          <p:cNvPr id="40975" name="Rectangle 15"/>
          <p:cNvSpPr>
            <a:spLocks noChangeArrowheads="1"/>
          </p:cNvSpPr>
          <p:nvPr/>
        </p:nvSpPr>
        <p:spPr bwMode="auto">
          <a:xfrm>
            <a:off x="0" y="38100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r>
            <a:br>
              <a:rPr kumimoji="0" lang="en-US" sz="2400" b="0" i="0" u="none" strike="noStrike" cap="none" normalizeH="0" baseline="0" smtClean="0">
                <a:ln>
                  <a:noFill/>
                </a:ln>
                <a:solidFill>
                  <a:schemeClr val="tx1"/>
                </a:solidFill>
                <a:effectLst/>
                <a:latin typeface="Times New Roman" pitchFamily="18" charset="0"/>
              </a:rPr>
            </a:br>
            <a:endParaRPr kumimoji="0" lang="en-US" sz="2400" b="0" i="0" u="none" strike="noStrike" cap="none" normalizeH="0" baseline="0" smtClean="0">
              <a:ln>
                <a:noFill/>
              </a:ln>
              <a:solidFill>
                <a:schemeClr val="tx1"/>
              </a:solidFill>
              <a:effectLst/>
              <a:latin typeface="Times New Roman" pitchFamily="18" charset="0"/>
            </a:endParaRPr>
          </a:p>
        </p:txBody>
      </p:sp>
      <p:sp>
        <p:nvSpPr>
          <p:cNvPr id="40977" name="Rectangle 17"/>
          <p:cNvSpPr>
            <a:spLocks noChangeArrowheads="1"/>
          </p:cNvSpPr>
          <p:nvPr/>
        </p:nvSpPr>
        <p:spPr bwMode="auto">
          <a:xfrm>
            <a:off x="0" y="0"/>
            <a:ext cx="9144000" cy="45720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40976" name="Picture 16"/>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2514600" y="4267200"/>
            <a:ext cx="3962400" cy="421252"/>
          </a:xfrm>
          <a:prstGeom prst="rect">
            <a:avLst/>
          </a:prstGeom>
          <a:noFill/>
        </p:spPr>
      </p:pic>
      <p:sp>
        <p:nvSpPr>
          <p:cNvPr id="40979" name="Rectangle 19"/>
          <p:cNvSpPr>
            <a:spLocks noChangeArrowheads="1"/>
          </p:cNvSpPr>
          <p:nvPr/>
        </p:nvSpPr>
        <p:spPr bwMode="auto">
          <a:xfrm>
            <a:off x="0" y="0"/>
            <a:ext cx="9144000" cy="45720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40978" name="Picture 18"/>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752600" y="5562600"/>
            <a:ext cx="5191125" cy="695325"/>
          </a:xfrm>
          <a:prstGeom prst="rect">
            <a:avLst/>
          </a:prstGeom>
          <a:noFill/>
        </p:spPr>
      </p:pic>
      <p:sp>
        <p:nvSpPr>
          <p:cNvPr id="25" name="TextBox 24"/>
          <p:cNvSpPr txBox="1"/>
          <p:nvPr/>
        </p:nvSpPr>
        <p:spPr>
          <a:xfrm>
            <a:off x="914400" y="4191000"/>
            <a:ext cx="1143000" cy="461665"/>
          </a:xfrm>
          <a:prstGeom prst="rect">
            <a:avLst/>
          </a:prstGeom>
          <a:noFill/>
        </p:spPr>
        <p:txBody>
          <a:bodyPr wrap="square" rtlCol="0">
            <a:spAutoFit/>
          </a:bodyPr>
          <a:lstStyle/>
          <a:p>
            <a:r>
              <a:rPr lang="en-US" dirty="0" smtClean="0"/>
              <a:t>Since</a:t>
            </a:r>
            <a:endParaRPr lang="en-US" dirty="0"/>
          </a:p>
        </p:txBody>
      </p:sp>
      <p:sp>
        <p:nvSpPr>
          <p:cNvPr id="26" name="TextBox 25"/>
          <p:cNvSpPr txBox="1"/>
          <p:nvPr/>
        </p:nvSpPr>
        <p:spPr>
          <a:xfrm>
            <a:off x="990600" y="5029200"/>
            <a:ext cx="1600200" cy="461665"/>
          </a:xfrm>
          <a:prstGeom prst="rect">
            <a:avLst/>
          </a:prstGeom>
          <a:noFill/>
        </p:spPr>
        <p:txBody>
          <a:bodyPr wrap="square" rtlCol="0">
            <a:spAutoFit/>
          </a:bodyPr>
          <a:lstStyle/>
          <a:p>
            <a:r>
              <a:rPr lang="en-US" dirty="0" smtClean="0"/>
              <a:t>Therefore</a:t>
            </a:r>
            <a:endParaRPr lang="en-US" dirty="0"/>
          </a:p>
        </p:txBody>
      </p:sp>
      <p:sp>
        <p:nvSpPr>
          <p:cNvPr id="22" name="Slide Number Placeholder 21"/>
          <p:cNvSpPr>
            <a:spLocks noGrp="1"/>
          </p:cNvSpPr>
          <p:nvPr>
            <p:ph type="sldNum" sz="quarter" idx="12"/>
          </p:nvPr>
        </p:nvSpPr>
        <p:spPr/>
        <p:txBody>
          <a:bodyPr/>
          <a:lstStyle/>
          <a:p>
            <a:pPr>
              <a:defRPr/>
            </a:pPr>
            <a:fld id="{8BE8A9D4-6016-4F5C-A492-A51BA9A2826B}" type="slidenum">
              <a:rPr lang="en-US" smtClean="0"/>
              <a:pPr>
                <a:defRPr/>
              </a:pPr>
              <a:t>26</a:t>
            </a:fld>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3276600" cy="914400"/>
          </a:xfrm>
        </p:spPr>
        <p:txBody>
          <a:bodyPr>
            <a:normAutofit/>
          </a:bodyPr>
          <a:lstStyle/>
          <a:p>
            <a:pPr>
              <a:defRPr/>
            </a:pPr>
            <a:r>
              <a:rPr lang="en-US" sz="2800" dirty="0" smtClean="0">
                <a:solidFill>
                  <a:srgbClr val="CC3300"/>
                </a:solidFill>
                <a:latin typeface="Arial Black" pitchFamily="34" charset="0"/>
                <a:ea typeface="+mn-ea"/>
                <a:cs typeface="+mn-cs"/>
              </a:rPr>
              <a:t>Slotted CSMA</a:t>
            </a:r>
            <a:endParaRPr lang="en-US" sz="2800" dirty="0">
              <a:solidFill>
                <a:srgbClr val="CC3300"/>
              </a:solidFill>
              <a:latin typeface="Arial Black" pitchFamily="34" charset="0"/>
              <a:ea typeface="+mn-ea"/>
              <a:cs typeface="+mn-cs"/>
            </a:endParaRPr>
          </a:p>
        </p:txBody>
      </p:sp>
      <p:sp>
        <p:nvSpPr>
          <p:cNvPr id="54274" name="Rectangle 2"/>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427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676400" y="1676400"/>
            <a:ext cx="4969042" cy="914400"/>
          </a:xfrm>
          <a:prstGeom prst="rect">
            <a:avLst/>
          </a:prstGeom>
          <a:noFill/>
        </p:spPr>
      </p:pic>
      <p:pic>
        <p:nvPicPr>
          <p:cNvPr id="8" name="Picture 18"/>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752600" y="2895600"/>
            <a:ext cx="830262" cy="609600"/>
          </a:xfrm>
          <a:prstGeom prst="rect">
            <a:avLst/>
          </a:prstGeom>
          <a:noFill/>
          <a:ln w="9525">
            <a:noFill/>
            <a:miter lim="800000"/>
            <a:headEnd/>
            <a:tailEnd/>
          </a:ln>
        </p:spPr>
      </p:pic>
      <p:sp>
        <p:nvSpPr>
          <p:cNvPr id="54276" name="Rectangle 4"/>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4275"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495800" y="2895600"/>
            <a:ext cx="809625" cy="619125"/>
          </a:xfrm>
          <a:prstGeom prst="rect">
            <a:avLst/>
          </a:prstGeom>
          <a:noFill/>
        </p:spPr>
      </p:pic>
      <p:sp>
        <p:nvSpPr>
          <p:cNvPr id="54278" name="Rectangle 6"/>
          <p:cNvSpPr>
            <a:spLocks noChangeArrowheads="1"/>
          </p:cNvSpPr>
          <p:nvPr/>
        </p:nvSpPr>
        <p:spPr bwMode="auto">
          <a:xfrm>
            <a:off x="0" y="0"/>
            <a:ext cx="9144000" cy="45720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4277" name="Picture 5"/>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828800" y="3657600"/>
            <a:ext cx="4219575" cy="971550"/>
          </a:xfrm>
          <a:prstGeom prst="rect">
            <a:avLst/>
          </a:prstGeom>
          <a:noFill/>
        </p:spPr>
      </p:pic>
      <p:sp>
        <p:nvSpPr>
          <p:cNvPr id="54280" name="Rectangle 8"/>
          <p:cNvSpPr>
            <a:spLocks noChangeArrowheads="1"/>
          </p:cNvSpPr>
          <p:nvPr/>
        </p:nvSpPr>
        <p:spPr bwMode="auto">
          <a:xfrm>
            <a:off x="0" y="0"/>
            <a:ext cx="9144000" cy="45720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4279" name="Picture 7"/>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828800" y="5029200"/>
            <a:ext cx="3552825" cy="390525"/>
          </a:xfrm>
          <a:prstGeom prst="rect">
            <a:avLst/>
          </a:prstGeom>
          <a:noFill/>
        </p:spPr>
      </p:pic>
      <p:sp>
        <p:nvSpPr>
          <p:cNvPr id="13" name="Slide Number Placeholder 12"/>
          <p:cNvSpPr>
            <a:spLocks noGrp="1"/>
          </p:cNvSpPr>
          <p:nvPr>
            <p:ph type="sldNum" sz="quarter" idx="12"/>
          </p:nvPr>
        </p:nvSpPr>
        <p:spPr/>
        <p:txBody>
          <a:bodyPr/>
          <a:lstStyle/>
          <a:p>
            <a:pPr>
              <a:defRPr/>
            </a:pPr>
            <a:fld id="{8BE8A9D4-6016-4F5C-A492-A51BA9A2826B}" type="slidenum">
              <a:rPr lang="en-US" smtClean="0"/>
              <a:pPr>
                <a:defRPr/>
              </a:pPr>
              <a:t>27</a:t>
            </a:fld>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2800" dirty="0" smtClean="0">
                <a:solidFill>
                  <a:srgbClr val="CC3300"/>
                </a:solidFill>
                <a:latin typeface="Arial Black" pitchFamily="34" charset="0"/>
                <a:ea typeface="+mn-ea"/>
                <a:cs typeface="+mn-cs"/>
              </a:rPr>
              <a:t>Slotted CSMA</a:t>
            </a:r>
            <a:endParaRPr lang="en-US" sz="2800" dirty="0">
              <a:solidFill>
                <a:srgbClr val="CC3300"/>
              </a:solidFill>
              <a:latin typeface="Arial Black" pitchFamily="34" charset="0"/>
              <a:ea typeface="+mn-ea"/>
              <a:cs typeface="+mn-cs"/>
            </a:endParaRPr>
          </a:p>
        </p:txBody>
      </p:sp>
      <p:sp>
        <p:nvSpPr>
          <p:cNvPr id="54280" name="Rectangle 8"/>
          <p:cNvSpPr>
            <a:spLocks noChangeArrowheads="1"/>
          </p:cNvSpPr>
          <p:nvPr/>
        </p:nvSpPr>
        <p:spPr bwMode="auto">
          <a:xfrm>
            <a:off x="0" y="0"/>
            <a:ext cx="9144000" cy="45720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sp>
        <p:nvSpPr>
          <p:cNvPr id="12" name="TextBox 11"/>
          <p:cNvSpPr txBox="1"/>
          <p:nvPr/>
        </p:nvSpPr>
        <p:spPr>
          <a:xfrm>
            <a:off x="838200" y="1676400"/>
            <a:ext cx="2133600" cy="461665"/>
          </a:xfrm>
          <a:prstGeom prst="rect">
            <a:avLst/>
          </a:prstGeom>
          <a:noFill/>
        </p:spPr>
        <p:txBody>
          <a:bodyPr wrap="square" rtlCol="0">
            <a:spAutoFit/>
          </a:bodyPr>
          <a:lstStyle/>
          <a:p>
            <a:r>
              <a:rPr lang="en-US" dirty="0" smtClean="0"/>
              <a:t>Similarly:</a:t>
            </a:r>
            <a:endParaRPr lang="en-US" dirty="0"/>
          </a:p>
        </p:txBody>
      </p:sp>
      <p:sp>
        <p:nvSpPr>
          <p:cNvPr id="55300" name="Rectangle 4"/>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sp>
        <p:nvSpPr>
          <p:cNvPr id="55304" name="Rectangle 8"/>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sp>
        <p:nvSpPr>
          <p:cNvPr id="55306" name="Rectangle 10"/>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5305" name="Picture 9"/>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828800" y="2362200"/>
            <a:ext cx="5086350" cy="342900"/>
          </a:xfrm>
          <a:prstGeom prst="rect">
            <a:avLst/>
          </a:prstGeom>
          <a:noFill/>
        </p:spPr>
      </p:pic>
      <p:sp>
        <p:nvSpPr>
          <p:cNvPr id="55307" name="Rectangle 11"/>
          <p:cNvSpPr>
            <a:spLocks noChangeArrowheads="1"/>
          </p:cNvSpPr>
          <p:nvPr/>
        </p:nvSpPr>
        <p:spPr bwMode="auto">
          <a:xfrm>
            <a:off x="0" y="34290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r>
            <a:br>
              <a:rPr kumimoji="0" lang="en-US" sz="2400" b="0" i="0" u="none" strike="noStrike" cap="none" normalizeH="0" baseline="0" smtClean="0">
                <a:ln>
                  <a:noFill/>
                </a:ln>
                <a:solidFill>
                  <a:schemeClr val="tx1"/>
                </a:solidFill>
                <a:effectLst/>
                <a:latin typeface="Times New Roman" pitchFamily="18" charset="0"/>
              </a:rPr>
            </a:br>
            <a:endParaRPr kumimoji="0" lang="en-US" sz="2400" b="0" i="0" u="none" strike="noStrike" cap="none" normalizeH="0" baseline="0" smtClean="0">
              <a:ln>
                <a:noFill/>
              </a:ln>
              <a:solidFill>
                <a:schemeClr val="tx1"/>
              </a:solidFill>
              <a:effectLst/>
              <a:latin typeface="Times New Roman" pitchFamily="18" charset="0"/>
            </a:endParaRPr>
          </a:p>
        </p:txBody>
      </p:sp>
      <p:sp>
        <p:nvSpPr>
          <p:cNvPr id="55309" name="Rectangle 13"/>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5308" name="Picture 1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343400" y="3048000"/>
            <a:ext cx="2076450" cy="342900"/>
          </a:xfrm>
          <a:prstGeom prst="rect">
            <a:avLst/>
          </a:prstGeom>
          <a:noFill/>
        </p:spPr>
      </p:pic>
      <p:sp>
        <p:nvSpPr>
          <p:cNvPr id="55310" name="Rectangle 14"/>
          <p:cNvSpPr>
            <a:spLocks noChangeArrowheads="1"/>
          </p:cNvSpPr>
          <p:nvPr/>
        </p:nvSpPr>
        <p:spPr bwMode="auto">
          <a:xfrm>
            <a:off x="0" y="34290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r>
            <a:br>
              <a:rPr kumimoji="0" lang="en-US" sz="2400" b="0" i="0" u="none" strike="noStrike" cap="none" normalizeH="0" baseline="0" smtClean="0">
                <a:ln>
                  <a:noFill/>
                </a:ln>
                <a:solidFill>
                  <a:schemeClr val="tx1"/>
                </a:solidFill>
                <a:effectLst/>
                <a:latin typeface="Times New Roman" pitchFamily="18" charset="0"/>
              </a:rPr>
            </a:br>
            <a:endParaRPr kumimoji="0" lang="en-US" sz="2400" b="0" i="0" u="none" strike="noStrike" cap="none" normalizeH="0" baseline="0" smtClean="0">
              <a:ln>
                <a:noFill/>
              </a:ln>
              <a:solidFill>
                <a:schemeClr val="tx1"/>
              </a:solidFill>
              <a:effectLst/>
              <a:latin typeface="Times New Roman" pitchFamily="18" charset="0"/>
            </a:endParaRPr>
          </a:p>
        </p:txBody>
      </p:sp>
      <p:sp>
        <p:nvSpPr>
          <p:cNvPr id="55312" name="Rectangle 16"/>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5311" name="Picture 1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343400" y="3657600"/>
            <a:ext cx="1285875" cy="352425"/>
          </a:xfrm>
          <a:prstGeom prst="rect">
            <a:avLst/>
          </a:prstGeom>
          <a:noFill/>
        </p:spPr>
      </p:pic>
      <p:sp>
        <p:nvSpPr>
          <p:cNvPr id="29" name="TextBox 28"/>
          <p:cNvSpPr txBox="1"/>
          <p:nvPr/>
        </p:nvSpPr>
        <p:spPr>
          <a:xfrm>
            <a:off x="914400" y="4267200"/>
            <a:ext cx="2133600" cy="461665"/>
          </a:xfrm>
          <a:prstGeom prst="rect">
            <a:avLst/>
          </a:prstGeom>
          <a:noFill/>
        </p:spPr>
        <p:txBody>
          <a:bodyPr wrap="square" rtlCol="0">
            <a:spAutoFit/>
          </a:bodyPr>
          <a:lstStyle/>
          <a:p>
            <a:r>
              <a:rPr lang="en-US" dirty="0" smtClean="0"/>
              <a:t>Therefore:</a:t>
            </a:r>
            <a:endParaRPr lang="en-US" dirty="0"/>
          </a:p>
        </p:txBody>
      </p:sp>
      <p:sp>
        <p:nvSpPr>
          <p:cNvPr id="55314" name="Rectangle 18"/>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5313" name="Picture 17"/>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048000" y="4495800"/>
            <a:ext cx="2800350" cy="723900"/>
          </a:xfrm>
          <a:prstGeom prst="rect">
            <a:avLst/>
          </a:prstGeom>
          <a:noFill/>
        </p:spPr>
      </p:pic>
      <p:sp>
        <p:nvSpPr>
          <p:cNvPr id="55316" name="Rectangle 20"/>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5315" name="Picture 19"/>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3124200" y="5410200"/>
            <a:ext cx="2847977" cy="876300"/>
          </a:xfrm>
          <a:prstGeom prst="rect">
            <a:avLst/>
          </a:prstGeom>
          <a:noFill/>
        </p:spPr>
      </p:pic>
      <p:sp>
        <p:nvSpPr>
          <p:cNvPr id="21" name="Slide Number Placeholder 20"/>
          <p:cNvSpPr>
            <a:spLocks noGrp="1"/>
          </p:cNvSpPr>
          <p:nvPr>
            <p:ph type="sldNum" sz="quarter" idx="12"/>
          </p:nvPr>
        </p:nvSpPr>
        <p:spPr/>
        <p:txBody>
          <a:bodyPr/>
          <a:lstStyle/>
          <a:p>
            <a:pPr>
              <a:defRPr/>
            </a:pPr>
            <a:fld id="{8BE8A9D4-6016-4F5C-A492-A51BA9A2826B}" type="slidenum">
              <a:rPr lang="en-US" smtClean="0"/>
              <a:pPr>
                <a:defRPr/>
              </a:pPr>
              <a:t>28</a:t>
            </a:fld>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3175000" cy="762000"/>
          </a:xfrm>
        </p:spPr>
        <p:txBody>
          <a:bodyPr>
            <a:normAutofit/>
          </a:bodyPr>
          <a:lstStyle/>
          <a:p>
            <a:pPr>
              <a:defRPr/>
            </a:pPr>
            <a:r>
              <a:rPr lang="en-US" sz="2800" dirty="0" smtClean="0">
                <a:solidFill>
                  <a:srgbClr val="CC3300"/>
                </a:solidFill>
                <a:latin typeface="Arial Black" pitchFamily="34" charset="0"/>
                <a:ea typeface="+mn-ea"/>
                <a:cs typeface="+mn-cs"/>
              </a:rPr>
              <a:t>Slotted CSMA</a:t>
            </a:r>
            <a:endParaRPr lang="en-US" sz="2800" dirty="0">
              <a:solidFill>
                <a:srgbClr val="CC3300"/>
              </a:solidFill>
              <a:latin typeface="Arial Black" pitchFamily="34" charset="0"/>
              <a:ea typeface="+mn-ea"/>
              <a:cs typeface="+mn-cs"/>
            </a:endParaRPr>
          </a:p>
        </p:txBody>
      </p:sp>
      <p:sp>
        <p:nvSpPr>
          <p:cNvPr id="56322" name="Rectangle 2"/>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6321"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762000" y="1524000"/>
            <a:ext cx="1859280" cy="516467"/>
          </a:xfrm>
          <a:prstGeom prst="rect">
            <a:avLst/>
          </a:prstGeom>
          <a:noFill/>
        </p:spPr>
      </p:pic>
      <p:sp>
        <p:nvSpPr>
          <p:cNvPr id="56324" name="Rectangle 4"/>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6323"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762000" y="2743200"/>
            <a:ext cx="2943225" cy="390525"/>
          </a:xfrm>
          <a:prstGeom prst="rect">
            <a:avLst/>
          </a:prstGeom>
          <a:noFill/>
        </p:spPr>
      </p:pic>
      <p:sp>
        <p:nvSpPr>
          <p:cNvPr id="56326" name="Rectangle 6"/>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6325" name="Picture 5"/>
          <p:cNvPicPr>
            <a:picLocks noChangeAspect="1" noChangeArrowheads="1"/>
          </p:cNvPicPr>
          <p:nvPr/>
        </p:nvPicPr>
        <p:blipFill>
          <a:blip r:embed="rId4">
            <a:clrChange>
              <a:clrFrom>
                <a:srgbClr val="FFFFFF"/>
              </a:clrFrom>
              <a:clrTo>
                <a:srgbClr val="FFFFFF">
                  <a:alpha val="0"/>
                </a:srgbClr>
              </a:clrTo>
            </a:clrChange>
          </a:blip>
          <a:srcRect r="87940" b="4762"/>
          <a:stretch>
            <a:fillRect/>
          </a:stretch>
        </p:blipFill>
        <p:spPr bwMode="auto">
          <a:xfrm>
            <a:off x="3962400" y="2743200"/>
            <a:ext cx="457200" cy="381000"/>
          </a:xfrm>
          <a:prstGeom prst="rect">
            <a:avLst/>
          </a:prstGeom>
          <a:noFill/>
        </p:spPr>
      </p:pic>
      <p:sp>
        <p:nvSpPr>
          <p:cNvPr id="56327" name="Rectangle 7"/>
          <p:cNvSpPr>
            <a:spLocks noChangeArrowheads="1"/>
          </p:cNvSpPr>
          <p:nvPr/>
        </p:nvSpPr>
        <p:spPr bwMode="auto">
          <a:xfrm>
            <a:off x="0" y="40005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r>
            <a:br>
              <a:rPr kumimoji="0" lang="en-US" sz="2400" b="0" i="0" u="none" strike="noStrike" cap="none" normalizeH="0" baseline="0" smtClean="0">
                <a:ln>
                  <a:noFill/>
                </a:ln>
                <a:solidFill>
                  <a:schemeClr val="tx1"/>
                </a:solidFill>
                <a:effectLst/>
                <a:latin typeface="Times New Roman" pitchFamily="18" charset="0"/>
              </a:rPr>
            </a:br>
            <a:endParaRPr kumimoji="0" lang="en-US" sz="2400" b="0" i="0" u="none" strike="noStrike" cap="none" normalizeH="0" baseline="0" smtClean="0">
              <a:ln>
                <a:noFill/>
              </a:ln>
              <a:solidFill>
                <a:schemeClr val="tx1"/>
              </a:solidFill>
              <a:effectLst/>
              <a:latin typeface="Times New Roman" pitchFamily="18" charset="0"/>
            </a:endParaRPr>
          </a:p>
        </p:txBody>
      </p:sp>
      <p:sp>
        <p:nvSpPr>
          <p:cNvPr id="56329" name="Rectangle 9"/>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6328" name="Picture 8"/>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04800" y="3352800"/>
            <a:ext cx="685800" cy="381000"/>
          </a:xfrm>
          <a:prstGeom prst="rect">
            <a:avLst/>
          </a:prstGeom>
          <a:noFill/>
        </p:spPr>
      </p:pic>
      <p:sp>
        <p:nvSpPr>
          <p:cNvPr id="56330" name="Rectangle 10"/>
          <p:cNvSpPr>
            <a:spLocks noChangeArrowheads="1"/>
          </p:cNvSpPr>
          <p:nvPr/>
        </p:nvSpPr>
        <p:spPr bwMode="auto">
          <a:xfrm>
            <a:off x="0" y="38100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r>
            <a:br>
              <a:rPr kumimoji="0" lang="en-US" sz="2400" b="0" i="0" u="none" strike="noStrike" cap="none" normalizeH="0" baseline="0" smtClean="0">
                <a:ln>
                  <a:noFill/>
                </a:ln>
                <a:solidFill>
                  <a:schemeClr val="tx1"/>
                </a:solidFill>
                <a:effectLst/>
                <a:latin typeface="Times New Roman" pitchFamily="18" charset="0"/>
              </a:rPr>
            </a:br>
            <a:endParaRPr kumimoji="0" lang="en-US" sz="2400" b="0" i="0" u="none" strike="noStrike" cap="none" normalizeH="0" baseline="0" smtClean="0">
              <a:ln>
                <a:noFill/>
              </a:ln>
              <a:solidFill>
                <a:schemeClr val="tx1"/>
              </a:solidFill>
              <a:effectLst/>
              <a:latin typeface="Times New Roman" pitchFamily="18" charset="0"/>
            </a:endParaRPr>
          </a:p>
        </p:txBody>
      </p:sp>
      <p:sp>
        <p:nvSpPr>
          <p:cNvPr id="56332" name="Rectangle 12"/>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6331"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447800" y="3505200"/>
            <a:ext cx="4419600" cy="990600"/>
          </a:xfrm>
          <a:prstGeom prst="rect">
            <a:avLst/>
          </a:prstGeom>
          <a:noFill/>
        </p:spPr>
      </p:pic>
      <p:sp>
        <p:nvSpPr>
          <p:cNvPr id="56333" name="Rectangle 13"/>
          <p:cNvSpPr>
            <a:spLocks noChangeArrowheads="1"/>
          </p:cNvSpPr>
          <p:nvPr/>
        </p:nvSpPr>
        <p:spPr bwMode="auto">
          <a:xfrm>
            <a:off x="0" y="99060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r>
            <a:br>
              <a:rPr kumimoji="0" lang="en-US" sz="2400" b="0" i="0" u="none" strike="noStrike" cap="none" normalizeH="0" baseline="0" smtClean="0">
                <a:ln>
                  <a:noFill/>
                </a:ln>
                <a:solidFill>
                  <a:schemeClr val="tx1"/>
                </a:solidFill>
                <a:effectLst/>
                <a:latin typeface="Times New Roman" pitchFamily="18" charset="0"/>
              </a:rPr>
            </a:br>
            <a:endParaRPr kumimoji="0" lang="en-US" sz="2400" b="0" i="0" u="none" strike="noStrike" cap="none" normalizeH="0" baseline="0" smtClean="0">
              <a:ln>
                <a:noFill/>
              </a:ln>
              <a:solidFill>
                <a:schemeClr val="tx1"/>
              </a:solidFill>
              <a:effectLst/>
              <a:latin typeface="Times New Roman" pitchFamily="18" charset="0"/>
            </a:endParaRPr>
          </a:p>
        </p:txBody>
      </p:sp>
      <p:sp>
        <p:nvSpPr>
          <p:cNvPr id="56335" name="Rectangle 15"/>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6334" name="Picture 14"/>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371600" y="4724400"/>
            <a:ext cx="2609850" cy="752475"/>
          </a:xfrm>
          <a:prstGeom prst="rect">
            <a:avLst/>
          </a:prstGeom>
          <a:noFill/>
        </p:spPr>
      </p:pic>
      <p:sp>
        <p:nvSpPr>
          <p:cNvPr id="56336" name="Rectangle 16"/>
          <p:cNvSpPr>
            <a:spLocks noChangeArrowheads="1"/>
          </p:cNvSpPr>
          <p:nvPr/>
        </p:nvSpPr>
        <p:spPr bwMode="auto">
          <a:xfrm>
            <a:off x="0" y="752475"/>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r>
            <a:br>
              <a:rPr kumimoji="0" lang="en-US" sz="2400" b="0" i="0" u="none" strike="noStrike" cap="none" normalizeH="0" baseline="0" smtClean="0">
                <a:ln>
                  <a:noFill/>
                </a:ln>
                <a:solidFill>
                  <a:schemeClr val="tx1"/>
                </a:solidFill>
                <a:effectLst/>
                <a:latin typeface="Times New Roman" pitchFamily="18" charset="0"/>
              </a:rPr>
            </a:br>
            <a:endParaRPr kumimoji="0" lang="en-US" sz="2400" b="0" i="0" u="none" strike="noStrike" cap="none" normalizeH="0" baseline="0" smtClean="0">
              <a:ln>
                <a:noFill/>
              </a:ln>
              <a:solidFill>
                <a:schemeClr val="tx1"/>
              </a:solidFill>
              <a:effectLst/>
              <a:latin typeface="Times New Roman" pitchFamily="18" charset="0"/>
            </a:endParaRPr>
          </a:p>
        </p:txBody>
      </p:sp>
      <p:sp>
        <p:nvSpPr>
          <p:cNvPr id="56338" name="Rectangle 18"/>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6337" name="Picture 17"/>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762000" y="2131102"/>
            <a:ext cx="762000" cy="499672"/>
          </a:xfrm>
          <a:prstGeom prst="rect">
            <a:avLst/>
          </a:prstGeom>
          <a:noFill/>
        </p:spPr>
      </p:pic>
      <p:sp>
        <p:nvSpPr>
          <p:cNvPr id="56340" name="Rectangle 20"/>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6339" name="Picture 19"/>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1295400" y="5486400"/>
            <a:ext cx="3624509" cy="1016468"/>
          </a:xfrm>
          <a:prstGeom prst="rect">
            <a:avLst/>
          </a:prstGeom>
          <a:noFill/>
        </p:spPr>
      </p:pic>
      <p:pic>
        <p:nvPicPr>
          <p:cNvPr id="23" name="Picture 9"/>
          <p:cNvPicPr>
            <a:picLocks noChangeAspect="1" noChangeArrowheads="1"/>
          </p:cNvPicPr>
          <p:nvPr/>
        </p:nvPicPr>
        <p:blipFill>
          <a:blip r:embed="rId10">
            <a:clrChange>
              <a:clrFrom>
                <a:srgbClr val="FFFFFF"/>
              </a:clrFrom>
              <a:clrTo>
                <a:srgbClr val="FFFFFF">
                  <a:alpha val="0"/>
                </a:srgbClr>
              </a:clrTo>
            </a:clrChange>
          </a:blip>
          <a:srcRect l="47940"/>
          <a:stretch>
            <a:fillRect/>
          </a:stretch>
        </p:blipFill>
        <p:spPr bwMode="auto">
          <a:xfrm>
            <a:off x="4419600" y="2819400"/>
            <a:ext cx="2647950" cy="342900"/>
          </a:xfrm>
          <a:prstGeom prst="rect">
            <a:avLst/>
          </a:prstGeom>
          <a:noFill/>
        </p:spPr>
      </p:pic>
      <p:pic>
        <p:nvPicPr>
          <p:cNvPr id="24" name="Picture 15"/>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7162800" y="2819400"/>
            <a:ext cx="1285875" cy="352425"/>
          </a:xfrm>
          <a:prstGeom prst="rect">
            <a:avLst/>
          </a:prstGeom>
          <a:noFill/>
        </p:spPr>
      </p:pic>
      <p:sp>
        <p:nvSpPr>
          <p:cNvPr id="26" name="Slide Number Placeholder 25"/>
          <p:cNvSpPr>
            <a:spLocks noGrp="1"/>
          </p:cNvSpPr>
          <p:nvPr>
            <p:ph type="sldNum" sz="quarter" idx="12"/>
          </p:nvPr>
        </p:nvSpPr>
        <p:spPr/>
        <p:txBody>
          <a:bodyPr/>
          <a:lstStyle/>
          <a:p>
            <a:pPr>
              <a:defRPr/>
            </a:pPr>
            <a:fld id="{8BE8A9D4-6016-4F5C-A492-A51BA9A2826B}" type="slidenum">
              <a:rPr lang="en-US" smtClean="0"/>
              <a:pPr>
                <a:defRPr/>
              </a:pPr>
              <a:t>29</a:t>
            </a:fld>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3022600" cy="762000"/>
          </a:xfrm>
        </p:spPr>
        <p:txBody>
          <a:bodyPr>
            <a:normAutofit/>
          </a:bodyPr>
          <a:lstStyle/>
          <a:p>
            <a:pPr>
              <a:defRPr/>
            </a:pPr>
            <a:r>
              <a:rPr lang="en-US" sz="2800" dirty="0" smtClean="0">
                <a:solidFill>
                  <a:srgbClr val="CC3300"/>
                </a:solidFill>
                <a:latin typeface="Arial Black" pitchFamily="34" charset="0"/>
                <a:ea typeface="+mn-ea"/>
                <a:cs typeface="+mn-cs"/>
              </a:rPr>
              <a:t>Slotted CSMA</a:t>
            </a:r>
            <a:endParaRPr lang="en-US" sz="2800" dirty="0">
              <a:solidFill>
                <a:srgbClr val="CC3300"/>
              </a:solidFill>
              <a:latin typeface="Arial Black" pitchFamily="34" charset="0"/>
              <a:ea typeface="+mn-ea"/>
              <a:cs typeface="+mn-cs"/>
            </a:endParaRPr>
          </a:p>
        </p:txBody>
      </p:sp>
      <p:sp>
        <p:nvSpPr>
          <p:cNvPr id="6" name="TextBox 5"/>
          <p:cNvSpPr txBox="1"/>
          <p:nvPr/>
        </p:nvSpPr>
        <p:spPr>
          <a:xfrm>
            <a:off x="762000" y="1600200"/>
            <a:ext cx="6019800" cy="461665"/>
          </a:xfrm>
          <a:prstGeom prst="rect">
            <a:avLst/>
          </a:prstGeom>
          <a:noFill/>
        </p:spPr>
        <p:txBody>
          <a:bodyPr wrap="square" rtlCol="0">
            <a:spAutoFit/>
          </a:bodyPr>
          <a:lstStyle/>
          <a:p>
            <a:r>
              <a:rPr lang="en-US" dirty="0" smtClean="0"/>
              <a:t>Substituting all the previous terms back in S:</a:t>
            </a:r>
            <a:endParaRPr lang="en-US" dirty="0"/>
          </a:p>
        </p:txBody>
      </p:sp>
      <p:sp>
        <p:nvSpPr>
          <p:cNvPr id="57346" name="Rectangle 2"/>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7345"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286000" y="2655680"/>
            <a:ext cx="2819400" cy="990919"/>
          </a:xfrm>
          <a:prstGeom prst="rect">
            <a:avLst/>
          </a:prstGeom>
          <a:noFill/>
        </p:spPr>
      </p:pic>
      <p:sp>
        <p:nvSpPr>
          <p:cNvPr id="57348" name="Rectangle 4"/>
          <p:cNvSpPr>
            <a:spLocks noChangeArrowheads="1"/>
          </p:cNvSpPr>
          <p:nvPr/>
        </p:nvSpPr>
        <p:spPr bwMode="auto">
          <a:xfrm>
            <a:off x="0" y="0"/>
            <a:ext cx="9144000" cy="0"/>
          </a:xfrm>
          <a:prstGeom prst="rect">
            <a:avLst/>
          </a:prstGeom>
          <a:noFill/>
          <a:ln w="9525" cap="flat" cmpd="sng">
            <a:noFill/>
            <a:prstDash val="solid"/>
            <a:miter lim="800000"/>
            <a:headEnd/>
            <a:tailEnd/>
          </a:ln>
          <a:effectLst/>
        </p:spPr>
        <p:txBody>
          <a:bodyPr vert="horz" wrap="none" lIns="90000" tIns="46800" rIns="90000" bIns="46800" numCol="1" anchor="ctr" anchorCtr="0" compatLnSpc="1">
            <a:prstTxWarp prst="textNoShape">
              <a:avLst/>
            </a:prstTxWarp>
            <a:spAutoFit/>
          </a:bodyPr>
          <a:lstStyle/>
          <a:p>
            <a:endParaRPr lang="en-US"/>
          </a:p>
        </p:txBody>
      </p:sp>
      <p:pic>
        <p:nvPicPr>
          <p:cNvPr id="57347"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066801" y="4527892"/>
            <a:ext cx="6324600" cy="1110908"/>
          </a:xfrm>
          <a:prstGeom prst="rect">
            <a:avLst/>
          </a:prstGeom>
          <a:noFill/>
        </p:spPr>
      </p:pic>
      <p:sp>
        <p:nvSpPr>
          <p:cNvPr id="9" name="Slide Number Placeholder 8"/>
          <p:cNvSpPr>
            <a:spLocks noGrp="1"/>
          </p:cNvSpPr>
          <p:nvPr>
            <p:ph type="sldNum" sz="quarter" idx="12"/>
          </p:nvPr>
        </p:nvSpPr>
        <p:spPr/>
        <p:txBody>
          <a:bodyPr/>
          <a:lstStyle/>
          <a:p>
            <a:pPr>
              <a:defRPr/>
            </a:pPr>
            <a:fld id="{8BE8A9D4-6016-4F5C-A492-A51BA9A2826B}" type="slidenum">
              <a:rPr lang="en-US" smtClean="0"/>
              <a:pPr>
                <a:defRPr/>
              </a:pPr>
              <a:t>30</a:t>
            </a:fld>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6" name="Slide Number Placeholder 3"/>
          <p:cNvSpPr>
            <a:spLocks noGrp="1"/>
          </p:cNvSpPr>
          <p:nvPr>
            <p:ph type="sldNum" sz="quarter" idx="12"/>
          </p:nvPr>
        </p:nvSpPr>
        <p:spPr>
          <a:noFill/>
        </p:spPr>
        <p:txBody>
          <a:bodyPr/>
          <a:lstStyle/>
          <a:p>
            <a:fld id="{C7F19167-DADD-4FD7-A664-7D930EFD8199}" type="slidenum">
              <a:rPr lang="en-US" smtClean="0">
                <a:latin typeface="Arial" pitchFamily="34" charset="0"/>
              </a:rPr>
              <a:pPr/>
              <a:t>31</a:t>
            </a:fld>
            <a:endParaRPr lang="en-US" smtClean="0">
              <a:latin typeface="Arial" pitchFamily="34" charset="0"/>
            </a:endParaRPr>
          </a:p>
        </p:txBody>
      </p:sp>
      <p:sp>
        <p:nvSpPr>
          <p:cNvPr id="54277"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54278"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4279"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4280"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4281"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4282" name="Rectangle 5"/>
          <p:cNvSpPr>
            <a:spLocks noChangeArrowheads="1"/>
          </p:cNvSpPr>
          <p:nvPr/>
        </p:nvSpPr>
        <p:spPr bwMode="auto">
          <a:xfrm>
            <a:off x="381000" y="381000"/>
            <a:ext cx="5504433"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Throughput Analysis CSMA</a:t>
            </a:r>
          </a:p>
        </p:txBody>
      </p:sp>
      <p:pic>
        <p:nvPicPr>
          <p:cNvPr id="54283" name="Picture 11"/>
          <p:cNvPicPr>
            <a:picLocks noChangeAspect="1" noChangeArrowheads="1"/>
          </p:cNvPicPr>
          <p:nvPr/>
        </p:nvPicPr>
        <p:blipFill>
          <a:blip r:embed="rId2"/>
          <a:srcRect/>
          <a:stretch>
            <a:fillRect/>
          </a:stretch>
        </p:blipFill>
        <p:spPr bwMode="auto">
          <a:xfrm>
            <a:off x="838200" y="1371600"/>
            <a:ext cx="7239000" cy="3814763"/>
          </a:xfrm>
          <a:prstGeom prst="rect">
            <a:avLst/>
          </a:prstGeom>
          <a:noFill/>
          <a:ln w="9525">
            <a:noFill/>
            <a:miter lim="800000"/>
            <a:headEnd/>
            <a:tailEnd/>
          </a:ln>
        </p:spPr>
      </p:pic>
      <p:sp>
        <p:nvSpPr>
          <p:cNvPr id="54284" name="Rectangle 1"/>
          <p:cNvSpPr>
            <a:spLocks noChangeArrowheads="1"/>
          </p:cNvSpPr>
          <p:nvPr/>
        </p:nvSpPr>
        <p:spPr bwMode="auto">
          <a:xfrm>
            <a:off x="533400" y="5105400"/>
            <a:ext cx="6800850" cy="1201738"/>
          </a:xfrm>
          <a:prstGeom prst="rect">
            <a:avLst/>
          </a:prstGeom>
          <a:noFill/>
          <a:ln w="9525">
            <a:noFill/>
            <a:miter lim="800000"/>
            <a:headEnd/>
            <a:tailEnd/>
          </a:ln>
        </p:spPr>
        <p:txBody>
          <a:bodyPr wrap="none" lIns="90000" tIns="46800" rIns="90000" bIns="46800" anchor="ctr">
            <a:spAutoFit/>
          </a:bodyPr>
          <a:lstStyle/>
          <a:p>
            <a:r>
              <a:rPr lang="en-US">
                <a:latin typeface="Arial" pitchFamily="34" charset="0"/>
                <a:ea typeface="Times New Roman" pitchFamily="18" charset="0"/>
                <a:cs typeface="Arial" pitchFamily="34" charset="0"/>
              </a:rPr>
              <a:t>Notes:</a:t>
            </a:r>
          </a:p>
          <a:p>
            <a:r>
              <a:rPr lang="en-US">
                <a:latin typeface="Arial" pitchFamily="34" charset="0"/>
                <a:ea typeface="Times New Roman" pitchFamily="18" charset="0"/>
                <a:cs typeface="Arial" pitchFamily="34" charset="0"/>
              </a:rPr>
              <a:t>For small G the persistent CSMA is the best.</a:t>
            </a:r>
          </a:p>
          <a:p>
            <a:r>
              <a:rPr lang="en-US">
                <a:latin typeface="Arial" pitchFamily="34" charset="0"/>
                <a:ea typeface="Times New Roman" pitchFamily="18" charset="0"/>
                <a:cs typeface="Arial" pitchFamily="34" charset="0"/>
              </a:rPr>
              <a:t>For large G the non persistent CSMA is the best.</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300" name="Slide Number Placeholder 3"/>
          <p:cNvSpPr>
            <a:spLocks noGrp="1"/>
          </p:cNvSpPr>
          <p:nvPr>
            <p:ph type="sldNum" sz="quarter" idx="12"/>
          </p:nvPr>
        </p:nvSpPr>
        <p:spPr>
          <a:noFill/>
        </p:spPr>
        <p:txBody>
          <a:bodyPr/>
          <a:lstStyle/>
          <a:p>
            <a:fld id="{7F36CDB2-89F7-4CCE-9459-BFF9608C7B9F}" type="slidenum">
              <a:rPr lang="en-US" smtClean="0">
                <a:latin typeface="Arial" pitchFamily="34" charset="0"/>
              </a:rPr>
              <a:pPr/>
              <a:t>32</a:t>
            </a:fld>
            <a:endParaRPr lang="en-US" smtClean="0">
              <a:latin typeface="Arial" pitchFamily="34" charset="0"/>
            </a:endParaRPr>
          </a:p>
        </p:txBody>
      </p:sp>
      <p:sp>
        <p:nvSpPr>
          <p:cNvPr id="55301"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55302"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5303"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5304"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5305"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5306" name="Rectangle 5"/>
          <p:cNvSpPr>
            <a:spLocks noChangeArrowheads="1"/>
          </p:cNvSpPr>
          <p:nvPr/>
        </p:nvSpPr>
        <p:spPr bwMode="auto">
          <a:xfrm>
            <a:off x="457200" y="612775"/>
            <a:ext cx="5504433"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Throughput Analysis CSMA</a:t>
            </a:r>
          </a:p>
        </p:txBody>
      </p:sp>
      <p:pic>
        <p:nvPicPr>
          <p:cNvPr id="55307" name="Picture 12" descr="Picture 023"/>
          <p:cNvPicPr>
            <a:picLocks noChangeAspect="1" noChangeArrowheads="1"/>
          </p:cNvPicPr>
          <p:nvPr/>
        </p:nvPicPr>
        <p:blipFill>
          <a:blip r:embed="rId2"/>
          <a:srcRect/>
          <a:stretch>
            <a:fillRect/>
          </a:stretch>
        </p:blipFill>
        <p:spPr bwMode="auto">
          <a:xfrm>
            <a:off x="990600" y="1447800"/>
            <a:ext cx="7086600" cy="4995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4" name="Slide Number Placeholder 3"/>
          <p:cNvSpPr>
            <a:spLocks noGrp="1"/>
          </p:cNvSpPr>
          <p:nvPr>
            <p:ph type="sldNum" sz="quarter" idx="12"/>
          </p:nvPr>
        </p:nvSpPr>
        <p:spPr>
          <a:noFill/>
        </p:spPr>
        <p:txBody>
          <a:bodyPr/>
          <a:lstStyle/>
          <a:p>
            <a:fld id="{CF8EB696-B172-495D-B10C-1B860EC8E41B}" type="slidenum">
              <a:rPr lang="en-US" smtClean="0">
                <a:latin typeface="Arial" pitchFamily="34" charset="0"/>
              </a:rPr>
              <a:pPr/>
              <a:t>33</a:t>
            </a:fld>
            <a:endParaRPr lang="en-US" smtClean="0">
              <a:latin typeface="Arial" pitchFamily="34" charset="0"/>
            </a:endParaRPr>
          </a:p>
        </p:txBody>
      </p:sp>
      <p:sp>
        <p:nvSpPr>
          <p:cNvPr id="56325"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56326"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6327"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6328"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6329"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6330" name="Rectangle 5"/>
          <p:cNvSpPr>
            <a:spLocks noChangeArrowheads="1"/>
          </p:cNvSpPr>
          <p:nvPr/>
        </p:nvSpPr>
        <p:spPr bwMode="auto">
          <a:xfrm>
            <a:off x="457200" y="533400"/>
            <a:ext cx="5504433"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Throughput Analysis CSMA</a:t>
            </a:r>
          </a:p>
        </p:txBody>
      </p:sp>
      <p:sp>
        <p:nvSpPr>
          <p:cNvPr id="56331" name="Rectangle 1"/>
          <p:cNvSpPr>
            <a:spLocks noChangeArrowheads="1"/>
          </p:cNvSpPr>
          <p:nvPr/>
        </p:nvSpPr>
        <p:spPr bwMode="auto">
          <a:xfrm>
            <a:off x="457200" y="1447800"/>
            <a:ext cx="8001000" cy="4526497"/>
          </a:xfrm>
          <a:prstGeom prst="rect">
            <a:avLst/>
          </a:prstGeom>
          <a:noFill/>
          <a:ln w="9525">
            <a:noFill/>
            <a:miter lim="800000"/>
            <a:headEnd/>
            <a:tailEnd/>
          </a:ln>
        </p:spPr>
        <p:txBody>
          <a:bodyPr lIns="90000" tIns="46800" rIns="90000" bIns="46800" anchor="ctr">
            <a:spAutoFit/>
          </a:bodyPr>
          <a:lstStyle/>
          <a:p>
            <a:r>
              <a:rPr lang="en-US" b="1" dirty="0">
                <a:latin typeface="Arial" pitchFamily="34" charset="0"/>
                <a:ea typeface="Times New Roman" pitchFamily="18" charset="0"/>
                <a:cs typeface="Arial" pitchFamily="34" charset="0"/>
              </a:rPr>
              <a:t>Notes: </a:t>
            </a:r>
            <a:endParaRPr lang="en-US" b="1" dirty="0" smtClean="0">
              <a:latin typeface="Arial" pitchFamily="34" charset="0"/>
              <a:ea typeface="Times New Roman" pitchFamily="18" charset="0"/>
              <a:cs typeface="Arial" pitchFamily="34" charset="0"/>
            </a:endParaRPr>
          </a:p>
          <a:p>
            <a:endParaRPr lang="en-US" b="1" dirty="0">
              <a:latin typeface="Arial" pitchFamily="34" charset="0"/>
              <a:ea typeface="Times New Roman" pitchFamily="18" charset="0"/>
              <a:cs typeface="Arial" pitchFamily="34" charset="0"/>
            </a:endParaRPr>
          </a:p>
          <a:p>
            <a:pPr>
              <a:buFont typeface="Arial" pitchFamily="34" charset="0"/>
              <a:buChar char="•"/>
            </a:pPr>
            <a:r>
              <a:rPr lang="en-US" dirty="0">
                <a:latin typeface="Arial" pitchFamily="34" charset="0"/>
                <a:ea typeface="Times New Roman" pitchFamily="18" charset="0"/>
                <a:cs typeface="Arial" pitchFamily="34" charset="0"/>
              </a:rPr>
              <a:t>ALOHA protocols are not sensitive to varying (a) since it does not depend on it (constant).</a:t>
            </a:r>
          </a:p>
          <a:p>
            <a:pPr>
              <a:buFont typeface="Arial" pitchFamily="34" charset="0"/>
              <a:buChar char="•"/>
            </a:pPr>
            <a:r>
              <a:rPr lang="en-US" dirty="0">
                <a:latin typeface="Arial" pitchFamily="34" charset="0"/>
                <a:ea typeface="Times New Roman" pitchFamily="18" charset="0"/>
                <a:cs typeface="Arial" pitchFamily="34" charset="0"/>
              </a:rPr>
              <a:t>1-persistant (slotted/un-slotted) are not sensitive to varying (a) for small (a). however, as (a) increases the sensitivity increases as well-this goes for non-persistent also-.</a:t>
            </a:r>
          </a:p>
          <a:p>
            <a:pPr>
              <a:buFont typeface="Arial" pitchFamily="34" charset="0"/>
              <a:buChar char="•"/>
            </a:pPr>
            <a:r>
              <a:rPr lang="en-US" dirty="0">
                <a:latin typeface="Arial" pitchFamily="34" charset="0"/>
                <a:ea typeface="Times New Roman" pitchFamily="18" charset="0"/>
                <a:cs typeface="Arial" pitchFamily="34" charset="0"/>
              </a:rPr>
              <a:t>For large (a) ALOHA gives highest S because sensing became useless as 2</a:t>
            </a:r>
            <a:r>
              <a:rPr lang="en-US" dirty="0">
                <a:ea typeface="Times New Roman" pitchFamily="18" charset="0"/>
                <a:cs typeface="Arial" pitchFamily="34" charset="0"/>
              </a:rPr>
              <a:t>τ</a:t>
            </a:r>
            <a:r>
              <a:rPr lang="en-US" dirty="0">
                <a:latin typeface="Arial" pitchFamily="34" charset="0"/>
                <a:ea typeface="Times New Roman" pitchFamily="18" charset="0"/>
                <a:cs typeface="Arial" pitchFamily="34" charset="0"/>
              </a:rPr>
              <a:t> is very large.</a:t>
            </a:r>
          </a:p>
          <a:p>
            <a:pPr>
              <a:buFont typeface="Arial" pitchFamily="34" charset="0"/>
              <a:buChar char="•"/>
            </a:pPr>
            <a:r>
              <a:rPr lang="en-US" dirty="0">
                <a:latin typeface="Arial" pitchFamily="34" charset="0"/>
                <a:ea typeface="Times New Roman" pitchFamily="18" charset="0"/>
                <a:cs typeface="Arial" pitchFamily="34" charset="0"/>
              </a:rPr>
              <a:t>p-persistent performance is between S-NP &amp; NP. p-persistent is optimized for a given (a)</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72" name="Slide Number Placeholder 3"/>
          <p:cNvSpPr>
            <a:spLocks noGrp="1"/>
          </p:cNvSpPr>
          <p:nvPr>
            <p:ph type="sldNum" sz="quarter" idx="12"/>
          </p:nvPr>
        </p:nvSpPr>
        <p:spPr>
          <a:noFill/>
        </p:spPr>
        <p:txBody>
          <a:bodyPr/>
          <a:lstStyle/>
          <a:p>
            <a:fld id="{331C083E-00A9-43FE-B38F-55F9A0E7403D}" type="slidenum">
              <a:rPr lang="en-US" smtClean="0">
                <a:latin typeface="Arial" pitchFamily="34" charset="0"/>
              </a:rPr>
              <a:pPr/>
              <a:t>34</a:t>
            </a:fld>
            <a:endParaRPr lang="en-US" smtClean="0">
              <a:latin typeface="Arial" pitchFamily="34" charset="0"/>
            </a:endParaRPr>
          </a:p>
        </p:txBody>
      </p:sp>
      <p:sp>
        <p:nvSpPr>
          <p:cNvPr id="58373"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58374"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8375"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8376"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8377"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58378" name="Rectangle 5"/>
          <p:cNvSpPr>
            <a:spLocks noChangeArrowheads="1"/>
          </p:cNvSpPr>
          <p:nvPr/>
        </p:nvSpPr>
        <p:spPr bwMode="auto">
          <a:xfrm>
            <a:off x="457200" y="612775"/>
            <a:ext cx="7761910"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Avg. Normalized Delay VS Throughput </a:t>
            </a:r>
          </a:p>
        </p:txBody>
      </p:sp>
      <p:pic>
        <p:nvPicPr>
          <p:cNvPr id="58379" name="Picture 11" descr="Picture 024"/>
          <p:cNvPicPr>
            <a:picLocks noChangeAspect="1" noChangeArrowheads="1"/>
          </p:cNvPicPr>
          <p:nvPr/>
        </p:nvPicPr>
        <p:blipFill>
          <a:blip r:embed="rId2"/>
          <a:srcRect/>
          <a:stretch>
            <a:fillRect/>
          </a:stretch>
        </p:blipFill>
        <p:spPr bwMode="auto">
          <a:xfrm>
            <a:off x="1371600" y="1295400"/>
            <a:ext cx="5943600" cy="510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C13BBCA-48B3-4D8A-B04F-C08E67F14A47}" type="slidenum">
              <a:rPr lang="en-US" smtClean="0"/>
              <a:pPr>
                <a:defRPr/>
              </a:pPr>
              <a:t>35</a:t>
            </a:fld>
            <a:endParaRPr lang="en-US" dirty="0"/>
          </a:p>
        </p:txBody>
      </p:sp>
      <p:sp>
        <p:nvSpPr>
          <p:cNvPr id="3" name="TextBox 2"/>
          <p:cNvSpPr txBox="1"/>
          <p:nvPr/>
        </p:nvSpPr>
        <p:spPr>
          <a:xfrm>
            <a:off x="762000" y="1371600"/>
            <a:ext cx="7315200" cy="3477875"/>
          </a:xfrm>
          <a:prstGeom prst="rect">
            <a:avLst/>
          </a:prstGeom>
          <a:noFill/>
        </p:spPr>
        <p:txBody>
          <a:bodyPr wrap="square" rtlCol="0">
            <a:spAutoFit/>
          </a:bodyPr>
          <a:lstStyle/>
          <a:p>
            <a:r>
              <a:rPr lang="en-US" sz="2800" b="1" dirty="0" smtClean="0"/>
              <a:t>NOTES</a:t>
            </a:r>
          </a:p>
          <a:p>
            <a:endParaRPr lang="en-US" dirty="0" smtClean="0"/>
          </a:p>
          <a:p>
            <a:pPr>
              <a:buFont typeface="Arial" pitchFamily="34" charset="0"/>
              <a:buChar char="•"/>
            </a:pPr>
            <a:r>
              <a:rPr lang="en-US" dirty="0" smtClean="0"/>
              <a:t>The Previous figure was a result of simulation for the throughput average delay tradeoffs for the ALOHA and CSMA procedures for a = 0.01 </a:t>
            </a:r>
          </a:p>
          <a:p>
            <a:pPr>
              <a:buFont typeface="Arial" pitchFamily="34" charset="0"/>
              <a:buChar char="•"/>
            </a:pPr>
            <a:endParaRPr lang="en-US" dirty="0" smtClean="0"/>
          </a:p>
          <a:p>
            <a:pPr>
              <a:buFont typeface="Arial" pitchFamily="34" charset="0"/>
              <a:buChar char="•"/>
            </a:pPr>
            <a:r>
              <a:rPr lang="en-US" dirty="0" smtClean="0"/>
              <a:t>For each value of S, the average delay was optimized with respect to the mean backoff time.  </a:t>
            </a:r>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752600" y="2895600"/>
            <a:ext cx="5448928" cy="1446550"/>
          </a:xfrm>
          <a:prstGeom prst="rect">
            <a:avLst/>
          </a:prstGeom>
        </p:spPr>
        <p:txBody>
          <a:bodyPr wrap="none">
            <a:spAutoFit/>
          </a:bodyPr>
          <a:lstStyle/>
          <a:p>
            <a:r>
              <a:rPr lang="en-US" sz="8800" b="1" dirty="0" smtClean="0">
                <a:solidFill>
                  <a:srgbClr val="FF0000"/>
                </a:solidFill>
              </a:rPr>
              <a:t>CSMA/CD</a:t>
            </a:r>
            <a:endParaRPr lang="en-US" sz="8800" b="1" dirty="0">
              <a:solidFill>
                <a:srgbClr val="FF0000"/>
              </a:solidFill>
            </a:endParaRPr>
          </a:p>
        </p:txBody>
      </p:sp>
      <p:sp>
        <p:nvSpPr>
          <p:cNvPr id="4" name="Slide Number Placeholder 3"/>
          <p:cNvSpPr>
            <a:spLocks noGrp="1"/>
          </p:cNvSpPr>
          <p:nvPr>
            <p:ph type="sldNum" sz="quarter" idx="12"/>
          </p:nvPr>
        </p:nvSpPr>
        <p:spPr/>
        <p:txBody>
          <a:bodyPr/>
          <a:lstStyle/>
          <a:p>
            <a:pPr>
              <a:defRPr/>
            </a:pPr>
            <a:fld id="{6C13BBCA-48B3-4D8A-B04F-C08E67F14A47}" type="slidenum">
              <a:rPr lang="en-US" smtClean="0"/>
              <a:pPr>
                <a:defRPr/>
              </a:pPr>
              <a:t>36</a:t>
            </a:fld>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2800" dirty="0" smtClean="0">
                <a:solidFill>
                  <a:srgbClr val="CC3300"/>
                </a:solidFill>
                <a:latin typeface="Arial Black" pitchFamily="34" charset="0"/>
                <a:ea typeface="+mn-ea"/>
                <a:cs typeface="+mn-cs"/>
              </a:rPr>
              <a:t>CSMA/CD</a:t>
            </a:r>
            <a:endParaRPr lang="en-US" sz="2800" dirty="0">
              <a:solidFill>
                <a:srgbClr val="CC3300"/>
              </a:solidFill>
              <a:latin typeface="Arial Black" pitchFamily="34" charset="0"/>
              <a:ea typeface="+mn-ea"/>
              <a:cs typeface="+mn-cs"/>
            </a:endParaRPr>
          </a:p>
        </p:txBody>
      </p:sp>
      <p:sp>
        <p:nvSpPr>
          <p:cNvPr id="6" name="Rectangle 5"/>
          <p:cNvSpPr/>
          <p:nvPr/>
        </p:nvSpPr>
        <p:spPr>
          <a:xfrm>
            <a:off x="609600" y="1676401"/>
            <a:ext cx="7315200" cy="6001643"/>
          </a:xfrm>
          <a:prstGeom prst="rect">
            <a:avLst/>
          </a:prstGeom>
        </p:spPr>
        <p:txBody>
          <a:bodyPr wrap="square">
            <a:spAutoFit/>
          </a:bodyPr>
          <a:lstStyle/>
          <a:p>
            <a:r>
              <a:rPr lang="en-US" b="1" dirty="0" smtClean="0"/>
              <a:t>Collision Detection</a:t>
            </a:r>
            <a:r>
              <a:rPr lang="en-US" dirty="0" smtClean="0"/>
              <a:t>: Listen while transmitting the Packet</a:t>
            </a:r>
            <a:br>
              <a:rPr lang="en-US" dirty="0" smtClean="0"/>
            </a:br>
            <a:r>
              <a:rPr lang="en-US" dirty="0" smtClean="0"/>
              <a:t/>
            </a:r>
            <a:br>
              <a:rPr lang="en-US" dirty="0" smtClean="0"/>
            </a:br>
            <a:r>
              <a:rPr lang="en-US" dirty="0" smtClean="0"/>
              <a:t>A </a:t>
            </a:r>
            <a:r>
              <a:rPr lang="en-US" b="1" dirty="0" smtClean="0"/>
              <a:t>Timer</a:t>
            </a:r>
            <a:r>
              <a:rPr lang="en-US" dirty="0" smtClean="0"/>
              <a:t> is used to broadcast t jamming signal in case a collision is detected. This will take J seconds</a:t>
            </a:r>
          </a:p>
          <a:p>
            <a:endParaRPr lang="en-US" dirty="0" smtClean="0"/>
          </a:p>
          <a:p>
            <a:endParaRPr lang="en-US" dirty="0" smtClean="0"/>
          </a:p>
          <a:p>
            <a:endParaRPr lang="en-US" dirty="0" smtClean="0"/>
          </a:p>
          <a:p>
            <a:endParaRPr lang="en-US" dirty="0" smtClean="0"/>
          </a:p>
          <a:p>
            <a:r>
              <a:rPr lang="en-US" dirty="0" smtClean="0"/>
              <a:t>If the Jamming is heard, other transmitting stations back-off.</a:t>
            </a:r>
            <a:br>
              <a:rPr lang="en-US" dirty="0" smtClean="0"/>
            </a:br>
            <a:r>
              <a:rPr lang="en-US" dirty="0" smtClean="0"/>
              <a:t/>
            </a:r>
            <a:br>
              <a:rPr lang="en-US" dirty="0" smtClean="0"/>
            </a:br>
            <a:endParaRPr lang="en-US" dirty="0" smtClean="0"/>
          </a:p>
          <a:p>
            <a:endParaRPr lang="en-US" dirty="0" smtClean="0"/>
          </a:p>
          <a:p>
            <a:r>
              <a:rPr lang="en-US" dirty="0" smtClean="0"/>
              <a:t/>
            </a:r>
            <a:br>
              <a:rPr lang="en-US" dirty="0" smtClean="0"/>
            </a:br>
            <a:r>
              <a:rPr lang="en-US" dirty="0" smtClean="0"/>
              <a:t/>
            </a:r>
            <a:br>
              <a:rPr lang="en-US" dirty="0" smtClean="0"/>
            </a:br>
            <a:endParaRPr lang="en-US" dirty="0" smtClean="0"/>
          </a:p>
        </p:txBody>
      </p:sp>
      <p:sp>
        <p:nvSpPr>
          <p:cNvPr id="50180"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0179"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733800" y="3505200"/>
            <a:ext cx="1152525" cy="409575"/>
          </a:xfrm>
          <a:prstGeom prst="rect">
            <a:avLst/>
          </a:prstGeom>
          <a:noFill/>
        </p:spPr>
      </p:pic>
      <p:sp>
        <p:nvSpPr>
          <p:cNvPr id="50181" name="Rectangle 5"/>
          <p:cNvSpPr>
            <a:spLocks noChangeArrowheads="1"/>
          </p:cNvSpPr>
          <p:nvPr/>
        </p:nvSpPr>
        <p:spPr bwMode="auto">
          <a:xfrm>
            <a:off x="0" y="8667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8BE8A9D4-6016-4F5C-A492-A51BA9A2826B}" type="slidenum">
              <a:rPr lang="en-US" smtClean="0"/>
              <a:pPr>
                <a:defRPr/>
              </a:pPr>
              <a:t>37</a:t>
            </a:fld>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Picture 2" descr="C:\Documents and Settings\SHAMPN_Geek\Desktop\111\COE 541\Extra Slides\CSMAP.jpeg"/>
          <p:cNvPicPr>
            <a:picLocks noChangeAspect="1" noChangeArrowheads="1"/>
          </p:cNvPicPr>
          <p:nvPr/>
        </p:nvPicPr>
        <p:blipFill>
          <a:blip r:embed="rId2"/>
          <a:srcRect/>
          <a:stretch>
            <a:fillRect/>
          </a:stretch>
        </p:blipFill>
        <p:spPr bwMode="auto">
          <a:xfrm>
            <a:off x="381000" y="0"/>
            <a:ext cx="8458200" cy="6812716"/>
          </a:xfrm>
          <a:prstGeom prst="rect">
            <a:avLst/>
          </a:prstGeom>
          <a:noFill/>
        </p:spPr>
      </p:pic>
      <p:sp>
        <p:nvSpPr>
          <p:cNvPr id="7" name="TextBox 6"/>
          <p:cNvSpPr txBox="1"/>
          <p:nvPr/>
        </p:nvSpPr>
        <p:spPr>
          <a:xfrm>
            <a:off x="228600" y="6019800"/>
            <a:ext cx="3352800" cy="461665"/>
          </a:xfrm>
          <a:prstGeom prst="rect">
            <a:avLst/>
          </a:prstGeom>
          <a:noFill/>
        </p:spPr>
        <p:txBody>
          <a:bodyPr wrap="square" rtlCol="0">
            <a:spAutoFit/>
          </a:bodyPr>
          <a:lstStyle/>
          <a:p>
            <a:r>
              <a:rPr lang="en-US" b="1" dirty="0" smtClean="0">
                <a:solidFill>
                  <a:srgbClr val="FF0000"/>
                </a:solidFill>
              </a:rPr>
              <a:t>CSMA/DC Flow Chart</a:t>
            </a:r>
            <a:endParaRPr lang="en-US" b="1" dirty="0">
              <a:solidFill>
                <a:srgbClr val="FF0000"/>
              </a:solidFill>
            </a:endParaRPr>
          </a:p>
        </p:txBody>
      </p:sp>
      <p:sp>
        <p:nvSpPr>
          <p:cNvPr id="5" name="Slide Number Placeholder 4"/>
          <p:cNvSpPr>
            <a:spLocks noGrp="1"/>
          </p:cNvSpPr>
          <p:nvPr>
            <p:ph type="sldNum" sz="quarter" idx="12"/>
          </p:nvPr>
        </p:nvSpPr>
        <p:spPr/>
        <p:txBody>
          <a:bodyPr/>
          <a:lstStyle/>
          <a:p>
            <a:pPr>
              <a:defRPr/>
            </a:pPr>
            <a:fld id="{8BE8A9D4-6016-4F5C-A492-A51BA9A2826B}" type="slidenum">
              <a:rPr lang="en-US" smtClean="0"/>
              <a:pPr>
                <a:defRPr/>
              </a:pPr>
              <a:t>38</a:t>
            </a:fld>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sz="2800" dirty="0" smtClean="0">
                <a:solidFill>
                  <a:srgbClr val="CC3300"/>
                </a:solidFill>
                <a:latin typeface="Arial Black" pitchFamily="34" charset="0"/>
                <a:ea typeface="+mn-ea"/>
                <a:cs typeface="+mn-cs"/>
              </a:rPr>
              <a:t>CSMA/CD: Back off</a:t>
            </a:r>
            <a:endParaRPr lang="en-US" sz="2800" dirty="0">
              <a:solidFill>
                <a:srgbClr val="CC3300"/>
              </a:solidFill>
              <a:latin typeface="Arial Black" pitchFamily="34" charset="0"/>
              <a:ea typeface="+mn-ea"/>
              <a:cs typeface="+mn-cs"/>
            </a:endParaRPr>
          </a:p>
        </p:txBody>
      </p:sp>
      <p:sp>
        <p:nvSpPr>
          <p:cNvPr id="6" name="Rectangle 5"/>
          <p:cNvSpPr/>
          <p:nvPr/>
        </p:nvSpPr>
        <p:spPr>
          <a:xfrm>
            <a:off x="228600" y="1676401"/>
            <a:ext cx="8610600" cy="4154984"/>
          </a:xfrm>
          <a:prstGeom prst="rect">
            <a:avLst/>
          </a:prstGeom>
        </p:spPr>
        <p:txBody>
          <a:bodyPr wrap="square">
            <a:spAutoFit/>
          </a:bodyPr>
          <a:lstStyle/>
          <a:p>
            <a:r>
              <a:rPr lang="en-US" b="1" u="sng" dirty="0" smtClean="0"/>
              <a:t>Truncated binary Exponential Back off:</a:t>
            </a:r>
          </a:p>
          <a:p>
            <a:endParaRPr lang="en-US" b="1" dirty="0" smtClean="0"/>
          </a:p>
          <a:p>
            <a:pPr marL="457200" indent="-457200"/>
            <a:r>
              <a:rPr lang="en-US" b="1" dirty="0" smtClean="0"/>
              <a:t>Initial Transmission + 15 attempts: </a:t>
            </a:r>
          </a:p>
          <a:p>
            <a:pPr marL="457200" indent="-457200" algn="ctr"/>
            <a:r>
              <a:rPr lang="en-US" dirty="0" smtClean="0"/>
              <a:t>If this happens == &gt; give up ( report a failure network)</a:t>
            </a:r>
          </a:p>
          <a:p>
            <a:pPr marL="457200" indent="-457200"/>
            <a:endParaRPr lang="en-US" b="1" dirty="0" smtClean="0"/>
          </a:p>
          <a:p>
            <a:pPr marL="457200" indent="-457200"/>
            <a:r>
              <a:rPr lang="en-US" b="1" dirty="0" err="1" smtClean="0"/>
              <a:t>i</a:t>
            </a:r>
            <a:r>
              <a:rPr lang="en-US" b="1" dirty="0" smtClean="0"/>
              <a:t>=1</a:t>
            </a:r>
          </a:p>
          <a:p>
            <a:pPr marL="457200" indent="-457200"/>
            <a:r>
              <a:rPr lang="en-US" b="1" dirty="0" smtClean="0"/>
              <a:t>Step </a:t>
            </a:r>
            <a:r>
              <a:rPr lang="en-US" b="1" dirty="0" err="1" smtClean="0"/>
              <a:t>i</a:t>
            </a:r>
            <a:r>
              <a:rPr lang="en-US" b="1" dirty="0" smtClean="0"/>
              <a:t>: 	</a:t>
            </a:r>
            <a:r>
              <a:rPr lang="en-US" dirty="0" smtClean="0"/>
              <a:t>k = min(10,i)</a:t>
            </a:r>
          </a:p>
          <a:p>
            <a:pPr marL="914400" lvl="1" indent="-457200"/>
            <a:r>
              <a:rPr lang="en-US" dirty="0" smtClean="0"/>
              <a:t>		r = rand[0,           ]</a:t>
            </a:r>
          </a:p>
          <a:p>
            <a:pPr marL="914400" lvl="1" indent="-457200"/>
            <a:r>
              <a:rPr lang="en-US" dirty="0" smtClean="0"/>
              <a:t>		wait for:        r * 2</a:t>
            </a:r>
          </a:p>
          <a:p>
            <a:pPr lvl="1" indent="-457200"/>
            <a:r>
              <a:rPr lang="en-US" b="1" dirty="0" smtClean="0"/>
              <a:t>Exit</a:t>
            </a:r>
            <a:r>
              <a:rPr lang="en-US" dirty="0" smtClean="0"/>
              <a:t/>
            </a:r>
            <a:br>
              <a:rPr lang="en-US" dirty="0" smtClean="0"/>
            </a:br>
            <a:endParaRPr lang="en-US" dirty="0" smtClean="0"/>
          </a:p>
        </p:txBody>
      </p:sp>
      <p:sp>
        <p:nvSpPr>
          <p:cNvPr id="53251"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3250"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657600" y="4267200"/>
            <a:ext cx="647700" cy="457200"/>
          </a:xfrm>
          <a:prstGeom prst="rect">
            <a:avLst/>
          </a:prstGeom>
          <a:noFill/>
        </p:spPr>
      </p:pic>
      <p:sp>
        <p:nvSpPr>
          <p:cNvPr id="53252" name="Rectangle 4"/>
          <p:cNvSpPr>
            <a:spLocks noChangeArrowheads="1"/>
          </p:cNvSpPr>
          <p:nvPr/>
        </p:nvSpPr>
        <p:spPr bwMode="auto">
          <a:xfrm>
            <a:off x="0" y="914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8" name="Picture 3"/>
          <p:cNvPicPr>
            <a:picLocks noChangeAspect="1" noChangeArrowheads="1"/>
          </p:cNvPicPr>
          <p:nvPr/>
        </p:nvPicPr>
        <p:blipFill>
          <a:blip r:embed="rId3">
            <a:clrChange>
              <a:clrFrom>
                <a:srgbClr val="FFFFFF"/>
              </a:clrFrom>
              <a:clrTo>
                <a:srgbClr val="FFFFFF">
                  <a:alpha val="0"/>
                </a:srgbClr>
              </a:clrTo>
            </a:clrChange>
          </a:blip>
          <a:srcRect r="86777" b="6977"/>
          <a:stretch>
            <a:fillRect/>
          </a:stretch>
        </p:blipFill>
        <p:spPr bwMode="auto">
          <a:xfrm>
            <a:off x="4343400" y="4648200"/>
            <a:ext cx="152400" cy="381000"/>
          </a:xfrm>
          <a:prstGeom prst="rect">
            <a:avLst/>
          </a:prstGeom>
          <a:noFill/>
        </p:spPr>
      </p:pic>
      <p:sp>
        <p:nvSpPr>
          <p:cNvPr id="10" name="Slide Number Placeholder 9"/>
          <p:cNvSpPr>
            <a:spLocks noGrp="1"/>
          </p:cNvSpPr>
          <p:nvPr>
            <p:ph type="sldNum" sz="quarter" idx="12"/>
          </p:nvPr>
        </p:nvSpPr>
        <p:spPr/>
        <p:txBody>
          <a:bodyPr/>
          <a:lstStyle/>
          <a:p>
            <a:pPr>
              <a:defRPr/>
            </a:pPr>
            <a:fld id="{8BE8A9D4-6016-4F5C-A492-A51BA9A2826B}" type="slidenum">
              <a:rPr lang="en-US" smtClean="0"/>
              <a:pPr>
                <a:defRPr/>
              </a:pPr>
              <a:t>39</a:t>
            </a:fld>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420" name="Slide Number Placeholder 3"/>
          <p:cNvSpPr>
            <a:spLocks noGrp="1"/>
          </p:cNvSpPr>
          <p:nvPr>
            <p:ph type="sldNum" sz="quarter" idx="12"/>
          </p:nvPr>
        </p:nvSpPr>
        <p:spPr>
          <a:noFill/>
        </p:spPr>
        <p:txBody>
          <a:bodyPr/>
          <a:lstStyle/>
          <a:p>
            <a:fld id="{74F87F03-6DAC-48BC-B9AE-A047AF965DCC}" type="slidenum">
              <a:rPr lang="en-US" smtClean="0">
                <a:latin typeface="Arial" pitchFamily="34" charset="0"/>
              </a:rPr>
              <a:pPr/>
              <a:t>40</a:t>
            </a:fld>
            <a:endParaRPr lang="en-US" smtClean="0">
              <a:latin typeface="Arial" pitchFamily="34" charset="0"/>
            </a:endParaRPr>
          </a:p>
        </p:txBody>
      </p:sp>
      <p:sp>
        <p:nvSpPr>
          <p:cNvPr id="60421"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60422"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0423"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0424"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0425"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0426" name="Rectangle 5"/>
          <p:cNvSpPr>
            <a:spLocks noChangeArrowheads="1"/>
          </p:cNvSpPr>
          <p:nvPr/>
        </p:nvSpPr>
        <p:spPr bwMode="auto">
          <a:xfrm>
            <a:off x="457200" y="612775"/>
            <a:ext cx="5943720"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Timing diagram of CSMA /CD:</a:t>
            </a:r>
          </a:p>
        </p:txBody>
      </p:sp>
      <p:pic>
        <p:nvPicPr>
          <p:cNvPr id="60427" name="Picture 11"/>
          <p:cNvPicPr>
            <a:picLocks noChangeAspect="1" noChangeArrowheads="1"/>
          </p:cNvPicPr>
          <p:nvPr/>
        </p:nvPicPr>
        <p:blipFill>
          <a:blip r:embed="rId2"/>
          <a:srcRect/>
          <a:stretch>
            <a:fillRect/>
          </a:stretch>
        </p:blipFill>
        <p:spPr bwMode="auto">
          <a:xfrm>
            <a:off x="457200" y="1447800"/>
            <a:ext cx="6063434" cy="4995863"/>
          </a:xfrm>
          <a:prstGeom prst="rect">
            <a:avLst/>
          </a:prstGeom>
          <a:noFill/>
          <a:ln w="9525">
            <a:noFill/>
            <a:miter lim="800000"/>
            <a:headEnd/>
            <a:tailEnd/>
          </a:ln>
        </p:spPr>
      </p:pic>
      <p:sp>
        <p:nvSpPr>
          <p:cNvPr id="60428" name="Rectangle 2"/>
          <p:cNvSpPr>
            <a:spLocks noChangeArrowheads="1"/>
          </p:cNvSpPr>
          <p:nvPr/>
        </p:nvSpPr>
        <p:spPr bwMode="auto">
          <a:xfrm>
            <a:off x="6553200" y="1447800"/>
            <a:ext cx="2438400" cy="3049588"/>
          </a:xfrm>
          <a:prstGeom prst="rect">
            <a:avLst/>
          </a:prstGeom>
          <a:noFill/>
          <a:ln w="9525">
            <a:noFill/>
            <a:miter lim="800000"/>
            <a:headEnd/>
            <a:tailEnd/>
          </a:ln>
        </p:spPr>
        <p:txBody>
          <a:bodyPr lIns="90000" tIns="46800" rIns="90000" bIns="46800" anchor="ctr">
            <a:spAutoFit/>
          </a:bodyPr>
          <a:lstStyle/>
          <a:p>
            <a:r>
              <a:rPr lang="en-US" sz="2300" dirty="0">
                <a:latin typeface="Arial" pitchFamily="34" charset="0"/>
                <a:ea typeface="Times New Roman" pitchFamily="18" charset="0"/>
                <a:cs typeface="Arial" pitchFamily="34" charset="0"/>
              </a:rPr>
              <a:t>Notes: </a:t>
            </a:r>
          </a:p>
          <a:p>
            <a:r>
              <a:rPr lang="en-US" sz="2300" dirty="0">
                <a:latin typeface="Arial" pitchFamily="34" charset="0"/>
                <a:ea typeface="Times New Roman" pitchFamily="18" charset="0"/>
                <a:cs typeface="Arial" pitchFamily="34" charset="0"/>
              </a:rPr>
              <a:t>Time during which channel is idle as seen by each station is : </a:t>
            </a:r>
          </a:p>
          <a:p>
            <a:endParaRPr lang="en-US" sz="2300" dirty="0">
              <a:latin typeface="Arial" pitchFamily="34" charset="0"/>
              <a:ea typeface="Times New Roman" pitchFamily="18" charset="0"/>
              <a:cs typeface="Arial" pitchFamily="34" charset="0"/>
            </a:endParaRPr>
          </a:p>
          <a:p>
            <a:endParaRPr lang="en-US" sz="2300" dirty="0">
              <a:latin typeface="Arial" pitchFamily="34" charset="0"/>
              <a:ea typeface="Times New Roman" pitchFamily="18" charset="0"/>
              <a:cs typeface="Arial" pitchFamily="34" charset="0"/>
            </a:endParaRPr>
          </a:p>
          <a:p>
            <a:endParaRPr lang="en-US" dirty="0">
              <a:latin typeface="Arial" pitchFamily="34" charset="0"/>
              <a:ea typeface="Times New Roman" pitchFamily="18" charset="0"/>
              <a:cs typeface="Arial" pitchFamily="34" charset="0"/>
            </a:endParaRPr>
          </a:p>
        </p:txBody>
      </p:sp>
      <p:pic>
        <p:nvPicPr>
          <p:cNvPr id="60429"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7086600" y="3276600"/>
            <a:ext cx="1333500" cy="342900"/>
          </a:xfrm>
          <a:prstGeom prst="rect">
            <a:avLst/>
          </a:prstGeom>
          <a:noFill/>
          <a:ln w="9525">
            <a:noFill/>
            <a:miter lim="800000"/>
            <a:headEnd/>
            <a:tailEnd/>
          </a:ln>
        </p:spPr>
      </p:pic>
      <p:sp>
        <p:nvSpPr>
          <p:cNvPr id="60430" name="Rectangle 3"/>
          <p:cNvSpPr>
            <a:spLocks noChangeArrowheads="1"/>
          </p:cNvSpPr>
          <p:nvPr/>
        </p:nvSpPr>
        <p:spPr bwMode="auto">
          <a:xfrm>
            <a:off x="6781800" y="3733800"/>
            <a:ext cx="2362200" cy="1571842"/>
          </a:xfrm>
          <a:prstGeom prst="rect">
            <a:avLst/>
          </a:prstGeom>
          <a:noFill/>
          <a:ln w="9525">
            <a:noFill/>
            <a:miter lim="800000"/>
            <a:headEnd/>
            <a:tailEnd/>
          </a:ln>
        </p:spPr>
        <p:txBody>
          <a:bodyPr lIns="90000" tIns="46800" rIns="90000" bIns="46800" anchor="ctr">
            <a:spAutoFit/>
          </a:bodyPr>
          <a:lstStyle/>
          <a:p>
            <a:r>
              <a:rPr lang="en-US" sz="2300" dirty="0">
                <a:latin typeface="Arial" pitchFamily="34" charset="0"/>
                <a:ea typeface="Times New Roman" pitchFamily="18" charset="0"/>
                <a:cs typeface="Arial" pitchFamily="34" charset="0"/>
              </a:rPr>
              <a:t>Where </a:t>
            </a:r>
            <a:r>
              <a:rPr lang="en-US" sz="2300" i="1" dirty="0">
                <a:latin typeface="Arial" pitchFamily="34" charset="0"/>
                <a:ea typeface="Times New Roman" pitchFamily="18" charset="0"/>
                <a:cs typeface="Arial" pitchFamily="34" charset="0"/>
              </a:rPr>
              <a:t>J</a:t>
            </a:r>
            <a:r>
              <a:rPr lang="en-US" sz="2300" dirty="0">
                <a:latin typeface="Arial" pitchFamily="34" charset="0"/>
                <a:ea typeface="Times New Roman" pitchFamily="18" charset="0"/>
                <a:cs typeface="Arial" pitchFamily="34" charset="0"/>
              </a:rPr>
              <a:t> is jamming </a:t>
            </a:r>
            <a:r>
              <a:rPr lang="en-US" sz="2300" dirty="0" smtClean="0">
                <a:latin typeface="Arial" pitchFamily="34" charset="0"/>
                <a:ea typeface="Times New Roman" pitchFamily="18" charset="0"/>
                <a:cs typeface="Arial" pitchFamily="34" charset="0"/>
              </a:rPr>
              <a:t>time</a:t>
            </a:r>
          </a:p>
          <a:p>
            <a:endParaRPr lang="en-US" dirty="0" smtClean="0">
              <a:latin typeface="Arial" pitchFamily="34" charset="0"/>
              <a:ea typeface="Times New Roman" pitchFamily="18" charset="0"/>
              <a:cs typeface="Arial" pitchFamily="34" charset="0"/>
            </a:endParaRPr>
          </a:p>
          <a:p>
            <a:r>
              <a:rPr lang="en-US" b="1" dirty="0" smtClean="0">
                <a:solidFill>
                  <a:srgbClr val="FF0000"/>
                </a:solidFill>
                <a:latin typeface="Arial" pitchFamily="34" charset="0"/>
                <a:ea typeface="Times New Roman" pitchFamily="18" charset="0"/>
                <a:cs typeface="Arial" pitchFamily="34" charset="0"/>
              </a:rPr>
              <a:t>    WHY ?? </a:t>
            </a:r>
            <a:endParaRPr lang="en-US" sz="2800" b="1" dirty="0">
              <a:solidFill>
                <a:srgbClr val="FF0000"/>
              </a:solidFill>
              <a:latin typeface="Arial" pitchFamily="34" charset="0"/>
              <a:ea typeface="Times New Roman" pitchFamily="18" charset="0"/>
              <a:cs typeface="Arial"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2225" name="Picture 1"/>
          <p:cNvPicPr>
            <a:picLocks noChangeAspect="1" noChangeArrowheads="1"/>
          </p:cNvPicPr>
          <p:nvPr/>
        </p:nvPicPr>
        <p:blipFill>
          <a:blip r:embed="rId2"/>
          <a:srcRect/>
          <a:stretch>
            <a:fillRect/>
          </a:stretch>
        </p:blipFill>
        <p:spPr bwMode="auto">
          <a:xfrm>
            <a:off x="-28575" y="0"/>
            <a:ext cx="9172575" cy="6772275"/>
          </a:xfrm>
          <a:prstGeom prst="rect">
            <a:avLst/>
          </a:prstGeom>
          <a:noFill/>
          <a:ln w="9525">
            <a:noFill/>
            <a:miter lim="800000"/>
            <a:headEnd/>
            <a:tailEnd/>
          </a:ln>
          <a:effectLst/>
        </p:spPr>
      </p:pic>
      <p:sp>
        <p:nvSpPr>
          <p:cNvPr id="4" name="Slide Number Placeholder 3"/>
          <p:cNvSpPr>
            <a:spLocks noGrp="1"/>
          </p:cNvSpPr>
          <p:nvPr>
            <p:ph type="sldNum" sz="quarter" idx="12"/>
          </p:nvPr>
        </p:nvSpPr>
        <p:spPr/>
        <p:txBody>
          <a:bodyPr/>
          <a:lstStyle/>
          <a:p>
            <a:pPr>
              <a:defRPr/>
            </a:pPr>
            <a:fld id="{8BE8A9D4-6016-4F5C-A492-A51BA9A2826B}" type="slidenum">
              <a:rPr lang="en-US" smtClean="0"/>
              <a:pPr>
                <a:defRPr/>
              </a:pPr>
              <a:t>41</a:t>
            </a:fld>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4470400" cy="685800"/>
          </a:xfrm>
        </p:spPr>
        <p:txBody>
          <a:bodyPr>
            <a:normAutofit/>
          </a:bodyPr>
          <a:lstStyle/>
          <a:p>
            <a:pPr>
              <a:defRPr/>
            </a:pPr>
            <a:r>
              <a:rPr lang="en-US" sz="2800" dirty="0" smtClean="0">
                <a:solidFill>
                  <a:srgbClr val="CC3300"/>
                </a:solidFill>
                <a:latin typeface="Arial Black" pitchFamily="34" charset="0"/>
                <a:ea typeface="+mn-ea"/>
                <a:cs typeface="+mn-cs"/>
              </a:rPr>
              <a:t>Throughput Analysis</a:t>
            </a:r>
            <a:endParaRPr lang="en-US" sz="2800" dirty="0">
              <a:solidFill>
                <a:srgbClr val="CC3300"/>
              </a:solidFill>
              <a:latin typeface="Arial Black" pitchFamily="34" charset="0"/>
              <a:ea typeface="+mn-ea"/>
              <a:cs typeface="+mn-cs"/>
            </a:endParaRPr>
          </a:p>
        </p:txBody>
      </p:sp>
      <p:graphicFrame>
        <p:nvGraphicFramePr>
          <p:cNvPr id="6" name="Object 5"/>
          <p:cNvGraphicFramePr>
            <a:graphicFrameLocks noChangeAspect="1"/>
          </p:cNvGraphicFramePr>
          <p:nvPr/>
        </p:nvGraphicFramePr>
        <p:xfrm>
          <a:off x="304800" y="1143000"/>
          <a:ext cx="8547100" cy="5327650"/>
        </p:xfrm>
        <a:graphic>
          <a:graphicData uri="http://schemas.openxmlformats.org/presentationml/2006/ole">
            <p:oleObj spid="_x0000_s66562" name="Document" r:id="rId3" imgW="7923314" imgH="5232068" progId="Word.Document.12">
              <p:embed/>
            </p:oleObj>
          </a:graphicData>
        </a:graphic>
      </p:graphicFrame>
      <p:sp>
        <p:nvSpPr>
          <p:cNvPr id="5" name="Slide Number Placeholder 4"/>
          <p:cNvSpPr>
            <a:spLocks noGrp="1"/>
          </p:cNvSpPr>
          <p:nvPr>
            <p:ph type="sldNum" sz="quarter" idx="12"/>
          </p:nvPr>
        </p:nvSpPr>
        <p:spPr/>
        <p:txBody>
          <a:bodyPr/>
          <a:lstStyle/>
          <a:p>
            <a:pPr>
              <a:defRPr/>
            </a:pPr>
            <a:fld id="{8BE8A9D4-6016-4F5C-A492-A51BA9A2826B}" type="slidenum">
              <a:rPr lang="en-US" smtClean="0"/>
              <a:pPr>
                <a:defRPr/>
              </a:pPr>
              <a:t>42</a:t>
            </a:fld>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7848600" cy="685800"/>
          </a:xfrm>
        </p:spPr>
        <p:txBody>
          <a:bodyPr>
            <a:normAutofit/>
          </a:bodyPr>
          <a:lstStyle/>
          <a:p>
            <a:pPr>
              <a:defRPr/>
            </a:pPr>
            <a:r>
              <a:rPr lang="en-US" sz="2800" dirty="0" smtClean="0">
                <a:solidFill>
                  <a:srgbClr val="CC3300"/>
                </a:solidFill>
                <a:latin typeface="Arial Black" pitchFamily="34" charset="0"/>
                <a:ea typeface="+mn-ea"/>
                <a:cs typeface="+mn-cs"/>
              </a:rPr>
              <a:t>Throughput Analysis</a:t>
            </a:r>
            <a:endParaRPr lang="en-US" sz="2800" dirty="0">
              <a:solidFill>
                <a:srgbClr val="CC3300"/>
              </a:solidFill>
              <a:latin typeface="Arial Black" pitchFamily="34" charset="0"/>
              <a:ea typeface="+mn-ea"/>
              <a:cs typeface="+mn-cs"/>
            </a:endParaRPr>
          </a:p>
        </p:txBody>
      </p:sp>
      <p:graphicFrame>
        <p:nvGraphicFramePr>
          <p:cNvPr id="67586" name="Object 2"/>
          <p:cNvGraphicFramePr>
            <a:graphicFrameLocks noChangeAspect="1"/>
          </p:cNvGraphicFramePr>
          <p:nvPr/>
        </p:nvGraphicFramePr>
        <p:xfrm>
          <a:off x="0" y="1524000"/>
          <a:ext cx="8488210" cy="5334000"/>
        </p:xfrm>
        <a:graphic>
          <a:graphicData uri="http://schemas.openxmlformats.org/presentationml/2006/ole">
            <p:oleObj spid="_x0000_s67586" name="Document" r:id="rId3" imgW="7923314" imgH="5845530" progId="Word.Document.12">
              <p:embed/>
            </p:oleObj>
          </a:graphicData>
        </a:graphic>
      </p:graphicFrame>
      <p:sp>
        <p:nvSpPr>
          <p:cNvPr id="5" name="Slide Number Placeholder 4"/>
          <p:cNvSpPr>
            <a:spLocks noGrp="1"/>
          </p:cNvSpPr>
          <p:nvPr>
            <p:ph type="sldNum" sz="quarter" idx="12"/>
          </p:nvPr>
        </p:nvSpPr>
        <p:spPr/>
        <p:txBody>
          <a:bodyPr/>
          <a:lstStyle/>
          <a:p>
            <a:pPr>
              <a:defRPr/>
            </a:pPr>
            <a:fld id="{8BE8A9D4-6016-4F5C-A492-A51BA9A2826B}" type="slidenum">
              <a:rPr lang="en-US" smtClean="0"/>
              <a:pPr>
                <a:defRPr/>
              </a:pPr>
              <a:t>43</a:t>
            </a:fld>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6802" name="Picture 2"/>
          <p:cNvPicPr>
            <a:picLocks noChangeAspect="1" noChangeArrowheads="1"/>
          </p:cNvPicPr>
          <p:nvPr/>
        </p:nvPicPr>
        <p:blipFill>
          <a:blip r:embed="rId2"/>
          <a:srcRect t="5102"/>
          <a:stretch>
            <a:fillRect/>
          </a:stretch>
        </p:blipFill>
        <p:spPr bwMode="auto">
          <a:xfrm rot="60000">
            <a:off x="36582" y="912092"/>
            <a:ext cx="8505043" cy="4266431"/>
          </a:xfrm>
          <a:prstGeom prst="rect">
            <a:avLst/>
          </a:prstGeom>
          <a:noFill/>
          <a:ln w="9525">
            <a:noFill/>
            <a:miter lim="800000"/>
            <a:headEnd/>
            <a:tailEnd/>
          </a:ln>
          <a:effectLst/>
        </p:spPr>
      </p:pic>
      <p:sp>
        <p:nvSpPr>
          <p:cNvPr id="4" name="Slide Number Placeholder 3"/>
          <p:cNvSpPr>
            <a:spLocks noGrp="1"/>
          </p:cNvSpPr>
          <p:nvPr>
            <p:ph type="sldNum" sz="quarter" idx="12"/>
          </p:nvPr>
        </p:nvSpPr>
        <p:spPr/>
        <p:txBody>
          <a:bodyPr/>
          <a:lstStyle/>
          <a:p>
            <a:pPr>
              <a:defRPr/>
            </a:pPr>
            <a:fld id="{8BE8A9D4-6016-4F5C-A492-A51BA9A2826B}" type="slidenum">
              <a:rPr lang="en-US" smtClean="0"/>
              <a:pPr>
                <a:defRPr/>
              </a:pPr>
              <a:t>44</a:t>
            </a:fld>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4394200" cy="762000"/>
          </a:xfrm>
        </p:spPr>
        <p:txBody>
          <a:bodyPr>
            <a:normAutofit/>
          </a:bodyPr>
          <a:lstStyle/>
          <a:p>
            <a:pPr>
              <a:defRPr/>
            </a:pPr>
            <a:r>
              <a:rPr lang="en-US" sz="2800" dirty="0" smtClean="0">
                <a:solidFill>
                  <a:srgbClr val="CC3300"/>
                </a:solidFill>
                <a:latin typeface="Arial Black" pitchFamily="34" charset="0"/>
                <a:ea typeface="+mn-ea"/>
                <a:cs typeface="+mn-cs"/>
              </a:rPr>
              <a:t>Throughput Analysis</a:t>
            </a:r>
            <a:endParaRPr lang="en-US" sz="2800" dirty="0">
              <a:solidFill>
                <a:srgbClr val="CC3300"/>
              </a:solidFill>
              <a:latin typeface="Arial Black" pitchFamily="34" charset="0"/>
              <a:ea typeface="+mn-ea"/>
              <a:cs typeface="+mn-cs"/>
            </a:endParaRPr>
          </a:p>
        </p:txBody>
      </p:sp>
      <p:graphicFrame>
        <p:nvGraphicFramePr>
          <p:cNvPr id="67586" name="Object 2"/>
          <p:cNvGraphicFramePr>
            <a:graphicFrameLocks noChangeAspect="1"/>
          </p:cNvGraphicFramePr>
          <p:nvPr/>
        </p:nvGraphicFramePr>
        <p:xfrm>
          <a:off x="228600" y="1295400"/>
          <a:ext cx="8316912" cy="6133191"/>
        </p:xfrm>
        <a:graphic>
          <a:graphicData uri="http://schemas.openxmlformats.org/presentationml/2006/ole">
            <p:oleObj spid="_x0000_s70658" name="Document" r:id="rId3" imgW="7923314" imgH="5845530" progId="Word.Document.12">
              <p:embed/>
            </p:oleObj>
          </a:graphicData>
        </a:graphic>
      </p:graphicFrame>
      <p:sp>
        <p:nvSpPr>
          <p:cNvPr id="5" name="Slide Number Placeholder 4"/>
          <p:cNvSpPr>
            <a:spLocks noGrp="1"/>
          </p:cNvSpPr>
          <p:nvPr>
            <p:ph type="sldNum" sz="quarter" idx="12"/>
          </p:nvPr>
        </p:nvSpPr>
        <p:spPr/>
        <p:txBody>
          <a:bodyPr/>
          <a:lstStyle/>
          <a:p>
            <a:pPr>
              <a:defRPr/>
            </a:pPr>
            <a:fld id="{8BE8A9D4-6016-4F5C-A492-A51BA9A2826B}" type="slidenum">
              <a:rPr lang="en-US" smtClean="0"/>
              <a:pPr>
                <a:defRPr/>
              </a:pPr>
              <a:t>45</a:t>
            </a:fld>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4394200" cy="685800"/>
          </a:xfrm>
        </p:spPr>
        <p:txBody>
          <a:bodyPr>
            <a:normAutofit/>
          </a:bodyPr>
          <a:lstStyle/>
          <a:p>
            <a:pPr>
              <a:defRPr/>
            </a:pPr>
            <a:r>
              <a:rPr lang="en-US" sz="2800" dirty="0" smtClean="0">
                <a:solidFill>
                  <a:srgbClr val="CC3300"/>
                </a:solidFill>
                <a:latin typeface="Arial Black" pitchFamily="34" charset="0"/>
                <a:ea typeface="+mn-ea"/>
                <a:cs typeface="+mn-cs"/>
              </a:rPr>
              <a:t>Throughput Analysis</a:t>
            </a:r>
            <a:endParaRPr lang="en-US" sz="2800" dirty="0">
              <a:solidFill>
                <a:srgbClr val="CC3300"/>
              </a:solidFill>
              <a:latin typeface="Arial Black" pitchFamily="34" charset="0"/>
              <a:ea typeface="+mn-ea"/>
              <a:cs typeface="+mn-cs"/>
            </a:endParaRPr>
          </a:p>
        </p:txBody>
      </p:sp>
      <p:graphicFrame>
        <p:nvGraphicFramePr>
          <p:cNvPr id="67586" name="Object 2"/>
          <p:cNvGraphicFramePr>
            <a:graphicFrameLocks noChangeAspect="1"/>
          </p:cNvGraphicFramePr>
          <p:nvPr/>
        </p:nvGraphicFramePr>
        <p:xfrm>
          <a:off x="300038" y="1065213"/>
          <a:ext cx="8966200" cy="5786437"/>
        </p:xfrm>
        <a:graphic>
          <a:graphicData uri="http://schemas.openxmlformats.org/presentationml/2006/ole">
            <p:oleObj spid="_x0000_s71682" name="Document" r:id="rId3" imgW="7908556" imgH="5112184" progId="Word.Document.12">
              <p:embed/>
            </p:oleObj>
          </a:graphicData>
        </a:graphic>
      </p:graphicFrame>
      <p:sp>
        <p:nvSpPr>
          <p:cNvPr id="5" name="Slide Number Placeholder 4"/>
          <p:cNvSpPr>
            <a:spLocks noGrp="1"/>
          </p:cNvSpPr>
          <p:nvPr>
            <p:ph type="sldNum" sz="quarter" idx="12"/>
          </p:nvPr>
        </p:nvSpPr>
        <p:spPr/>
        <p:txBody>
          <a:bodyPr/>
          <a:lstStyle/>
          <a:p>
            <a:pPr>
              <a:defRPr/>
            </a:pPr>
            <a:fld id="{8BE8A9D4-6016-4F5C-A492-A51BA9A2826B}" type="slidenum">
              <a:rPr lang="en-US" smtClean="0"/>
              <a:pPr>
                <a:defRPr/>
              </a:pPr>
              <a:t>46</a:t>
            </a:fld>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4318000" cy="685800"/>
          </a:xfrm>
        </p:spPr>
        <p:txBody>
          <a:bodyPr>
            <a:normAutofit/>
          </a:bodyPr>
          <a:lstStyle/>
          <a:p>
            <a:pPr>
              <a:defRPr/>
            </a:pPr>
            <a:r>
              <a:rPr lang="en-US" sz="2800" dirty="0" smtClean="0">
                <a:solidFill>
                  <a:srgbClr val="CC3300"/>
                </a:solidFill>
                <a:latin typeface="Arial Black" pitchFamily="34" charset="0"/>
                <a:ea typeface="+mn-ea"/>
                <a:cs typeface="+mn-cs"/>
              </a:rPr>
              <a:t>Throughput Analysis</a:t>
            </a:r>
            <a:endParaRPr lang="en-US" sz="2800" dirty="0">
              <a:solidFill>
                <a:srgbClr val="CC3300"/>
              </a:solidFill>
              <a:latin typeface="Arial Black" pitchFamily="34" charset="0"/>
              <a:ea typeface="+mn-ea"/>
              <a:cs typeface="+mn-cs"/>
            </a:endParaRPr>
          </a:p>
        </p:txBody>
      </p:sp>
      <p:graphicFrame>
        <p:nvGraphicFramePr>
          <p:cNvPr id="67586" name="Object 2"/>
          <p:cNvGraphicFramePr>
            <a:graphicFrameLocks noChangeAspect="1"/>
          </p:cNvGraphicFramePr>
          <p:nvPr/>
        </p:nvGraphicFramePr>
        <p:xfrm>
          <a:off x="136525" y="1911350"/>
          <a:ext cx="8393113" cy="3275013"/>
        </p:xfrm>
        <a:graphic>
          <a:graphicData uri="http://schemas.openxmlformats.org/presentationml/2006/ole">
            <p:oleObj spid="_x0000_s72706" name="Document" r:id="rId3" imgW="7928353" imgH="3089271" progId="Word.Document.12">
              <p:embed/>
            </p:oleObj>
          </a:graphicData>
        </a:graphic>
      </p:graphicFrame>
      <p:sp>
        <p:nvSpPr>
          <p:cNvPr id="5" name="Slide Number Placeholder 4"/>
          <p:cNvSpPr>
            <a:spLocks noGrp="1"/>
          </p:cNvSpPr>
          <p:nvPr>
            <p:ph type="sldNum" sz="quarter" idx="12"/>
          </p:nvPr>
        </p:nvSpPr>
        <p:spPr/>
        <p:txBody>
          <a:bodyPr/>
          <a:lstStyle/>
          <a:p>
            <a:pPr>
              <a:defRPr/>
            </a:pPr>
            <a:fld id="{8BE8A9D4-6016-4F5C-A492-A51BA9A2826B}" type="slidenum">
              <a:rPr lang="en-US" smtClean="0"/>
              <a:pPr>
                <a:defRPr/>
              </a:pPr>
              <a:t>47</a:t>
            </a:fld>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4089400" cy="762000"/>
          </a:xfrm>
        </p:spPr>
        <p:txBody>
          <a:bodyPr>
            <a:normAutofit/>
          </a:bodyPr>
          <a:lstStyle/>
          <a:p>
            <a:pPr>
              <a:defRPr/>
            </a:pPr>
            <a:r>
              <a:rPr lang="en-US" sz="2800" dirty="0" smtClean="0">
                <a:solidFill>
                  <a:srgbClr val="CC3300"/>
                </a:solidFill>
                <a:latin typeface="Arial Black" pitchFamily="34" charset="0"/>
                <a:ea typeface="+mn-ea"/>
                <a:cs typeface="+mn-cs"/>
              </a:rPr>
              <a:t>Slotted CSMA/CD</a:t>
            </a:r>
            <a:endParaRPr lang="en-US" sz="2800" dirty="0">
              <a:solidFill>
                <a:srgbClr val="CC3300"/>
              </a:solidFill>
              <a:latin typeface="Arial Black" pitchFamily="34" charset="0"/>
              <a:ea typeface="+mn-ea"/>
              <a:cs typeface="+mn-cs"/>
            </a:endParaRPr>
          </a:p>
        </p:txBody>
      </p:sp>
      <p:graphicFrame>
        <p:nvGraphicFramePr>
          <p:cNvPr id="6" name="Object 5"/>
          <p:cNvGraphicFramePr>
            <a:graphicFrameLocks noChangeAspect="1"/>
          </p:cNvGraphicFramePr>
          <p:nvPr/>
        </p:nvGraphicFramePr>
        <p:xfrm>
          <a:off x="152400" y="1172018"/>
          <a:ext cx="8621712" cy="5685982"/>
        </p:xfrm>
        <a:graphic>
          <a:graphicData uri="http://schemas.openxmlformats.org/presentationml/2006/ole">
            <p:oleObj spid="_x0000_s94210" name="Document" r:id="rId3" imgW="7923314" imgH="5232428" progId="Word.Document.12">
              <p:embed/>
            </p:oleObj>
          </a:graphicData>
        </a:graphic>
      </p:graphicFrame>
      <p:sp>
        <p:nvSpPr>
          <p:cNvPr id="5" name="Slide Number Placeholder 4"/>
          <p:cNvSpPr>
            <a:spLocks noGrp="1"/>
          </p:cNvSpPr>
          <p:nvPr>
            <p:ph type="sldNum" sz="quarter" idx="12"/>
          </p:nvPr>
        </p:nvSpPr>
        <p:spPr/>
        <p:txBody>
          <a:bodyPr/>
          <a:lstStyle/>
          <a:p>
            <a:pPr>
              <a:defRPr/>
            </a:pPr>
            <a:fld id="{8BE8A9D4-6016-4F5C-A492-A51BA9A2826B}" type="slidenum">
              <a:rPr lang="en-US" smtClean="0"/>
              <a:pPr>
                <a:defRPr/>
              </a:pPr>
              <a:t>48</a:t>
            </a:fld>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468" name="Slide Number Placeholder 3"/>
          <p:cNvSpPr>
            <a:spLocks noGrp="1"/>
          </p:cNvSpPr>
          <p:nvPr>
            <p:ph type="sldNum" sz="quarter" idx="12"/>
          </p:nvPr>
        </p:nvSpPr>
        <p:spPr>
          <a:noFill/>
        </p:spPr>
        <p:txBody>
          <a:bodyPr/>
          <a:lstStyle/>
          <a:p>
            <a:fld id="{16D32059-7C55-49F9-9556-E48A043000B9}" type="slidenum">
              <a:rPr lang="en-US" smtClean="0">
                <a:latin typeface="Arial" pitchFamily="34" charset="0"/>
              </a:rPr>
              <a:pPr/>
              <a:t>49</a:t>
            </a:fld>
            <a:endParaRPr lang="en-US" smtClean="0">
              <a:latin typeface="Arial" pitchFamily="34" charset="0"/>
            </a:endParaRPr>
          </a:p>
        </p:txBody>
      </p:sp>
      <p:sp>
        <p:nvSpPr>
          <p:cNvPr id="62469" name="Rectangle 7"/>
          <p:cNvSpPr>
            <a:spLocks noChangeArrowheads="1"/>
          </p:cNvSpPr>
          <p:nvPr/>
        </p:nvSpPr>
        <p:spPr bwMode="auto">
          <a:xfrm>
            <a:off x="457200" y="131445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62470"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2471"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2472"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2473"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2474" name="Rectangle 5"/>
          <p:cNvSpPr>
            <a:spLocks noChangeArrowheads="1"/>
          </p:cNvSpPr>
          <p:nvPr/>
        </p:nvSpPr>
        <p:spPr bwMode="auto">
          <a:xfrm>
            <a:off x="457200" y="612775"/>
            <a:ext cx="6408399"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Performance Analysis CSMA/CD</a:t>
            </a:r>
          </a:p>
        </p:txBody>
      </p:sp>
      <p:sp>
        <p:nvSpPr>
          <p:cNvPr id="62475" name="Rectangle 1"/>
          <p:cNvSpPr>
            <a:spLocks noChangeArrowheads="1"/>
          </p:cNvSpPr>
          <p:nvPr/>
        </p:nvSpPr>
        <p:spPr bwMode="auto">
          <a:xfrm>
            <a:off x="381000" y="1447800"/>
            <a:ext cx="8610600" cy="3049588"/>
          </a:xfrm>
          <a:prstGeom prst="rect">
            <a:avLst/>
          </a:prstGeom>
          <a:noFill/>
          <a:ln w="9525">
            <a:noFill/>
            <a:miter lim="800000"/>
            <a:headEnd/>
            <a:tailEnd/>
          </a:ln>
        </p:spPr>
        <p:txBody>
          <a:bodyPr lIns="90000" tIns="46800" rIns="90000" bIns="46800" anchor="ctr">
            <a:spAutoFit/>
          </a:bodyPr>
          <a:lstStyle/>
          <a:p>
            <a:r>
              <a:rPr lang="en-US">
                <a:latin typeface="Arial" pitchFamily="34" charset="0"/>
                <a:ea typeface="Times New Roman" pitchFamily="18" charset="0"/>
                <a:cs typeface="Arial" pitchFamily="34" charset="0"/>
              </a:rPr>
              <a:t>Notes:</a:t>
            </a:r>
          </a:p>
          <a:p>
            <a:endParaRPr lang="en-US">
              <a:latin typeface="Arial" pitchFamily="34" charset="0"/>
              <a:ea typeface="Times New Roman" pitchFamily="18" charset="0"/>
              <a:cs typeface="Arial" pitchFamily="34" charset="0"/>
            </a:endParaRPr>
          </a:p>
          <a:p>
            <a:pPr lvl="1">
              <a:buFont typeface="Arial" pitchFamily="34" charset="0"/>
              <a:buChar char="•"/>
            </a:pPr>
            <a:r>
              <a:rPr lang="en-US">
                <a:ea typeface="Times New Roman" pitchFamily="18" charset="0"/>
                <a:cs typeface="Arial" pitchFamily="34" charset="0"/>
              </a:rPr>
              <a:t>γ</a:t>
            </a:r>
            <a:r>
              <a:rPr lang="en-US">
                <a:latin typeface="Arial" pitchFamily="34" charset="0"/>
                <a:ea typeface="Times New Roman" pitchFamily="18" charset="0"/>
                <a:cs typeface="Arial" pitchFamily="34" charset="0"/>
              </a:rPr>
              <a:t> is normalized Jamming time (in plot </a:t>
            </a:r>
            <a:r>
              <a:rPr lang="en-US">
                <a:cs typeface="Times New Roman" pitchFamily="18" charset="0"/>
              </a:rPr>
              <a:t>γ</a:t>
            </a:r>
            <a:r>
              <a:rPr lang="en-US">
                <a:latin typeface="Arial" pitchFamily="34" charset="0"/>
                <a:cs typeface="Times New Roman" pitchFamily="18" charset="0"/>
              </a:rPr>
              <a:t>=1).</a:t>
            </a:r>
          </a:p>
          <a:p>
            <a:pPr lvl="1"/>
            <a:endParaRPr lang="en-US">
              <a:latin typeface="Arial" pitchFamily="34" charset="0"/>
              <a:cs typeface="Arial" pitchFamily="34" charset="0"/>
            </a:endParaRPr>
          </a:p>
          <a:p>
            <a:pPr lvl="1">
              <a:buFont typeface="Arial" pitchFamily="34" charset="0"/>
              <a:buChar char="•"/>
            </a:pPr>
            <a:r>
              <a:rPr lang="en-US">
                <a:latin typeface="Arial" pitchFamily="34" charset="0"/>
                <a:cs typeface="Times New Roman" pitchFamily="18" charset="0"/>
              </a:rPr>
              <a:t>SNP is better for low value of (a) (slotted is good for high G).</a:t>
            </a:r>
          </a:p>
          <a:p>
            <a:pPr lvl="1"/>
            <a:endParaRPr lang="en-US">
              <a:latin typeface="Arial" pitchFamily="34" charset="0"/>
              <a:cs typeface="Arial" pitchFamily="34" charset="0"/>
            </a:endParaRPr>
          </a:p>
          <a:p>
            <a:pPr lvl="1">
              <a:buFont typeface="Arial" pitchFamily="34" charset="0"/>
              <a:buChar char="•"/>
            </a:pPr>
            <a:r>
              <a:rPr lang="en-US">
                <a:latin typeface="Arial" pitchFamily="34" charset="0"/>
                <a:cs typeface="Times New Roman" pitchFamily="18" charset="0"/>
              </a:rPr>
              <a:t>Slotting time has negligible effect for low G.</a:t>
            </a:r>
            <a:endParaRPr lang="en-US">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4" name="Slide Number Placeholder 3"/>
          <p:cNvSpPr>
            <a:spLocks noGrp="1"/>
          </p:cNvSpPr>
          <p:nvPr>
            <p:ph type="sldNum" sz="quarter" idx="12"/>
          </p:nvPr>
        </p:nvSpPr>
        <p:spPr>
          <a:noFill/>
        </p:spPr>
        <p:txBody>
          <a:bodyPr/>
          <a:lstStyle/>
          <a:p>
            <a:fld id="{46EC6762-9872-46CA-BE37-B0BE5250A017}" type="slidenum">
              <a:rPr lang="en-US" smtClean="0">
                <a:latin typeface="Arial" pitchFamily="34" charset="0"/>
              </a:rPr>
              <a:pPr/>
              <a:t>50</a:t>
            </a:fld>
            <a:endParaRPr lang="en-US" smtClean="0">
              <a:latin typeface="Arial" pitchFamily="34" charset="0"/>
            </a:endParaRPr>
          </a:p>
        </p:txBody>
      </p:sp>
      <p:sp>
        <p:nvSpPr>
          <p:cNvPr id="61445"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61446"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1447"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1448"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1449"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1450" name="Rectangle 5"/>
          <p:cNvSpPr>
            <a:spLocks noChangeArrowheads="1"/>
          </p:cNvSpPr>
          <p:nvPr/>
        </p:nvSpPr>
        <p:spPr bwMode="auto">
          <a:xfrm>
            <a:off x="228600" y="228600"/>
            <a:ext cx="6408399"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Performance Analysis CSMA/CD</a:t>
            </a:r>
          </a:p>
        </p:txBody>
      </p:sp>
      <p:pic>
        <p:nvPicPr>
          <p:cNvPr id="61451" name="Picture 11" descr="Picture 026"/>
          <p:cNvPicPr>
            <a:picLocks noChangeAspect="1" noChangeArrowheads="1"/>
          </p:cNvPicPr>
          <p:nvPr/>
        </p:nvPicPr>
        <p:blipFill>
          <a:blip r:embed="rId2"/>
          <a:srcRect/>
          <a:stretch>
            <a:fillRect/>
          </a:stretch>
        </p:blipFill>
        <p:spPr bwMode="auto">
          <a:xfrm>
            <a:off x="381000" y="990600"/>
            <a:ext cx="79248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C13BBCA-48B3-4D8A-B04F-C08E67F14A47}" type="slidenum">
              <a:rPr lang="en-US" smtClean="0"/>
              <a:pPr>
                <a:defRPr/>
              </a:pPr>
              <a:t>51</a:t>
            </a:fld>
            <a:endParaRPr lang="en-US" dirty="0"/>
          </a:p>
        </p:txBody>
      </p:sp>
      <p:sp>
        <p:nvSpPr>
          <p:cNvPr id="3" name="TextBox 2"/>
          <p:cNvSpPr txBox="1"/>
          <p:nvPr/>
        </p:nvSpPr>
        <p:spPr>
          <a:xfrm>
            <a:off x="457200" y="1371600"/>
            <a:ext cx="8153400" cy="4955203"/>
          </a:xfrm>
          <a:prstGeom prst="rect">
            <a:avLst/>
          </a:prstGeom>
          <a:noFill/>
        </p:spPr>
        <p:txBody>
          <a:bodyPr wrap="square" rtlCol="0">
            <a:spAutoFit/>
          </a:bodyPr>
          <a:lstStyle/>
          <a:p>
            <a:r>
              <a:rPr lang="en-US" sz="2800" b="1" dirty="0" smtClean="0"/>
              <a:t>NOTES</a:t>
            </a:r>
          </a:p>
          <a:p>
            <a:endParaRPr lang="en-US" dirty="0" smtClean="0"/>
          </a:p>
          <a:p>
            <a:r>
              <a:rPr lang="en-US" dirty="0" smtClean="0"/>
              <a:t>The previous figure plots the throughput S versus offered Traffic G, for various schemes. The normalized jamming time is unity in all cases, and a takes several shown values.</a:t>
            </a:r>
          </a:p>
          <a:p>
            <a:endParaRPr lang="en-US" dirty="0" smtClean="0"/>
          </a:p>
          <a:p>
            <a:pPr>
              <a:buFont typeface="Arial" pitchFamily="34" charset="0"/>
              <a:buChar char="•"/>
            </a:pPr>
            <a:r>
              <a:rPr lang="en-US" dirty="0" smtClean="0"/>
              <a:t> Non-persistence CSMA/CD both slotted and un-slotted give for small a greater maximum throughput than 1-persistence CSMA/CD </a:t>
            </a:r>
          </a:p>
          <a:p>
            <a:pPr>
              <a:buFont typeface="Arial" pitchFamily="34" charset="0"/>
              <a:buChar char="•"/>
            </a:pPr>
            <a:endParaRPr lang="en-US" dirty="0" smtClean="0"/>
          </a:p>
          <a:p>
            <a:pPr>
              <a:buFont typeface="Arial" pitchFamily="34" charset="0"/>
              <a:buChar char="•"/>
            </a:pPr>
            <a:r>
              <a:rPr lang="en-US" dirty="0" smtClean="0"/>
              <a:t> Slotting the time access tend to increase throughput at higher values of G but has negligible effects for small values.</a:t>
            </a:r>
          </a:p>
          <a:p>
            <a:endParaRPr lang="en-US"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8850" name="Picture 2"/>
          <p:cNvPicPr>
            <a:picLocks noChangeAspect="1" noChangeArrowheads="1"/>
          </p:cNvPicPr>
          <p:nvPr/>
        </p:nvPicPr>
        <p:blipFill>
          <a:blip r:embed="rId2"/>
          <a:srcRect b="2214"/>
          <a:stretch>
            <a:fillRect/>
          </a:stretch>
        </p:blipFill>
        <p:spPr bwMode="auto">
          <a:xfrm rot="-120000">
            <a:off x="1103630" y="107545"/>
            <a:ext cx="6940443" cy="6598641"/>
          </a:xfrm>
          <a:prstGeom prst="rect">
            <a:avLst/>
          </a:prstGeom>
          <a:noFill/>
          <a:ln w="9525">
            <a:noFill/>
            <a:miter lim="800000"/>
            <a:headEnd/>
            <a:tailEnd/>
          </a:ln>
          <a:effectLst/>
        </p:spPr>
      </p:pic>
      <p:sp>
        <p:nvSpPr>
          <p:cNvPr id="4" name="Slide Number Placeholder 3"/>
          <p:cNvSpPr>
            <a:spLocks noGrp="1"/>
          </p:cNvSpPr>
          <p:nvPr>
            <p:ph type="sldNum" sz="quarter" idx="12"/>
          </p:nvPr>
        </p:nvSpPr>
        <p:spPr/>
        <p:txBody>
          <a:bodyPr/>
          <a:lstStyle/>
          <a:p>
            <a:pPr>
              <a:defRPr/>
            </a:pPr>
            <a:fld id="{6C13BBCA-48B3-4D8A-B04F-C08E67F14A47}" type="slidenum">
              <a:rPr lang="en-US" smtClean="0"/>
              <a:pPr>
                <a:defRPr/>
              </a:pPr>
              <a:t>52</a:t>
            </a:fld>
            <a:endParaRPr lang="en-US"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C13BBCA-48B3-4D8A-B04F-C08E67F14A47}" type="slidenum">
              <a:rPr lang="en-US" smtClean="0"/>
              <a:pPr>
                <a:defRPr/>
              </a:pPr>
              <a:t>53</a:t>
            </a:fld>
            <a:endParaRPr lang="en-US" dirty="0"/>
          </a:p>
        </p:txBody>
      </p:sp>
      <p:sp>
        <p:nvSpPr>
          <p:cNvPr id="3" name="TextBox 2"/>
          <p:cNvSpPr txBox="1"/>
          <p:nvPr/>
        </p:nvSpPr>
        <p:spPr>
          <a:xfrm>
            <a:off x="381000" y="1752600"/>
            <a:ext cx="8153400" cy="2739211"/>
          </a:xfrm>
          <a:prstGeom prst="rect">
            <a:avLst/>
          </a:prstGeom>
          <a:noFill/>
        </p:spPr>
        <p:txBody>
          <a:bodyPr wrap="square" rtlCol="0">
            <a:spAutoFit/>
          </a:bodyPr>
          <a:lstStyle/>
          <a:p>
            <a:r>
              <a:rPr lang="en-US" sz="2800" b="1" dirty="0" smtClean="0"/>
              <a:t>NOTES</a:t>
            </a:r>
          </a:p>
          <a:p>
            <a:endParaRPr lang="en-US" dirty="0" smtClean="0"/>
          </a:p>
          <a:p>
            <a:r>
              <a:rPr lang="en-US" dirty="0" smtClean="0"/>
              <a:t>The previous figure shows the sensitivity of throughput S for the jamming time </a:t>
            </a:r>
            <a:r>
              <a:rPr lang="el-GR" dirty="0" smtClean="0"/>
              <a:t>γ</a:t>
            </a:r>
            <a:r>
              <a:rPr lang="en-US" dirty="0" smtClean="0"/>
              <a:t> for 3 values of normalized propagation delay.</a:t>
            </a:r>
          </a:p>
          <a:p>
            <a:endParaRPr lang="en-US" dirty="0" smtClean="0"/>
          </a:p>
          <a:p>
            <a:pPr>
              <a:buFont typeface="Arial" pitchFamily="34" charset="0"/>
              <a:buChar char="•"/>
            </a:pPr>
            <a:r>
              <a:rPr lang="en-US" dirty="0" smtClean="0"/>
              <a:t> minimizing the jamming time, maximizes S. </a:t>
            </a:r>
          </a:p>
          <a:p>
            <a:endParaRPr lang="en-US"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2" name="Slide Number Placeholder 3"/>
          <p:cNvSpPr>
            <a:spLocks noGrp="1"/>
          </p:cNvSpPr>
          <p:nvPr>
            <p:ph type="sldNum" sz="quarter" idx="12"/>
          </p:nvPr>
        </p:nvSpPr>
        <p:spPr>
          <a:noFill/>
        </p:spPr>
        <p:txBody>
          <a:bodyPr/>
          <a:lstStyle/>
          <a:p>
            <a:fld id="{EC827FC0-96B3-48C2-B3F5-E79BE8ECCB78}" type="slidenum">
              <a:rPr lang="en-US" smtClean="0">
                <a:latin typeface="Arial" pitchFamily="34" charset="0"/>
              </a:rPr>
              <a:pPr/>
              <a:t>54</a:t>
            </a:fld>
            <a:endParaRPr lang="en-US" smtClean="0">
              <a:latin typeface="Arial" pitchFamily="34" charset="0"/>
            </a:endParaRPr>
          </a:p>
        </p:txBody>
      </p:sp>
      <p:sp>
        <p:nvSpPr>
          <p:cNvPr id="63493"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63494"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3495"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3496"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3497"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3498" name="Rectangle 5"/>
          <p:cNvSpPr>
            <a:spLocks noChangeArrowheads="1"/>
          </p:cNvSpPr>
          <p:nvPr/>
        </p:nvSpPr>
        <p:spPr bwMode="auto">
          <a:xfrm>
            <a:off x="457200" y="612775"/>
            <a:ext cx="6408399"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Performance Analysis CSMA/CD</a:t>
            </a:r>
          </a:p>
        </p:txBody>
      </p:sp>
      <p:pic>
        <p:nvPicPr>
          <p:cNvPr id="63499" name="Picture 11" descr="Picture 029"/>
          <p:cNvPicPr>
            <a:picLocks noChangeAspect="1" noChangeArrowheads="1"/>
          </p:cNvPicPr>
          <p:nvPr/>
        </p:nvPicPr>
        <p:blipFill>
          <a:blip r:embed="rId2"/>
          <a:srcRect/>
          <a:stretch>
            <a:fillRect/>
          </a:stretch>
        </p:blipFill>
        <p:spPr bwMode="auto">
          <a:xfrm>
            <a:off x="381000" y="1295400"/>
            <a:ext cx="7467600" cy="4919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C13BBCA-48B3-4D8A-B04F-C08E67F14A47}" type="slidenum">
              <a:rPr lang="en-US" smtClean="0"/>
              <a:pPr>
                <a:defRPr/>
              </a:pPr>
              <a:t>55</a:t>
            </a:fld>
            <a:endParaRPr lang="en-US" dirty="0"/>
          </a:p>
        </p:txBody>
      </p:sp>
      <p:sp>
        <p:nvSpPr>
          <p:cNvPr id="3" name="TextBox 2"/>
          <p:cNvSpPr txBox="1"/>
          <p:nvPr/>
        </p:nvSpPr>
        <p:spPr>
          <a:xfrm>
            <a:off x="304800" y="56138"/>
            <a:ext cx="8153400" cy="6801862"/>
          </a:xfrm>
          <a:prstGeom prst="rect">
            <a:avLst/>
          </a:prstGeom>
          <a:noFill/>
        </p:spPr>
        <p:txBody>
          <a:bodyPr wrap="square" rtlCol="0">
            <a:spAutoFit/>
          </a:bodyPr>
          <a:lstStyle/>
          <a:p>
            <a:r>
              <a:rPr lang="en-US" sz="2800" b="1" dirty="0" smtClean="0"/>
              <a:t>NOTES</a:t>
            </a:r>
          </a:p>
          <a:p>
            <a:endParaRPr lang="en-US" dirty="0" smtClean="0"/>
          </a:p>
          <a:p>
            <a:r>
              <a:rPr lang="en-US" dirty="0" smtClean="0"/>
              <a:t>The previous figure shows the effect of propagation delay on throughput S, by plotting max throughput versus normalized propagation delay a, for normalized jamming time equal to unity.</a:t>
            </a:r>
          </a:p>
          <a:p>
            <a:endParaRPr lang="en-US" dirty="0" smtClean="0"/>
          </a:p>
          <a:p>
            <a:pPr>
              <a:buFont typeface="Arial" pitchFamily="34" charset="0"/>
              <a:buChar char="•"/>
            </a:pPr>
            <a:r>
              <a:rPr lang="en-US" dirty="0" smtClean="0"/>
              <a:t>  Increasing a decreases S for all cases, with the least effect felt by slotted non-persistence CSMA/CD. </a:t>
            </a:r>
          </a:p>
          <a:p>
            <a:pPr>
              <a:buFont typeface="Arial" pitchFamily="34" charset="0"/>
              <a:buChar char="•"/>
            </a:pPr>
            <a:endParaRPr lang="en-US" dirty="0" smtClean="0"/>
          </a:p>
          <a:p>
            <a:pPr>
              <a:buFont typeface="Arial" pitchFamily="34" charset="0"/>
              <a:buChar char="•"/>
            </a:pPr>
            <a:r>
              <a:rPr lang="en-US" dirty="0" smtClean="0"/>
              <a:t> That is due to the fact that:</a:t>
            </a:r>
          </a:p>
          <a:p>
            <a:endParaRPr lang="en-US" dirty="0" smtClean="0"/>
          </a:p>
          <a:p>
            <a:pPr lvl="1"/>
            <a:r>
              <a:rPr lang="en-US" dirty="0" smtClean="0"/>
              <a:t>longer propagation delays cause the contention period to become:</a:t>
            </a:r>
          </a:p>
          <a:p>
            <a:pPr lvl="1"/>
            <a:r>
              <a:rPr lang="en-US" dirty="0" smtClean="0"/>
              <a:t>	</a:t>
            </a:r>
            <a:r>
              <a:rPr lang="en-US" b="1" dirty="0" smtClean="0"/>
              <a:t>A) larger</a:t>
            </a:r>
            <a:r>
              <a:rPr lang="en-US" dirty="0" smtClean="0"/>
              <a:t> because collision detection occurs later. </a:t>
            </a:r>
          </a:p>
          <a:p>
            <a:pPr marL="914400" lvl="1" indent="-53975"/>
            <a:r>
              <a:rPr lang="en-US" b="1" dirty="0" smtClean="0"/>
              <a:t>	B) more numerous</a:t>
            </a:r>
            <a:r>
              <a:rPr lang="en-US" dirty="0" smtClean="0"/>
              <a:t>. because carrier sensing is based on   less current information. </a:t>
            </a:r>
          </a:p>
          <a:p>
            <a:pPr lvl="1">
              <a:buFont typeface="Arial" pitchFamily="34" charset="0"/>
              <a:buChar char="•"/>
            </a:pPr>
            <a:endParaRPr lang="en-US" dirty="0" smtClean="0"/>
          </a:p>
          <a:p>
            <a:endParaRPr lang="en-US"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4516" name="Slide Number Placeholder 3"/>
          <p:cNvSpPr>
            <a:spLocks noGrp="1"/>
          </p:cNvSpPr>
          <p:nvPr>
            <p:ph type="sldNum" sz="quarter" idx="12"/>
          </p:nvPr>
        </p:nvSpPr>
        <p:spPr>
          <a:noFill/>
        </p:spPr>
        <p:txBody>
          <a:bodyPr/>
          <a:lstStyle/>
          <a:p>
            <a:fld id="{16F5702B-77A5-41FB-8426-45F6133BE9B9}" type="slidenum">
              <a:rPr lang="en-US" smtClean="0">
                <a:latin typeface="Arial" pitchFamily="34" charset="0"/>
              </a:rPr>
              <a:pPr/>
              <a:t>56</a:t>
            </a:fld>
            <a:endParaRPr lang="en-US" smtClean="0">
              <a:latin typeface="Arial" pitchFamily="34" charset="0"/>
            </a:endParaRPr>
          </a:p>
        </p:txBody>
      </p:sp>
      <p:sp>
        <p:nvSpPr>
          <p:cNvPr id="64517"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64518"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4519"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4520"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4521"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pic>
        <p:nvPicPr>
          <p:cNvPr id="64522" name="Picture 11" descr="Picture 030"/>
          <p:cNvPicPr>
            <a:picLocks noChangeAspect="1" noChangeArrowheads="1"/>
          </p:cNvPicPr>
          <p:nvPr/>
        </p:nvPicPr>
        <p:blipFill>
          <a:blip r:embed="rId2"/>
          <a:srcRect/>
          <a:stretch>
            <a:fillRect/>
          </a:stretch>
        </p:blipFill>
        <p:spPr bwMode="auto">
          <a:xfrm>
            <a:off x="1143000" y="1447800"/>
            <a:ext cx="6858000" cy="4872038"/>
          </a:xfrm>
          <a:prstGeom prst="rect">
            <a:avLst/>
          </a:prstGeom>
          <a:noFill/>
          <a:ln w="9525">
            <a:noFill/>
            <a:miter lim="800000"/>
            <a:headEnd/>
            <a:tailEnd/>
          </a:ln>
        </p:spPr>
      </p:pic>
      <p:sp>
        <p:nvSpPr>
          <p:cNvPr id="64523" name="Rectangle 5"/>
          <p:cNvSpPr>
            <a:spLocks noChangeArrowheads="1"/>
          </p:cNvSpPr>
          <p:nvPr/>
        </p:nvSpPr>
        <p:spPr bwMode="auto">
          <a:xfrm>
            <a:off x="457200" y="612775"/>
            <a:ext cx="6408399"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Performance Analysis CSMA/CD</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C13BBCA-48B3-4D8A-B04F-C08E67F14A47}" type="slidenum">
              <a:rPr lang="en-US" smtClean="0"/>
              <a:pPr>
                <a:defRPr/>
              </a:pPr>
              <a:t>57</a:t>
            </a:fld>
            <a:endParaRPr lang="en-US" dirty="0"/>
          </a:p>
        </p:txBody>
      </p:sp>
      <p:sp>
        <p:nvSpPr>
          <p:cNvPr id="3" name="TextBox 2"/>
          <p:cNvSpPr txBox="1"/>
          <p:nvPr/>
        </p:nvSpPr>
        <p:spPr>
          <a:xfrm>
            <a:off x="381000" y="1752600"/>
            <a:ext cx="8153400" cy="3847207"/>
          </a:xfrm>
          <a:prstGeom prst="rect">
            <a:avLst/>
          </a:prstGeom>
          <a:noFill/>
        </p:spPr>
        <p:txBody>
          <a:bodyPr wrap="square" rtlCol="0">
            <a:spAutoFit/>
          </a:bodyPr>
          <a:lstStyle/>
          <a:p>
            <a:r>
              <a:rPr lang="en-US" sz="2800" b="1" dirty="0" smtClean="0"/>
              <a:t>NOTES</a:t>
            </a:r>
          </a:p>
          <a:p>
            <a:endParaRPr lang="en-US" dirty="0" smtClean="0"/>
          </a:p>
          <a:p>
            <a:r>
              <a:rPr lang="en-US" dirty="0" smtClean="0"/>
              <a:t>The previous figure assumes the backoff times are drown from exponential distribution.</a:t>
            </a:r>
          </a:p>
          <a:p>
            <a:endParaRPr lang="en-US" dirty="0" smtClean="0"/>
          </a:p>
          <a:p>
            <a:pPr>
              <a:buFont typeface="Arial" pitchFamily="34" charset="0"/>
              <a:buChar char="•"/>
            </a:pPr>
            <a:r>
              <a:rPr lang="en-US" dirty="0" smtClean="0"/>
              <a:t>The infinite population of CSMA/CD is unstable.</a:t>
            </a:r>
          </a:p>
          <a:p>
            <a:pPr>
              <a:buFont typeface="Arial" pitchFamily="34" charset="0"/>
              <a:buChar char="•"/>
            </a:pPr>
            <a:endParaRPr lang="en-US" dirty="0" smtClean="0"/>
          </a:p>
          <a:p>
            <a:pPr>
              <a:buFont typeface="Arial" pitchFamily="34" charset="0"/>
              <a:buChar char="•"/>
            </a:pPr>
            <a:r>
              <a:rPr lang="en-US" dirty="0" smtClean="0"/>
              <a:t>The finite population networks, practical, can be made stable by increasing the mean backoff time to sufficiently very large value.</a:t>
            </a:r>
          </a:p>
          <a:p>
            <a:endParaRPr lang="en-US"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40" name="Slide Number Placeholder 3"/>
          <p:cNvSpPr>
            <a:spLocks noGrp="1"/>
          </p:cNvSpPr>
          <p:nvPr>
            <p:ph type="sldNum" sz="quarter" idx="12"/>
          </p:nvPr>
        </p:nvSpPr>
        <p:spPr>
          <a:noFill/>
        </p:spPr>
        <p:txBody>
          <a:bodyPr/>
          <a:lstStyle/>
          <a:p>
            <a:fld id="{A93633D9-A5A1-4549-A3B1-80FE8240ABC9}" type="slidenum">
              <a:rPr lang="en-US" smtClean="0">
                <a:latin typeface="Arial" pitchFamily="34" charset="0"/>
              </a:rPr>
              <a:pPr/>
              <a:t>58</a:t>
            </a:fld>
            <a:endParaRPr lang="en-US" smtClean="0">
              <a:latin typeface="Arial" pitchFamily="34" charset="0"/>
            </a:endParaRPr>
          </a:p>
        </p:txBody>
      </p:sp>
      <p:sp>
        <p:nvSpPr>
          <p:cNvPr id="65541"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65542"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5543"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5544"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5545"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5546" name="Rectangle 5"/>
          <p:cNvSpPr>
            <a:spLocks noChangeArrowheads="1"/>
          </p:cNvSpPr>
          <p:nvPr/>
        </p:nvSpPr>
        <p:spPr bwMode="auto">
          <a:xfrm>
            <a:off x="457200" y="381000"/>
            <a:ext cx="6477000" cy="525401"/>
          </a:xfrm>
          <a:prstGeom prst="rect">
            <a:avLst/>
          </a:prstGeom>
          <a:noFill/>
          <a:ln w="9525">
            <a:noFill/>
            <a:miter lim="800000"/>
            <a:headEnd/>
            <a:tailEnd/>
          </a:ln>
        </p:spPr>
        <p:txBody>
          <a:bodyPr wrap="square" lIns="90000" tIns="46800" rIns="90000" bIns="46800" anchor="ctr">
            <a:spAutoFit/>
          </a:bodyPr>
          <a:lstStyle/>
          <a:p>
            <a:pPr eaLnBrk="1" hangingPunct="1">
              <a:defRPr/>
            </a:pPr>
            <a:r>
              <a:rPr lang="en-US" sz="2800" cap="small" dirty="0">
                <a:solidFill>
                  <a:srgbClr val="CC3300"/>
                </a:solidFill>
                <a:latin typeface="Arial Black" pitchFamily="34" charset="0"/>
              </a:rPr>
              <a:t>Performance Analysis CSMA/CD</a:t>
            </a:r>
          </a:p>
        </p:txBody>
      </p:sp>
      <p:pic>
        <p:nvPicPr>
          <p:cNvPr id="65547" name="Picture 12" descr="Picture 031"/>
          <p:cNvPicPr>
            <a:picLocks noChangeAspect="1" noChangeArrowheads="1"/>
          </p:cNvPicPr>
          <p:nvPr/>
        </p:nvPicPr>
        <p:blipFill>
          <a:blip r:embed="rId2"/>
          <a:srcRect/>
          <a:stretch>
            <a:fillRect/>
          </a:stretch>
        </p:blipFill>
        <p:spPr bwMode="auto">
          <a:xfrm>
            <a:off x="762000" y="1447800"/>
            <a:ext cx="7239000" cy="4876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C13BBCA-48B3-4D8A-B04F-C08E67F14A47}" type="slidenum">
              <a:rPr lang="en-US" smtClean="0"/>
              <a:pPr>
                <a:defRPr/>
              </a:pPr>
              <a:t>59</a:t>
            </a:fld>
            <a:endParaRPr lang="en-US" dirty="0"/>
          </a:p>
        </p:txBody>
      </p:sp>
      <p:sp>
        <p:nvSpPr>
          <p:cNvPr id="3" name="TextBox 2"/>
          <p:cNvSpPr txBox="1"/>
          <p:nvPr/>
        </p:nvSpPr>
        <p:spPr>
          <a:xfrm>
            <a:off x="304800" y="533400"/>
            <a:ext cx="8153400" cy="5693866"/>
          </a:xfrm>
          <a:prstGeom prst="rect">
            <a:avLst/>
          </a:prstGeom>
          <a:noFill/>
        </p:spPr>
        <p:txBody>
          <a:bodyPr wrap="square" rtlCol="0">
            <a:spAutoFit/>
          </a:bodyPr>
          <a:lstStyle/>
          <a:p>
            <a:r>
              <a:rPr lang="en-US" sz="2800" b="1" dirty="0" smtClean="0"/>
              <a:t>NOTES</a:t>
            </a:r>
          </a:p>
          <a:p>
            <a:endParaRPr lang="en-US" dirty="0" smtClean="0"/>
          </a:p>
          <a:p>
            <a:r>
              <a:rPr lang="en-US" dirty="0" smtClean="0"/>
              <a:t>In the previous figure, a = 0.01 and </a:t>
            </a:r>
            <a:r>
              <a:rPr lang="el-GR" dirty="0" smtClean="0"/>
              <a:t>γ</a:t>
            </a:r>
            <a:r>
              <a:rPr lang="en-US" dirty="0" smtClean="0"/>
              <a:t> =1</a:t>
            </a:r>
          </a:p>
          <a:p>
            <a:endParaRPr lang="en-US" dirty="0" smtClean="0"/>
          </a:p>
          <a:p>
            <a:pPr>
              <a:buFont typeface="Arial" pitchFamily="34" charset="0"/>
              <a:buChar char="•"/>
            </a:pPr>
            <a:r>
              <a:rPr lang="en-US" dirty="0" smtClean="0"/>
              <a:t> For CD protocols, the figure shows the improvement in maximum throughput achieved by CSMA/CD over all others. </a:t>
            </a:r>
          </a:p>
          <a:p>
            <a:pPr>
              <a:buFont typeface="Arial" pitchFamily="34" charset="0"/>
              <a:buChar char="•"/>
            </a:pPr>
            <a:endParaRPr lang="en-US" dirty="0" smtClean="0"/>
          </a:p>
          <a:p>
            <a:pPr>
              <a:buFont typeface="Arial" pitchFamily="34" charset="0"/>
              <a:buChar char="•"/>
            </a:pPr>
            <a:r>
              <a:rPr lang="en-US" dirty="0" smtClean="0"/>
              <a:t>Since CSMA/CD maintain a throughput relatively high and close to the maximum over a large range of offered Load suggests that CSMA/CD is probably </a:t>
            </a:r>
            <a:r>
              <a:rPr lang="en-US" b="1" dirty="0" smtClean="0"/>
              <a:t>more stable </a:t>
            </a:r>
            <a:r>
              <a:rPr lang="en-US" dirty="0" smtClean="0"/>
              <a:t>than other random access protocols</a:t>
            </a:r>
          </a:p>
          <a:p>
            <a:pPr>
              <a:buFont typeface="Arial" pitchFamily="34" charset="0"/>
              <a:buChar char="•"/>
            </a:pPr>
            <a:endParaRPr lang="en-US" b="1" dirty="0" smtClean="0"/>
          </a:p>
          <a:p>
            <a:pPr>
              <a:buFont typeface="Arial" pitchFamily="34" charset="0"/>
              <a:buChar char="•"/>
            </a:pPr>
            <a:r>
              <a:rPr lang="en-US" b="1" dirty="0" smtClean="0"/>
              <a:t>Notice that: </a:t>
            </a:r>
            <a:r>
              <a:rPr lang="en-US" dirty="0" smtClean="0"/>
              <a:t> this improvement is to a large extent depend on a. this is shown in the next figure.</a:t>
            </a:r>
            <a:endParaRPr lang="en-US" b="1" dirty="0" smtClean="0"/>
          </a:p>
          <a:p>
            <a:endParaRPr lang="en-US"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64" name="Slide Number Placeholder 3"/>
          <p:cNvSpPr>
            <a:spLocks noGrp="1"/>
          </p:cNvSpPr>
          <p:nvPr>
            <p:ph type="sldNum" sz="quarter" idx="12"/>
          </p:nvPr>
        </p:nvSpPr>
        <p:spPr>
          <a:noFill/>
        </p:spPr>
        <p:txBody>
          <a:bodyPr/>
          <a:lstStyle/>
          <a:p>
            <a:fld id="{68A208F1-E21E-4890-9520-2D8AF3715DDB}" type="slidenum">
              <a:rPr lang="en-US" smtClean="0">
                <a:latin typeface="Arial" pitchFamily="34" charset="0"/>
              </a:rPr>
              <a:pPr/>
              <a:t>60</a:t>
            </a:fld>
            <a:endParaRPr lang="en-US" smtClean="0">
              <a:latin typeface="Arial" pitchFamily="34" charset="0"/>
            </a:endParaRPr>
          </a:p>
        </p:txBody>
      </p:sp>
      <p:sp>
        <p:nvSpPr>
          <p:cNvPr id="66565" name="Rectangle 7"/>
          <p:cNvSpPr>
            <a:spLocks noChangeArrowheads="1"/>
          </p:cNvSpPr>
          <p:nvPr/>
        </p:nvSpPr>
        <p:spPr bwMode="auto">
          <a:xfrm>
            <a:off x="457200" y="1295400"/>
            <a:ext cx="8686800" cy="1200150"/>
          </a:xfrm>
          <a:prstGeom prst="rect">
            <a:avLst/>
          </a:prstGeom>
          <a:noFill/>
          <a:ln w="9525">
            <a:noFill/>
            <a:miter lim="800000"/>
            <a:headEnd/>
            <a:tailEnd/>
          </a:ln>
        </p:spPr>
        <p:txBody>
          <a:bodyPr>
            <a:spAutoFit/>
          </a:bodyPr>
          <a:lstStyle/>
          <a:p>
            <a:r>
              <a:rPr lang="en-US">
                <a:latin typeface="Arial" pitchFamily="34" charset="0"/>
                <a:cs typeface="Arial" pitchFamily="34" charset="0"/>
              </a:rPr>
              <a:t> </a:t>
            </a:r>
          </a:p>
          <a:p>
            <a:pPr>
              <a:buFont typeface="Arial" pitchFamily="34" charset="0"/>
              <a:buChar char="•"/>
            </a:pPr>
            <a:endParaRPr lang="en-US">
              <a:latin typeface="Arial" pitchFamily="34" charset="0"/>
              <a:cs typeface="Arial" pitchFamily="34" charset="0"/>
            </a:endParaRPr>
          </a:p>
          <a:p>
            <a:endParaRPr lang="en-US">
              <a:latin typeface="Arial" pitchFamily="34" charset="0"/>
              <a:cs typeface="Arial" pitchFamily="34" charset="0"/>
            </a:endParaRPr>
          </a:p>
        </p:txBody>
      </p:sp>
      <p:sp>
        <p:nvSpPr>
          <p:cNvPr id="66566" name="Rectangle 3"/>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6567" name="Rectangle 5"/>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6568" name="Rectangle 10"/>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6569" name="Rectangle 2"/>
          <p:cNvSpPr>
            <a:spLocks noChangeArrowheads="1"/>
          </p:cNvSpPr>
          <p:nvPr/>
        </p:nvSpPr>
        <p:spPr bwMode="auto">
          <a:xfrm>
            <a:off x="0" y="0"/>
            <a:ext cx="9144000" cy="0"/>
          </a:xfrm>
          <a:prstGeom prst="rect">
            <a:avLst/>
          </a:prstGeom>
          <a:noFill/>
          <a:ln w="9525">
            <a:noFill/>
            <a:miter lim="800000"/>
            <a:headEnd/>
            <a:tailEnd/>
          </a:ln>
        </p:spPr>
        <p:txBody>
          <a:bodyPr wrap="none" lIns="90000" tIns="46800" rIns="90000" bIns="46800" anchor="ctr">
            <a:spAutoFit/>
          </a:bodyPr>
          <a:lstStyle/>
          <a:p>
            <a:endParaRPr lang="en-US"/>
          </a:p>
        </p:txBody>
      </p:sp>
      <p:sp>
        <p:nvSpPr>
          <p:cNvPr id="66570" name="Rectangle 5"/>
          <p:cNvSpPr>
            <a:spLocks noChangeArrowheads="1"/>
          </p:cNvSpPr>
          <p:nvPr/>
        </p:nvSpPr>
        <p:spPr bwMode="auto">
          <a:xfrm>
            <a:off x="457200" y="612775"/>
            <a:ext cx="6408399" cy="525401"/>
          </a:xfrm>
          <a:prstGeom prst="rect">
            <a:avLst/>
          </a:prstGeom>
          <a:noFill/>
          <a:ln w="9525">
            <a:noFill/>
            <a:miter lim="800000"/>
            <a:headEnd/>
            <a:tailEnd/>
          </a:ln>
        </p:spPr>
        <p:txBody>
          <a:bodyPr wrap="none" lIns="90000" tIns="46800" rIns="90000" bIns="46800" anchor="ctr">
            <a:spAutoFit/>
          </a:bodyPr>
          <a:lstStyle/>
          <a:p>
            <a:pPr eaLnBrk="1" hangingPunct="1">
              <a:defRPr/>
            </a:pPr>
            <a:r>
              <a:rPr lang="en-US" sz="2800" cap="small" dirty="0">
                <a:solidFill>
                  <a:srgbClr val="CC3300"/>
                </a:solidFill>
                <a:latin typeface="Arial Black" pitchFamily="34" charset="0"/>
              </a:rPr>
              <a:t>Performance Analysis CSMA/CD</a:t>
            </a:r>
          </a:p>
        </p:txBody>
      </p:sp>
      <p:pic>
        <p:nvPicPr>
          <p:cNvPr id="66571" name="Picture 10" descr="Picture 032"/>
          <p:cNvPicPr>
            <a:picLocks noChangeAspect="1" noChangeArrowheads="1"/>
          </p:cNvPicPr>
          <p:nvPr/>
        </p:nvPicPr>
        <p:blipFill>
          <a:blip r:embed="rId2"/>
          <a:srcRect/>
          <a:stretch>
            <a:fillRect/>
          </a:stretch>
        </p:blipFill>
        <p:spPr bwMode="auto">
          <a:xfrm>
            <a:off x="381000" y="1447800"/>
            <a:ext cx="7620000" cy="49577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11595</TotalTime>
  <Words>1733</Words>
  <Application>Microsoft PowerPoint</Application>
  <PresentationFormat>On-screen Show (4:3)</PresentationFormat>
  <Paragraphs>344</Paragraphs>
  <Slides>60</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60</vt:i4>
      </vt:variant>
    </vt:vector>
  </HeadingPairs>
  <TitlesOfParts>
    <vt:vector size="63" baseType="lpstr">
      <vt:lpstr>Oriel</vt:lpstr>
      <vt:lpstr>Equation</vt:lpstr>
      <vt:lpstr>Document</vt:lpstr>
      <vt:lpstr>Random Access Networks</vt:lpstr>
      <vt:lpstr>Slide 2</vt:lpstr>
      <vt:lpstr>Slide 3</vt:lpstr>
      <vt:lpstr>Slide 4</vt:lpstr>
      <vt:lpstr>Slide 5</vt:lpstr>
      <vt:lpstr>Slide 6</vt:lpstr>
      <vt:lpstr>Slide 7</vt:lpstr>
      <vt:lpstr>Slide 8</vt:lpstr>
      <vt:lpstr>Slide 9</vt:lpstr>
      <vt:lpstr>Slide 10</vt:lpstr>
      <vt:lpstr>Slide 11</vt:lpstr>
      <vt:lpstr>Slide 12</vt:lpstr>
      <vt:lpstr>Throughput Analysis CSMA</vt:lpstr>
      <vt:lpstr>Throughput Analysis CSMA</vt:lpstr>
      <vt:lpstr>Throughput Analysis</vt:lpstr>
      <vt:lpstr>Throughput Analysis CSMA</vt:lpstr>
      <vt:lpstr>Throughput Analysis</vt:lpstr>
      <vt:lpstr>Throughput Analysis CSMA, E[U]</vt:lpstr>
      <vt:lpstr>Throughput Analysis CSMA, E[I]</vt:lpstr>
      <vt:lpstr>Throughput Analysis CSMA, E[B]</vt:lpstr>
      <vt:lpstr>Throughput Analysis CSMA, E[B]</vt:lpstr>
      <vt:lpstr>Throughput Analysis CSMA, E[B]</vt:lpstr>
      <vt:lpstr>Throughput Analysis CSMA</vt:lpstr>
      <vt:lpstr>Slide 24</vt:lpstr>
      <vt:lpstr>Slide 25</vt:lpstr>
      <vt:lpstr>Slotted CSMA</vt:lpstr>
      <vt:lpstr>Slotted CSMA</vt:lpstr>
      <vt:lpstr>Slotted CSMA</vt:lpstr>
      <vt:lpstr>Slotted CSMA</vt:lpstr>
      <vt:lpstr>Slotted CSMA</vt:lpstr>
      <vt:lpstr>Slide 31</vt:lpstr>
      <vt:lpstr>Slide 32</vt:lpstr>
      <vt:lpstr>Slide 33</vt:lpstr>
      <vt:lpstr>Slide 34</vt:lpstr>
      <vt:lpstr>Slide 35</vt:lpstr>
      <vt:lpstr>Slide 36</vt:lpstr>
      <vt:lpstr>CSMA/CD</vt:lpstr>
      <vt:lpstr>Slide 38</vt:lpstr>
      <vt:lpstr>CSMA/CD: Back off</vt:lpstr>
      <vt:lpstr>Slide 40</vt:lpstr>
      <vt:lpstr>Slide 41</vt:lpstr>
      <vt:lpstr>Throughput Analysis</vt:lpstr>
      <vt:lpstr>Throughput Analysis</vt:lpstr>
      <vt:lpstr>Slide 44</vt:lpstr>
      <vt:lpstr>Throughput Analysis</vt:lpstr>
      <vt:lpstr>Throughput Analysis</vt:lpstr>
      <vt:lpstr>Throughput Analysis</vt:lpstr>
      <vt:lpstr>Slotted CSMA/CD</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coe041-451 LAN/MAN Performance</dc:title>
  <dc:creator>Dr. Ashraf S. Hasan Mahmoud</dc:creator>
  <cp:lastModifiedBy>mayez</cp:lastModifiedBy>
  <cp:revision>620</cp:revision>
  <dcterms:created xsi:type="dcterms:W3CDTF">1999-09-03T12:49:47Z</dcterms:created>
  <dcterms:modified xsi:type="dcterms:W3CDTF">2012-01-13T07:51:55Z</dcterms:modified>
</cp:coreProperties>
</file>