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449" r:id="rId2"/>
    <p:sldId id="450" r:id="rId3"/>
    <p:sldId id="396" r:id="rId4"/>
    <p:sldId id="411" r:id="rId5"/>
    <p:sldId id="417" r:id="rId6"/>
    <p:sldId id="604" r:id="rId7"/>
    <p:sldId id="605" r:id="rId8"/>
    <p:sldId id="606" r:id="rId9"/>
    <p:sldId id="607" r:id="rId10"/>
    <p:sldId id="609" r:id="rId11"/>
    <p:sldId id="683" r:id="rId12"/>
    <p:sldId id="610" r:id="rId13"/>
    <p:sldId id="611" r:id="rId14"/>
    <p:sldId id="612" r:id="rId15"/>
    <p:sldId id="613" r:id="rId16"/>
    <p:sldId id="614" r:id="rId17"/>
    <p:sldId id="412" r:id="rId18"/>
    <p:sldId id="568" r:id="rId19"/>
    <p:sldId id="603" r:id="rId20"/>
    <p:sldId id="616" r:id="rId21"/>
    <p:sldId id="617" r:id="rId22"/>
    <p:sldId id="615" r:id="rId23"/>
    <p:sldId id="618" r:id="rId24"/>
    <p:sldId id="619" r:id="rId25"/>
    <p:sldId id="620" r:id="rId26"/>
    <p:sldId id="621" r:id="rId27"/>
    <p:sldId id="622" r:id="rId28"/>
    <p:sldId id="623" r:id="rId29"/>
    <p:sldId id="624" r:id="rId30"/>
    <p:sldId id="625" r:id="rId31"/>
    <p:sldId id="626" r:id="rId32"/>
    <p:sldId id="627" r:id="rId33"/>
    <p:sldId id="628" r:id="rId34"/>
    <p:sldId id="630" r:id="rId35"/>
    <p:sldId id="631" r:id="rId36"/>
    <p:sldId id="633" r:id="rId37"/>
    <p:sldId id="634" r:id="rId38"/>
    <p:sldId id="635" r:id="rId39"/>
    <p:sldId id="637" r:id="rId40"/>
    <p:sldId id="639" r:id="rId41"/>
    <p:sldId id="659" r:id="rId42"/>
    <p:sldId id="467" r:id="rId43"/>
    <p:sldId id="468" r:id="rId44"/>
    <p:sldId id="471" r:id="rId45"/>
    <p:sldId id="472" r:id="rId46"/>
    <p:sldId id="590" r:id="rId47"/>
    <p:sldId id="473" r:id="rId48"/>
    <p:sldId id="476" r:id="rId49"/>
    <p:sldId id="660" r:id="rId50"/>
    <p:sldId id="589" r:id="rId51"/>
    <p:sldId id="479" r:id="rId52"/>
    <p:sldId id="661" r:id="rId53"/>
    <p:sldId id="591" r:id="rId54"/>
    <p:sldId id="480" r:id="rId55"/>
    <p:sldId id="481" r:id="rId56"/>
    <p:sldId id="482" r:id="rId57"/>
    <p:sldId id="483" r:id="rId58"/>
    <p:sldId id="484" r:id="rId59"/>
    <p:sldId id="486" r:id="rId60"/>
    <p:sldId id="487" r:id="rId61"/>
    <p:sldId id="489" r:id="rId62"/>
    <p:sldId id="594" r:id="rId63"/>
    <p:sldId id="493" r:id="rId64"/>
    <p:sldId id="494" r:id="rId65"/>
    <p:sldId id="495" r:id="rId66"/>
    <p:sldId id="496" r:id="rId67"/>
    <p:sldId id="595" r:id="rId68"/>
    <p:sldId id="596" r:id="rId69"/>
    <p:sldId id="597" r:id="rId70"/>
    <p:sldId id="497" r:id="rId71"/>
    <p:sldId id="663" r:id="rId72"/>
    <p:sldId id="672" r:id="rId73"/>
    <p:sldId id="673" r:id="rId74"/>
    <p:sldId id="682" r:id="rId75"/>
    <p:sldId id="674" r:id="rId76"/>
    <p:sldId id="675" r:id="rId77"/>
    <p:sldId id="676" r:id="rId78"/>
    <p:sldId id="681" r:id="rId79"/>
    <p:sldId id="678" r:id="rId80"/>
    <p:sldId id="662" r:id="rId81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600CC"/>
    <a:srgbClr val="FF0000"/>
    <a:srgbClr val="008000"/>
    <a:srgbClr val="000066"/>
    <a:srgbClr val="FFFFFF"/>
    <a:srgbClr val="CC0000"/>
    <a:srgbClr val="FFCC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094" autoAdjust="0"/>
  </p:normalViewPr>
  <p:slideViewPr>
    <p:cSldViewPr snapToGrid="0">
      <p:cViewPr varScale="1">
        <p:scale>
          <a:sx n="109" d="100"/>
          <a:sy n="109" d="100"/>
        </p:scale>
        <p:origin x="-6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-984" y="-58"/>
      </p:cViewPr>
      <p:guideLst>
        <p:guide orient="horz" pos="3025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53.xml"/><Relationship Id="rId3" Type="http://schemas.openxmlformats.org/officeDocument/2006/relationships/slide" Target="slides/slide42.xml"/><Relationship Id="rId7" Type="http://schemas.openxmlformats.org/officeDocument/2006/relationships/slide" Target="slides/slide52.xml"/><Relationship Id="rId2" Type="http://schemas.openxmlformats.org/officeDocument/2006/relationships/slide" Target="slides/slide14.xml"/><Relationship Id="rId1" Type="http://schemas.openxmlformats.org/officeDocument/2006/relationships/slide" Target="slides/slide1.xml"/><Relationship Id="rId6" Type="http://schemas.openxmlformats.org/officeDocument/2006/relationships/slide" Target="slides/slide51.xml"/><Relationship Id="rId5" Type="http://schemas.openxmlformats.org/officeDocument/2006/relationships/slide" Target="slides/slide49.xml"/><Relationship Id="rId10" Type="http://schemas.openxmlformats.org/officeDocument/2006/relationships/slide" Target="slides/slide70.xml"/><Relationship Id="rId4" Type="http://schemas.openxmlformats.org/officeDocument/2006/relationships/slide" Target="slides/slide45.xml"/><Relationship Id="rId9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353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t" anchorCtr="0" compatLnSpc="1">
            <a:prstTxWarp prst="textNoShape">
              <a:avLst/>
            </a:prstTxWarp>
          </a:bodyPr>
          <a:lstStyle>
            <a:lvl1pPr defTabSz="9667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30675" y="0"/>
            <a:ext cx="32115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2413"/>
            <a:ext cx="313531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b" anchorCtr="0" compatLnSpc="1">
            <a:prstTxWarp prst="textNoShape">
              <a:avLst/>
            </a:prstTxWarp>
          </a:bodyPr>
          <a:lstStyle>
            <a:lvl1pPr defTabSz="9667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30675" y="9142413"/>
            <a:ext cx="321151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4" tIns="48306" rIns="96614" bIns="48306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/>
            </a:lvl1pPr>
          </a:lstStyle>
          <a:p>
            <a:pPr>
              <a:defRPr/>
            </a:pPr>
            <a:fld id="{5648D6DE-C8E1-4BD6-940D-756C7C285E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t" anchorCtr="0" compatLnSpc="1">
            <a:prstTxWarp prst="textNoShape">
              <a:avLst/>
            </a:prstTxWarp>
          </a:bodyPr>
          <a:lstStyle>
            <a:lvl1pPr defTabSz="1020763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t" anchorCtr="0" compatLnSpc="1">
            <a:prstTxWarp prst="textNoShape">
              <a:avLst/>
            </a:prstTxWarp>
          </a:bodyPr>
          <a:lstStyle>
            <a:lvl1pPr algn="r" defTabSz="1020763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b" anchorCtr="0" compatLnSpc="1">
            <a:prstTxWarp prst="textNoShape">
              <a:avLst/>
            </a:prstTxWarp>
          </a:bodyPr>
          <a:lstStyle>
            <a:lvl1pPr defTabSz="1020763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967" tIns="50984" rIns="101967" bIns="50984" numCol="1" anchor="b" anchorCtr="0" compatLnSpc="1">
            <a:prstTxWarp prst="textNoShape">
              <a:avLst/>
            </a:prstTxWarp>
          </a:bodyPr>
          <a:lstStyle>
            <a:lvl1pPr algn="r" defTabSz="1020763">
              <a:defRPr sz="1400"/>
            </a:lvl1pPr>
          </a:lstStyle>
          <a:p>
            <a:pPr>
              <a:defRPr/>
            </a:pPr>
            <a:fld id="{A0F3E512-A217-47A3-8B35-741DC05A95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54D6FD-73CA-410C-85F3-EA014AB854B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9625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solidFill>
            <a:srgbClr val="FFFFFF"/>
          </a:solidFill>
          <a:ln/>
        </p:spPr>
      </p:sp>
      <p:sp>
        <p:nvSpPr>
          <p:cNvPr id="96260" name="Rectangle 3"/>
          <p:cNvSpPr>
            <a:spLocks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5166" tIns="47582" rIns="95166" bIns="47582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B07B66-920A-45E8-95AA-0748601A5AE6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054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No. The complexity is high. Much better to implement the functions with XOR gates.</a:t>
            </a:r>
          </a:p>
          <a:p>
            <a:r>
              <a:rPr lang="en-US" smtClean="0"/>
              <a:t>Also, the sharing of logic can cause 2 bits in error, which for this application</a:t>
            </a:r>
          </a:p>
          <a:p>
            <a:r>
              <a:rPr lang="en-US" smtClean="0"/>
              <a:t>(a Hamming encoder) is not detectable! Note that XOR gates should not be shared in the implementation as well.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A51B3E-9034-4D69-99DE-F0B587C5881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9728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166" tIns="47582" rIns="95166" bIns="47582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4A1B69-93D9-45AE-BB16-F04995348C97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9830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Since the outputs are not specified for the don’t cares, no analysis for correctness is needed.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508CD9-1ED2-4087-A0F6-09EFFB0A2AF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993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Yes, the output combinations 0011 through 1100 occur in response to 0000 through 1001, respectively.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55CAE5-84FF-4445-A5C3-960CDBEBA5C4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0035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solidFill>
            <a:srgbClr val="FFFFFF"/>
          </a:solidFill>
          <a:ln/>
        </p:spPr>
      </p:sp>
      <p:sp>
        <p:nvSpPr>
          <p:cNvPr id="100356" name="Rectangle 3"/>
          <p:cNvSpPr>
            <a:spLocks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5166" tIns="47582" rIns="95166" bIns="47582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BD7560-F921-4CE5-9894-36AD502E20FB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0137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166" tIns="47582" rIns="95166" bIns="47582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6B7226-1638-48AA-A96C-663C0D384223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0240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Number of Inputs = 66</a:t>
            </a:r>
          </a:p>
          <a:p>
            <a:r>
              <a:rPr lang="en-US" smtClean="0"/>
              <a:t>Truth Table Rows = 2</a:t>
            </a:r>
            <a:r>
              <a:rPr lang="en-US" baseline="30000" smtClean="0"/>
              <a:t>66</a:t>
            </a:r>
          </a:p>
          <a:p>
            <a:r>
              <a:rPr lang="en-US" smtClean="0"/>
              <a:t>Equations with up to 66 variables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7D73E5-1FE4-4F59-877B-9DCF5E2073D1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034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No. The total gate input cost remains the same.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C0ABFE-4091-432A-8DEA-90B393BB7D05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044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Go over table explaining how entries were obtained, particularly those containing Xs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51"/>
          <p:cNvSpPr txBox="1">
            <a:spLocks noChangeArrowheads="1"/>
          </p:cNvSpPr>
          <p:nvPr userDrawn="1"/>
        </p:nvSpPr>
        <p:spPr bwMode="auto">
          <a:xfrm>
            <a:off x="1833563" y="5167313"/>
            <a:ext cx="5913437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 b="1"/>
              <a:t>Charles Kime &amp; Thomas Kaminski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>
                <a:cs typeface="Times New Roman" pitchFamily="18" charset="0"/>
              </a:rPr>
              <a:t>© 2004 Pearson Education, Inc.</a:t>
            </a:r>
            <a:br>
              <a:rPr lang="en-US" sz="2200">
                <a:cs typeface="Times New Roman" pitchFamily="18" charset="0"/>
              </a:rPr>
            </a:br>
            <a:r>
              <a:rPr lang="en-US" sz="2200">
                <a:cs typeface="Times New Roman" pitchFamily="18" charset="0"/>
                <a:hlinkClick r:id="" action="ppaction://hlinkshowjump?jump=lastslide"/>
              </a:rPr>
              <a:t>Terms of Use</a:t>
            </a:r>
            <a:r>
              <a:rPr lang="en-US" sz="2200">
                <a:cs typeface="Times New Roman" pitchFamily="18" charset="0"/>
              </a:rPr>
              <a:t/>
            </a:r>
            <a:br>
              <a:rPr lang="en-US" sz="2200">
                <a:cs typeface="Times New Roman" pitchFamily="18" charset="0"/>
              </a:rPr>
            </a:br>
            <a:r>
              <a:rPr lang="en-US">
                <a:cs typeface="Times New Roman" pitchFamily="18" charset="0"/>
              </a:rPr>
              <a:t>(Hyperlinks are active in View Show mode)</a:t>
            </a:r>
          </a:p>
        </p:txBody>
      </p:sp>
      <p:sp>
        <p:nvSpPr>
          <p:cNvPr id="3" name="Text Box 1052"/>
          <p:cNvSpPr txBox="1">
            <a:spLocks noChangeArrowheads="1"/>
          </p:cNvSpPr>
          <p:nvPr userDrawn="1"/>
        </p:nvSpPr>
        <p:spPr bwMode="auto">
          <a:xfrm>
            <a:off x="1301750" y="2847975"/>
            <a:ext cx="697865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4000" b="1">
                <a:solidFill>
                  <a:schemeClr val="hlink"/>
                </a:solidFill>
                <a:latin typeface="Helvetica" pitchFamily="34" charset="0"/>
              </a:rPr>
              <a:t>Chapter 3 – Combinational Logic Design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400" b="1">
                <a:solidFill>
                  <a:schemeClr val="hlink"/>
                </a:solidFill>
                <a:latin typeface="Helvetica" pitchFamily="34" charset="0"/>
              </a:rPr>
              <a:t>Part 1 – </a:t>
            </a:r>
            <a:r>
              <a:rPr lang="en-US" sz="2400" b="1">
                <a:solidFill>
                  <a:schemeClr val="hlink"/>
                </a:solidFill>
              </a:rPr>
              <a:t>Implementation Technology and Logic Design </a:t>
            </a:r>
          </a:p>
        </p:txBody>
      </p:sp>
      <p:sp>
        <p:nvSpPr>
          <p:cNvPr id="4" name="Text Box 1053"/>
          <p:cNvSpPr txBox="1">
            <a:spLocks noChangeArrowheads="1"/>
          </p:cNvSpPr>
          <p:nvPr userDrawn="1"/>
        </p:nvSpPr>
        <p:spPr bwMode="auto">
          <a:xfrm>
            <a:off x="904875" y="2179638"/>
            <a:ext cx="777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3200" b="1"/>
              <a:t>Logic and Computer Design Fundamentals</a:t>
            </a:r>
          </a:p>
        </p:txBody>
      </p:sp>
      <p:sp>
        <p:nvSpPr>
          <p:cNvPr id="5" name="Line 1054"/>
          <p:cNvSpPr>
            <a:spLocks noChangeShapeType="1"/>
          </p:cNvSpPr>
          <p:nvPr userDrawn="1"/>
        </p:nvSpPr>
        <p:spPr bwMode="auto">
          <a:xfrm>
            <a:off x="579438" y="1935163"/>
            <a:ext cx="8015287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3992250A-48BF-4BD9-9C56-429BBF09E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8438" y="0"/>
            <a:ext cx="1943100" cy="63420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963" y="0"/>
            <a:ext cx="5680075" cy="63420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9B94E64F-6FA5-4654-A9F6-BF9E5BB6F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BA290870-ACC4-4230-B119-43D33EF40A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6B4DB220-BF28-40A3-8067-EE086A8349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1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5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5B6895AF-4C21-4029-87F5-0B4013F4BD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33882A22-5720-4198-9623-DAA022543E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3DB8D036-5334-4FBF-A6CA-B0250E14E0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ED1B7A36-EEBD-424B-A82A-96693431AC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CFB15CC3-CCB5-4E88-8452-852838758E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80057480-88C4-4C81-8974-1083D58A84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7" descr="watermark"/>
          <p:cNvPicPr>
            <a:picLocks noChangeAspect="1" noChangeArrowheads="1"/>
          </p:cNvPicPr>
          <p:nvPr userDrawn="1"/>
        </p:nvPicPr>
        <p:blipFill>
          <a:blip r:embed="rId13" cstate="print"/>
          <a:srcRect t="39345"/>
          <a:stretch>
            <a:fillRect/>
          </a:stretch>
        </p:blipFill>
        <p:spPr bwMode="auto">
          <a:xfrm>
            <a:off x="693738" y="6353175"/>
            <a:ext cx="22304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2" name="Text Box 48"/>
          <p:cNvSpPr txBox="1">
            <a:spLocks noChangeArrowheads="1"/>
          </p:cNvSpPr>
          <p:nvPr userDrawn="1"/>
        </p:nvSpPr>
        <p:spPr bwMode="auto">
          <a:xfrm>
            <a:off x="696913" y="6338888"/>
            <a:ext cx="2728912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n-US" sz="2800" b="1">
              <a:solidFill>
                <a:schemeClr val="accent2"/>
              </a:solidFill>
            </a:endParaRPr>
          </a:p>
        </p:txBody>
      </p:sp>
      <p:sp>
        <p:nvSpPr>
          <p:cNvPr id="1074" name="Rectangle 5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37350" y="6489700"/>
            <a:ext cx="23812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Chapter 3 - Part 1        </a:t>
            </a:r>
            <a:fld id="{C9D31A5D-E9D3-4368-9380-A3A1592ABD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75" name="Line 51"/>
          <p:cNvSpPr>
            <a:spLocks noChangeShapeType="1"/>
          </p:cNvSpPr>
          <p:nvPr userDrawn="1"/>
        </p:nvSpPr>
        <p:spPr bwMode="auto">
          <a:xfrm>
            <a:off x="581025" y="1173163"/>
            <a:ext cx="8015288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30" name="Rectangle 52"/>
          <p:cNvSpPr>
            <a:spLocks noGrp="1" noChangeArrowheads="1"/>
          </p:cNvSpPr>
          <p:nvPr>
            <p:ph type="title"/>
          </p:nvPr>
        </p:nvSpPr>
        <p:spPr bwMode="auto">
          <a:xfrm>
            <a:off x="715963" y="0"/>
            <a:ext cx="77724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314450"/>
            <a:ext cx="7772400" cy="502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Char char="•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Char char="•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517650" y="738188"/>
            <a:ext cx="6070600" cy="1027974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en-US" sz="3200" b="1" dirty="0">
                <a:solidFill>
                  <a:srgbClr val="000066"/>
                </a:solidFill>
                <a:latin typeface="Arial" pitchFamily="34" charset="0"/>
              </a:rPr>
              <a:t>COE 202: Digital Logic Design</a:t>
            </a:r>
          </a:p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400" dirty="0" smtClean="0">
                <a:solidFill>
                  <a:srgbClr val="000066"/>
                </a:solidFill>
                <a:latin typeface="Arial" pitchFamily="34" charset="0"/>
              </a:rPr>
              <a:t>Courtesy of Dr. </a:t>
            </a: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Radwan E Abdel-Aal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985838" y="2220913"/>
            <a:ext cx="7586662" cy="57943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endParaRPr lang="en-US" sz="32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 rot="10800000" flipV="1">
            <a:off x="161925" y="1792288"/>
            <a:ext cx="8734425" cy="46593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sz="4000" b="1">
                <a:solidFill>
                  <a:srgbClr val="A50021"/>
                </a:solidFill>
                <a:latin typeface="Arial" pitchFamily="34" charset="0"/>
              </a:rPr>
              <a:t>Unit 3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sz="4000" b="1">
                <a:solidFill>
                  <a:srgbClr val="A50021"/>
                </a:solidFill>
                <a:latin typeface="Arial" pitchFamily="34" charset="0"/>
              </a:rPr>
              <a:t>Combinational Logic Design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  <a:buFont typeface="Wingdings" pitchFamily="2" charset="2"/>
              <a:buNone/>
            </a:pPr>
            <a:endParaRPr lang="en-US" sz="2000" b="1">
              <a:solidFill>
                <a:srgbClr val="A50021"/>
              </a:solidFill>
              <a:latin typeface="Arial" pitchFamily="34" charset="0"/>
            </a:endParaRP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>
                <a:solidFill>
                  <a:srgbClr val="336600"/>
                </a:solidFill>
                <a:latin typeface="Arial" pitchFamily="34" charset="0"/>
              </a:rPr>
              <a:t>Chapter 3: - Introduction to Design, with Example</a:t>
            </a: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>
                <a:solidFill>
                  <a:srgbClr val="336600"/>
                </a:solidFill>
                <a:latin typeface="Arial" pitchFamily="34" charset="0"/>
              </a:rPr>
              <a:t> 		- </a:t>
            </a:r>
            <a:r>
              <a:rPr lang="en-US" sz="2800">
                <a:solidFill>
                  <a:srgbClr val="6600CC"/>
                </a:solidFill>
                <a:latin typeface="Arial" pitchFamily="34" charset="0"/>
              </a:rPr>
              <a:t>Combinational Functions and Circuits</a:t>
            </a:r>
            <a:endParaRPr lang="en-US" sz="2800">
              <a:solidFill>
                <a:srgbClr val="336600"/>
              </a:solidFill>
              <a:latin typeface="Arial" pitchFamily="34" charset="0"/>
            </a:endParaRP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endParaRPr lang="en-US" sz="2800">
              <a:solidFill>
                <a:srgbClr val="336600"/>
              </a:solidFill>
              <a:latin typeface="Arial" pitchFamily="34" charset="0"/>
            </a:endParaRPr>
          </a:p>
          <a:p>
            <a:pPr>
              <a:lnSpc>
                <a:spcPct val="65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>
                <a:solidFill>
                  <a:srgbClr val="6600CC"/>
                </a:solidFill>
                <a:latin typeface="Arial" pitchFamily="34" charset="0"/>
              </a:rPr>
              <a:t>Chapter 4: - </a:t>
            </a:r>
            <a:r>
              <a:rPr lang="en-US" sz="2800" b="1">
                <a:solidFill>
                  <a:srgbClr val="FF0000"/>
                </a:solidFill>
                <a:latin typeface="Arial" pitchFamily="34" charset="0"/>
              </a:rPr>
              <a:t>Arithmetic</a:t>
            </a:r>
            <a:r>
              <a:rPr lang="en-US" sz="3200" b="1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Arial" pitchFamily="34" charset="0"/>
              </a:rPr>
              <a:t>Functions and Circuits</a:t>
            </a:r>
          </a:p>
          <a:p>
            <a:pPr>
              <a:lnSpc>
                <a:spcPct val="65000"/>
              </a:lnSpc>
              <a:spcBef>
                <a:spcPct val="20000"/>
              </a:spcBef>
              <a:buFont typeface="Wingdings" pitchFamily="2" charset="2"/>
              <a:buNone/>
            </a:pPr>
            <a:endParaRPr lang="en-US" sz="2800" b="1">
              <a:solidFill>
                <a:srgbClr val="FF0000"/>
              </a:solidFill>
              <a:latin typeface="Arial" pitchFamily="34" charset="0"/>
            </a:endParaRPr>
          </a:p>
          <a:p>
            <a:pPr>
              <a:lnSpc>
                <a:spcPct val="65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sz="2800" b="1">
                <a:solidFill>
                  <a:srgbClr val="008000"/>
                </a:solidFill>
                <a:latin typeface="Arial" pitchFamily="34" charset="0"/>
              </a:rPr>
              <a:t>Handout:     MSI Design Examples</a:t>
            </a:r>
          </a:p>
          <a:p>
            <a:pPr>
              <a:lnSpc>
                <a:spcPct val="65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sz="3200" b="1">
                <a:solidFill>
                  <a:srgbClr val="A50021"/>
                </a:solidFill>
                <a:latin typeface="Arial" pitchFamily="34" charset="0"/>
              </a:rPr>
              <a:t> </a:t>
            </a: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endParaRPr lang="en-US" sz="1000" b="1">
              <a:solidFill>
                <a:srgbClr val="A5002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3A4BD68-FC4B-4539-AB08-9F93D1D01906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3425" y="1123950"/>
            <a:ext cx="7772400" cy="5027613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 startAt="4"/>
            </a:pPr>
            <a:r>
              <a:rPr lang="en-US" smtClean="0">
                <a:cs typeface="Times New Roman" pitchFamily="18" charset="0"/>
              </a:rPr>
              <a:t>Technology Mapping </a:t>
            </a:r>
          </a:p>
          <a:p>
            <a:pPr marL="990600" lvl="1" indent="-533400"/>
            <a:r>
              <a:rPr lang="en-US" sz="2000" smtClean="0">
                <a:cs typeface="Times New Roman" pitchFamily="18" charset="0"/>
              </a:rPr>
              <a:t>Use a library containing  </a:t>
            </a:r>
            <a:r>
              <a:rPr lang="en-US" sz="2000" smtClean="0">
                <a:solidFill>
                  <a:srgbClr val="6600CC"/>
                </a:solidFill>
                <a:cs typeface="Times New Roman" pitchFamily="18" charset="0"/>
              </a:rPr>
              <a:t>inverters, 2-input NAND, 2-input NOR, and 2-2 AOI gates</a:t>
            </a:r>
            <a:r>
              <a:rPr lang="en-US" sz="2000" smtClean="0">
                <a:cs typeface="Times New Roman" pitchFamily="18" charset="0"/>
              </a:rPr>
              <a:t> </a:t>
            </a:r>
          </a:p>
        </p:txBody>
      </p:sp>
      <p:pic>
        <p:nvPicPr>
          <p:cNvPr id="747523" name="Picture 3" descr="fig_3-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5150" y="2244725"/>
            <a:ext cx="3498850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3" name="Group 4"/>
          <p:cNvGrpSpPr>
            <a:grpSpLocks/>
          </p:cNvGrpSpPr>
          <p:nvPr/>
        </p:nvGrpSpPr>
        <p:grpSpPr bwMode="auto">
          <a:xfrm>
            <a:off x="139700" y="2270125"/>
            <a:ext cx="5318125" cy="3878263"/>
            <a:chOff x="267" y="1423"/>
            <a:chExt cx="3350" cy="2443"/>
          </a:xfrm>
        </p:grpSpPr>
        <p:sp>
          <p:nvSpPr>
            <p:cNvPr id="22539" name="Freeform 5"/>
            <p:cNvSpPr>
              <a:spLocks noEditPoints="1"/>
            </p:cNvSpPr>
            <p:nvPr/>
          </p:nvSpPr>
          <p:spPr bwMode="auto">
            <a:xfrm>
              <a:off x="390" y="1493"/>
              <a:ext cx="3102" cy="2286"/>
            </a:xfrm>
            <a:custGeom>
              <a:avLst/>
              <a:gdLst>
                <a:gd name="T0" fmla="*/ 0 w 2214"/>
                <a:gd name="T1" fmla="*/ 0 h 1631"/>
                <a:gd name="T2" fmla="*/ 4493 w 2214"/>
                <a:gd name="T3" fmla="*/ 0 h 1631"/>
                <a:gd name="T4" fmla="*/ 4493 w 2214"/>
                <a:gd name="T5" fmla="*/ 234 h 1631"/>
                <a:gd name="T6" fmla="*/ 5104 w 2214"/>
                <a:gd name="T7" fmla="*/ 234 h 1631"/>
                <a:gd name="T8" fmla="*/ 5050 w 2214"/>
                <a:gd name="T9" fmla="*/ 485 h 1631"/>
                <a:gd name="T10" fmla="*/ 4493 w 2214"/>
                <a:gd name="T11" fmla="*/ 485 h 1631"/>
                <a:gd name="T12" fmla="*/ 4493 w 2214"/>
                <a:gd name="T13" fmla="*/ 845 h 1631"/>
                <a:gd name="T14" fmla="*/ 3873 w 2214"/>
                <a:gd name="T15" fmla="*/ 845 h 1631"/>
                <a:gd name="T16" fmla="*/ 3571 w 2214"/>
                <a:gd name="T17" fmla="*/ 725 h 1631"/>
                <a:gd name="T18" fmla="*/ 567 w 2214"/>
                <a:gd name="T19" fmla="*/ 725 h 1631"/>
                <a:gd name="T20" fmla="*/ 567 w 2214"/>
                <a:gd name="T21" fmla="*/ 1982 h 1631"/>
                <a:gd name="T22" fmla="*/ 0 w 2214"/>
                <a:gd name="T23" fmla="*/ 1986 h 1631"/>
                <a:gd name="T24" fmla="*/ 3039 w 2214"/>
                <a:gd name="T25" fmla="*/ 1986 h 1631"/>
                <a:gd name="T26" fmla="*/ 3039 w 2214"/>
                <a:gd name="T27" fmla="*/ 2343 h 1631"/>
                <a:gd name="T28" fmla="*/ 3484 w 2214"/>
                <a:gd name="T29" fmla="*/ 2343 h 1631"/>
                <a:gd name="T30" fmla="*/ 3793 w 2214"/>
                <a:gd name="T31" fmla="*/ 1672 h 1631"/>
                <a:gd name="T32" fmla="*/ 4493 w 2214"/>
                <a:gd name="T33" fmla="*/ 1672 h 1631"/>
                <a:gd name="T34" fmla="*/ 4493 w 2214"/>
                <a:gd name="T35" fmla="*/ 1931 h 1631"/>
                <a:gd name="T36" fmla="*/ 5041 w 2214"/>
                <a:gd name="T37" fmla="*/ 1931 h 1631"/>
                <a:gd name="T38" fmla="*/ 576 w 2214"/>
                <a:gd name="T39" fmla="*/ 3854 h 1631"/>
                <a:gd name="T40" fmla="*/ 576 w 2214"/>
                <a:gd name="T41" fmla="*/ 2467 h 1631"/>
                <a:gd name="T42" fmla="*/ 4493 w 2214"/>
                <a:gd name="T43" fmla="*/ 2467 h 1631"/>
                <a:gd name="T44" fmla="*/ 4493 w 2214"/>
                <a:gd name="T45" fmla="*/ 2168 h 1631"/>
                <a:gd name="T46" fmla="*/ 5041 w 2214"/>
                <a:gd name="T47" fmla="*/ 2168 h 1631"/>
                <a:gd name="T48" fmla="*/ 3503 w 2214"/>
                <a:gd name="T49" fmla="*/ 973 h 1631"/>
                <a:gd name="T50" fmla="*/ 2633 w 2214"/>
                <a:gd name="T51" fmla="*/ 973 h 1631"/>
                <a:gd name="T52" fmla="*/ 2633 w 2214"/>
                <a:gd name="T53" fmla="*/ 3121 h 1631"/>
                <a:gd name="T54" fmla="*/ 1890 w 2214"/>
                <a:gd name="T55" fmla="*/ 3121 h 1631"/>
                <a:gd name="T56" fmla="*/ 3513 w 2214"/>
                <a:gd name="T57" fmla="*/ 1545 h 1631"/>
                <a:gd name="T58" fmla="*/ 567 w 2214"/>
                <a:gd name="T59" fmla="*/ 1545 h 1631"/>
                <a:gd name="T60" fmla="*/ 3465 w 2214"/>
                <a:gd name="T61" fmla="*/ 1791 h 1631"/>
                <a:gd name="T62" fmla="*/ 2640 w 2214"/>
                <a:gd name="T63" fmla="*/ 1791 h 1631"/>
                <a:gd name="T64" fmla="*/ 1111 w 2214"/>
                <a:gd name="T65" fmla="*/ 4489 h 1631"/>
                <a:gd name="T66" fmla="*/ 6089 w 2214"/>
                <a:gd name="T67" fmla="*/ 4489 h 1631"/>
                <a:gd name="T68" fmla="*/ 743 w 2214"/>
                <a:gd name="T69" fmla="*/ 4056 h 1631"/>
                <a:gd name="T70" fmla="*/ 743 w 2214"/>
                <a:gd name="T71" fmla="*/ 3229 h 1631"/>
                <a:gd name="T72" fmla="*/ 1771 w 2214"/>
                <a:gd name="T73" fmla="*/ 3229 h 1631"/>
                <a:gd name="T74" fmla="*/ 1714 w 2214"/>
                <a:gd name="T75" fmla="*/ 3008 h 1631"/>
                <a:gd name="T76" fmla="*/ 576 w 2214"/>
                <a:gd name="T77" fmla="*/ 3008 h 1631"/>
                <a:gd name="T78" fmla="*/ 3039 w 2214"/>
                <a:gd name="T79" fmla="*/ 4491 h 1631"/>
                <a:gd name="T80" fmla="*/ 3039 w 2214"/>
                <a:gd name="T81" fmla="*/ 2592 h 1631"/>
                <a:gd name="T82" fmla="*/ 3493 w 2214"/>
                <a:gd name="T83" fmla="*/ 2592 h 1631"/>
                <a:gd name="T84" fmla="*/ 5449 w 2214"/>
                <a:gd name="T85" fmla="*/ 2041 h 1631"/>
                <a:gd name="T86" fmla="*/ 6089 w 2214"/>
                <a:gd name="T87" fmla="*/ 2041 h 1631"/>
                <a:gd name="T88" fmla="*/ 5449 w 2214"/>
                <a:gd name="T89" fmla="*/ 352 h 1631"/>
                <a:gd name="T90" fmla="*/ 6089 w 2214"/>
                <a:gd name="T91" fmla="*/ 352 h 163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214"/>
                <a:gd name="T139" fmla="*/ 0 h 1631"/>
                <a:gd name="T140" fmla="*/ 2214 w 2214"/>
                <a:gd name="T141" fmla="*/ 1631 h 163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214" h="1631">
                  <a:moveTo>
                    <a:pt x="0" y="0"/>
                  </a:moveTo>
                  <a:cubicBezTo>
                    <a:pt x="1634" y="0"/>
                    <a:pt x="1634" y="0"/>
                    <a:pt x="1634" y="0"/>
                  </a:cubicBezTo>
                  <a:cubicBezTo>
                    <a:pt x="1634" y="85"/>
                    <a:pt x="1634" y="85"/>
                    <a:pt x="1634" y="85"/>
                  </a:cubicBezTo>
                  <a:cubicBezTo>
                    <a:pt x="1856" y="85"/>
                    <a:pt x="1856" y="85"/>
                    <a:pt x="1856" y="85"/>
                  </a:cubicBezTo>
                  <a:moveTo>
                    <a:pt x="1836" y="176"/>
                  </a:moveTo>
                  <a:cubicBezTo>
                    <a:pt x="1634" y="176"/>
                    <a:pt x="1634" y="176"/>
                    <a:pt x="1634" y="176"/>
                  </a:cubicBezTo>
                  <a:cubicBezTo>
                    <a:pt x="1634" y="307"/>
                    <a:pt x="1634" y="307"/>
                    <a:pt x="1634" y="307"/>
                  </a:cubicBezTo>
                  <a:cubicBezTo>
                    <a:pt x="1408" y="307"/>
                    <a:pt x="1408" y="307"/>
                    <a:pt x="1408" y="307"/>
                  </a:cubicBezTo>
                  <a:moveTo>
                    <a:pt x="1298" y="263"/>
                  </a:moveTo>
                  <a:cubicBezTo>
                    <a:pt x="206" y="263"/>
                    <a:pt x="206" y="263"/>
                    <a:pt x="206" y="263"/>
                  </a:cubicBezTo>
                  <a:cubicBezTo>
                    <a:pt x="206" y="720"/>
                    <a:pt x="206" y="720"/>
                    <a:pt x="206" y="720"/>
                  </a:cubicBezTo>
                  <a:moveTo>
                    <a:pt x="0" y="721"/>
                  </a:moveTo>
                  <a:cubicBezTo>
                    <a:pt x="1105" y="721"/>
                    <a:pt x="1105" y="721"/>
                    <a:pt x="1105" y="721"/>
                  </a:cubicBezTo>
                  <a:cubicBezTo>
                    <a:pt x="1105" y="851"/>
                    <a:pt x="1105" y="851"/>
                    <a:pt x="1105" y="851"/>
                  </a:cubicBezTo>
                  <a:cubicBezTo>
                    <a:pt x="1267" y="851"/>
                    <a:pt x="1267" y="851"/>
                    <a:pt x="1267" y="851"/>
                  </a:cubicBezTo>
                  <a:moveTo>
                    <a:pt x="1379" y="607"/>
                  </a:moveTo>
                  <a:cubicBezTo>
                    <a:pt x="1634" y="607"/>
                    <a:pt x="1634" y="607"/>
                    <a:pt x="1634" y="607"/>
                  </a:cubicBezTo>
                  <a:cubicBezTo>
                    <a:pt x="1634" y="701"/>
                    <a:pt x="1634" y="701"/>
                    <a:pt x="1634" y="701"/>
                  </a:cubicBezTo>
                  <a:cubicBezTo>
                    <a:pt x="1833" y="701"/>
                    <a:pt x="1833" y="701"/>
                    <a:pt x="1833" y="701"/>
                  </a:cubicBezTo>
                  <a:moveTo>
                    <a:pt x="209" y="1400"/>
                  </a:moveTo>
                  <a:cubicBezTo>
                    <a:pt x="209" y="896"/>
                    <a:pt x="209" y="896"/>
                    <a:pt x="209" y="896"/>
                  </a:cubicBezTo>
                  <a:cubicBezTo>
                    <a:pt x="1634" y="896"/>
                    <a:pt x="1634" y="896"/>
                    <a:pt x="1634" y="896"/>
                  </a:cubicBezTo>
                  <a:cubicBezTo>
                    <a:pt x="1634" y="788"/>
                    <a:pt x="1634" y="788"/>
                    <a:pt x="1634" y="788"/>
                  </a:cubicBezTo>
                  <a:cubicBezTo>
                    <a:pt x="1833" y="788"/>
                    <a:pt x="1833" y="788"/>
                    <a:pt x="1833" y="788"/>
                  </a:cubicBezTo>
                  <a:moveTo>
                    <a:pt x="1273" y="353"/>
                  </a:moveTo>
                  <a:cubicBezTo>
                    <a:pt x="957" y="353"/>
                    <a:pt x="957" y="353"/>
                    <a:pt x="957" y="353"/>
                  </a:cubicBezTo>
                  <a:cubicBezTo>
                    <a:pt x="957" y="1134"/>
                    <a:pt x="957" y="1134"/>
                    <a:pt x="957" y="1134"/>
                  </a:cubicBezTo>
                  <a:cubicBezTo>
                    <a:pt x="687" y="1134"/>
                    <a:pt x="687" y="1134"/>
                    <a:pt x="687" y="1134"/>
                  </a:cubicBezTo>
                  <a:moveTo>
                    <a:pt x="1277" y="561"/>
                  </a:moveTo>
                  <a:cubicBezTo>
                    <a:pt x="206" y="561"/>
                    <a:pt x="206" y="561"/>
                    <a:pt x="206" y="561"/>
                  </a:cubicBezTo>
                  <a:moveTo>
                    <a:pt x="1260" y="651"/>
                  </a:moveTo>
                  <a:cubicBezTo>
                    <a:pt x="1260" y="651"/>
                    <a:pt x="964" y="651"/>
                    <a:pt x="960" y="651"/>
                  </a:cubicBezTo>
                  <a:moveTo>
                    <a:pt x="404" y="1630"/>
                  </a:moveTo>
                  <a:cubicBezTo>
                    <a:pt x="2214" y="1630"/>
                    <a:pt x="2214" y="1630"/>
                    <a:pt x="2214" y="1630"/>
                  </a:cubicBezTo>
                  <a:moveTo>
                    <a:pt x="270" y="1473"/>
                  </a:moveTo>
                  <a:cubicBezTo>
                    <a:pt x="270" y="1173"/>
                    <a:pt x="270" y="1173"/>
                    <a:pt x="270" y="1173"/>
                  </a:cubicBezTo>
                  <a:cubicBezTo>
                    <a:pt x="644" y="1173"/>
                    <a:pt x="644" y="1173"/>
                    <a:pt x="644" y="1173"/>
                  </a:cubicBezTo>
                  <a:moveTo>
                    <a:pt x="623" y="1092"/>
                  </a:moveTo>
                  <a:cubicBezTo>
                    <a:pt x="209" y="1092"/>
                    <a:pt x="209" y="1092"/>
                    <a:pt x="209" y="1092"/>
                  </a:cubicBezTo>
                  <a:moveTo>
                    <a:pt x="1105" y="1631"/>
                  </a:moveTo>
                  <a:cubicBezTo>
                    <a:pt x="1105" y="941"/>
                    <a:pt x="1105" y="941"/>
                    <a:pt x="1105" y="941"/>
                  </a:cubicBezTo>
                  <a:cubicBezTo>
                    <a:pt x="1270" y="941"/>
                    <a:pt x="1270" y="941"/>
                    <a:pt x="1270" y="941"/>
                  </a:cubicBezTo>
                  <a:moveTo>
                    <a:pt x="1981" y="741"/>
                  </a:moveTo>
                  <a:cubicBezTo>
                    <a:pt x="2214" y="741"/>
                    <a:pt x="2214" y="741"/>
                    <a:pt x="2214" y="741"/>
                  </a:cubicBezTo>
                  <a:moveTo>
                    <a:pt x="1981" y="128"/>
                  </a:moveTo>
                  <a:cubicBezTo>
                    <a:pt x="2214" y="128"/>
                    <a:pt x="2214" y="128"/>
                    <a:pt x="2214" y="128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0" name="Line 6"/>
            <p:cNvSpPr>
              <a:spLocks noChangeShapeType="1"/>
            </p:cNvSpPr>
            <p:nvPr/>
          </p:nvSpPr>
          <p:spPr bwMode="auto">
            <a:xfrm flipH="1">
              <a:off x="367" y="3581"/>
              <a:ext cx="185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1" name="Freeform 7"/>
            <p:cNvSpPr>
              <a:spLocks/>
            </p:cNvSpPr>
            <p:nvPr/>
          </p:nvSpPr>
          <p:spPr bwMode="auto">
            <a:xfrm>
              <a:off x="768" y="3557"/>
              <a:ext cx="84" cy="225"/>
            </a:xfrm>
            <a:custGeom>
              <a:avLst/>
              <a:gdLst>
                <a:gd name="T0" fmla="*/ 0 w 84"/>
                <a:gd name="T1" fmla="*/ 0 h 225"/>
                <a:gd name="T2" fmla="*/ 0 w 84"/>
                <a:gd name="T3" fmla="*/ 225 h 225"/>
                <a:gd name="T4" fmla="*/ 84 w 84"/>
                <a:gd name="T5" fmla="*/ 225 h 225"/>
                <a:gd name="T6" fmla="*/ 0 60000 65536"/>
                <a:gd name="T7" fmla="*/ 0 60000 65536"/>
                <a:gd name="T8" fmla="*/ 0 60000 65536"/>
                <a:gd name="T9" fmla="*/ 0 w 84"/>
                <a:gd name="T10" fmla="*/ 0 h 225"/>
                <a:gd name="T11" fmla="*/ 84 w 8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4" h="225">
                  <a:moveTo>
                    <a:pt x="0" y="0"/>
                  </a:moveTo>
                  <a:lnTo>
                    <a:pt x="0" y="225"/>
                  </a:lnTo>
                  <a:lnTo>
                    <a:pt x="84" y="22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2" name="Rectangle 8"/>
            <p:cNvSpPr>
              <a:spLocks noChangeArrowheads="1"/>
            </p:cNvSpPr>
            <p:nvPr/>
          </p:nvSpPr>
          <p:spPr bwMode="auto">
            <a:xfrm>
              <a:off x="294" y="1423"/>
              <a:ext cx="8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1400"/>
            </a:p>
          </p:txBody>
        </p:sp>
        <p:sp>
          <p:nvSpPr>
            <p:cNvPr id="22543" name="Rectangle 9"/>
            <p:cNvSpPr>
              <a:spLocks noChangeArrowheads="1"/>
            </p:cNvSpPr>
            <p:nvPr/>
          </p:nvSpPr>
          <p:spPr bwMode="auto">
            <a:xfrm>
              <a:off x="300" y="2434"/>
              <a:ext cx="7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1400"/>
            </a:p>
          </p:txBody>
        </p:sp>
        <p:sp>
          <p:nvSpPr>
            <p:cNvPr id="22544" name="Rectangle 10"/>
            <p:cNvSpPr>
              <a:spLocks noChangeArrowheads="1"/>
            </p:cNvSpPr>
            <p:nvPr/>
          </p:nvSpPr>
          <p:spPr bwMode="auto">
            <a:xfrm>
              <a:off x="272" y="3392"/>
              <a:ext cx="7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1400"/>
            </a:p>
          </p:txBody>
        </p:sp>
        <p:sp>
          <p:nvSpPr>
            <p:cNvPr id="22545" name="Rectangle 11"/>
            <p:cNvSpPr>
              <a:spLocks noChangeArrowheads="1"/>
            </p:cNvSpPr>
            <p:nvPr/>
          </p:nvSpPr>
          <p:spPr bwMode="auto">
            <a:xfrm>
              <a:off x="267" y="3512"/>
              <a:ext cx="8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1400"/>
            </a:p>
          </p:txBody>
        </p:sp>
        <p:sp>
          <p:nvSpPr>
            <p:cNvPr id="22546" name="Rectangle 12"/>
            <p:cNvSpPr>
              <a:spLocks noChangeArrowheads="1"/>
            </p:cNvSpPr>
            <p:nvPr/>
          </p:nvSpPr>
          <p:spPr bwMode="auto">
            <a:xfrm>
              <a:off x="3511" y="1602"/>
              <a:ext cx="10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1400"/>
            </a:p>
          </p:txBody>
        </p:sp>
        <p:sp>
          <p:nvSpPr>
            <p:cNvPr id="22547" name="Rectangle 13"/>
            <p:cNvSpPr>
              <a:spLocks noChangeArrowheads="1"/>
            </p:cNvSpPr>
            <p:nvPr/>
          </p:nvSpPr>
          <p:spPr bwMode="auto">
            <a:xfrm>
              <a:off x="3521" y="2467"/>
              <a:ext cx="8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 sz="1400"/>
            </a:p>
          </p:txBody>
        </p:sp>
        <p:sp>
          <p:nvSpPr>
            <p:cNvPr id="22548" name="Rectangle 14"/>
            <p:cNvSpPr>
              <a:spLocks noChangeArrowheads="1"/>
            </p:cNvSpPr>
            <p:nvPr/>
          </p:nvSpPr>
          <p:spPr bwMode="auto">
            <a:xfrm>
              <a:off x="3509" y="3387"/>
              <a:ext cx="8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Y</a:t>
              </a:r>
              <a:endParaRPr lang="en-US" sz="1400"/>
            </a:p>
          </p:txBody>
        </p:sp>
        <p:sp>
          <p:nvSpPr>
            <p:cNvPr id="22549" name="Rectangle 15"/>
            <p:cNvSpPr>
              <a:spLocks noChangeArrowheads="1"/>
            </p:cNvSpPr>
            <p:nvPr/>
          </p:nvSpPr>
          <p:spPr bwMode="auto">
            <a:xfrm>
              <a:off x="3512" y="3716"/>
              <a:ext cx="6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Z</a:t>
              </a:r>
              <a:endParaRPr lang="en-US" sz="1400"/>
            </a:p>
          </p:txBody>
        </p:sp>
        <p:sp>
          <p:nvSpPr>
            <p:cNvPr id="22550" name="Freeform 16"/>
            <p:cNvSpPr>
              <a:spLocks/>
            </p:cNvSpPr>
            <p:nvPr/>
          </p:nvSpPr>
          <p:spPr bwMode="auto">
            <a:xfrm>
              <a:off x="2376" y="3206"/>
              <a:ext cx="561" cy="186"/>
            </a:xfrm>
            <a:custGeom>
              <a:avLst/>
              <a:gdLst>
                <a:gd name="T0" fmla="*/ 0 w 561"/>
                <a:gd name="T1" fmla="*/ 0 h 186"/>
                <a:gd name="T2" fmla="*/ 292 w 561"/>
                <a:gd name="T3" fmla="*/ 0 h 186"/>
                <a:gd name="T4" fmla="*/ 292 w 561"/>
                <a:gd name="T5" fmla="*/ 186 h 186"/>
                <a:gd name="T6" fmla="*/ 561 w 561"/>
                <a:gd name="T7" fmla="*/ 186 h 18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1"/>
                <a:gd name="T13" fmla="*/ 0 h 186"/>
                <a:gd name="T14" fmla="*/ 561 w 561"/>
                <a:gd name="T15" fmla="*/ 186 h 18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1" h="186">
                  <a:moveTo>
                    <a:pt x="0" y="0"/>
                  </a:moveTo>
                  <a:lnTo>
                    <a:pt x="292" y="0"/>
                  </a:lnTo>
                  <a:lnTo>
                    <a:pt x="292" y="186"/>
                  </a:lnTo>
                  <a:lnTo>
                    <a:pt x="561" y="18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1" name="Line 17"/>
            <p:cNvSpPr>
              <a:spLocks noChangeShapeType="1"/>
            </p:cNvSpPr>
            <p:nvPr/>
          </p:nvSpPr>
          <p:spPr bwMode="auto">
            <a:xfrm>
              <a:off x="3139" y="3452"/>
              <a:ext cx="35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2" name="Freeform 18"/>
            <p:cNvSpPr>
              <a:spLocks/>
            </p:cNvSpPr>
            <p:nvPr/>
          </p:nvSpPr>
          <p:spPr bwMode="auto">
            <a:xfrm>
              <a:off x="1833" y="2750"/>
              <a:ext cx="375" cy="391"/>
            </a:xfrm>
            <a:custGeom>
              <a:avLst/>
              <a:gdLst>
                <a:gd name="T0" fmla="*/ 0 w 375"/>
                <a:gd name="T1" fmla="*/ 0 h 391"/>
                <a:gd name="T2" fmla="*/ 0 w 375"/>
                <a:gd name="T3" fmla="*/ 391 h 391"/>
                <a:gd name="T4" fmla="*/ 375 w 375"/>
                <a:gd name="T5" fmla="*/ 391 h 391"/>
                <a:gd name="T6" fmla="*/ 0 60000 65536"/>
                <a:gd name="T7" fmla="*/ 0 60000 65536"/>
                <a:gd name="T8" fmla="*/ 0 60000 65536"/>
                <a:gd name="T9" fmla="*/ 0 w 375"/>
                <a:gd name="T10" fmla="*/ 0 h 391"/>
                <a:gd name="T11" fmla="*/ 375 w 375"/>
                <a:gd name="T12" fmla="*/ 391 h 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5" h="391">
                  <a:moveTo>
                    <a:pt x="0" y="0"/>
                  </a:moveTo>
                  <a:lnTo>
                    <a:pt x="0" y="391"/>
                  </a:lnTo>
                  <a:lnTo>
                    <a:pt x="375" y="39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3" name="Line 19"/>
            <p:cNvSpPr>
              <a:spLocks noChangeShapeType="1"/>
            </p:cNvSpPr>
            <p:nvPr/>
          </p:nvSpPr>
          <p:spPr bwMode="auto">
            <a:xfrm>
              <a:off x="1939" y="3267"/>
              <a:ext cx="26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4" name="Line 20"/>
            <p:cNvSpPr>
              <a:spLocks noChangeShapeType="1"/>
            </p:cNvSpPr>
            <p:nvPr/>
          </p:nvSpPr>
          <p:spPr bwMode="auto">
            <a:xfrm>
              <a:off x="2388" y="3520"/>
              <a:ext cx="52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5" name="Line 21"/>
            <p:cNvSpPr>
              <a:spLocks noChangeShapeType="1"/>
            </p:cNvSpPr>
            <p:nvPr/>
          </p:nvSpPr>
          <p:spPr bwMode="auto">
            <a:xfrm flipH="1">
              <a:off x="367" y="3455"/>
              <a:ext cx="182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6" name="Freeform 22"/>
            <p:cNvSpPr>
              <a:spLocks/>
            </p:cNvSpPr>
            <p:nvPr/>
          </p:nvSpPr>
          <p:spPr bwMode="auto">
            <a:xfrm>
              <a:off x="2138" y="1828"/>
              <a:ext cx="233" cy="194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384 h 138"/>
                <a:gd name="T4" fmla="*/ 265 w 166"/>
                <a:gd name="T5" fmla="*/ 381 h 138"/>
                <a:gd name="T6" fmla="*/ 459 w 166"/>
                <a:gd name="T7" fmla="*/ 191 h 138"/>
                <a:gd name="T8" fmla="*/ 272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134" y="137"/>
                    <a:pt x="166" y="107"/>
                    <a:pt x="166" y="69"/>
                  </a:cubicBezTo>
                  <a:cubicBezTo>
                    <a:pt x="166" y="31"/>
                    <a:pt x="136" y="0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7" name="Freeform 23"/>
            <p:cNvSpPr>
              <a:spLocks/>
            </p:cNvSpPr>
            <p:nvPr/>
          </p:nvSpPr>
          <p:spPr bwMode="auto">
            <a:xfrm>
              <a:off x="2138" y="2246"/>
              <a:ext cx="233" cy="193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378 h 138"/>
                <a:gd name="T4" fmla="*/ 265 w 166"/>
                <a:gd name="T5" fmla="*/ 378 h 138"/>
                <a:gd name="T6" fmla="*/ 459 w 166"/>
                <a:gd name="T7" fmla="*/ 192 h 138"/>
                <a:gd name="T8" fmla="*/ 272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34" y="138"/>
                    <a:pt x="166" y="107"/>
                    <a:pt x="166" y="70"/>
                  </a:cubicBezTo>
                  <a:cubicBezTo>
                    <a:pt x="166" y="32"/>
                    <a:pt x="135" y="1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8" name="Freeform 24"/>
            <p:cNvSpPr>
              <a:spLocks/>
            </p:cNvSpPr>
            <p:nvPr/>
          </p:nvSpPr>
          <p:spPr bwMode="auto">
            <a:xfrm>
              <a:off x="2138" y="2652"/>
              <a:ext cx="233" cy="194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384 h 138"/>
                <a:gd name="T4" fmla="*/ 265 w 166"/>
                <a:gd name="T5" fmla="*/ 381 h 138"/>
                <a:gd name="T6" fmla="*/ 459 w 166"/>
                <a:gd name="T7" fmla="*/ 191 h 138"/>
                <a:gd name="T8" fmla="*/ 272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134" y="137"/>
                    <a:pt x="166" y="107"/>
                    <a:pt x="166" y="69"/>
                  </a:cubicBezTo>
                  <a:cubicBezTo>
                    <a:pt x="166" y="31"/>
                    <a:pt x="136" y="1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9" name="Freeform 25"/>
            <p:cNvSpPr>
              <a:spLocks/>
            </p:cNvSpPr>
            <p:nvPr/>
          </p:nvSpPr>
          <p:spPr bwMode="auto">
            <a:xfrm>
              <a:off x="2144" y="3108"/>
              <a:ext cx="232" cy="193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378 h 138"/>
                <a:gd name="T4" fmla="*/ 261 w 166"/>
                <a:gd name="T5" fmla="*/ 378 h 138"/>
                <a:gd name="T6" fmla="*/ 453 w 166"/>
                <a:gd name="T7" fmla="*/ 192 h 138"/>
                <a:gd name="T8" fmla="*/ 267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34" y="138"/>
                    <a:pt x="166" y="107"/>
                    <a:pt x="166" y="70"/>
                  </a:cubicBezTo>
                  <a:cubicBezTo>
                    <a:pt x="166" y="32"/>
                    <a:pt x="135" y="1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0" name="Freeform 26"/>
            <p:cNvSpPr>
              <a:spLocks/>
            </p:cNvSpPr>
            <p:nvPr/>
          </p:nvSpPr>
          <p:spPr bwMode="auto">
            <a:xfrm>
              <a:off x="2155" y="3422"/>
              <a:ext cx="233" cy="193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378 h 138"/>
                <a:gd name="T4" fmla="*/ 265 w 166"/>
                <a:gd name="T5" fmla="*/ 378 h 138"/>
                <a:gd name="T6" fmla="*/ 459 w 166"/>
                <a:gd name="T7" fmla="*/ 192 h 138"/>
                <a:gd name="T8" fmla="*/ 272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34" y="138"/>
                    <a:pt x="166" y="107"/>
                    <a:pt x="166" y="70"/>
                  </a:cubicBezTo>
                  <a:cubicBezTo>
                    <a:pt x="166" y="32"/>
                    <a:pt x="135" y="1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1" name="Freeform 27"/>
            <p:cNvSpPr>
              <a:spLocks/>
            </p:cNvSpPr>
            <p:nvPr/>
          </p:nvSpPr>
          <p:spPr bwMode="auto">
            <a:xfrm>
              <a:off x="2916" y="1579"/>
              <a:ext cx="246" cy="195"/>
            </a:xfrm>
            <a:custGeom>
              <a:avLst/>
              <a:gdLst>
                <a:gd name="T0" fmla="*/ 6 w 176"/>
                <a:gd name="T1" fmla="*/ 372 h 139"/>
                <a:gd name="T2" fmla="*/ 55 w 176"/>
                <a:gd name="T3" fmla="*/ 185 h 139"/>
                <a:gd name="T4" fmla="*/ 8 w 176"/>
                <a:gd name="T5" fmla="*/ 8 h 139"/>
                <a:gd name="T6" fmla="*/ 1 w 176"/>
                <a:gd name="T7" fmla="*/ 0 h 139"/>
                <a:gd name="T8" fmla="*/ 158 w 176"/>
                <a:gd name="T9" fmla="*/ 0 h 139"/>
                <a:gd name="T10" fmla="*/ 481 w 176"/>
                <a:gd name="T11" fmla="*/ 185 h 139"/>
                <a:gd name="T12" fmla="*/ 478 w 176"/>
                <a:gd name="T13" fmla="*/ 199 h 139"/>
                <a:gd name="T14" fmla="*/ 158 w 176"/>
                <a:gd name="T15" fmla="*/ 384 h 139"/>
                <a:gd name="T16" fmla="*/ 0 w 176"/>
                <a:gd name="T17" fmla="*/ 384 h 139"/>
                <a:gd name="T18" fmla="*/ 6 w 176"/>
                <a:gd name="T19" fmla="*/ 372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6"/>
                <a:gd name="T31" fmla="*/ 0 h 139"/>
                <a:gd name="T32" fmla="*/ 176 w 176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6" h="139">
                  <a:moveTo>
                    <a:pt x="2" y="135"/>
                  </a:moveTo>
                  <a:cubicBezTo>
                    <a:pt x="14" y="114"/>
                    <a:pt x="20" y="91"/>
                    <a:pt x="20" y="67"/>
                  </a:cubicBezTo>
                  <a:cubicBezTo>
                    <a:pt x="20" y="45"/>
                    <a:pt x="14" y="2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06" y="0"/>
                    <a:pt x="151" y="26"/>
                    <a:pt x="176" y="67"/>
                  </a:cubicBezTo>
                  <a:cubicBezTo>
                    <a:pt x="175" y="72"/>
                    <a:pt x="175" y="72"/>
                    <a:pt x="175" y="72"/>
                  </a:cubicBezTo>
                  <a:cubicBezTo>
                    <a:pt x="150" y="113"/>
                    <a:pt x="106" y="139"/>
                    <a:pt x="58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" y="135"/>
                    <a:pt x="2" y="135"/>
                    <a:pt x="2" y="135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2" name="Freeform 28"/>
            <p:cNvSpPr>
              <a:spLocks/>
            </p:cNvSpPr>
            <p:nvPr/>
          </p:nvSpPr>
          <p:spPr bwMode="auto">
            <a:xfrm>
              <a:off x="2914" y="2438"/>
              <a:ext cx="247" cy="195"/>
            </a:xfrm>
            <a:custGeom>
              <a:avLst/>
              <a:gdLst>
                <a:gd name="T0" fmla="*/ 6 w 176"/>
                <a:gd name="T1" fmla="*/ 372 h 139"/>
                <a:gd name="T2" fmla="*/ 55 w 176"/>
                <a:gd name="T3" fmla="*/ 185 h 139"/>
                <a:gd name="T4" fmla="*/ 8 w 176"/>
                <a:gd name="T5" fmla="*/ 8 h 139"/>
                <a:gd name="T6" fmla="*/ 1 w 176"/>
                <a:gd name="T7" fmla="*/ 0 h 139"/>
                <a:gd name="T8" fmla="*/ 160 w 176"/>
                <a:gd name="T9" fmla="*/ 0 h 139"/>
                <a:gd name="T10" fmla="*/ 487 w 176"/>
                <a:gd name="T11" fmla="*/ 185 h 139"/>
                <a:gd name="T12" fmla="*/ 484 w 176"/>
                <a:gd name="T13" fmla="*/ 199 h 139"/>
                <a:gd name="T14" fmla="*/ 160 w 176"/>
                <a:gd name="T15" fmla="*/ 384 h 139"/>
                <a:gd name="T16" fmla="*/ 0 w 176"/>
                <a:gd name="T17" fmla="*/ 384 h 139"/>
                <a:gd name="T18" fmla="*/ 6 w 176"/>
                <a:gd name="T19" fmla="*/ 372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6"/>
                <a:gd name="T31" fmla="*/ 0 h 139"/>
                <a:gd name="T32" fmla="*/ 176 w 176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6" h="139">
                  <a:moveTo>
                    <a:pt x="2" y="135"/>
                  </a:moveTo>
                  <a:cubicBezTo>
                    <a:pt x="14" y="114"/>
                    <a:pt x="20" y="91"/>
                    <a:pt x="20" y="67"/>
                  </a:cubicBezTo>
                  <a:cubicBezTo>
                    <a:pt x="20" y="45"/>
                    <a:pt x="14" y="2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06" y="0"/>
                    <a:pt x="151" y="26"/>
                    <a:pt x="176" y="67"/>
                  </a:cubicBezTo>
                  <a:cubicBezTo>
                    <a:pt x="175" y="72"/>
                    <a:pt x="175" y="72"/>
                    <a:pt x="175" y="72"/>
                  </a:cubicBezTo>
                  <a:cubicBezTo>
                    <a:pt x="150" y="113"/>
                    <a:pt x="106" y="139"/>
                    <a:pt x="58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" y="135"/>
                    <a:pt x="2" y="135"/>
                    <a:pt x="2" y="135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3" name="Freeform 29"/>
            <p:cNvSpPr>
              <a:spLocks/>
            </p:cNvSpPr>
            <p:nvPr/>
          </p:nvSpPr>
          <p:spPr bwMode="auto">
            <a:xfrm>
              <a:off x="1211" y="2989"/>
              <a:ext cx="246" cy="193"/>
            </a:xfrm>
            <a:custGeom>
              <a:avLst/>
              <a:gdLst>
                <a:gd name="T0" fmla="*/ 6 w 176"/>
                <a:gd name="T1" fmla="*/ 366 h 138"/>
                <a:gd name="T2" fmla="*/ 55 w 176"/>
                <a:gd name="T3" fmla="*/ 183 h 138"/>
                <a:gd name="T4" fmla="*/ 8 w 176"/>
                <a:gd name="T5" fmla="*/ 8 h 138"/>
                <a:gd name="T6" fmla="*/ 1 w 176"/>
                <a:gd name="T7" fmla="*/ 0 h 138"/>
                <a:gd name="T8" fmla="*/ 158 w 176"/>
                <a:gd name="T9" fmla="*/ 0 h 138"/>
                <a:gd name="T10" fmla="*/ 481 w 176"/>
                <a:gd name="T11" fmla="*/ 183 h 138"/>
                <a:gd name="T12" fmla="*/ 478 w 176"/>
                <a:gd name="T13" fmla="*/ 193 h 138"/>
                <a:gd name="T14" fmla="*/ 158 w 176"/>
                <a:gd name="T15" fmla="*/ 378 h 138"/>
                <a:gd name="T16" fmla="*/ 0 w 176"/>
                <a:gd name="T17" fmla="*/ 378 h 138"/>
                <a:gd name="T18" fmla="*/ 6 w 176"/>
                <a:gd name="T19" fmla="*/ 366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6"/>
                <a:gd name="T31" fmla="*/ 0 h 138"/>
                <a:gd name="T32" fmla="*/ 176 w 176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6" h="138">
                  <a:moveTo>
                    <a:pt x="2" y="134"/>
                  </a:moveTo>
                  <a:cubicBezTo>
                    <a:pt x="14" y="114"/>
                    <a:pt x="20" y="90"/>
                    <a:pt x="20" y="67"/>
                  </a:cubicBezTo>
                  <a:cubicBezTo>
                    <a:pt x="20" y="44"/>
                    <a:pt x="14" y="2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06" y="0"/>
                    <a:pt x="151" y="25"/>
                    <a:pt x="176" y="67"/>
                  </a:cubicBezTo>
                  <a:cubicBezTo>
                    <a:pt x="175" y="71"/>
                    <a:pt x="175" y="71"/>
                    <a:pt x="175" y="71"/>
                  </a:cubicBezTo>
                  <a:cubicBezTo>
                    <a:pt x="150" y="113"/>
                    <a:pt x="106" y="138"/>
                    <a:pt x="58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" y="134"/>
                    <a:pt x="2" y="134"/>
                    <a:pt x="2" y="134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4" name="Freeform 30"/>
            <p:cNvSpPr>
              <a:spLocks/>
            </p:cNvSpPr>
            <p:nvPr/>
          </p:nvSpPr>
          <p:spPr bwMode="auto">
            <a:xfrm>
              <a:off x="2892" y="3358"/>
              <a:ext cx="247" cy="195"/>
            </a:xfrm>
            <a:custGeom>
              <a:avLst/>
              <a:gdLst>
                <a:gd name="T0" fmla="*/ 6 w 176"/>
                <a:gd name="T1" fmla="*/ 372 h 139"/>
                <a:gd name="T2" fmla="*/ 55 w 176"/>
                <a:gd name="T3" fmla="*/ 185 h 139"/>
                <a:gd name="T4" fmla="*/ 8 w 176"/>
                <a:gd name="T5" fmla="*/ 8 h 139"/>
                <a:gd name="T6" fmla="*/ 1 w 176"/>
                <a:gd name="T7" fmla="*/ 0 h 139"/>
                <a:gd name="T8" fmla="*/ 160 w 176"/>
                <a:gd name="T9" fmla="*/ 0 h 139"/>
                <a:gd name="T10" fmla="*/ 487 w 176"/>
                <a:gd name="T11" fmla="*/ 185 h 139"/>
                <a:gd name="T12" fmla="*/ 484 w 176"/>
                <a:gd name="T13" fmla="*/ 196 h 139"/>
                <a:gd name="T14" fmla="*/ 160 w 176"/>
                <a:gd name="T15" fmla="*/ 384 h 139"/>
                <a:gd name="T16" fmla="*/ 0 w 176"/>
                <a:gd name="T17" fmla="*/ 384 h 139"/>
                <a:gd name="T18" fmla="*/ 6 w 176"/>
                <a:gd name="T19" fmla="*/ 372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6"/>
                <a:gd name="T31" fmla="*/ 0 h 139"/>
                <a:gd name="T32" fmla="*/ 176 w 176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6" h="139">
                  <a:moveTo>
                    <a:pt x="2" y="135"/>
                  </a:moveTo>
                  <a:cubicBezTo>
                    <a:pt x="14" y="114"/>
                    <a:pt x="20" y="90"/>
                    <a:pt x="20" y="67"/>
                  </a:cubicBezTo>
                  <a:cubicBezTo>
                    <a:pt x="20" y="45"/>
                    <a:pt x="14" y="2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06" y="0"/>
                    <a:pt x="151" y="26"/>
                    <a:pt x="176" y="67"/>
                  </a:cubicBezTo>
                  <a:cubicBezTo>
                    <a:pt x="175" y="71"/>
                    <a:pt x="175" y="71"/>
                    <a:pt x="175" y="71"/>
                  </a:cubicBezTo>
                  <a:cubicBezTo>
                    <a:pt x="150" y="113"/>
                    <a:pt x="106" y="139"/>
                    <a:pt x="58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" y="135"/>
                    <a:pt x="2" y="135"/>
                    <a:pt x="2" y="135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5" name="Freeform 31"/>
            <p:cNvSpPr>
              <a:spLocks/>
            </p:cNvSpPr>
            <p:nvPr/>
          </p:nvSpPr>
          <p:spPr bwMode="auto">
            <a:xfrm>
              <a:off x="1243" y="2195"/>
              <a:ext cx="136" cy="173"/>
            </a:xfrm>
            <a:custGeom>
              <a:avLst/>
              <a:gdLst>
                <a:gd name="T0" fmla="*/ 0 w 136"/>
                <a:gd name="T1" fmla="*/ 0 h 173"/>
                <a:gd name="T2" fmla="*/ 0 w 136"/>
                <a:gd name="T3" fmla="*/ 173 h 173"/>
                <a:gd name="T4" fmla="*/ 136 w 136"/>
                <a:gd name="T5" fmla="*/ 85 h 173"/>
                <a:gd name="T6" fmla="*/ 0 w 136"/>
                <a:gd name="T7" fmla="*/ 0 h 173"/>
                <a:gd name="T8" fmla="*/ 0 w 136"/>
                <a:gd name="T9" fmla="*/ 0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173"/>
                <a:gd name="T17" fmla="*/ 136 w 136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173">
                  <a:moveTo>
                    <a:pt x="0" y="0"/>
                  </a:moveTo>
                  <a:lnTo>
                    <a:pt x="0" y="173"/>
                  </a:lnTo>
                  <a:lnTo>
                    <a:pt x="136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6" name="Oval 32"/>
            <p:cNvSpPr>
              <a:spLocks noChangeArrowheads="1"/>
            </p:cNvSpPr>
            <p:nvPr/>
          </p:nvSpPr>
          <p:spPr bwMode="auto">
            <a:xfrm>
              <a:off x="1379" y="2252"/>
              <a:ext cx="56" cy="56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7" name="Freeform 33"/>
            <p:cNvSpPr>
              <a:spLocks/>
            </p:cNvSpPr>
            <p:nvPr/>
          </p:nvSpPr>
          <p:spPr bwMode="auto">
            <a:xfrm>
              <a:off x="801" y="2665"/>
              <a:ext cx="136" cy="174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74 h 174"/>
                <a:gd name="T4" fmla="*/ 136 w 136"/>
                <a:gd name="T5" fmla="*/ 84 h 174"/>
                <a:gd name="T6" fmla="*/ 0 w 136"/>
                <a:gd name="T7" fmla="*/ 0 h 174"/>
                <a:gd name="T8" fmla="*/ 0 w 136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174"/>
                <a:gd name="T17" fmla="*/ 136 w 136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174">
                  <a:moveTo>
                    <a:pt x="0" y="0"/>
                  </a:moveTo>
                  <a:lnTo>
                    <a:pt x="0" y="174"/>
                  </a:lnTo>
                  <a:lnTo>
                    <a:pt x="136" y="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8" name="Freeform 34"/>
            <p:cNvSpPr>
              <a:spLocks/>
            </p:cNvSpPr>
            <p:nvPr/>
          </p:nvSpPr>
          <p:spPr bwMode="auto">
            <a:xfrm>
              <a:off x="937" y="2721"/>
              <a:ext cx="56" cy="56"/>
            </a:xfrm>
            <a:custGeom>
              <a:avLst/>
              <a:gdLst>
                <a:gd name="T0" fmla="*/ 55 w 40"/>
                <a:gd name="T1" fmla="*/ 109 h 40"/>
                <a:gd name="T2" fmla="*/ 0 w 40"/>
                <a:gd name="T3" fmla="*/ 55 h 40"/>
                <a:gd name="T4" fmla="*/ 55 w 40"/>
                <a:gd name="T5" fmla="*/ 0 h 40"/>
                <a:gd name="T6" fmla="*/ 109 w 40"/>
                <a:gd name="T7" fmla="*/ 55 h 40"/>
                <a:gd name="T8" fmla="*/ 55 w 40"/>
                <a:gd name="T9" fmla="*/ 109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0"/>
                <a:gd name="T17" fmla="*/ 40 w 40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0">
                  <a:moveTo>
                    <a:pt x="20" y="40"/>
                  </a:moveTo>
                  <a:cubicBezTo>
                    <a:pt x="8" y="40"/>
                    <a:pt x="0" y="32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9" name="Freeform 35"/>
            <p:cNvSpPr>
              <a:spLocks/>
            </p:cNvSpPr>
            <p:nvPr/>
          </p:nvSpPr>
          <p:spPr bwMode="auto">
            <a:xfrm>
              <a:off x="848" y="3692"/>
              <a:ext cx="136" cy="174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74 h 174"/>
                <a:gd name="T4" fmla="*/ 136 w 136"/>
                <a:gd name="T5" fmla="*/ 85 h 174"/>
                <a:gd name="T6" fmla="*/ 0 w 136"/>
                <a:gd name="T7" fmla="*/ 0 h 174"/>
                <a:gd name="T8" fmla="*/ 0 w 136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174"/>
                <a:gd name="T17" fmla="*/ 136 w 136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174">
                  <a:moveTo>
                    <a:pt x="0" y="0"/>
                  </a:moveTo>
                  <a:lnTo>
                    <a:pt x="0" y="174"/>
                  </a:lnTo>
                  <a:lnTo>
                    <a:pt x="136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0" name="Oval 36"/>
            <p:cNvSpPr>
              <a:spLocks noChangeArrowheads="1"/>
            </p:cNvSpPr>
            <p:nvPr/>
          </p:nvSpPr>
          <p:spPr bwMode="auto">
            <a:xfrm>
              <a:off x="984" y="3749"/>
              <a:ext cx="56" cy="56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1" name="Oval 37"/>
            <p:cNvSpPr>
              <a:spLocks noChangeArrowheads="1"/>
            </p:cNvSpPr>
            <p:nvPr/>
          </p:nvSpPr>
          <p:spPr bwMode="auto">
            <a:xfrm>
              <a:off x="661" y="2263"/>
              <a:ext cx="34" cy="3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2" name="Oval 38"/>
            <p:cNvSpPr>
              <a:spLocks noChangeArrowheads="1"/>
            </p:cNvSpPr>
            <p:nvPr/>
          </p:nvSpPr>
          <p:spPr bwMode="auto">
            <a:xfrm>
              <a:off x="661" y="2486"/>
              <a:ext cx="34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3" name="Oval 39"/>
            <p:cNvSpPr>
              <a:spLocks noChangeArrowheads="1"/>
            </p:cNvSpPr>
            <p:nvPr/>
          </p:nvSpPr>
          <p:spPr bwMode="auto">
            <a:xfrm>
              <a:off x="1714" y="2389"/>
              <a:ext cx="33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4" name="Oval 40"/>
            <p:cNvSpPr>
              <a:spLocks noChangeArrowheads="1"/>
            </p:cNvSpPr>
            <p:nvPr/>
          </p:nvSpPr>
          <p:spPr bwMode="auto">
            <a:xfrm>
              <a:off x="1816" y="2734"/>
              <a:ext cx="34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5" name="Oval 41"/>
            <p:cNvSpPr>
              <a:spLocks noChangeArrowheads="1"/>
            </p:cNvSpPr>
            <p:nvPr/>
          </p:nvSpPr>
          <p:spPr bwMode="auto">
            <a:xfrm>
              <a:off x="666" y="3007"/>
              <a:ext cx="33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6" name="Oval 42"/>
            <p:cNvSpPr>
              <a:spLocks noChangeArrowheads="1"/>
            </p:cNvSpPr>
            <p:nvPr/>
          </p:nvSpPr>
          <p:spPr bwMode="auto">
            <a:xfrm>
              <a:off x="666" y="3438"/>
              <a:ext cx="33" cy="34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7" name="Oval 43"/>
            <p:cNvSpPr>
              <a:spLocks noChangeArrowheads="1"/>
            </p:cNvSpPr>
            <p:nvPr/>
          </p:nvSpPr>
          <p:spPr bwMode="auto">
            <a:xfrm>
              <a:off x="751" y="3564"/>
              <a:ext cx="34" cy="34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8" name="Oval 44"/>
            <p:cNvSpPr>
              <a:spLocks noChangeArrowheads="1"/>
            </p:cNvSpPr>
            <p:nvPr/>
          </p:nvSpPr>
          <p:spPr bwMode="auto">
            <a:xfrm>
              <a:off x="1922" y="3251"/>
              <a:ext cx="34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9" name="Oval 45"/>
            <p:cNvSpPr>
              <a:spLocks noChangeArrowheads="1"/>
            </p:cNvSpPr>
            <p:nvPr/>
          </p:nvSpPr>
          <p:spPr bwMode="auto">
            <a:xfrm>
              <a:off x="1921" y="3761"/>
              <a:ext cx="34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34" name="Text Box 46"/>
          <p:cNvSpPr txBox="1">
            <a:spLocks noChangeArrowheads="1"/>
          </p:cNvSpPr>
          <p:nvPr/>
        </p:nvSpPr>
        <p:spPr bwMode="auto">
          <a:xfrm>
            <a:off x="8542338" y="36925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</a:rPr>
              <a:t>T1</a:t>
            </a:r>
          </a:p>
        </p:txBody>
      </p:sp>
      <p:sp>
        <p:nvSpPr>
          <p:cNvPr id="22535" name="Rectangle 47"/>
          <p:cNvSpPr>
            <a:spLocks noChangeArrowheads="1"/>
          </p:cNvSpPr>
          <p:nvPr/>
        </p:nvSpPr>
        <p:spPr bwMode="auto">
          <a:xfrm>
            <a:off x="1008063" y="0"/>
            <a:ext cx="74422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latin typeface="Arial" pitchFamily="34" charset="0"/>
              </a:rPr>
              <a:t>Design Example 1: </a:t>
            </a:r>
            <a:br>
              <a:rPr lang="en-US" sz="3200" b="1">
                <a:latin typeface="Arial" pitchFamily="34" charset="0"/>
              </a:rPr>
            </a:br>
            <a:r>
              <a:rPr lang="en-US" sz="3200" b="1">
                <a:latin typeface="Arial" pitchFamily="34" charset="0"/>
              </a:rPr>
              <a:t>BCD to Excess 3 Code Converter</a:t>
            </a:r>
          </a:p>
        </p:txBody>
      </p:sp>
      <p:sp>
        <p:nvSpPr>
          <p:cNvPr id="22536" name="Rectangle 48"/>
          <p:cNvSpPr>
            <a:spLocks noChangeArrowheads="1"/>
          </p:cNvSpPr>
          <p:nvPr/>
        </p:nvSpPr>
        <p:spPr bwMode="auto">
          <a:xfrm>
            <a:off x="7377113" y="2082800"/>
            <a:ext cx="1268412" cy="1135063"/>
          </a:xfrm>
          <a:prstGeom prst="rect">
            <a:avLst/>
          </a:prstGeom>
          <a:solidFill>
            <a:srgbClr val="FFFF99">
              <a:alpha val="4313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7" name="Line 49"/>
          <p:cNvSpPr>
            <a:spLocks noChangeShapeType="1"/>
          </p:cNvSpPr>
          <p:nvPr/>
        </p:nvSpPr>
        <p:spPr bwMode="auto">
          <a:xfrm flipV="1">
            <a:off x="4525963" y="2244725"/>
            <a:ext cx="2686050" cy="417513"/>
          </a:xfrm>
          <a:prstGeom prst="line">
            <a:avLst/>
          </a:prstGeom>
          <a:noFill/>
          <a:ln w="9525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8" name="Text Box 50"/>
          <p:cNvSpPr txBox="1">
            <a:spLocks noChangeArrowheads="1"/>
          </p:cNvSpPr>
          <p:nvPr/>
        </p:nvSpPr>
        <p:spPr bwMode="auto">
          <a:xfrm>
            <a:off x="2478088" y="31750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</a:rPr>
              <a:t>T1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465E7DF7-176D-4F7F-9A5A-75278DE0A914}" type="slidenum">
              <a:rPr lang="en-US" smtClean="0"/>
              <a:pPr/>
              <a:t>11</a:t>
            </a:fld>
            <a:endParaRPr lang="en-US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24125" y="1331913"/>
            <a:ext cx="4367213" cy="5175250"/>
          </a:xfrm>
          <a:noFill/>
        </p:spPr>
      </p:pic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228600" y="2263775"/>
            <a:ext cx="26955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NAND only design</a:t>
            </a:r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639763" y="133350"/>
            <a:ext cx="77724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3200" b="1" kern="0" dirty="0">
                <a:solidFill>
                  <a:srgbClr val="6600CC"/>
                </a:solidFill>
                <a:latin typeface="Arial" pitchFamily="34" charset="0"/>
                <a:ea typeface="+mj-ea"/>
              </a:rPr>
              <a:t>Expressing a SOP or POS using one universal gate type</a:t>
            </a:r>
          </a:p>
        </p:txBody>
      </p:sp>
      <p:sp>
        <p:nvSpPr>
          <p:cNvPr id="9" name="Rectangle 8"/>
          <p:cNvSpPr/>
          <p:nvPr/>
        </p:nvSpPr>
        <p:spPr>
          <a:xfrm>
            <a:off x="247650" y="4911725"/>
            <a:ext cx="207010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kern="0" dirty="0">
                <a:solidFill>
                  <a:srgbClr val="6600CC"/>
                </a:solidFill>
                <a:latin typeface="Arial" pitchFamily="34" charset="0"/>
              </a:rPr>
              <a:t>NOR only Design</a:t>
            </a:r>
            <a:endParaRPr lang="en-US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E9BDDA6-009F-4730-8C30-C4A5236C9FE4}" type="slidenum">
              <a:rPr lang="en-US" smtClean="0"/>
              <a:pPr/>
              <a:t>12</a:t>
            </a:fld>
            <a:endParaRPr lang="en-US" smtClean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1113"/>
            <a:ext cx="6084888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8547" name="Picture 3" descr="fig_3-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5150" y="2244725"/>
            <a:ext cx="3498850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8542338" y="369252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</a:rPr>
              <a:t>T1</a:t>
            </a:r>
          </a:p>
        </p:txBody>
      </p:sp>
      <p:sp>
        <p:nvSpPr>
          <p:cNvPr id="24582" name="AutoShape 5"/>
          <p:cNvSpPr>
            <a:spLocks noChangeArrowheads="1"/>
          </p:cNvSpPr>
          <p:nvPr/>
        </p:nvSpPr>
        <p:spPr bwMode="auto">
          <a:xfrm>
            <a:off x="4441825" y="3970338"/>
            <a:ext cx="858838" cy="544512"/>
          </a:xfrm>
          <a:prstGeom prst="leftArrow">
            <a:avLst>
              <a:gd name="adj1" fmla="val 50000"/>
              <a:gd name="adj2" fmla="val 394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458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9763" y="3089275"/>
            <a:ext cx="150495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Rectangle 7"/>
          <p:cNvSpPr>
            <a:spLocks noChangeArrowheads="1"/>
          </p:cNvSpPr>
          <p:nvPr/>
        </p:nvSpPr>
        <p:spPr bwMode="auto">
          <a:xfrm>
            <a:off x="1008063" y="0"/>
            <a:ext cx="74422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latin typeface="Arial" pitchFamily="34" charset="0"/>
              </a:rPr>
              <a:t>Design Example 1: </a:t>
            </a:r>
            <a:br>
              <a:rPr lang="en-US" sz="3200" b="1">
                <a:latin typeface="Arial" pitchFamily="34" charset="0"/>
              </a:rPr>
            </a:br>
            <a:r>
              <a:rPr lang="en-US" sz="3200" b="1">
                <a:latin typeface="Arial" pitchFamily="34" charset="0"/>
              </a:rPr>
              <a:t>BCD to Excess 3 Code Converter</a:t>
            </a:r>
          </a:p>
        </p:txBody>
      </p:sp>
      <p:sp>
        <p:nvSpPr>
          <p:cNvPr id="24585" name="Rectangle 8"/>
          <p:cNvSpPr>
            <a:spLocks noChangeArrowheads="1"/>
          </p:cNvSpPr>
          <p:nvPr/>
        </p:nvSpPr>
        <p:spPr bwMode="auto">
          <a:xfrm>
            <a:off x="231775" y="4375150"/>
            <a:ext cx="4178300" cy="1920875"/>
          </a:xfrm>
          <a:prstGeom prst="rect">
            <a:avLst/>
          </a:prstGeom>
          <a:solidFill>
            <a:schemeClr val="accent1">
              <a:alpha val="1803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Line 9"/>
          <p:cNvSpPr>
            <a:spLocks noChangeShapeType="1"/>
          </p:cNvSpPr>
          <p:nvPr/>
        </p:nvSpPr>
        <p:spPr bwMode="auto">
          <a:xfrm>
            <a:off x="1393825" y="4949825"/>
            <a:ext cx="1730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7" name="Line 10"/>
          <p:cNvSpPr>
            <a:spLocks noChangeShapeType="1"/>
          </p:cNvSpPr>
          <p:nvPr/>
        </p:nvSpPr>
        <p:spPr bwMode="auto">
          <a:xfrm>
            <a:off x="1016000" y="4919663"/>
            <a:ext cx="581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8" name="Line 11"/>
          <p:cNvSpPr>
            <a:spLocks noChangeShapeType="1"/>
          </p:cNvSpPr>
          <p:nvPr/>
        </p:nvSpPr>
        <p:spPr bwMode="auto">
          <a:xfrm>
            <a:off x="1800225" y="4891088"/>
            <a:ext cx="71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9" name="Line 12"/>
          <p:cNvSpPr>
            <a:spLocks noChangeShapeType="1"/>
          </p:cNvSpPr>
          <p:nvPr/>
        </p:nvSpPr>
        <p:spPr bwMode="auto">
          <a:xfrm>
            <a:off x="942975" y="4833938"/>
            <a:ext cx="15827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8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8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3B04DE52-C3FF-474E-80E1-C7770FBEDF60}" type="slidenum">
              <a:rPr lang="en-US" smtClean="0"/>
              <a:pPr/>
              <a:t>13</a:t>
            </a:fld>
            <a:endParaRPr lang="en-US" smtClean="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201613" y="1939925"/>
            <a:ext cx="7119938" cy="4529138"/>
            <a:chOff x="296" y="1285"/>
            <a:chExt cx="4485" cy="2853"/>
          </a:xfrm>
        </p:grpSpPr>
        <p:sp>
          <p:nvSpPr>
            <p:cNvPr id="25781" name="Rectangle 3"/>
            <p:cNvSpPr>
              <a:spLocks noChangeArrowheads="1"/>
            </p:cNvSpPr>
            <p:nvPr/>
          </p:nvSpPr>
          <p:spPr bwMode="auto">
            <a:xfrm>
              <a:off x="1363" y="1307"/>
              <a:ext cx="98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Input BCD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82" name="Rectangle 4"/>
            <p:cNvSpPr>
              <a:spLocks noChangeArrowheads="1"/>
            </p:cNvSpPr>
            <p:nvPr/>
          </p:nvSpPr>
          <p:spPr bwMode="auto">
            <a:xfrm>
              <a:off x="2330" y="1307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83" name="Rectangle 5"/>
            <p:cNvSpPr>
              <a:spLocks noChangeArrowheads="1"/>
            </p:cNvSpPr>
            <p:nvPr/>
          </p:nvSpPr>
          <p:spPr bwMode="auto">
            <a:xfrm>
              <a:off x="1483" y="1548"/>
              <a:ext cx="74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A B C D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84" name="Rectangle 6"/>
            <p:cNvSpPr>
              <a:spLocks noChangeArrowheads="1"/>
            </p:cNvSpPr>
            <p:nvPr/>
          </p:nvSpPr>
          <p:spPr bwMode="auto">
            <a:xfrm>
              <a:off x="2211" y="1548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85" name="Rectangle 7"/>
            <p:cNvSpPr>
              <a:spLocks noChangeArrowheads="1"/>
            </p:cNvSpPr>
            <p:nvPr/>
          </p:nvSpPr>
          <p:spPr bwMode="auto">
            <a:xfrm>
              <a:off x="3083" y="1307"/>
              <a:ext cx="128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Output Excess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86" name="Rectangle 8"/>
            <p:cNvSpPr>
              <a:spLocks noChangeArrowheads="1"/>
            </p:cNvSpPr>
            <p:nvPr/>
          </p:nvSpPr>
          <p:spPr bwMode="auto">
            <a:xfrm>
              <a:off x="4345" y="1307"/>
              <a:ext cx="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-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87" name="Rectangle 9"/>
            <p:cNvSpPr>
              <a:spLocks noChangeArrowheads="1"/>
            </p:cNvSpPr>
            <p:nvPr/>
          </p:nvSpPr>
          <p:spPr bwMode="auto">
            <a:xfrm>
              <a:off x="4413" y="1307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3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88" name="Rectangle 10"/>
            <p:cNvSpPr>
              <a:spLocks noChangeArrowheads="1"/>
            </p:cNvSpPr>
            <p:nvPr/>
          </p:nvSpPr>
          <p:spPr bwMode="auto">
            <a:xfrm>
              <a:off x="4515" y="1307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89" name="Rectangle 11"/>
            <p:cNvSpPr>
              <a:spLocks noChangeArrowheads="1"/>
            </p:cNvSpPr>
            <p:nvPr/>
          </p:nvSpPr>
          <p:spPr bwMode="auto">
            <a:xfrm>
              <a:off x="3484" y="1548"/>
              <a:ext cx="69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WXYZ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90" name="Rectangle 12"/>
            <p:cNvSpPr>
              <a:spLocks noChangeArrowheads="1"/>
            </p:cNvSpPr>
            <p:nvPr/>
          </p:nvSpPr>
          <p:spPr bwMode="auto">
            <a:xfrm>
              <a:off x="4165" y="1548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791" name="Rectangle 13"/>
            <p:cNvSpPr>
              <a:spLocks noChangeArrowheads="1"/>
            </p:cNvSpPr>
            <p:nvPr/>
          </p:nvSpPr>
          <p:spPr bwMode="auto">
            <a:xfrm>
              <a:off x="863" y="1285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92" name="Line 14"/>
            <p:cNvSpPr>
              <a:spLocks noChangeShapeType="1"/>
            </p:cNvSpPr>
            <p:nvPr/>
          </p:nvSpPr>
          <p:spPr bwMode="auto">
            <a:xfrm>
              <a:off x="863" y="1285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93" name="Line 15"/>
            <p:cNvSpPr>
              <a:spLocks noChangeShapeType="1"/>
            </p:cNvSpPr>
            <p:nvPr/>
          </p:nvSpPr>
          <p:spPr bwMode="auto">
            <a:xfrm>
              <a:off x="863" y="128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94" name="Rectangle 16"/>
            <p:cNvSpPr>
              <a:spLocks noChangeArrowheads="1"/>
            </p:cNvSpPr>
            <p:nvPr/>
          </p:nvSpPr>
          <p:spPr bwMode="auto">
            <a:xfrm>
              <a:off x="863" y="1285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95" name="Line 17"/>
            <p:cNvSpPr>
              <a:spLocks noChangeShapeType="1"/>
            </p:cNvSpPr>
            <p:nvPr/>
          </p:nvSpPr>
          <p:spPr bwMode="auto">
            <a:xfrm>
              <a:off x="863" y="1285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96" name="Line 18"/>
            <p:cNvSpPr>
              <a:spLocks noChangeShapeType="1"/>
            </p:cNvSpPr>
            <p:nvPr/>
          </p:nvSpPr>
          <p:spPr bwMode="auto">
            <a:xfrm>
              <a:off x="863" y="128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97" name="Rectangle 19"/>
            <p:cNvSpPr>
              <a:spLocks noChangeArrowheads="1"/>
            </p:cNvSpPr>
            <p:nvPr/>
          </p:nvSpPr>
          <p:spPr bwMode="auto">
            <a:xfrm>
              <a:off x="876" y="1285"/>
              <a:ext cx="1948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98" name="Line 20"/>
            <p:cNvSpPr>
              <a:spLocks noChangeShapeType="1"/>
            </p:cNvSpPr>
            <p:nvPr/>
          </p:nvSpPr>
          <p:spPr bwMode="auto">
            <a:xfrm>
              <a:off x="876" y="1285"/>
              <a:ext cx="19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99" name="Rectangle 21"/>
            <p:cNvSpPr>
              <a:spLocks noChangeArrowheads="1"/>
            </p:cNvSpPr>
            <p:nvPr/>
          </p:nvSpPr>
          <p:spPr bwMode="auto">
            <a:xfrm>
              <a:off x="2824" y="1285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0" name="Line 22"/>
            <p:cNvSpPr>
              <a:spLocks noChangeShapeType="1"/>
            </p:cNvSpPr>
            <p:nvPr/>
          </p:nvSpPr>
          <p:spPr bwMode="auto">
            <a:xfrm>
              <a:off x="2824" y="1285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1" name="Line 23"/>
            <p:cNvSpPr>
              <a:spLocks noChangeShapeType="1"/>
            </p:cNvSpPr>
            <p:nvPr/>
          </p:nvSpPr>
          <p:spPr bwMode="auto">
            <a:xfrm>
              <a:off x="2824" y="128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2" name="Rectangle 24"/>
            <p:cNvSpPr>
              <a:spLocks noChangeArrowheads="1"/>
            </p:cNvSpPr>
            <p:nvPr/>
          </p:nvSpPr>
          <p:spPr bwMode="auto">
            <a:xfrm>
              <a:off x="2837" y="1285"/>
              <a:ext cx="1930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3" name="Line 25"/>
            <p:cNvSpPr>
              <a:spLocks noChangeShapeType="1"/>
            </p:cNvSpPr>
            <p:nvPr/>
          </p:nvSpPr>
          <p:spPr bwMode="auto">
            <a:xfrm>
              <a:off x="2837" y="1285"/>
              <a:ext cx="19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4" name="Rectangle 26"/>
            <p:cNvSpPr>
              <a:spLocks noChangeArrowheads="1"/>
            </p:cNvSpPr>
            <p:nvPr/>
          </p:nvSpPr>
          <p:spPr bwMode="auto">
            <a:xfrm>
              <a:off x="4767" y="1285"/>
              <a:ext cx="14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5" name="Line 27"/>
            <p:cNvSpPr>
              <a:spLocks noChangeShapeType="1"/>
            </p:cNvSpPr>
            <p:nvPr/>
          </p:nvSpPr>
          <p:spPr bwMode="auto">
            <a:xfrm>
              <a:off x="4767" y="1285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6" name="Line 28"/>
            <p:cNvSpPr>
              <a:spLocks noChangeShapeType="1"/>
            </p:cNvSpPr>
            <p:nvPr/>
          </p:nvSpPr>
          <p:spPr bwMode="auto">
            <a:xfrm>
              <a:off x="4767" y="128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7" name="Rectangle 29"/>
            <p:cNvSpPr>
              <a:spLocks noChangeArrowheads="1"/>
            </p:cNvSpPr>
            <p:nvPr/>
          </p:nvSpPr>
          <p:spPr bwMode="auto">
            <a:xfrm>
              <a:off x="4767" y="1285"/>
              <a:ext cx="14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8" name="Line 30"/>
            <p:cNvSpPr>
              <a:spLocks noChangeShapeType="1"/>
            </p:cNvSpPr>
            <p:nvPr/>
          </p:nvSpPr>
          <p:spPr bwMode="auto">
            <a:xfrm>
              <a:off x="4767" y="1285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09" name="Line 31"/>
            <p:cNvSpPr>
              <a:spLocks noChangeShapeType="1"/>
            </p:cNvSpPr>
            <p:nvPr/>
          </p:nvSpPr>
          <p:spPr bwMode="auto">
            <a:xfrm>
              <a:off x="4767" y="128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10" name="Rectangle 32"/>
            <p:cNvSpPr>
              <a:spLocks noChangeArrowheads="1"/>
            </p:cNvSpPr>
            <p:nvPr/>
          </p:nvSpPr>
          <p:spPr bwMode="auto">
            <a:xfrm>
              <a:off x="863" y="1298"/>
              <a:ext cx="13" cy="4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11" name="Line 33"/>
            <p:cNvSpPr>
              <a:spLocks noChangeShapeType="1"/>
            </p:cNvSpPr>
            <p:nvPr/>
          </p:nvSpPr>
          <p:spPr bwMode="auto">
            <a:xfrm>
              <a:off x="863" y="1298"/>
              <a:ext cx="1" cy="4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12" name="Rectangle 34"/>
            <p:cNvSpPr>
              <a:spLocks noChangeArrowheads="1"/>
            </p:cNvSpPr>
            <p:nvPr/>
          </p:nvSpPr>
          <p:spPr bwMode="auto">
            <a:xfrm>
              <a:off x="2824" y="1298"/>
              <a:ext cx="7" cy="4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13" name="Line 35"/>
            <p:cNvSpPr>
              <a:spLocks noChangeShapeType="1"/>
            </p:cNvSpPr>
            <p:nvPr/>
          </p:nvSpPr>
          <p:spPr bwMode="auto">
            <a:xfrm>
              <a:off x="2824" y="1298"/>
              <a:ext cx="1" cy="4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14" name="Rectangle 36"/>
            <p:cNvSpPr>
              <a:spLocks noChangeArrowheads="1"/>
            </p:cNvSpPr>
            <p:nvPr/>
          </p:nvSpPr>
          <p:spPr bwMode="auto">
            <a:xfrm>
              <a:off x="4767" y="1298"/>
              <a:ext cx="14" cy="4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15" name="Line 37"/>
            <p:cNvSpPr>
              <a:spLocks noChangeShapeType="1"/>
            </p:cNvSpPr>
            <p:nvPr/>
          </p:nvSpPr>
          <p:spPr bwMode="auto">
            <a:xfrm>
              <a:off x="4767" y="1298"/>
              <a:ext cx="1" cy="4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16" name="Rectangle 38"/>
            <p:cNvSpPr>
              <a:spLocks noChangeArrowheads="1"/>
            </p:cNvSpPr>
            <p:nvPr/>
          </p:nvSpPr>
          <p:spPr bwMode="auto">
            <a:xfrm>
              <a:off x="1567" y="1801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0 0 0 0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17" name="Rectangle 39"/>
            <p:cNvSpPr>
              <a:spLocks noChangeArrowheads="1"/>
            </p:cNvSpPr>
            <p:nvPr/>
          </p:nvSpPr>
          <p:spPr bwMode="auto">
            <a:xfrm>
              <a:off x="2127" y="1801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18" name="Rectangle 40"/>
            <p:cNvSpPr>
              <a:spLocks noChangeArrowheads="1"/>
            </p:cNvSpPr>
            <p:nvPr/>
          </p:nvSpPr>
          <p:spPr bwMode="auto">
            <a:xfrm>
              <a:off x="3519" y="1801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0 0 1 1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19" name="Rectangle 41"/>
            <p:cNvSpPr>
              <a:spLocks noChangeArrowheads="1"/>
            </p:cNvSpPr>
            <p:nvPr/>
          </p:nvSpPr>
          <p:spPr bwMode="auto">
            <a:xfrm>
              <a:off x="4079" y="1801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20" name="Rectangle 42"/>
            <p:cNvSpPr>
              <a:spLocks noChangeArrowheads="1"/>
            </p:cNvSpPr>
            <p:nvPr/>
          </p:nvSpPr>
          <p:spPr bwMode="auto">
            <a:xfrm>
              <a:off x="863" y="1779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21" name="Line 43"/>
            <p:cNvSpPr>
              <a:spLocks noChangeShapeType="1"/>
            </p:cNvSpPr>
            <p:nvPr/>
          </p:nvSpPr>
          <p:spPr bwMode="auto">
            <a:xfrm>
              <a:off x="863" y="1779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22" name="Line 44"/>
            <p:cNvSpPr>
              <a:spLocks noChangeShapeType="1"/>
            </p:cNvSpPr>
            <p:nvPr/>
          </p:nvSpPr>
          <p:spPr bwMode="auto">
            <a:xfrm>
              <a:off x="863" y="1779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23" name="Rectangle 45"/>
            <p:cNvSpPr>
              <a:spLocks noChangeArrowheads="1"/>
            </p:cNvSpPr>
            <p:nvPr/>
          </p:nvSpPr>
          <p:spPr bwMode="auto">
            <a:xfrm>
              <a:off x="876" y="1779"/>
              <a:ext cx="1946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24" name="Line 46"/>
            <p:cNvSpPr>
              <a:spLocks noChangeShapeType="1"/>
            </p:cNvSpPr>
            <p:nvPr/>
          </p:nvSpPr>
          <p:spPr bwMode="auto">
            <a:xfrm>
              <a:off x="876" y="1779"/>
              <a:ext cx="194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25" name="Rectangle 47"/>
            <p:cNvSpPr>
              <a:spLocks noChangeArrowheads="1"/>
            </p:cNvSpPr>
            <p:nvPr/>
          </p:nvSpPr>
          <p:spPr bwMode="auto">
            <a:xfrm>
              <a:off x="2822" y="1779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26" name="Line 48"/>
            <p:cNvSpPr>
              <a:spLocks noChangeShapeType="1"/>
            </p:cNvSpPr>
            <p:nvPr/>
          </p:nvSpPr>
          <p:spPr bwMode="auto">
            <a:xfrm>
              <a:off x="2822" y="1779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27" name="Line 49"/>
            <p:cNvSpPr>
              <a:spLocks noChangeShapeType="1"/>
            </p:cNvSpPr>
            <p:nvPr/>
          </p:nvSpPr>
          <p:spPr bwMode="auto">
            <a:xfrm>
              <a:off x="2822" y="1779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28" name="Rectangle 50"/>
            <p:cNvSpPr>
              <a:spLocks noChangeArrowheads="1"/>
            </p:cNvSpPr>
            <p:nvPr/>
          </p:nvSpPr>
          <p:spPr bwMode="auto">
            <a:xfrm>
              <a:off x="2835" y="1779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29" name="Line 51"/>
            <p:cNvSpPr>
              <a:spLocks noChangeShapeType="1"/>
            </p:cNvSpPr>
            <p:nvPr/>
          </p:nvSpPr>
          <p:spPr bwMode="auto">
            <a:xfrm>
              <a:off x="2835" y="1779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0" name="Line 52"/>
            <p:cNvSpPr>
              <a:spLocks noChangeShapeType="1"/>
            </p:cNvSpPr>
            <p:nvPr/>
          </p:nvSpPr>
          <p:spPr bwMode="auto">
            <a:xfrm>
              <a:off x="2835" y="1779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1" name="Rectangle 53"/>
            <p:cNvSpPr>
              <a:spLocks noChangeArrowheads="1"/>
            </p:cNvSpPr>
            <p:nvPr/>
          </p:nvSpPr>
          <p:spPr bwMode="auto">
            <a:xfrm>
              <a:off x="2848" y="1779"/>
              <a:ext cx="1919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2" name="Line 54"/>
            <p:cNvSpPr>
              <a:spLocks noChangeShapeType="1"/>
            </p:cNvSpPr>
            <p:nvPr/>
          </p:nvSpPr>
          <p:spPr bwMode="auto">
            <a:xfrm>
              <a:off x="2848" y="1779"/>
              <a:ext cx="19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3" name="Rectangle 55"/>
            <p:cNvSpPr>
              <a:spLocks noChangeArrowheads="1"/>
            </p:cNvSpPr>
            <p:nvPr/>
          </p:nvSpPr>
          <p:spPr bwMode="auto">
            <a:xfrm>
              <a:off x="4767" y="1779"/>
              <a:ext cx="14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4" name="Line 56"/>
            <p:cNvSpPr>
              <a:spLocks noChangeShapeType="1"/>
            </p:cNvSpPr>
            <p:nvPr/>
          </p:nvSpPr>
          <p:spPr bwMode="auto">
            <a:xfrm>
              <a:off x="4767" y="1779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5" name="Line 57"/>
            <p:cNvSpPr>
              <a:spLocks noChangeShapeType="1"/>
            </p:cNvSpPr>
            <p:nvPr/>
          </p:nvSpPr>
          <p:spPr bwMode="auto">
            <a:xfrm>
              <a:off x="4767" y="1779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6" name="Rectangle 58"/>
            <p:cNvSpPr>
              <a:spLocks noChangeArrowheads="1"/>
            </p:cNvSpPr>
            <p:nvPr/>
          </p:nvSpPr>
          <p:spPr bwMode="auto">
            <a:xfrm>
              <a:off x="863" y="1792"/>
              <a:ext cx="13" cy="2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7" name="Line 59"/>
            <p:cNvSpPr>
              <a:spLocks noChangeShapeType="1"/>
            </p:cNvSpPr>
            <p:nvPr/>
          </p:nvSpPr>
          <p:spPr bwMode="auto">
            <a:xfrm>
              <a:off x="863" y="1792"/>
              <a:ext cx="1" cy="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8" name="Rectangle 60"/>
            <p:cNvSpPr>
              <a:spLocks noChangeArrowheads="1"/>
            </p:cNvSpPr>
            <p:nvPr/>
          </p:nvSpPr>
          <p:spPr bwMode="auto">
            <a:xfrm>
              <a:off x="2822" y="1792"/>
              <a:ext cx="13" cy="2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39" name="Line 61"/>
            <p:cNvSpPr>
              <a:spLocks noChangeShapeType="1"/>
            </p:cNvSpPr>
            <p:nvPr/>
          </p:nvSpPr>
          <p:spPr bwMode="auto">
            <a:xfrm>
              <a:off x="2822" y="1792"/>
              <a:ext cx="1" cy="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40" name="Rectangle 62"/>
            <p:cNvSpPr>
              <a:spLocks noChangeArrowheads="1"/>
            </p:cNvSpPr>
            <p:nvPr/>
          </p:nvSpPr>
          <p:spPr bwMode="auto">
            <a:xfrm>
              <a:off x="4767" y="1792"/>
              <a:ext cx="14" cy="2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41" name="Line 63"/>
            <p:cNvSpPr>
              <a:spLocks noChangeShapeType="1"/>
            </p:cNvSpPr>
            <p:nvPr/>
          </p:nvSpPr>
          <p:spPr bwMode="auto">
            <a:xfrm>
              <a:off x="4767" y="1792"/>
              <a:ext cx="1" cy="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42" name="Rectangle 64"/>
            <p:cNvSpPr>
              <a:spLocks noChangeArrowheads="1"/>
            </p:cNvSpPr>
            <p:nvPr/>
          </p:nvSpPr>
          <p:spPr bwMode="auto">
            <a:xfrm>
              <a:off x="1567" y="2011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0 0 0 1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43" name="Rectangle 65"/>
            <p:cNvSpPr>
              <a:spLocks noChangeArrowheads="1"/>
            </p:cNvSpPr>
            <p:nvPr/>
          </p:nvSpPr>
          <p:spPr bwMode="auto">
            <a:xfrm>
              <a:off x="2127" y="2011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44" name="Rectangle 66"/>
            <p:cNvSpPr>
              <a:spLocks noChangeArrowheads="1"/>
            </p:cNvSpPr>
            <p:nvPr/>
          </p:nvSpPr>
          <p:spPr bwMode="auto">
            <a:xfrm>
              <a:off x="3519" y="2011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0 1 0 0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45" name="Rectangle 67"/>
            <p:cNvSpPr>
              <a:spLocks noChangeArrowheads="1"/>
            </p:cNvSpPr>
            <p:nvPr/>
          </p:nvSpPr>
          <p:spPr bwMode="auto">
            <a:xfrm>
              <a:off x="4079" y="2011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46" name="Rectangle 68"/>
            <p:cNvSpPr>
              <a:spLocks noChangeArrowheads="1"/>
            </p:cNvSpPr>
            <p:nvPr/>
          </p:nvSpPr>
          <p:spPr bwMode="auto">
            <a:xfrm>
              <a:off x="863" y="2002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47" name="Line 69"/>
            <p:cNvSpPr>
              <a:spLocks noChangeShapeType="1"/>
            </p:cNvSpPr>
            <p:nvPr/>
          </p:nvSpPr>
          <p:spPr bwMode="auto">
            <a:xfrm>
              <a:off x="863" y="2002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48" name="Rectangle 70"/>
            <p:cNvSpPr>
              <a:spLocks noChangeArrowheads="1"/>
            </p:cNvSpPr>
            <p:nvPr/>
          </p:nvSpPr>
          <p:spPr bwMode="auto">
            <a:xfrm>
              <a:off x="2822" y="2002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49" name="Line 71"/>
            <p:cNvSpPr>
              <a:spLocks noChangeShapeType="1"/>
            </p:cNvSpPr>
            <p:nvPr/>
          </p:nvSpPr>
          <p:spPr bwMode="auto">
            <a:xfrm>
              <a:off x="2822" y="2002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50" name="Rectangle 72"/>
            <p:cNvSpPr>
              <a:spLocks noChangeArrowheads="1"/>
            </p:cNvSpPr>
            <p:nvPr/>
          </p:nvSpPr>
          <p:spPr bwMode="auto">
            <a:xfrm>
              <a:off x="4767" y="2002"/>
              <a:ext cx="14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51" name="Line 73"/>
            <p:cNvSpPr>
              <a:spLocks noChangeShapeType="1"/>
            </p:cNvSpPr>
            <p:nvPr/>
          </p:nvSpPr>
          <p:spPr bwMode="auto">
            <a:xfrm>
              <a:off x="4767" y="2002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52" name="Rectangle 74"/>
            <p:cNvSpPr>
              <a:spLocks noChangeArrowheads="1"/>
            </p:cNvSpPr>
            <p:nvPr/>
          </p:nvSpPr>
          <p:spPr bwMode="auto">
            <a:xfrm>
              <a:off x="1567" y="2233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0 0 1 0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53" name="Rectangle 75"/>
            <p:cNvSpPr>
              <a:spLocks noChangeArrowheads="1"/>
            </p:cNvSpPr>
            <p:nvPr/>
          </p:nvSpPr>
          <p:spPr bwMode="auto">
            <a:xfrm>
              <a:off x="2127" y="2233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54" name="Rectangle 76"/>
            <p:cNvSpPr>
              <a:spLocks noChangeArrowheads="1"/>
            </p:cNvSpPr>
            <p:nvPr/>
          </p:nvSpPr>
          <p:spPr bwMode="auto">
            <a:xfrm>
              <a:off x="3519" y="2233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0 1 0 1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55" name="Rectangle 77"/>
            <p:cNvSpPr>
              <a:spLocks noChangeArrowheads="1"/>
            </p:cNvSpPr>
            <p:nvPr/>
          </p:nvSpPr>
          <p:spPr bwMode="auto">
            <a:xfrm>
              <a:off x="4079" y="2233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56" name="Rectangle 78"/>
            <p:cNvSpPr>
              <a:spLocks noChangeArrowheads="1"/>
            </p:cNvSpPr>
            <p:nvPr/>
          </p:nvSpPr>
          <p:spPr bwMode="auto">
            <a:xfrm>
              <a:off x="863" y="2224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57" name="Line 79"/>
            <p:cNvSpPr>
              <a:spLocks noChangeShapeType="1"/>
            </p:cNvSpPr>
            <p:nvPr/>
          </p:nvSpPr>
          <p:spPr bwMode="auto">
            <a:xfrm>
              <a:off x="863" y="2224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58" name="Rectangle 80"/>
            <p:cNvSpPr>
              <a:spLocks noChangeArrowheads="1"/>
            </p:cNvSpPr>
            <p:nvPr/>
          </p:nvSpPr>
          <p:spPr bwMode="auto">
            <a:xfrm>
              <a:off x="2822" y="2224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59" name="Line 81"/>
            <p:cNvSpPr>
              <a:spLocks noChangeShapeType="1"/>
            </p:cNvSpPr>
            <p:nvPr/>
          </p:nvSpPr>
          <p:spPr bwMode="auto">
            <a:xfrm>
              <a:off x="2822" y="2224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60" name="Rectangle 82"/>
            <p:cNvSpPr>
              <a:spLocks noChangeArrowheads="1"/>
            </p:cNvSpPr>
            <p:nvPr/>
          </p:nvSpPr>
          <p:spPr bwMode="auto">
            <a:xfrm>
              <a:off x="4767" y="2224"/>
              <a:ext cx="14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61" name="Line 83"/>
            <p:cNvSpPr>
              <a:spLocks noChangeShapeType="1"/>
            </p:cNvSpPr>
            <p:nvPr/>
          </p:nvSpPr>
          <p:spPr bwMode="auto">
            <a:xfrm>
              <a:off x="4767" y="2224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62" name="Rectangle 84"/>
            <p:cNvSpPr>
              <a:spLocks noChangeArrowheads="1"/>
            </p:cNvSpPr>
            <p:nvPr/>
          </p:nvSpPr>
          <p:spPr bwMode="auto">
            <a:xfrm>
              <a:off x="1567" y="2456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0 0 1 1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63" name="Rectangle 85"/>
            <p:cNvSpPr>
              <a:spLocks noChangeArrowheads="1"/>
            </p:cNvSpPr>
            <p:nvPr/>
          </p:nvSpPr>
          <p:spPr bwMode="auto">
            <a:xfrm>
              <a:off x="2127" y="2456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64" name="Rectangle 86"/>
            <p:cNvSpPr>
              <a:spLocks noChangeArrowheads="1"/>
            </p:cNvSpPr>
            <p:nvPr/>
          </p:nvSpPr>
          <p:spPr bwMode="auto">
            <a:xfrm>
              <a:off x="3519" y="2456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0 1 1 0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65" name="Rectangle 87"/>
            <p:cNvSpPr>
              <a:spLocks noChangeArrowheads="1"/>
            </p:cNvSpPr>
            <p:nvPr/>
          </p:nvSpPr>
          <p:spPr bwMode="auto">
            <a:xfrm>
              <a:off x="4079" y="2456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66" name="Rectangle 88"/>
            <p:cNvSpPr>
              <a:spLocks noChangeArrowheads="1"/>
            </p:cNvSpPr>
            <p:nvPr/>
          </p:nvSpPr>
          <p:spPr bwMode="auto">
            <a:xfrm>
              <a:off x="863" y="2447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67" name="Line 89"/>
            <p:cNvSpPr>
              <a:spLocks noChangeShapeType="1"/>
            </p:cNvSpPr>
            <p:nvPr/>
          </p:nvSpPr>
          <p:spPr bwMode="auto">
            <a:xfrm>
              <a:off x="863" y="2447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68" name="Rectangle 90"/>
            <p:cNvSpPr>
              <a:spLocks noChangeArrowheads="1"/>
            </p:cNvSpPr>
            <p:nvPr/>
          </p:nvSpPr>
          <p:spPr bwMode="auto">
            <a:xfrm>
              <a:off x="2822" y="2447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69" name="Line 91"/>
            <p:cNvSpPr>
              <a:spLocks noChangeShapeType="1"/>
            </p:cNvSpPr>
            <p:nvPr/>
          </p:nvSpPr>
          <p:spPr bwMode="auto">
            <a:xfrm>
              <a:off x="2822" y="2447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70" name="Rectangle 92"/>
            <p:cNvSpPr>
              <a:spLocks noChangeArrowheads="1"/>
            </p:cNvSpPr>
            <p:nvPr/>
          </p:nvSpPr>
          <p:spPr bwMode="auto">
            <a:xfrm>
              <a:off x="4767" y="2447"/>
              <a:ext cx="14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71" name="Line 93"/>
            <p:cNvSpPr>
              <a:spLocks noChangeShapeType="1"/>
            </p:cNvSpPr>
            <p:nvPr/>
          </p:nvSpPr>
          <p:spPr bwMode="auto">
            <a:xfrm>
              <a:off x="4767" y="2447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72" name="Rectangle 94"/>
            <p:cNvSpPr>
              <a:spLocks noChangeArrowheads="1"/>
            </p:cNvSpPr>
            <p:nvPr/>
          </p:nvSpPr>
          <p:spPr bwMode="auto">
            <a:xfrm>
              <a:off x="1567" y="2678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0 1 0 0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73" name="Rectangle 95"/>
            <p:cNvSpPr>
              <a:spLocks noChangeArrowheads="1"/>
            </p:cNvSpPr>
            <p:nvPr/>
          </p:nvSpPr>
          <p:spPr bwMode="auto">
            <a:xfrm>
              <a:off x="2127" y="2678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74" name="Rectangle 96"/>
            <p:cNvSpPr>
              <a:spLocks noChangeArrowheads="1"/>
            </p:cNvSpPr>
            <p:nvPr/>
          </p:nvSpPr>
          <p:spPr bwMode="auto">
            <a:xfrm>
              <a:off x="3519" y="2678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0 1 1 1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75" name="Rectangle 97"/>
            <p:cNvSpPr>
              <a:spLocks noChangeArrowheads="1"/>
            </p:cNvSpPr>
            <p:nvPr/>
          </p:nvSpPr>
          <p:spPr bwMode="auto">
            <a:xfrm>
              <a:off x="4079" y="2678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76" name="Rectangle 98"/>
            <p:cNvSpPr>
              <a:spLocks noChangeArrowheads="1"/>
            </p:cNvSpPr>
            <p:nvPr/>
          </p:nvSpPr>
          <p:spPr bwMode="auto">
            <a:xfrm>
              <a:off x="863" y="2669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77" name="Line 99"/>
            <p:cNvSpPr>
              <a:spLocks noChangeShapeType="1"/>
            </p:cNvSpPr>
            <p:nvPr/>
          </p:nvSpPr>
          <p:spPr bwMode="auto">
            <a:xfrm>
              <a:off x="863" y="2669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78" name="Rectangle 100"/>
            <p:cNvSpPr>
              <a:spLocks noChangeArrowheads="1"/>
            </p:cNvSpPr>
            <p:nvPr/>
          </p:nvSpPr>
          <p:spPr bwMode="auto">
            <a:xfrm>
              <a:off x="2822" y="2669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79" name="Line 101"/>
            <p:cNvSpPr>
              <a:spLocks noChangeShapeType="1"/>
            </p:cNvSpPr>
            <p:nvPr/>
          </p:nvSpPr>
          <p:spPr bwMode="auto">
            <a:xfrm>
              <a:off x="2822" y="2669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80" name="Rectangle 102"/>
            <p:cNvSpPr>
              <a:spLocks noChangeArrowheads="1"/>
            </p:cNvSpPr>
            <p:nvPr/>
          </p:nvSpPr>
          <p:spPr bwMode="auto">
            <a:xfrm>
              <a:off x="4767" y="2669"/>
              <a:ext cx="14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81" name="Line 103"/>
            <p:cNvSpPr>
              <a:spLocks noChangeShapeType="1"/>
            </p:cNvSpPr>
            <p:nvPr/>
          </p:nvSpPr>
          <p:spPr bwMode="auto">
            <a:xfrm>
              <a:off x="4767" y="2669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82" name="Rectangle 104"/>
            <p:cNvSpPr>
              <a:spLocks noChangeArrowheads="1"/>
            </p:cNvSpPr>
            <p:nvPr/>
          </p:nvSpPr>
          <p:spPr bwMode="auto">
            <a:xfrm>
              <a:off x="1567" y="2901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0 1 0 1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83" name="Rectangle 105"/>
            <p:cNvSpPr>
              <a:spLocks noChangeArrowheads="1"/>
            </p:cNvSpPr>
            <p:nvPr/>
          </p:nvSpPr>
          <p:spPr bwMode="auto">
            <a:xfrm>
              <a:off x="2127" y="2901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84" name="Rectangle 106"/>
            <p:cNvSpPr>
              <a:spLocks noChangeArrowheads="1"/>
            </p:cNvSpPr>
            <p:nvPr/>
          </p:nvSpPr>
          <p:spPr bwMode="auto">
            <a:xfrm>
              <a:off x="3519" y="2901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1 0 0 0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85" name="Rectangle 107"/>
            <p:cNvSpPr>
              <a:spLocks noChangeArrowheads="1"/>
            </p:cNvSpPr>
            <p:nvPr/>
          </p:nvSpPr>
          <p:spPr bwMode="auto">
            <a:xfrm>
              <a:off x="4079" y="2901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86" name="Rectangle 108"/>
            <p:cNvSpPr>
              <a:spLocks noChangeArrowheads="1"/>
            </p:cNvSpPr>
            <p:nvPr/>
          </p:nvSpPr>
          <p:spPr bwMode="auto">
            <a:xfrm>
              <a:off x="863" y="2892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87" name="Line 109"/>
            <p:cNvSpPr>
              <a:spLocks noChangeShapeType="1"/>
            </p:cNvSpPr>
            <p:nvPr/>
          </p:nvSpPr>
          <p:spPr bwMode="auto">
            <a:xfrm>
              <a:off x="863" y="2892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88" name="Rectangle 110"/>
            <p:cNvSpPr>
              <a:spLocks noChangeArrowheads="1"/>
            </p:cNvSpPr>
            <p:nvPr/>
          </p:nvSpPr>
          <p:spPr bwMode="auto">
            <a:xfrm>
              <a:off x="2822" y="2892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89" name="Line 111"/>
            <p:cNvSpPr>
              <a:spLocks noChangeShapeType="1"/>
            </p:cNvSpPr>
            <p:nvPr/>
          </p:nvSpPr>
          <p:spPr bwMode="auto">
            <a:xfrm>
              <a:off x="2822" y="2892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90" name="Rectangle 112"/>
            <p:cNvSpPr>
              <a:spLocks noChangeArrowheads="1"/>
            </p:cNvSpPr>
            <p:nvPr/>
          </p:nvSpPr>
          <p:spPr bwMode="auto">
            <a:xfrm>
              <a:off x="4767" y="2892"/>
              <a:ext cx="14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91" name="Line 113"/>
            <p:cNvSpPr>
              <a:spLocks noChangeShapeType="1"/>
            </p:cNvSpPr>
            <p:nvPr/>
          </p:nvSpPr>
          <p:spPr bwMode="auto">
            <a:xfrm>
              <a:off x="4767" y="2892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92" name="Rectangle 114"/>
            <p:cNvSpPr>
              <a:spLocks noChangeArrowheads="1"/>
            </p:cNvSpPr>
            <p:nvPr/>
          </p:nvSpPr>
          <p:spPr bwMode="auto">
            <a:xfrm>
              <a:off x="1567" y="3124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0 1 1 0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93" name="Rectangle 115"/>
            <p:cNvSpPr>
              <a:spLocks noChangeArrowheads="1"/>
            </p:cNvSpPr>
            <p:nvPr/>
          </p:nvSpPr>
          <p:spPr bwMode="auto">
            <a:xfrm>
              <a:off x="2127" y="3124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94" name="Rectangle 116"/>
            <p:cNvSpPr>
              <a:spLocks noChangeArrowheads="1"/>
            </p:cNvSpPr>
            <p:nvPr/>
          </p:nvSpPr>
          <p:spPr bwMode="auto">
            <a:xfrm>
              <a:off x="3519" y="3124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1 0 0 1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95" name="Rectangle 117"/>
            <p:cNvSpPr>
              <a:spLocks noChangeArrowheads="1"/>
            </p:cNvSpPr>
            <p:nvPr/>
          </p:nvSpPr>
          <p:spPr bwMode="auto">
            <a:xfrm>
              <a:off x="4079" y="3124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896" name="Rectangle 118"/>
            <p:cNvSpPr>
              <a:spLocks noChangeArrowheads="1"/>
            </p:cNvSpPr>
            <p:nvPr/>
          </p:nvSpPr>
          <p:spPr bwMode="auto">
            <a:xfrm>
              <a:off x="863" y="3115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97" name="Line 119"/>
            <p:cNvSpPr>
              <a:spLocks noChangeShapeType="1"/>
            </p:cNvSpPr>
            <p:nvPr/>
          </p:nvSpPr>
          <p:spPr bwMode="auto">
            <a:xfrm>
              <a:off x="863" y="3115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98" name="Rectangle 120"/>
            <p:cNvSpPr>
              <a:spLocks noChangeArrowheads="1"/>
            </p:cNvSpPr>
            <p:nvPr/>
          </p:nvSpPr>
          <p:spPr bwMode="auto">
            <a:xfrm>
              <a:off x="2822" y="3115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99" name="Line 121"/>
            <p:cNvSpPr>
              <a:spLocks noChangeShapeType="1"/>
            </p:cNvSpPr>
            <p:nvPr/>
          </p:nvSpPr>
          <p:spPr bwMode="auto">
            <a:xfrm>
              <a:off x="2822" y="3115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00" name="Rectangle 122"/>
            <p:cNvSpPr>
              <a:spLocks noChangeArrowheads="1"/>
            </p:cNvSpPr>
            <p:nvPr/>
          </p:nvSpPr>
          <p:spPr bwMode="auto">
            <a:xfrm>
              <a:off x="4767" y="3115"/>
              <a:ext cx="14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01" name="Line 123"/>
            <p:cNvSpPr>
              <a:spLocks noChangeShapeType="1"/>
            </p:cNvSpPr>
            <p:nvPr/>
          </p:nvSpPr>
          <p:spPr bwMode="auto">
            <a:xfrm>
              <a:off x="4767" y="3115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02" name="Rectangle 124"/>
            <p:cNvSpPr>
              <a:spLocks noChangeArrowheads="1"/>
            </p:cNvSpPr>
            <p:nvPr/>
          </p:nvSpPr>
          <p:spPr bwMode="auto">
            <a:xfrm>
              <a:off x="1567" y="3346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0 1 1 1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03" name="Rectangle 125"/>
            <p:cNvSpPr>
              <a:spLocks noChangeArrowheads="1"/>
            </p:cNvSpPr>
            <p:nvPr/>
          </p:nvSpPr>
          <p:spPr bwMode="auto">
            <a:xfrm>
              <a:off x="2127" y="3346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04" name="Rectangle 126"/>
            <p:cNvSpPr>
              <a:spLocks noChangeArrowheads="1"/>
            </p:cNvSpPr>
            <p:nvPr/>
          </p:nvSpPr>
          <p:spPr bwMode="auto">
            <a:xfrm>
              <a:off x="3519" y="3346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1 0 1 0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05" name="Rectangle 127"/>
            <p:cNvSpPr>
              <a:spLocks noChangeArrowheads="1"/>
            </p:cNvSpPr>
            <p:nvPr/>
          </p:nvSpPr>
          <p:spPr bwMode="auto">
            <a:xfrm>
              <a:off x="4079" y="3346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06" name="Rectangle 128"/>
            <p:cNvSpPr>
              <a:spLocks noChangeArrowheads="1"/>
            </p:cNvSpPr>
            <p:nvPr/>
          </p:nvSpPr>
          <p:spPr bwMode="auto">
            <a:xfrm>
              <a:off x="863" y="3337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07" name="Line 129"/>
            <p:cNvSpPr>
              <a:spLocks noChangeShapeType="1"/>
            </p:cNvSpPr>
            <p:nvPr/>
          </p:nvSpPr>
          <p:spPr bwMode="auto">
            <a:xfrm>
              <a:off x="863" y="3337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08" name="Rectangle 130"/>
            <p:cNvSpPr>
              <a:spLocks noChangeArrowheads="1"/>
            </p:cNvSpPr>
            <p:nvPr/>
          </p:nvSpPr>
          <p:spPr bwMode="auto">
            <a:xfrm>
              <a:off x="2822" y="3337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09" name="Line 131"/>
            <p:cNvSpPr>
              <a:spLocks noChangeShapeType="1"/>
            </p:cNvSpPr>
            <p:nvPr/>
          </p:nvSpPr>
          <p:spPr bwMode="auto">
            <a:xfrm>
              <a:off x="2822" y="3337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10" name="Rectangle 132"/>
            <p:cNvSpPr>
              <a:spLocks noChangeArrowheads="1"/>
            </p:cNvSpPr>
            <p:nvPr/>
          </p:nvSpPr>
          <p:spPr bwMode="auto">
            <a:xfrm>
              <a:off x="4767" y="3337"/>
              <a:ext cx="14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11" name="Line 133"/>
            <p:cNvSpPr>
              <a:spLocks noChangeShapeType="1"/>
            </p:cNvSpPr>
            <p:nvPr/>
          </p:nvSpPr>
          <p:spPr bwMode="auto">
            <a:xfrm>
              <a:off x="4767" y="3337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12" name="Rectangle 134"/>
            <p:cNvSpPr>
              <a:spLocks noChangeArrowheads="1"/>
            </p:cNvSpPr>
            <p:nvPr/>
          </p:nvSpPr>
          <p:spPr bwMode="auto">
            <a:xfrm>
              <a:off x="1567" y="3569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1 0 0 0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13" name="Rectangle 135"/>
            <p:cNvSpPr>
              <a:spLocks noChangeArrowheads="1"/>
            </p:cNvSpPr>
            <p:nvPr/>
          </p:nvSpPr>
          <p:spPr bwMode="auto">
            <a:xfrm>
              <a:off x="2127" y="3569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14" name="Rectangle 136"/>
            <p:cNvSpPr>
              <a:spLocks noChangeArrowheads="1"/>
            </p:cNvSpPr>
            <p:nvPr/>
          </p:nvSpPr>
          <p:spPr bwMode="auto">
            <a:xfrm>
              <a:off x="3519" y="3569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1 0 1 1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15" name="Rectangle 137"/>
            <p:cNvSpPr>
              <a:spLocks noChangeArrowheads="1"/>
            </p:cNvSpPr>
            <p:nvPr/>
          </p:nvSpPr>
          <p:spPr bwMode="auto">
            <a:xfrm>
              <a:off x="4079" y="3569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16" name="Rectangle 138"/>
            <p:cNvSpPr>
              <a:spLocks noChangeArrowheads="1"/>
            </p:cNvSpPr>
            <p:nvPr/>
          </p:nvSpPr>
          <p:spPr bwMode="auto">
            <a:xfrm>
              <a:off x="863" y="3560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17" name="Line 139"/>
            <p:cNvSpPr>
              <a:spLocks noChangeShapeType="1"/>
            </p:cNvSpPr>
            <p:nvPr/>
          </p:nvSpPr>
          <p:spPr bwMode="auto">
            <a:xfrm>
              <a:off x="863" y="3560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18" name="Rectangle 140"/>
            <p:cNvSpPr>
              <a:spLocks noChangeArrowheads="1"/>
            </p:cNvSpPr>
            <p:nvPr/>
          </p:nvSpPr>
          <p:spPr bwMode="auto">
            <a:xfrm>
              <a:off x="2822" y="3560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19" name="Line 141"/>
            <p:cNvSpPr>
              <a:spLocks noChangeShapeType="1"/>
            </p:cNvSpPr>
            <p:nvPr/>
          </p:nvSpPr>
          <p:spPr bwMode="auto">
            <a:xfrm>
              <a:off x="2822" y="3560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20" name="Rectangle 142"/>
            <p:cNvSpPr>
              <a:spLocks noChangeArrowheads="1"/>
            </p:cNvSpPr>
            <p:nvPr/>
          </p:nvSpPr>
          <p:spPr bwMode="auto">
            <a:xfrm>
              <a:off x="4767" y="3560"/>
              <a:ext cx="14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21" name="Line 143"/>
            <p:cNvSpPr>
              <a:spLocks noChangeShapeType="1"/>
            </p:cNvSpPr>
            <p:nvPr/>
          </p:nvSpPr>
          <p:spPr bwMode="auto">
            <a:xfrm>
              <a:off x="4767" y="3560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22" name="Rectangle 144"/>
            <p:cNvSpPr>
              <a:spLocks noChangeArrowheads="1"/>
            </p:cNvSpPr>
            <p:nvPr/>
          </p:nvSpPr>
          <p:spPr bwMode="auto">
            <a:xfrm>
              <a:off x="1567" y="3791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1 0 0 1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23" name="Rectangle 145"/>
            <p:cNvSpPr>
              <a:spLocks noChangeArrowheads="1"/>
            </p:cNvSpPr>
            <p:nvPr/>
          </p:nvSpPr>
          <p:spPr bwMode="auto">
            <a:xfrm>
              <a:off x="2127" y="3791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24" name="Rectangle 146"/>
            <p:cNvSpPr>
              <a:spLocks noChangeArrowheads="1"/>
            </p:cNvSpPr>
            <p:nvPr/>
          </p:nvSpPr>
          <p:spPr bwMode="auto">
            <a:xfrm>
              <a:off x="3519" y="3791"/>
              <a:ext cx="5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1 0 1 1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25" name="Rectangle 147"/>
            <p:cNvSpPr>
              <a:spLocks noChangeArrowheads="1"/>
            </p:cNvSpPr>
            <p:nvPr/>
          </p:nvSpPr>
          <p:spPr bwMode="auto">
            <a:xfrm>
              <a:off x="4079" y="3791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  <p:sp>
          <p:nvSpPr>
            <p:cNvPr id="25926" name="Rectangle 148"/>
            <p:cNvSpPr>
              <a:spLocks noChangeArrowheads="1"/>
            </p:cNvSpPr>
            <p:nvPr/>
          </p:nvSpPr>
          <p:spPr bwMode="auto">
            <a:xfrm>
              <a:off x="863" y="3782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27" name="Line 149"/>
            <p:cNvSpPr>
              <a:spLocks noChangeShapeType="1"/>
            </p:cNvSpPr>
            <p:nvPr/>
          </p:nvSpPr>
          <p:spPr bwMode="auto">
            <a:xfrm>
              <a:off x="863" y="3782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28" name="Rectangle 150"/>
            <p:cNvSpPr>
              <a:spLocks noChangeArrowheads="1"/>
            </p:cNvSpPr>
            <p:nvPr/>
          </p:nvSpPr>
          <p:spPr bwMode="auto">
            <a:xfrm>
              <a:off x="863" y="4005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29" name="Line 151"/>
            <p:cNvSpPr>
              <a:spLocks noChangeShapeType="1"/>
            </p:cNvSpPr>
            <p:nvPr/>
          </p:nvSpPr>
          <p:spPr bwMode="auto">
            <a:xfrm>
              <a:off x="863" y="4005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0" name="Line 152"/>
            <p:cNvSpPr>
              <a:spLocks noChangeShapeType="1"/>
            </p:cNvSpPr>
            <p:nvPr/>
          </p:nvSpPr>
          <p:spPr bwMode="auto">
            <a:xfrm>
              <a:off x="863" y="400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1" name="Rectangle 153"/>
            <p:cNvSpPr>
              <a:spLocks noChangeArrowheads="1"/>
            </p:cNvSpPr>
            <p:nvPr/>
          </p:nvSpPr>
          <p:spPr bwMode="auto">
            <a:xfrm>
              <a:off x="863" y="4005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2" name="Line 154"/>
            <p:cNvSpPr>
              <a:spLocks noChangeShapeType="1"/>
            </p:cNvSpPr>
            <p:nvPr/>
          </p:nvSpPr>
          <p:spPr bwMode="auto">
            <a:xfrm>
              <a:off x="863" y="4005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3" name="Line 155"/>
            <p:cNvSpPr>
              <a:spLocks noChangeShapeType="1"/>
            </p:cNvSpPr>
            <p:nvPr/>
          </p:nvSpPr>
          <p:spPr bwMode="auto">
            <a:xfrm>
              <a:off x="863" y="400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4" name="Rectangle 156"/>
            <p:cNvSpPr>
              <a:spLocks noChangeArrowheads="1"/>
            </p:cNvSpPr>
            <p:nvPr/>
          </p:nvSpPr>
          <p:spPr bwMode="auto">
            <a:xfrm>
              <a:off x="876" y="4005"/>
              <a:ext cx="1946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5" name="Line 157"/>
            <p:cNvSpPr>
              <a:spLocks noChangeShapeType="1"/>
            </p:cNvSpPr>
            <p:nvPr/>
          </p:nvSpPr>
          <p:spPr bwMode="auto">
            <a:xfrm>
              <a:off x="876" y="4005"/>
              <a:ext cx="194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6" name="Rectangle 158"/>
            <p:cNvSpPr>
              <a:spLocks noChangeArrowheads="1"/>
            </p:cNvSpPr>
            <p:nvPr/>
          </p:nvSpPr>
          <p:spPr bwMode="auto">
            <a:xfrm>
              <a:off x="2822" y="3782"/>
              <a:ext cx="13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7" name="Line 159"/>
            <p:cNvSpPr>
              <a:spLocks noChangeShapeType="1"/>
            </p:cNvSpPr>
            <p:nvPr/>
          </p:nvSpPr>
          <p:spPr bwMode="auto">
            <a:xfrm>
              <a:off x="2822" y="3782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8" name="Rectangle 160"/>
            <p:cNvSpPr>
              <a:spLocks noChangeArrowheads="1"/>
            </p:cNvSpPr>
            <p:nvPr/>
          </p:nvSpPr>
          <p:spPr bwMode="auto">
            <a:xfrm>
              <a:off x="2822" y="4005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39" name="Line 161"/>
            <p:cNvSpPr>
              <a:spLocks noChangeShapeType="1"/>
            </p:cNvSpPr>
            <p:nvPr/>
          </p:nvSpPr>
          <p:spPr bwMode="auto">
            <a:xfrm>
              <a:off x="2822" y="4005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0" name="Line 162"/>
            <p:cNvSpPr>
              <a:spLocks noChangeShapeType="1"/>
            </p:cNvSpPr>
            <p:nvPr/>
          </p:nvSpPr>
          <p:spPr bwMode="auto">
            <a:xfrm>
              <a:off x="2822" y="400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1" name="Rectangle 163"/>
            <p:cNvSpPr>
              <a:spLocks noChangeArrowheads="1"/>
            </p:cNvSpPr>
            <p:nvPr/>
          </p:nvSpPr>
          <p:spPr bwMode="auto">
            <a:xfrm>
              <a:off x="2835" y="4005"/>
              <a:ext cx="1932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2" name="Line 164"/>
            <p:cNvSpPr>
              <a:spLocks noChangeShapeType="1"/>
            </p:cNvSpPr>
            <p:nvPr/>
          </p:nvSpPr>
          <p:spPr bwMode="auto">
            <a:xfrm>
              <a:off x="2835" y="4005"/>
              <a:ext cx="193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3" name="Rectangle 165"/>
            <p:cNvSpPr>
              <a:spLocks noChangeArrowheads="1"/>
            </p:cNvSpPr>
            <p:nvPr/>
          </p:nvSpPr>
          <p:spPr bwMode="auto">
            <a:xfrm>
              <a:off x="4767" y="3782"/>
              <a:ext cx="14" cy="2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4" name="Line 166"/>
            <p:cNvSpPr>
              <a:spLocks noChangeShapeType="1"/>
            </p:cNvSpPr>
            <p:nvPr/>
          </p:nvSpPr>
          <p:spPr bwMode="auto">
            <a:xfrm>
              <a:off x="4767" y="3782"/>
              <a:ext cx="1" cy="2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5" name="Rectangle 167"/>
            <p:cNvSpPr>
              <a:spLocks noChangeArrowheads="1"/>
            </p:cNvSpPr>
            <p:nvPr/>
          </p:nvSpPr>
          <p:spPr bwMode="auto">
            <a:xfrm>
              <a:off x="4767" y="4005"/>
              <a:ext cx="14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6" name="Line 168"/>
            <p:cNvSpPr>
              <a:spLocks noChangeShapeType="1"/>
            </p:cNvSpPr>
            <p:nvPr/>
          </p:nvSpPr>
          <p:spPr bwMode="auto">
            <a:xfrm>
              <a:off x="4767" y="4005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7" name="Line 169"/>
            <p:cNvSpPr>
              <a:spLocks noChangeShapeType="1"/>
            </p:cNvSpPr>
            <p:nvPr/>
          </p:nvSpPr>
          <p:spPr bwMode="auto">
            <a:xfrm>
              <a:off x="4767" y="400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8" name="Rectangle 170"/>
            <p:cNvSpPr>
              <a:spLocks noChangeArrowheads="1"/>
            </p:cNvSpPr>
            <p:nvPr/>
          </p:nvSpPr>
          <p:spPr bwMode="auto">
            <a:xfrm>
              <a:off x="4767" y="4005"/>
              <a:ext cx="14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49" name="Line 171"/>
            <p:cNvSpPr>
              <a:spLocks noChangeShapeType="1"/>
            </p:cNvSpPr>
            <p:nvPr/>
          </p:nvSpPr>
          <p:spPr bwMode="auto">
            <a:xfrm>
              <a:off x="4767" y="4005"/>
              <a:ext cx="1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50" name="Line 172"/>
            <p:cNvSpPr>
              <a:spLocks noChangeShapeType="1"/>
            </p:cNvSpPr>
            <p:nvPr/>
          </p:nvSpPr>
          <p:spPr bwMode="auto">
            <a:xfrm>
              <a:off x="4767" y="4005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951" name="Rectangle 173"/>
            <p:cNvSpPr>
              <a:spLocks noChangeArrowheads="1"/>
            </p:cNvSpPr>
            <p:nvPr/>
          </p:nvSpPr>
          <p:spPr bwMode="auto">
            <a:xfrm>
              <a:off x="296" y="4023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chemeClr val="hlink"/>
                  </a:solidFill>
                </a:rPr>
                <a:t> </a:t>
              </a:r>
              <a:endParaRPr lang="en-US" sz="3200">
                <a:solidFill>
                  <a:schemeClr val="hlink"/>
                </a:solidFill>
              </a:endParaRPr>
            </a:p>
          </p:txBody>
        </p:sp>
      </p:grpSp>
      <p:sp>
        <p:nvSpPr>
          <p:cNvPr id="25604" name="Rectangle 174"/>
          <p:cNvSpPr>
            <a:spLocks noGrp="1" noChangeArrowheads="1"/>
          </p:cNvSpPr>
          <p:nvPr>
            <p:ph type="body" idx="1"/>
          </p:nvPr>
        </p:nvSpPr>
        <p:spPr>
          <a:xfrm>
            <a:off x="279400" y="1139825"/>
            <a:ext cx="8864600" cy="5027613"/>
          </a:xfrm>
        </p:spPr>
        <p:txBody>
          <a:bodyPr/>
          <a:lstStyle/>
          <a:p>
            <a:pPr>
              <a:spcBef>
                <a:spcPct val="5000"/>
              </a:spcBef>
              <a:buFont typeface="Wingdings" pitchFamily="2" charset="2"/>
              <a:buNone/>
            </a:pPr>
            <a:r>
              <a:rPr lang="en-US" sz="2400" smtClean="0"/>
              <a:t>5. Verification-  Manual, Continued: The circuit truth table from the equations - Compare it with the specification truth table:</a:t>
            </a:r>
          </a:p>
          <a:p>
            <a:pPr>
              <a:buFont typeface="Wingdings" pitchFamily="2" charset="2"/>
              <a:buNone/>
            </a:pPr>
            <a:r>
              <a:rPr lang="en-US" sz="2400" smtClean="0"/>
              <a:t>                                                                                 </a:t>
            </a:r>
            <a:endParaRPr lang="en-US" sz="2800" smtClean="0"/>
          </a:p>
          <a:p>
            <a:endParaRPr lang="en-US" sz="2800" smtClean="0"/>
          </a:p>
          <a:p>
            <a:endParaRPr lang="en-US" sz="2800" smtClean="0"/>
          </a:p>
          <a:p>
            <a:endParaRPr lang="en-US" sz="2800" smtClean="0"/>
          </a:p>
          <a:p>
            <a:endParaRPr lang="en-US" sz="2800" smtClean="0"/>
          </a:p>
          <a:p>
            <a:endParaRPr lang="en-US" sz="2800" smtClean="0"/>
          </a:p>
          <a:p>
            <a:endParaRPr lang="en-US" sz="2800" smtClean="0"/>
          </a:p>
          <a:p>
            <a:pPr>
              <a:buFont typeface="Wingdings" pitchFamily="2" charset="2"/>
              <a:buNone/>
            </a:pPr>
            <a:r>
              <a:rPr lang="en-US" sz="2400" smtClean="0"/>
              <a:t>                                </a:t>
            </a:r>
          </a:p>
        </p:txBody>
      </p:sp>
      <p:sp>
        <p:nvSpPr>
          <p:cNvPr id="749743" name="Text Box 175"/>
          <p:cNvSpPr txBox="1">
            <a:spLocks noChangeArrowheads="1"/>
          </p:cNvSpPr>
          <p:nvPr/>
        </p:nvSpPr>
        <p:spPr bwMode="auto">
          <a:xfrm>
            <a:off x="2946400" y="6300788"/>
            <a:ext cx="252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rgbClr val="009999"/>
              </a:buClr>
              <a:buFont typeface="Wingdings" pitchFamily="2" charset="2"/>
              <a:buNone/>
            </a:pPr>
            <a:r>
              <a:rPr lang="en-US" sz="2400" b="1"/>
              <a:t>The tables match!</a:t>
            </a:r>
            <a:endParaRPr lang="en-US" sz="3200"/>
          </a:p>
        </p:txBody>
      </p:sp>
      <p:sp>
        <p:nvSpPr>
          <p:cNvPr id="749744" name="Line 176"/>
          <p:cNvSpPr>
            <a:spLocks noChangeShapeType="1"/>
          </p:cNvSpPr>
          <p:nvPr/>
        </p:nvSpPr>
        <p:spPr bwMode="auto">
          <a:xfrm>
            <a:off x="731838" y="6372225"/>
            <a:ext cx="6183312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177"/>
          <p:cNvGrpSpPr>
            <a:grpSpLocks/>
          </p:cNvGrpSpPr>
          <p:nvPr/>
        </p:nvGrpSpPr>
        <p:grpSpPr bwMode="auto">
          <a:xfrm>
            <a:off x="-195263" y="1938338"/>
            <a:ext cx="7097713" cy="4508500"/>
            <a:chOff x="255" y="1249"/>
            <a:chExt cx="4353" cy="2840"/>
          </a:xfrm>
        </p:grpSpPr>
        <p:sp>
          <p:nvSpPr>
            <p:cNvPr id="25610" name="Rectangle 178"/>
            <p:cNvSpPr>
              <a:spLocks noChangeArrowheads="1"/>
            </p:cNvSpPr>
            <p:nvPr/>
          </p:nvSpPr>
          <p:spPr bwMode="auto">
            <a:xfrm>
              <a:off x="1290" y="1271"/>
              <a:ext cx="96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Input BCD</a:t>
              </a:r>
              <a:endParaRPr lang="en-US" sz="3200"/>
            </a:p>
          </p:txBody>
        </p:sp>
        <p:sp>
          <p:nvSpPr>
            <p:cNvPr id="25611" name="Rectangle 179"/>
            <p:cNvSpPr>
              <a:spLocks noChangeArrowheads="1"/>
            </p:cNvSpPr>
            <p:nvPr/>
          </p:nvSpPr>
          <p:spPr bwMode="auto">
            <a:xfrm>
              <a:off x="2229" y="1271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12" name="Rectangle 180"/>
            <p:cNvSpPr>
              <a:spLocks noChangeArrowheads="1"/>
            </p:cNvSpPr>
            <p:nvPr/>
          </p:nvSpPr>
          <p:spPr bwMode="auto">
            <a:xfrm>
              <a:off x="1406" y="1510"/>
              <a:ext cx="7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A B C D</a:t>
              </a:r>
              <a:endParaRPr lang="en-US" sz="3200"/>
            </a:p>
          </p:txBody>
        </p:sp>
        <p:sp>
          <p:nvSpPr>
            <p:cNvPr id="25613" name="Rectangle 181"/>
            <p:cNvSpPr>
              <a:spLocks noChangeArrowheads="1"/>
            </p:cNvSpPr>
            <p:nvPr/>
          </p:nvSpPr>
          <p:spPr bwMode="auto">
            <a:xfrm>
              <a:off x="2113" y="1510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14" name="Rectangle 182"/>
            <p:cNvSpPr>
              <a:spLocks noChangeArrowheads="1"/>
            </p:cNvSpPr>
            <p:nvPr/>
          </p:nvSpPr>
          <p:spPr bwMode="auto">
            <a:xfrm>
              <a:off x="2960" y="1271"/>
              <a:ext cx="125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Output Excess</a:t>
              </a:r>
              <a:endParaRPr lang="en-US" sz="3200"/>
            </a:p>
          </p:txBody>
        </p:sp>
        <p:sp>
          <p:nvSpPr>
            <p:cNvPr id="25615" name="Rectangle 183"/>
            <p:cNvSpPr>
              <a:spLocks noChangeArrowheads="1"/>
            </p:cNvSpPr>
            <p:nvPr/>
          </p:nvSpPr>
          <p:spPr bwMode="auto">
            <a:xfrm>
              <a:off x="4185" y="1271"/>
              <a:ext cx="6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-</a:t>
              </a:r>
              <a:endParaRPr lang="en-US" sz="3200"/>
            </a:p>
          </p:txBody>
        </p:sp>
        <p:sp>
          <p:nvSpPr>
            <p:cNvPr id="25616" name="Rectangle 184"/>
            <p:cNvSpPr>
              <a:spLocks noChangeArrowheads="1"/>
            </p:cNvSpPr>
            <p:nvPr/>
          </p:nvSpPr>
          <p:spPr bwMode="auto">
            <a:xfrm>
              <a:off x="4251" y="1271"/>
              <a:ext cx="1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3</a:t>
              </a:r>
              <a:endParaRPr lang="en-US" sz="3200"/>
            </a:p>
          </p:txBody>
        </p:sp>
        <p:sp>
          <p:nvSpPr>
            <p:cNvPr id="25617" name="Rectangle 185"/>
            <p:cNvSpPr>
              <a:spLocks noChangeArrowheads="1"/>
            </p:cNvSpPr>
            <p:nvPr/>
          </p:nvSpPr>
          <p:spPr bwMode="auto">
            <a:xfrm>
              <a:off x="4350" y="1271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18" name="Rectangle 186"/>
            <p:cNvSpPr>
              <a:spLocks noChangeArrowheads="1"/>
            </p:cNvSpPr>
            <p:nvPr/>
          </p:nvSpPr>
          <p:spPr bwMode="auto">
            <a:xfrm>
              <a:off x="3349" y="1510"/>
              <a:ext cx="68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WXYZ </a:t>
              </a:r>
              <a:endParaRPr lang="en-US" sz="3200"/>
            </a:p>
          </p:txBody>
        </p:sp>
        <p:sp>
          <p:nvSpPr>
            <p:cNvPr id="25619" name="Rectangle 187"/>
            <p:cNvSpPr>
              <a:spLocks noChangeArrowheads="1"/>
            </p:cNvSpPr>
            <p:nvPr/>
          </p:nvSpPr>
          <p:spPr bwMode="auto">
            <a:xfrm>
              <a:off x="4011" y="1510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20" name="Rectangle 188"/>
            <p:cNvSpPr>
              <a:spLocks noChangeArrowheads="1"/>
            </p:cNvSpPr>
            <p:nvPr/>
          </p:nvSpPr>
          <p:spPr bwMode="auto">
            <a:xfrm>
              <a:off x="805" y="1249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1" name="Line 189"/>
            <p:cNvSpPr>
              <a:spLocks noChangeShapeType="1"/>
            </p:cNvSpPr>
            <p:nvPr/>
          </p:nvSpPr>
          <p:spPr bwMode="auto">
            <a:xfrm>
              <a:off x="805" y="1249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2" name="Line 190"/>
            <p:cNvSpPr>
              <a:spLocks noChangeShapeType="1"/>
            </p:cNvSpPr>
            <p:nvPr/>
          </p:nvSpPr>
          <p:spPr bwMode="auto">
            <a:xfrm>
              <a:off x="805" y="1249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3" name="Rectangle 191"/>
            <p:cNvSpPr>
              <a:spLocks noChangeArrowheads="1"/>
            </p:cNvSpPr>
            <p:nvPr/>
          </p:nvSpPr>
          <p:spPr bwMode="auto">
            <a:xfrm>
              <a:off x="805" y="1249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4" name="Line 192"/>
            <p:cNvSpPr>
              <a:spLocks noChangeShapeType="1"/>
            </p:cNvSpPr>
            <p:nvPr/>
          </p:nvSpPr>
          <p:spPr bwMode="auto">
            <a:xfrm>
              <a:off x="805" y="1249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5" name="Line 193"/>
            <p:cNvSpPr>
              <a:spLocks noChangeShapeType="1"/>
            </p:cNvSpPr>
            <p:nvPr/>
          </p:nvSpPr>
          <p:spPr bwMode="auto">
            <a:xfrm>
              <a:off x="805" y="1249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6" name="Rectangle 194"/>
            <p:cNvSpPr>
              <a:spLocks noChangeArrowheads="1"/>
            </p:cNvSpPr>
            <p:nvPr/>
          </p:nvSpPr>
          <p:spPr bwMode="auto">
            <a:xfrm>
              <a:off x="818" y="1249"/>
              <a:ext cx="1891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7" name="Line 195"/>
            <p:cNvSpPr>
              <a:spLocks noChangeShapeType="1"/>
            </p:cNvSpPr>
            <p:nvPr/>
          </p:nvSpPr>
          <p:spPr bwMode="auto">
            <a:xfrm>
              <a:off x="818" y="1249"/>
              <a:ext cx="189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8" name="Rectangle 196"/>
            <p:cNvSpPr>
              <a:spLocks noChangeArrowheads="1"/>
            </p:cNvSpPr>
            <p:nvPr/>
          </p:nvSpPr>
          <p:spPr bwMode="auto">
            <a:xfrm>
              <a:off x="2709" y="1249"/>
              <a:ext cx="12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9" name="Line 197"/>
            <p:cNvSpPr>
              <a:spLocks noChangeShapeType="1"/>
            </p:cNvSpPr>
            <p:nvPr/>
          </p:nvSpPr>
          <p:spPr bwMode="auto">
            <a:xfrm>
              <a:off x="2709" y="1249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0" name="Line 198"/>
            <p:cNvSpPr>
              <a:spLocks noChangeShapeType="1"/>
            </p:cNvSpPr>
            <p:nvPr/>
          </p:nvSpPr>
          <p:spPr bwMode="auto">
            <a:xfrm>
              <a:off x="2709" y="1249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1" name="Rectangle 199"/>
            <p:cNvSpPr>
              <a:spLocks noChangeArrowheads="1"/>
            </p:cNvSpPr>
            <p:nvPr/>
          </p:nvSpPr>
          <p:spPr bwMode="auto">
            <a:xfrm>
              <a:off x="2721" y="1249"/>
              <a:ext cx="1874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2" name="Line 200"/>
            <p:cNvSpPr>
              <a:spLocks noChangeShapeType="1"/>
            </p:cNvSpPr>
            <p:nvPr/>
          </p:nvSpPr>
          <p:spPr bwMode="auto">
            <a:xfrm>
              <a:off x="2721" y="1249"/>
              <a:ext cx="187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3" name="Rectangle 201"/>
            <p:cNvSpPr>
              <a:spLocks noChangeArrowheads="1"/>
            </p:cNvSpPr>
            <p:nvPr/>
          </p:nvSpPr>
          <p:spPr bwMode="auto">
            <a:xfrm>
              <a:off x="4595" y="1249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4" name="Line 202"/>
            <p:cNvSpPr>
              <a:spLocks noChangeShapeType="1"/>
            </p:cNvSpPr>
            <p:nvPr/>
          </p:nvSpPr>
          <p:spPr bwMode="auto">
            <a:xfrm>
              <a:off x="4595" y="1249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5" name="Line 203"/>
            <p:cNvSpPr>
              <a:spLocks noChangeShapeType="1"/>
            </p:cNvSpPr>
            <p:nvPr/>
          </p:nvSpPr>
          <p:spPr bwMode="auto">
            <a:xfrm>
              <a:off x="4595" y="1249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6" name="Rectangle 204"/>
            <p:cNvSpPr>
              <a:spLocks noChangeArrowheads="1"/>
            </p:cNvSpPr>
            <p:nvPr/>
          </p:nvSpPr>
          <p:spPr bwMode="auto">
            <a:xfrm>
              <a:off x="4595" y="1249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7" name="Line 205"/>
            <p:cNvSpPr>
              <a:spLocks noChangeShapeType="1"/>
            </p:cNvSpPr>
            <p:nvPr/>
          </p:nvSpPr>
          <p:spPr bwMode="auto">
            <a:xfrm>
              <a:off x="4595" y="1249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8" name="Line 206"/>
            <p:cNvSpPr>
              <a:spLocks noChangeShapeType="1"/>
            </p:cNvSpPr>
            <p:nvPr/>
          </p:nvSpPr>
          <p:spPr bwMode="auto">
            <a:xfrm>
              <a:off x="4595" y="1249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39" name="Rectangle 207"/>
            <p:cNvSpPr>
              <a:spLocks noChangeArrowheads="1"/>
            </p:cNvSpPr>
            <p:nvPr/>
          </p:nvSpPr>
          <p:spPr bwMode="auto">
            <a:xfrm>
              <a:off x="805" y="1262"/>
              <a:ext cx="13" cy="47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0" name="Line 208"/>
            <p:cNvSpPr>
              <a:spLocks noChangeShapeType="1"/>
            </p:cNvSpPr>
            <p:nvPr/>
          </p:nvSpPr>
          <p:spPr bwMode="auto">
            <a:xfrm>
              <a:off x="805" y="1262"/>
              <a:ext cx="1" cy="4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1" name="Rectangle 209"/>
            <p:cNvSpPr>
              <a:spLocks noChangeArrowheads="1"/>
            </p:cNvSpPr>
            <p:nvPr/>
          </p:nvSpPr>
          <p:spPr bwMode="auto">
            <a:xfrm>
              <a:off x="2709" y="1262"/>
              <a:ext cx="6" cy="47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2" name="Line 210"/>
            <p:cNvSpPr>
              <a:spLocks noChangeShapeType="1"/>
            </p:cNvSpPr>
            <p:nvPr/>
          </p:nvSpPr>
          <p:spPr bwMode="auto">
            <a:xfrm>
              <a:off x="2709" y="1262"/>
              <a:ext cx="1" cy="4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3" name="Rectangle 211"/>
            <p:cNvSpPr>
              <a:spLocks noChangeArrowheads="1"/>
            </p:cNvSpPr>
            <p:nvPr/>
          </p:nvSpPr>
          <p:spPr bwMode="auto">
            <a:xfrm>
              <a:off x="4595" y="1262"/>
              <a:ext cx="13" cy="47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4" name="Line 212"/>
            <p:cNvSpPr>
              <a:spLocks noChangeShapeType="1"/>
            </p:cNvSpPr>
            <p:nvPr/>
          </p:nvSpPr>
          <p:spPr bwMode="auto">
            <a:xfrm>
              <a:off x="4595" y="1262"/>
              <a:ext cx="1" cy="4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45" name="Rectangle 213"/>
            <p:cNvSpPr>
              <a:spLocks noChangeArrowheads="1"/>
            </p:cNvSpPr>
            <p:nvPr/>
          </p:nvSpPr>
          <p:spPr bwMode="auto">
            <a:xfrm>
              <a:off x="1488" y="1763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0 0 0 0</a:t>
              </a:r>
              <a:endParaRPr lang="en-US" sz="3200"/>
            </a:p>
          </p:txBody>
        </p:sp>
        <p:sp>
          <p:nvSpPr>
            <p:cNvPr id="25646" name="Rectangle 214"/>
            <p:cNvSpPr>
              <a:spLocks noChangeArrowheads="1"/>
            </p:cNvSpPr>
            <p:nvPr/>
          </p:nvSpPr>
          <p:spPr bwMode="auto">
            <a:xfrm>
              <a:off x="2032" y="1763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47" name="Rectangle 215"/>
            <p:cNvSpPr>
              <a:spLocks noChangeArrowheads="1"/>
            </p:cNvSpPr>
            <p:nvPr/>
          </p:nvSpPr>
          <p:spPr bwMode="auto">
            <a:xfrm>
              <a:off x="3383" y="1763"/>
              <a:ext cx="5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0 0 1 1</a:t>
              </a:r>
              <a:endParaRPr lang="en-US" sz="3200"/>
            </a:p>
          </p:txBody>
        </p:sp>
        <p:sp>
          <p:nvSpPr>
            <p:cNvPr id="25648" name="Rectangle 216"/>
            <p:cNvSpPr>
              <a:spLocks noChangeArrowheads="1"/>
            </p:cNvSpPr>
            <p:nvPr/>
          </p:nvSpPr>
          <p:spPr bwMode="auto">
            <a:xfrm>
              <a:off x="3927" y="1763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49" name="Rectangle 217"/>
            <p:cNvSpPr>
              <a:spLocks noChangeArrowheads="1"/>
            </p:cNvSpPr>
            <p:nvPr/>
          </p:nvSpPr>
          <p:spPr bwMode="auto">
            <a:xfrm>
              <a:off x="805" y="1741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0" name="Line 218"/>
            <p:cNvSpPr>
              <a:spLocks noChangeShapeType="1"/>
            </p:cNvSpPr>
            <p:nvPr/>
          </p:nvSpPr>
          <p:spPr bwMode="auto">
            <a:xfrm>
              <a:off x="805" y="1741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1" name="Line 219"/>
            <p:cNvSpPr>
              <a:spLocks noChangeShapeType="1"/>
            </p:cNvSpPr>
            <p:nvPr/>
          </p:nvSpPr>
          <p:spPr bwMode="auto">
            <a:xfrm>
              <a:off x="805" y="1741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2" name="Rectangle 220"/>
            <p:cNvSpPr>
              <a:spLocks noChangeArrowheads="1"/>
            </p:cNvSpPr>
            <p:nvPr/>
          </p:nvSpPr>
          <p:spPr bwMode="auto">
            <a:xfrm>
              <a:off x="818" y="1741"/>
              <a:ext cx="1888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3" name="Line 221"/>
            <p:cNvSpPr>
              <a:spLocks noChangeShapeType="1"/>
            </p:cNvSpPr>
            <p:nvPr/>
          </p:nvSpPr>
          <p:spPr bwMode="auto">
            <a:xfrm>
              <a:off x="818" y="1741"/>
              <a:ext cx="188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4" name="Rectangle 222"/>
            <p:cNvSpPr>
              <a:spLocks noChangeArrowheads="1"/>
            </p:cNvSpPr>
            <p:nvPr/>
          </p:nvSpPr>
          <p:spPr bwMode="auto">
            <a:xfrm>
              <a:off x="2706" y="1741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5" name="Line 223"/>
            <p:cNvSpPr>
              <a:spLocks noChangeShapeType="1"/>
            </p:cNvSpPr>
            <p:nvPr/>
          </p:nvSpPr>
          <p:spPr bwMode="auto">
            <a:xfrm>
              <a:off x="2706" y="1741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6" name="Line 224"/>
            <p:cNvSpPr>
              <a:spLocks noChangeShapeType="1"/>
            </p:cNvSpPr>
            <p:nvPr/>
          </p:nvSpPr>
          <p:spPr bwMode="auto">
            <a:xfrm>
              <a:off x="2706" y="1741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7" name="Rectangle 225"/>
            <p:cNvSpPr>
              <a:spLocks noChangeArrowheads="1"/>
            </p:cNvSpPr>
            <p:nvPr/>
          </p:nvSpPr>
          <p:spPr bwMode="auto">
            <a:xfrm>
              <a:off x="2719" y="1741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8" name="Line 226"/>
            <p:cNvSpPr>
              <a:spLocks noChangeShapeType="1"/>
            </p:cNvSpPr>
            <p:nvPr/>
          </p:nvSpPr>
          <p:spPr bwMode="auto">
            <a:xfrm>
              <a:off x="2719" y="1741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59" name="Line 227"/>
            <p:cNvSpPr>
              <a:spLocks noChangeShapeType="1"/>
            </p:cNvSpPr>
            <p:nvPr/>
          </p:nvSpPr>
          <p:spPr bwMode="auto">
            <a:xfrm>
              <a:off x="2719" y="1741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0" name="Rectangle 228"/>
            <p:cNvSpPr>
              <a:spLocks noChangeArrowheads="1"/>
            </p:cNvSpPr>
            <p:nvPr/>
          </p:nvSpPr>
          <p:spPr bwMode="auto">
            <a:xfrm>
              <a:off x="2732" y="1741"/>
              <a:ext cx="186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1" name="Line 229"/>
            <p:cNvSpPr>
              <a:spLocks noChangeShapeType="1"/>
            </p:cNvSpPr>
            <p:nvPr/>
          </p:nvSpPr>
          <p:spPr bwMode="auto">
            <a:xfrm>
              <a:off x="2732" y="1741"/>
              <a:ext cx="186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2" name="Rectangle 230"/>
            <p:cNvSpPr>
              <a:spLocks noChangeArrowheads="1"/>
            </p:cNvSpPr>
            <p:nvPr/>
          </p:nvSpPr>
          <p:spPr bwMode="auto">
            <a:xfrm>
              <a:off x="4595" y="1741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3" name="Line 231"/>
            <p:cNvSpPr>
              <a:spLocks noChangeShapeType="1"/>
            </p:cNvSpPr>
            <p:nvPr/>
          </p:nvSpPr>
          <p:spPr bwMode="auto">
            <a:xfrm>
              <a:off x="4595" y="1741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4" name="Line 232"/>
            <p:cNvSpPr>
              <a:spLocks noChangeShapeType="1"/>
            </p:cNvSpPr>
            <p:nvPr/>
          </p:nvSpPr>
          <p:spPr bwMode="auto">
            <a:xfrm>
              <a:off x="4595" y="1741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5" name="Rectangle 233"/>
            <p:cNvSpPr>
              <a:spLocks noChangeArrowheads="1"/>
            </p:cNvSpPr>
            <p:nvPr/>
          </p:nvSpPr>
          <p:spPr bwMode="auto">
            <a:xfrm>
              <a:off x="805" y="1754"/>
              <a:ext cx="13" cy="20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6" name="Line 234"/>
            <p:cNvSpPr>
              <a:spLocks noChangeShapeType="1"/>
            </p:cNvSpPr>
            <p:nvPr/>
          </p:nvSpPr>
          <p:spPr bwMode="auto">
            <a:xfrm>
              <a:off x="805" y="1754"/>
              <a:ext cx="1" cy="2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7" name="Rectangle 235"/>
            <p:cNvSpPr>
              <a:spLocks noChangeArrowheads="1"/>
            </p:cNvSpPr>
            <p:nvPr/>
          </p:nvSpPr>
          <p:spPr bwMode="auto">
            <a:xfrm>
              <a:off x="2706" y="1754"/>
              <a:ext cx="13" cy="20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8" name="Line 236"/>
            <p:cNvSpPr>
              <a:spLocks noChangeShapeType="1"/>
            </p:cNvSpPr>
            <p:nvPr/>
          </p:nvSpPr>
          <p:spPr bwMode="auto">
            <a:xfrm>
              <a:off x="2706" y="1754"/>
              <a:ext cx="1" cy="2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69" name="Rectangle 237"/>
            <p:cNvSpPr>
              <a:spLocks noChangeArrowheads="1"/>
            </p:cNvSpPr>
            <p:nvPr/>
          </p:nvSpPr>
          <p:spPr bwMode="auto">
            <a:xfrm>
              <a:off x="4595" y="1754"/>
              <a:ext cx="13" cy="20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0" name="Line 238"/>
            <p:cNvSpPr>
              <a:spLocks noChangeShapeType="1"/>
            </p:cNvSpPr>
            <p:nvPr/>
          </p:nvSpPr>
          <p:spPr bwMode="auto">
            <a:xfrm>
              <a:off x="4595" y="1754"/>
              <a:ext cx="1" cy="2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1" name="Rectangle 239"/>
            <p:cNvSpPr>
              <a:spLocks noChangeArrowheads="1"/>
            </p:cNvSpPr>
            <p:nvPr/>
          </p:nvSpPr>
          <p:spPr bwMode="auto">
            <a:xfrm>
              <a:off x="1488" y="1971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0 0 0 1</a:t>
              </a:r>
              <a:endParaRPr lang="en-US" sz="3200"/>
            </a:p>
          </p:txBody>
        </p:sp>
        <p:sp>
          <p:nvSpPr>
            <p:cNvPr id="25672" name="Rectangle 240"/>
            <p:cNvSpPr>
              <a:spLocks noChangeArrowheads="1"/>
            </p:cNvSpPr>
            <p:nvPr/>
          </p:nvSpPr>
          <p:spPr bwMode="auto">
            <a:xfrm>
              <a:off x="2032" y="1971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73" name="Rectangle 241"/>
            <p:cNvSpPr>
              <a:spLocks noChangeArrowheads="1"/>
            </p:cNvSpPr>
            <p:nvPr/>
          </p:nvSpPr>
          <p:spPr bwMode="auto">
            <a:xfrm>
              <a:off x="3383" y="1971"/>
              <a:ext cx="5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0 1 0 0</a:t>
              </a:r>
              <a:endParaRPr lang="en-US" sz="3200"/>
            </a:p>
          </p:txBody>
        </p:sp>
        <p:sp>
          <p:nvSpPr>
            <p:cNvPr id="25674" name="Rectangle 242"/>
            <p:cNvSpPr>
              <a:spLocks noChangeArrowheads="1"/>
            </p:cNvSpPr>
            <p:nvPr/>
          </p:nvSpPr>
          <p:spPr bwMode="auto">
            <a:xfrm>
              <a:off x="3927" y="1971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75" name="Rectangle 243"/>
            <p:cNvSpPr>
              <a:spLocks noChangeArrowheads="1"/>
            </p:cNvSpPr>
            <p:nvPr/>
          </p:nvSpPr>
          <p:spPr bwMode="auto">
            <a:xfrm>
              <a:off x="805" y="1962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6" name="Line 244"/>
            <p:cNvSpPr>
              <a:spLocks noChangeShapeType="1"/>
            </p:cNvSpPr>
            <p:nvPr/>
          </p:nvSpPr>
          <p:spPr bwMode="auto">
            <a:xfrm>
              <a:off x="805" y="1962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7" name="Rectangle 245"/>
            <p:cNvSpPr>
              <a:spLocks noChangeArrowheads="1"/>
            </p:cNvSpPr>
            <p:nvPr/>
          </p:nvSpPr>
          <p:spPr bwMode="auto">
            <a:xfrm>
              <a:off x="2706" y="1962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8" name="Line 246"/>
            <p:cNvSpPr>
              <a:spLocks noChangeShapeType="1"/>
            </p:cNvSpPr>
            <p:nvPr/>
          </p:nvSpPr>
          <p:spPr bwMode="auto">
            <a:xfrm>
              <a:off x="2706" y="1962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79" name="Rectangle 247"/>
            <p:cNvSpPr>
              <a:spLocks noChangeArrowheads="1"/>
            </p:cNvSpPr>
            <p:nvPr/>
          </p:nvSpPr>
          <p:spPr bwMode="auto">
            <a:xfrm>
              <a:off x="4595" y="1962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80" name="Line 248"/>
            <p:cNvSpPr>
              <a:spLocks noChangeShapeType="1"/>
            </p:cNvSpPr>
            <p:nvPr/>
          </p:nvSpPr>
          <p:spPr bwMode="auto">
            <a:xfrm>
              <a:off x="4595" y="1962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81" name="Rectangle 249"/>
            <p:cNvSpPr>
              <a:spLocks noChangeArrowheads="1"/>
            </p:cNvSpPr>
            <p:nvPr/>
          </p:nvSpPr>
          <p:spPr bwMode="auto">
            <a:xfrm>
              <a:off x="1488" y="2193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0 0 1 0</a:t>
              </a:r>
              <a:endParaRPr lang="en-US" sz="3200"/>
            </a:p>
          </p:txBody>
        </p:sp>
        <p:sp>
          <p:nvSpPr>
            <p:cNvPr id="25682" name="Rectangle 250"/>
            <p:cNvSpPr>
              <a:spLocks noChangeArrowheads="1"/>
            </p:cNvSpPr>
            <p:nvPr/>
          </p:nvSpPr>
          <p:spPr bwMode="auto">
            <a:xfrm>
              <a:off x="2032" y="2193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83" name="Rectangle 251"/>
            <p:cNvSpPr>
              <a:spLocks noChangeArrowheads="1"/>
            </p:cNvSpPr>
            <p:nvPr/>
          </p:nvSpPr>
          <p:spPr bwMode="auto">
            <a:xfrm>
              <a:off x="3383" y="2193"/>
              <a:ext cx="5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0 1 0 1</a:t>
              </a:r>
              <a:endParaRPr lang="en-US" sz="3200"/>
            </a:p>
          </p:txBody>
        </p:sp>
        <p:sp>
          <p:nvSpPr>
            <p:cNvPr id="25684" name="Rectangle 252"/>
            <p:cNvSpPr>
              <a:spLocks noChangeArrowheads="1"/>
            </p:cNvSpPr>
            <p:nvPr/>
          </p:nvSpPr>
          <p:spPr bwMode="auto">
            <a:xfrm>
              <a:off x="3927" y="2193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85" name="Rectangle 253"/>
            <p:cNvSpPr>
              <a:spLocks noChangeArrowheads="1"/>
            </p:cNvSpPr>
            <p:nvPr/>
          </p:nvSpPr>
          <p:spPr bwMode="auto">
            <a:xfrm>
              <a:off x="805" y="2184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86" name="Line 254"/>
            <p:cNvSpPr>
              <a:spLocks noChangeShapeType="1"/>
            </p:cNvSpPr>
            <p:nvPr/>
          </p:nvSpPr>
          <p:spPr bwMode="auto">
            <a:xfrm>
              <a:off x="805" y="2184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87" name="Rectangle 255"/>
            <p:cNvSpPr>
              <a:spLocks noChangeArrowheads="1"/>
            </p:cNvSpPr>
            <p:nvPr/>
          </p:nvSpPr>
          <p:spPr bwMode="auto">
            <a:xfrm>
              <a:off x="2706" y="2184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88" name="Line 256"/>
            <p:cNvSpPr>
              <a:spLocks noChangeShapeType="1"/>
            </p:cNvSpPr>
            <p:nvPr/>
          </p:nvSpPr>
          <p:spPr bwMode="auto">
            <a:xfrm>
              <a:off x="2706" y="2184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89" name="Rectangle 257"/>
            <p:cNvSpPr>
              <a:spLocks noChangeArrowheads="1"/>
            </p:cNvSpPr>
            <p:nvPr/>
          </p:nvSpPr>
          <p:spPr bwMode="auto">
            <a:xfrm>
              <a:off x="4595" y="2184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90" name="Line 258"/>
            <p:cNvSpPr>
              <a:spLocks noChangeShapeType="1"/>
            </p:cNvSpPr>
            <p:nvPr/>
          </p:nvSpPr>
          <p:spPr bwMode="auto">
            <a:xfrm>
              <a:off x="4595" y="2184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91" name="Rectangle 259"/>
            <p:cNvSpPr>
              <a:spLocks noChangeArrowheads="1"/>
            </p:cNvSpPr>
            <p:nvPr/>
          </p:nvSpPr>
          <p:spPr bwMode="auto">
            <a:xfrm>
              <a:off x="1488" y="2414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0 0 1 1</a:t>
              </a:r>
              <a:endParaRPr lang="en-US" sz="3200"/>
            </a:p>
          </p:txBody>
        </p:sp>
        <p:sp>
          <p:nvSpPr>
            <p:cNvPr id="25692" name="Rectangle 260"/>
            <p:cNvSpPr>
              <a:spLocks noChangeArrowheads="1"/>
            </p:cNvSpPr>
            <p:nvPr/>
          </p:nvSpPr>
          <p:spPr bwMode="auto">
            <a:xfrm>
              <a:off x="2032" y="2414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93" name="Rectangle 261"/>
            <p:cNvSpPr>
              <a:spLocks noChangeArrowheads="1"/>
            </p:cNvSpPr>
            <p:nvPr/>
          </p:nvSpPr>
          <p:spPr bwMode="auto">
            <a:xfrm>
              <a:off x="3383" y="2414"/>
              <a:ext cx="5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0 1 1 0</a:t>
              </a:r>
              <a:endParaRPr lang="en-US" sz="3200"/>
            </a:p>
          </p:txBody>
        </p:sp>
        <p:sp>
          <p:nvSpPr>
            <p:cNvPr id="25694" name="Rectangle 262"/>
            <p:cNvSpPr>
              <a:spLocks noChangeArrowheads="1"/>
            </p:cNvSpPr>
            <p:nvPr/>
          </p:nvSpPr>
          <p:spPr bwMode="auto">
            <a:xfrm>
              <a:off x="3927" y="2414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695" name="Rectangle 263"/>
            <p:cNvSpPr>
              <a:spLocks noChangeArrowheads="1"/>
            </p:cNvSpPr>
            <p:nvPr/>
          </p:nvSpPr>
          <p:spPr bwMode="auto">
            <a:xfrm>
              <a:off x="805" y="2405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96" name="Line 264"/>
            <p:cNvSpPr>
              <a:spLocks noChangeShapeType="1"/>
            </p:cNvSpPr>
            <p:nvPr/>
          </p:nvSpPr>
          <p:spPr bwMode="auto">
            <a:xfrm>
              <a:off x="805" y="2405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97" name="Rectangle 265"/>
            <p:cNvSpPr>
              <a:spLocks noChangeArrowheads="1"/>
            </p:cNvSpPr>
            <p:nvPr/>
          </p:nvSpPr>
          <p:spPr bwMode="auto">
            <a:xfrm>
              <a:off x="2706" y="2405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98" name="Line 266"/>
            <p:cNvSpPr>
              <a:spLocks noChangeShapeType="1"/>
            </p:cNvSpPr>
            <p:nvPr/>
          </p:nvSpPr>
          <p:spPr bwMode="auto">
            <a:xfrm>
              <a:off x="2706" y="2405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99" name="Rectangle 267"/>
            <p:cNvSpPr>
              <a:spLocks noChangeArrowheads="1"/>
            </p:cNvSpPr>
            <p:nvPr/>
          </p:nvSpPr>
          <p:spPr bwMode="auto">
            <a:xfrm>
              <a:off x="4595" y="2405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00" name="Line 268"/>
            <p:cNvSpPr>
              <a:spLocks noChangeShapeType="1"/>
            </p:cNvSpPr>
            <p:nvPr/>
          </p:nvSpPr>
          <p:spPr bwMode="auto">
            <a:xfrm>
              <a:off x="4595" y="2405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01" name="Rectangle 269"/>
            <p:cNvSpPr>
              <a:spLocks noChangeArrowheads="1"/>
            </p:cNvSpPr>
            <p:nvPr/>
          </p:nvSpPr>
          <p:spPr bwMode="auto">
            <a:xfrm>
              <a:off x="1488" y="2636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0 1 0 0</a:t>
              </a:r>
              <a:endParaRPr lang="en-US" sz="3200"/>
            </a:p>
          </p:txBody>
        </p:sp>
        <p:sp>
          <p:nvSpPr>
            <p:cNvPr id="25702" name="Rectangle 270"/>
            <p:cNvSpPr>
              <a:spLocks noChangeArrowheads="1"/>
            </p:cNvSpPr>
            <p:nvPr/>
          </p:nvSpPr>
          <p:spPr bwMode="auto">
            <a:xfrm>
              <a:off x="2032" y="2636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03" name="Rectangle 271"/>
            <p:cNvSpPr>
              <a:spLocks noChangeArrowheads="1"/>
            </p:cNvSpPr>
            <p:nvPr/>
          </p:nvSpPr>
          <p:spPr bwMode="auto">
            <a:xfrm>
              <a:off x="3383" y="2636"/>
              <a:ext cx="5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0 1 1 1</a:t>
              </a:r>
              <a:endParaRPr lang="en-US" sz="3200"/>
            </a:p>
          </p:txBody>
        </p:sp>
        <p:sp>
          <p:nvSpPr>
            <p:cNvPr id="25704" name="Rectangle 272"/>
            <p:cNvSpPr>
              <a:spLocks noChangeArrowheads="1"/>
            </p:cNvSpPr>
            <p:nvPr/>
          </p:nvSpPr>
          <p:spPr bwMode="auto">
            <a:xfrm>
              <a:off x="3927" y="2636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05" name="Rectangle 273"/>
            <p:cNvSpPr>
              <a:spLocks noChangeArrowheads="1"/>
            </p:cNvSpPr>
            <p:nvPr/>
          </p:nvSpPr>
          <p:spPr bwMode="auto">
            <a:xfrm>
              <a:off x="805" y="2627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06" name="Line 274"/>
            <p:cNvSpPr>
              <a:spLocks noChangeShapeType="1"/>
            </p:cNvSpPr>
            <p:nvPr/>
          </p:nvSpPr>
          <p:spPr bwMode="auto">
            <a:xfrm>
              <a:off x="805" y="2627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07" name="Rectangle 275"/>
            <p:cNvSpPr>
              <a:spLocks noChangeArrowheads="1"/>
            </p:cNvSpPr>
            <p:nvPr/>
          </p:nvSpPr>
          <p:spPr bwMode="auto">
            <a:xfrm>
              <a:off x="2706" y="2627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08" name="Line 276"/>
            <p:cNvSpPr>
              <a:spLocks noChangeShapeType="1"/>
            </p:cNvSpPr>
            <p:nvPr/>
          </p:nvSpPr>
          <p:spPr bwMode="auto">
            <a:xfrm>
              <a:off x="2706" y="2627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09" name="Rectangle 277"/>
            <p:cNvSpPr>
              <a:spLocks noChangeArrowheads="1"/>
            </p:cNvSpPr>
            <p:nvPr/>
          </p:nvSpPr>
          <p:spPr bwMode="auto">
            <a:xfrm>
              <a:off x="4595" y="2627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10" name="Line 278"/>
            <p:cNvSpPr>
              <a:spLocks noChangeShapeType="1"/>
            </p:cNvSpPr>
            <p:nvPr/>
          </p:nvSpPr>
          <p:spPr bwMode="auto">
            <a:xfrm>
              <a:off x="4595" y="2627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11" name="Rectangle 279"/>
            <p:cNvSpPr>
              <a:spLocks noChangeArrowheads="1"/>
            </p:cNvSpPr>
            <p:nvPr/>
          </p:nvSpPr>
          <p:spPr bwMode="auto">
            <a:xfrm>
              <a:off x="1488" y="2857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0 1 0 1</a:t>
              </a:r>
              <a:endParaRPr lang="en-US" sz="3200"/>
            </a:p>
          </p:txBody>
        </p:sp>
        <p:sp>
          <p:nvSpPr>
            <p:cNvPr id="25712" name="Rectangle 280"/>
            <p:cNvSpPr>
              <a:spLocks noChangeArrowheads="1"/>
            </p:cNvSpPr>
            <p:nvPr/>
          </p:nvSpPr>
          <p:spPr bwMode="auto">
            <a:xfrm>
              <a:off x="2032" y="2857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13" name="Rectangle 281"/>
            <p:cNvSpPr>
              <a:spLocks noChangeArrowheads="1"/>
            </p:cNvSpPr>
            <p:nvPr/>
          </p:nvSpPr>
          <p:spPr bwMode="auto">
            <a:xfrm>
              <a:off x="3383" y="2857"/>
              <a:ext cx="5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1 0 0 0</a:t>
              </a:r>
              <a:endParaRPr lang="en-US" sz="3200"/>
            </a:p>
          </p:txBody>
        </p:sp>
        <p:sp>
          <p:nvSpPr>
            <p:cNvPr id="25714" name="Rectangle 282"/>
            <p:cNvSpPr>
              <a:spLocks noChangeArrowheads="1"/>
            </p:cNvSpPr>
            <p:nvPr/>
          </p:nvSpPr>
          <p:spPr bwMode="auto">
            <a:xfrm>
              <a:off x="3927" y="2857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15" name="Rectangle 283"/>
            <p:cNvSpPr>
              <a:spLocks noChangeArrowheads="1"/>
            </p:cNvSpPr>
            <p:nvPr/>
          </p:nvSpPr>
          <p:spPr bwMode="auto">
            <a:xfrm>
              <a:off x="805" y="2848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16" name="Line 284"/>
            <p:cNvSpPr>
              <a:spLocks noChangeShapeType="1"/>
            </p:cNvSpPr>
            <p:nvPr/>
          </p:nvSpPr>
          <p:spPr bwMode="auto">
            <a:xfrm>
              <a:off x="805" y="2848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17" name="Rectangle 285"/>
            <p:cNvSpPr>
              <a:spLocks noChangeArrowheads="1"/>
            </p:cNvSpPr>
            <p:nvPr/>
          </p:nvSpPr>
          <p:spPr bwMode="auto">
            <a:xfrm>
              <a:off x="2706" y="2848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18" name="Line 286"/>
            <p:cNvSpPr>
              <a:spLocks noChangeShapeType="1"/>
            </p:cNvSpPr>
            <p:nvPr/>
          </p:nvSpPr>
          <p:spPr bwMode="auto">
            <a:xfrm>
              <a:off x="2706" y="2848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19" name="Rectangle 287"/>
            <p:cNvSpPr>
              <a:spLocks noChangeArrowheads="1"/>
            </p:cNvSpPr>
            <p:nvPr/>
          </p:nvSpPr>
          <p:spPr bwMode="auto">
            <a:xfrm>
              <a:off x="4595" y="2848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20" name="Line 288"/>
            <p:cNvSpPr>
              <a:spLocks noChangeShapeType="1"/>
            </p:cNvSpPr>
            <p:nvPr/>
          </p:nvSpPr>
          <p:spPr bwMode="auto">
            <a:xfrm>
              <a:off x="4595" y="2848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21" name="Rectangle 289"/>
            <p:cNvSpPr>
              <a:spLocks noChangeArrowheads="1"/>
            </p:cNvSpPr>
            <p:nvPr/>
          </p:nvSpPr>
          <p:spPr bwMode="auto">
            <a:xfrm>
              <a:off x="1488" y="3079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0 1 1 0</a:t>
              </a:r>
              <a:endParaRPr lang="en-US" sz="3200"/>
            </a:p>
          </p:txBody>
        </p:sp>
        <p:sp>
          <p:nvSpPr>
            <p:cNvPr id="25722" name="Rectangle 290"/>
            <p:cNvSpPr>
              <a:spLocks noChangeArrowheads="1"/>
            </p:cNvSpPr>
            <p:nvPr/>
          </p:nvSpPr>
          <p:spPr bwMode="auto">
            <a:xfrm>
              <a:off x="2032" y="3079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23" name="Rectangle 291"/>
            <p:cNvSpPr>
              <a:spLocks noChangeArrowheads="1"/>
            </p:cNvSpPr>
            <p:nvPr/>
          </p:nvSpPr>
          <p:spPr bwMode="auto">
            <a:xfrm>
              <a:off x="3383" y="3079"/>
              <a:ext cx="5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1 0 0 1</a:t>
              </a:r>
              <a:endParaRPr lang="en-US" sz="3200"/>
            </a:p>
          </p:txBody>
        </p:sp>
        <p:sp>
          <p:nvSpPr>
            <p:cNvPr id="25724" name="Rectangle 292"/>
            <p:cNvSpPr>
              <a:spLocks noChangeArrowheads="1"/>
            </p:cNvSpPr>
            <p:nvPr/>
          </p:nvSpPr>
          <p:spPr bwMode="auto">
            <a:xfrm>
              <a:off x="3927" y="3079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25" name="Rectangle 293"/>
            <p:cNvSpPr>
              <a:spLocks noChangeArrowheads="1"/>
            </p:cNvSpPr>
            <p:nvPr/>
          </p:nvSpPr>
          <p:spPr bwMode="auto">
            <a:xfrm>
              <a:off x="805" y="3070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26" name="Line 294"/>
            <p:cNvSpPr>
              <a:spLocks noChangeShapeType="1"/>
            </p:cNvSpPr>
            <p:nvPr/>
          </p:nvSpPr>
          <p:spPr bwMode="auto">
            <a:xfrm>
              <a:off x="805" y="3070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27" name="Rectangle 295"/>
            <p:cNvSpPr>
              <a:spLocks noChangeArrowheads="1"/>
            </p:cNvSpPr>
            <p:nvPr/>
          </p:nvSpPr>
          <p:spPr bwMode="auto">
            <a:xfrm>
              <a:off x="2706" y="3070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28" name="Line 296"/>
            <p:cNvSpPr>
              <a:spLocks noChangeShapeType="1"/>
            </p:cNvSpPr>
            <p:nvPr/>
          </p:nvSpPr>
          <p:spPr bwMode="auto">
            <a:xfrm>
              <a:off x="2706" y="3070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29" name="Rectangle 297"/>
            <p:cNvSpPr>
              <a:spLocks noChangeArrowheads="1"/>
            </p:cNvSpPr>
            <p:nvPr/>
          </p:nvSpPr>
          <p:spPr bwMode="auto">
            <a:xfrm>
              <a:off x="4595" y="3070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30" name="Line 298"/>
            <p:cNvSpPr>
              <a:spLocks noChangeShapeType="1"/>
            </p:cNvSpPr>
            <p:nvPr/>
          </p:nvSpPr>
          <p:spPr bwMode="auto">
            <a:xfrm>
              <a:off x="4595" y="3070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31" name="Rectangle 299"/>
            <p:cNvSpPr>
              <a:spLocks noChangeArrowheads="1"/>
            </p:cNvSpPr>
            <p:nvPr/>
          </p:nvSpPr>
          <p:spPr bwMode="auto">
            <a:xfrm>
              <a:off x="1488" y="3300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0 1 1 1</a:t>
              </a:r>
              <a:endParaRPr lang="en-US" sz="3200"/>
            </a:p>
          </p:txBody>
        </p:sp>
        <p:sp>
          <p:nvSpPr>
            <p:cNvPr id="25732" name="Rectangle 300"/>
            <p:cNvSpPr>
              <a:spLocks noChangeArrowheads="1"/>
            </p:cNvSpPr>
            <p:nvPr/>
          </p:nvSpPr>
          <p:spPr bwMode="auto">
            <a:xfrm>
              <a:off x="2032" y="3300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33" name="Rectangle 301"/>
            <p:cNvSpPr>
              <a:spLocks noChangeArrowheads="1"/>
            </p:cNvSpPr>
            <p:nvPr/>
          </p:nvSpPr>
          <p:spPr bwMode="auto">
            <a:xfrm>
              <a:off x="3383" y="3300"/>
              <a:ext cx="5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1 0 1 0</a:t>
              </a:r>
              <a:endParaRPr lang="en-US" sz="3200"/>
            </a:p>
          </p:txBody>
        </p:sp>
        <p:sp>
          <p:nvSpPr>
            <p:cNvPr id="25734" name="Rectangle 302"/>
            <p:cNvSpPr>
              <a:spLocks noChangeArrowheads="1"/>
            </p:cNvSpPr>
            <p:nvPr/>
          </p:nvSpPr>
          <p:spPr bwMode="auto">
            <a:xfrm>
              <a:off x="3927" y="3300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35" name="Rectangle 303"/>
            <p:cNvSpPr>
              <a:spLocks noChangeArrowheads="1"/>
            </p:cNvSpPr>
            <p:nvPr/>
          </p:nvSpPr>
          <p:spPr bwMode="auto">
            <a:xfrm>
              <a:off x="805" y="3291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36" name="Line 304"/>
            <p:cNvSpPr>
              <a:spLocks noChangeShapeType="1"/>
            </p:cNvSpPr>
            <p:nvPr/>
          </p:nvSpPr>
          <p:spPr bwMode="auto">
            <a:xfrm>
              <a:off x="805" y="3291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37" name="Rectangle 305"/>
            <p:cNvSpPr>
              <a:spLocks noChangeArrowheads="1"/>
            </p:cNvSpPr>
            <p:nvPr/>
          </p:nvSpPr>
          <p:spPr bwMode="auto">
            <a:xfrm>
              <a:off x="2706" y="3291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38" name="Line 306"/>
            <p:cNvSpPr>
              <a:spLocks noChangeShapeType="1"/>
            </p:cNvSpPr>
            <p:nvPr/>
          </p:nvSpPr>
          <p:spPr bwMode="auto">
            <a:xfrm>
              <a:off x="2706" y="3291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39" name="Rectangle 307"/>
            <p:cNvSpPr>
              <a:spLocks noChangeArrowheads="1"/>
            </p:cNvSpPr>
            <p:nvPr/>
          </p:nvSpPr>
          <p:spPr bwMode="auto">
            <a:xfrm>
              <a:off x="4595" y="3291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40" name="Line 308"/>
            <p:cNvSpPr>
              <a:spLocks noChangeShapeType="1"/>
            </p:cNvSpPr>
            <p:nvPr/>
          </p:nvSpPr>
          <p:spPr bwMode="auto">
            <a:xfrm>
              <a:off x="4595" y="3291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41" name="Rectangle 309"/>
            <p:cNvSpPr>
              <a:spLocks noChangeArrowheads="1"/>
            </p:cNvSpPr>
            <p:nvPr/>
          </p:nvSpPr>
          <p:spPr bwMode="auto">
            <a:xfrm>
              <a:off x="1488" y="3522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1 0 0 0</a:t>
              </a:r>
              <a:endParaRPr lang="en-US" sz="3200"/>
            </a:p>
          </p:txBody>
        </p:sp>
        <p:sp>
          <p:nvSpPr>
            <p:cNvPr id="25742" name="Rectangle 310"/>
            <p:cNvSpPr>
              <a:spLocks noChangeArrowheads="1"/>
            </p:cNvSpPr>
            <p:nvPr/>
          </p:nvSpPr>
          <p:spPr bwMode="auto">
            <a:xfrm>
              <a:off x="2032" y="3522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43" name="Rectangle 311"/>
            <p:cNvSpPr>
              <a:spLocks noChangeArrowheads="1"/>
            </p:cNvSpPr>
            <p:nvPr/>
          </p:nvSpPr>
          <p:spPr bwMode="auto">
            <a:xfrm>
              <a:off x="3383" y="3522"/>
              <a:ext cx="55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1 0 1 1</a:t>
              </a:r>
              <a:endParaRPr lang="en-US" sz="3200"/>
            </a:p>
          </p:txBody>
        </p:sp>
        <p:sp>
          <p:nvSpPr>
            <p:cNvPr id="25744" name="Rectangle 312"/>
            <p:cNvSpPr>
              <a:spLocks noChangeArrowheads="1"/>
            </p:cNvSpPr>
            <p:nvPr/>
          </p:nvSpPr>
          <p:spPr bwMode="auto">
            <a:xfrm>
              <a:off x="3927" y="3522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45" name="Rectangle 313"/>
            <p:cNvSpPr>
              <a:spLocks noChangeArrowheads="1"/>
            </p:cNvSpPr>
            <p:nvPr/>
          </p:nvSpPr>
          <p:spPr bwMode="auto">
            <a:xfrm>
              <a:off x="805" y="3513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46" name="Line 314"/>
            <p:cNvSpPr>
              <a:spLocks noChangeShapeType="1"/>
            </p:cNvSpPr>
            <p:nvPr/>
          </p:nvSpPr>
          <p:spPr bwMode="auto">
            <a:xfrm>
              <a:off x="805" y="3513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47" name="Rectangle 315"/>
            <p:cNvSpPr>
              <a:spLocks noChangeArrowheads="1"/>
            </p:cNvSpPr>
            <p:nvPr/>
          </p:nvSpPr>
          <p:spPr bwMode="auto">
            <a:xfrm>
              <a:off x="2706" y="3513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48" name="Line 316"/>
            <p:cNvSpPr>
              <a:spLocks noChangeShapeType="1"/>
            </p:cNvSpPr>
            <p:nvPr/>
          </p:nvSpPr>
          <p:spPr bwMode="auto">
            <a:xfrm>
              <a:off x="2706" y="3513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49" name="Rectangle 317"/>
            <p:cNvSpPr>
              <a:spLocks noChangeArrowheads="1"/>
            </p:cNvSpPr>
            <p:nvPr/>
          </p:nvSpPr>
          <p:spPr bwMode="auto">
            <a:xfrm>
              <a:off x="4595" y="3513"/>
              <a:ext cx="13" cy="2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50" name="Line 318"/>
            <p:cNvSpPr>
              <a:spLocks noChangeShapeType="1"/>
            </p:cNvSpPr>
            <p:nvPr/>
          </p:nvSpPr>
          <p:spPr bwMode="auto">
            <a:xfrm>
              <a:off x="4595" y="3513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51" name="Rectangle 319"/>
            <p:cNvSpPr>
              <a:spLocks noChangeArrowheads="1"/>
            </p:cNvSpPr>
            <p:nvPr/>
          </p:nvSpPr>
          <p:spPr bwMode="auto">
            <a:xfrm>
              <a:off x="1488" y="3743"/>
              <a:ext cx="5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1 0 0 1</a:t>
              </a:r>
              <a:endParaRPr lang="en-US" sz="3200"/>
            </a:p>
          </p:txBody>
        </p:sp>
        <p:sp>
          <p:nvSpPr>
            <p:cNvPr id="25752" name="Rectangle 320"/>
            <p:cNvSpPr>
              <a:spLocks noChangeArrowheads="1"/>
            </p:cNvSpPr>
            <p:nvPr/>
          </p:nvSpPr>
          <p:spPr bwMode="auto">
            <a:xfrm>
              <a:off x="2032" y="3743"/>
              <a:ext cx="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  <p:sp>
          <p:nvSpPr>
            <p:cNvPr id="25753" name="Rectangle 321"/>
            <p:cNvSpPr>
              <a:spLocks noChangeArrowheads="1"/>
            </p:cNvSpPr>
            <p:nvPr/>
          </p:nvSpPr>
          <p:spPr bwMode="auto">
            <a:xfrm>
              <a:off x="3383" y="3743"/>
              <a:ext cx="4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1 1 0</a:t>
              </a:r>
              <a:endParaRPr lang="en-US" sz="3200"/>
            </a:p>
          </p:txBody>
        </p:sp>
        <p:sp>
          <p:nvSpPr>
            <p:cNvPr id="25754" name="Rectangle 322"/>
            <p:cNvSpPr>
              <a:spLocks noChangeArrowheads="1"/>
            </p:cNvSpPr>
            <p:nvPr/>
          </p:nvSpPr>
          <p:spPr bwMode="auto">
            <a:xfrm>
              <a:off x="3927" y="3743"/>
              <a:ext cx="1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</a:rPr>
                <a:t>0 </a:t>
              </a:r>
              <a:endParaRPr lang="en-US" sz="3200"/>
            </a:p>
          </p:txBody>
        </p:sp>
        <p:sp>
          <p:nvSpPr>
            <p:cNvPr id="25755" name="Rectangle 323"/>
            <p:cNvSpPr>
              <a:spLocks noChangeArrowheads="1"/>
            </p:cNvSpPr>
            <p:nvPr/>
          </p:nvSpPr>
          <p:spPr bwMode="auto">
            <a:xfrm>
              <a:off x="805" y="3734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56" name="Line 324"/>
            <p:cNvSpPr>
              <a:spLocks noChangeShapeType="1"/>
            </p:cNvSpPr>
            <p:nvPr/>
          </p:nvSpPr>
          <p:spPr bwMode="auto">
            <a:xfrm>
              <a:off x="805" y="3734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57" name="Rectangle 325"/>
            <p:cNvSpPr>
              <a:spLocks noChangeArrowheads="1"/>
            </p:cNvSpPr>
            <p:nvPr/>
          </p:nvSpPr>
          <p:spPr bwMode="auto">
            <a:xfrm>
              <a:off x="805" y="3956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58" name="Line 326"/>
            <p:cNvSpPr>
              <a:spLocks noChangeShapeType="1"/>
            </p:cNvSpPr>
            <p:nvPr/>
          </p:nvSpPr>
          <p:spPr bwMode="auto">
            <a:xfrm>
              <a:off x="805" y="3956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59" name="Line 327"/>
            <p:cNvSpPr>
              <a:spLocks noChangeShapeType="1"/>
            </p:cNvSpPr>
            <p:nvPr/>
          </p:nvSpPr>
          <p:spPr bwMode="auto">
            <a:xfrm>
              <a:off x="805" y="3956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0" name="Rectangle 328"/>
            <p:cNvSpPr>
              <a:spLocks noChangeArrowheads="1"/>
            </p:cNvSpPr>
            <p:nvPr/>
          </p:nvSpPr>
          <p:spPr bwMode="auto">
            <a:xfrm>
              <a:off x="805" y="3956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1" name="Line 329"/>
            <p:cNvSpPr>
              <a:spLocks noChangeShapeType="1"/>
            </p:cNvSpPr>
            <p:nvPr/>
          </p:nvSpPr>
          <p:spPr bwMode="auto">
            <a:xfrm>
              <a:off x="805" y="3956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2" name="Line 330"/>
            <p:cNvSpPr>
              <a:spLocks noChangeShapeType="1"/>
            </p:cNvSpPr>
            <p:nvPr/>
          </p:nvSpPr>
          <p:spPr bwMode="auto">
            <a:xfrm>
              <a:off x="805" y="3956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3" name="Rectangle 331"/>
            <p:cNvSpPr>
              <a:spLocks noChangeArrowheads="1"/>
            </p:cNvSpPr>
            <p:nvPr/>
          </p:nvSpPr>
          <p:spPr bwMode="auto">
            <a:xfrm>
              <a:off x="818" y="3956"/>
              <a:ext cx="1888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4" name="Line 332"/>
            <p:cNvSpPr>
              <a:spLocks noChangeShapeType="1"/>
            </p:cNvSpPr>
            <p:nvPr/>
          </p:nvSpPr>
          <p:spPr bwMode="auto">
            <a:xfrm>
              <a:off x="818" y="3956"/>
              <a:ext cx="188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5" name="Rectangle 333"/>
            <p:cNvSpPr>
              <a:spLocks noChangeArrowheads="1"/>
            </p:cNvSpPr>
            <p:nvPr/>
          </p:nvSpPr>
          <p:spPr bwMode="auto">
            <a:xfrm>
              <a:off x="2706" y="3734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6" name="Line 334"/>
            <p:cNvSpPr>
              <a:spLocks noChangeShapeType="1"/>
            </p:cNvSpPr>
            <p:nvPr/>
          </p:nvSpPr>
          <p:spPr bwMode="auto">
            <a:xfrm>
              <a:off x="2706" y="3734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7" name="Rectangle 335"/>
            <p:cNvSpPr>
              <a:spLocks noChangeArrowheads="1"/>
            </p:cNvSpPr>
            <p:nvPr/>
          </p:nvSpPr>
          <p:spPr bwMode="auto">
            <a:xfrm>
              <a:off x="2706" y="3956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8" name="Line 336"/>
            <p:cNvSpPr>
              <a:spLocks noChangeShapeType="1"/>
            </p:cNvSpPr>
            <p:nvPr/>
          </p:nvSpPr>
          <p:spPr bwMode="auto">
            <a:xfrm>
              <a:off x="2706" y="3956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69" name="Line 337"/>
            <p:cNvSpPr>
              <a:spLocks noChangeShapeType="1"/>
            </p:cNvSpPr>
            <p:nvPr/>
          </p:nvSpPr>
          <p:spPr bwMode="auto">
            <a:xfrm>
              <a:off x="2706" y="3956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0" name="Rectangle 338"/>
            <p:cNvSpPr>
              <a:spLocks noChangeArrowheads="1"/>
            </p:cNvSpPr>
            <p:nvPr/>
          </p:nvSpPr>
          <p:spPr bwMode="auto">
            <a:xfrm>
              <a:off x="2719" y="3956"/>
              <a:ext cx="1876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1" name="Line 339"/>
            <p:cNvSpPr>
              <a:spLocks noChangeShapeType="1"/>
            </p:cNvSpPr>
            <p:nvPr/>
          </p:nvSpPr>
          <p:spPr bwMode="auto">
            <a:xfrm>
              <a:off x="2719" y="3956"/>
              <a:ext cx="187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2" name="Rectangle 340"/>
            <p:cNvSpPr>
              <a:spLocks noChangeArrowheads="1"/>
            </p:cNvSpPr>
            <p:nvPr/>
          </p:nvSpPr>
          <p:spPr bwMode="auto">
            <a:xfrm>
              <a:off x="4595" y="3734"/>
              <a:ext cx="13" cy="22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3" name="Line 341"/>
            <p:cNvSpPr>
              <a:spLocks noChangeShapeType="1"/>
            </p:cNvSpPr>
            <p:nvPr/>
          </p:nvSpPr>
          <p:spPr bwMode="auto">
            <a:xfrm>
              <a:off x="4595" y="3734"/>
              <a:ext cx="1" cy="2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4" name="Rectangle 342"/>
            <p:cNvSpPr>
              <a:spLocks noChangeArrowheads="1"/>
            </p:cNvSpPr>
            <p:nvPr/>
          </p:nvSpPr>
          <p:spPr bwMode="auto">
            <a:xfrm>
              <a:off x="4595" y="3956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5" name="Line 343"/>
            <p:cNvSpPr>
              <a:spLocks noChangeShapeType="1"/>
            </p:cNvSpPr>
            <p:nvPr/>
          </p:nvSpPr>
          <p:spPr bwMode="auto">
            <a:xfrm>
              <a:off x="4595" y="3956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6" name="Line 344"/>
            <p:cNvSpPr>
              <a:spLocks noChangeShapeType="1"/>
            </p:cNvSpPr>
            <p:nvPr/>
          </p:nvSpPr>
          <p:spPr bwMode="auto">
            <a:xfrm>
              <a:off x="4595" y="3956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7" name="Rectangle 345"/>
            <p:cNvSpPr>
              <a:spLocks noChangeArrowheads="1"/>
            </p:cNvSpPr>
            <p:nvPr/>
          </p:nvSpPr>
          <p:spPr bwMode="auto">
            <a:xfrm>
              <a:off x="4595" y="3956"/>
              <a:ext cx="13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8" name="Line 346"/>
            <p:cNvSpPr>
              <a:spLocks noChangeShapeType="1"/>
            </p:cNvSpPr>
            <p:nvPr/>
          </p:nvSpPr>
          <p:spPr bwMode="auto">
            <a:xfrm>
              <a:off x="4595" y="3956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79" name="Line 347"/>
            <p:cNvSpPr>
              <a:spLocks noChangeShapeType="1"/>
            </p:cNvSpPr>
            <p:nvPr/>
          </p:nvSpPr>
          <p:spPr bwMode="auto">
            <a:xfrm>
              <a:off x="4595" y="3956"/>
              <a:ext cx="1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80" name="Rectangle 348"/>
            <p:cNvSpPr>
              <a:spLocks noChangeArrowheads="1"/>
            </p:cNvSpPr>
            <p:nvPr/>
          </p:nvSpPr>
          <p:spPr bwMode="auto">
            <a:xfrm>
              <a:off x="255" y="3974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 </a:t>
              </a:r>
              <a:endParaRPr lang="en-US" sz="3200"/>
            </a:p>
          </p:txBody>
        </p:sp>
      </p:grpSp>
      <p:sp>
        <p:nvSpPr>
          <p:cNvPr id="25608" name="Rectangle 349"/>
          <p:cNvSpPr>
            <a:spLocks noChangeArrowheads="1"/>
          </p:cNvSpPr>
          <p:nvPr/>
        </p:nvSpPr>
        <p:spPr bwMode="auto">
          <a:xfrm>
            <a:off x="1019175" y="161925"/>
            <a:ext cx="74422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latin typeface="Arial" pitchFamily="34" charset="0"/>
              </a:rPr>
              <a:t>Design Example 1: </a:t>
            </a:r>
            <a:br>
              <a:rPr lang="en-US" sz="3200" b="1">
                <a:latin typeface="Arial" pitchFamily="34" charset="0"/>
              </a:rPr>
            </a:br>
            <a:r>
              <a:rPr lang="en-US" sz="3200" b="1">
                <a:latin typeface="Arial" pitchFamily="34" charset="0"/>
              </a:rPr>
              <a:t>BCD to Excess 3 Code Converter</a:t>
            </a:r>
          </a:p>
        </p:txBody>
      </p:sp>
      <p:sp>
        <p:nvSpPr>
          <p:cNvPr id="25609" name="Rectangle 350"/>
          <p:cNvSpPr>
            <a:spLocks noChangeArrowheads="1"/>
          </p:cNvSpPr>
          <p:nvPr/>
        </p:nvSpPr>
        <p:spPr bwMode="auto">
          <a:xfrm>
            <a:off x="4803775" y="5937250"/>
            <a:ext cx="1144588" cy="3127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/>
              <a:t>1100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749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49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9743" grpId="0" autoUpdateAnimBg="0"/>
      <p:bldP spid="7497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1031ED1-D683-4EAF-AE78-86DC95F5B48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0213" y="1390650"/>
            <a:ext cx="8489950" cy="50276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>
                <a:solidFill>
                  <a:srgbClr val="008080"/>
                </a:solidFill>
              </a:rPr>
              <a:t>5.</a:t>
            </a:r>
            <a:r>
              <a:rPr lang="en-US" smtClean="0"/>
              <a:t> Verification- by Simulation: Procedure</a:t>
            </a:r>
          </a:p>
          <a:p>
            <a:pPr lvl="1"/>
            <a:r>
              <a:rPr lang="en-US" smtClean="0"/>
              <a:t>Use a schematic editor or text editor to enter a gate level representation of the final circuit</a:t>
            </a:r>
          </a:p>
          <a:p>
            <a:pPr lvl="1"/>
            <a:r>
              <a:rPr lang="en-US" smtClean="0"/>
              <a:t>Use a waveform editor or text editor to enter  a test consisting of a sequence of input combinations to be applied to the circuit</a:t>
            </a:r>
          </a:p>
          <a:p>
            <a:pPr lvl="2"/>
            <a:r>
              <a:rPr lang="en-US" smtClean="0"/>
              <a:t>This test should </a:t>
            </a:r>
            <a:r>
              <a:rPr lang="en-US" smtClean="0">
                <a:solidFill>
                  <a:srgbClr val="660066"/>
                </a:solidFill>
              </a:rPr>
              <a:t>guarantee the correctness</a:t>
            </a:r>
            <a:r>
              <a:rPr lang="en-US" smtClean="0"/>
              <a:t> of the circuit if the simulated responses to it are correct</a:t>
            </a:r>
          </a:p>
          <a:p>
            <a:pPr lvl="2"/>
            <a:r>
              <a:rPr lang="en-US" smtClean="0"/>
              <a:t>Generation of such a test can be difficult, and sometimes people apply </a:t>
            </a:r>
            <a:r>
              <a:rPr lang="en-US" smtClean="0">
                <a:solidFill>
                  <a:srgbClr val="660066"/>
                </a:solidFill>
              </a:rPr>
              <a:t>all possible “care” input</a:t>
            </a:r>
            <a:r>
              <a:rPr lang="en-US" smtClean="0"/>
              <a:t> combinations </a:t>
            </a:r>
          </a:p>
        </p:txBody>
      </p:sp>
      <p:sp>
        <p:nvSpPr>
          <p:cNvPr id="26628" name="Rectangle 3"/>
          <p:cNvSpPr>
            <a:spLocks noChangeArrowheads="1"/>
          </p:cNvSpPr>
          <p:nvPr/>
        </p:nvSpPr>
        <p:spPr bwMode="auto">
          <a:xfrm>
            <a:off x="1008063" y="0"/>
            <a:ext cx="74422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latin typeface="Arial" pitchFamily="34" charset="0"/>
              </a:rPr>
              <a:t>Design Example 1: </a:t>
            </a:r>
            <a:br>
              <a:rPr lang="en-US" sz="3200" b="1">
                <a:latin typeface="Arial" pitchFamily="34" charset="0"/>
              </a:rPr>
            </a:br>
            <a:r>
              <a:rPr lang="en-US" sz="3200" b="1">
                <a:latin typeface="Arial" pitchFamily="34" charset="0"/>
              </a:rPr>
              <a:t>BCD to Excess 3 Code Converter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A001470-73BD-415D-A3A0-C9F6166F7C75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9900" y="1314450"/>
            <a:ext cx="8426450" cy="50276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smtClean="0">
                <a:solidFill>
                  <a:srgbClr val="008080"/>
                </a:solidFill>
              </a:rPr>
              <a:t>5.</a:t>
            </a:r>
            <a:r>
              <a:rPr lang="en-US" sz="2400" smtClean="0"/>
              <a:t> Verification- by Simulation: Final Circuit Schematic</a:t>
            </a:r>
          </a:p>
        </p:txBody>
      </p:sp>
      <p:pic>
        <p:nvPicPr>
          <p:cNvPr id="27652" name="Picture 3" descr="sim_schematic_3-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0538" y="1819275"/>
            <a:ext cx="5543550" cy="5038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1008063" y="0"/>
            <a:ext cx="74422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latin typeface="Arial" pitchFamily="34" charset="0"/>
              </a:rPr>
              <a:t>Design Example 1: </a:t>
            </a:r>
            <a:br>
              <a:rPr lang="en-US" sz="3200" b="1">
                <a:latin typeface="Arial" pitchFamily="34" charset="0"/>
              </a:rPr>
            </a:br>
            <a:r>
              <a:rPr lang="en-US" sz="3200" b="1">
                <a:latin typeface="Arial" pitchFamily="34" charset="0"/>
              </a:rPr>
              <a:t>BCD to Excess 3 Code Converter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C88C93F-3A8C-4552-9DF9-4726F206D174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6725" y="1314450"/>
            <a:ext cx="8658225" cy="5027613"/>
          </a:xfrm>
        </p:spPr>
        <p:txBody>
          <a:bodyPr/>
          <a:lstStyle/>
          <a:p>
            <a:r>
              <a:rPr lang="en-US" sz="2400" smtClean="0"/>
              <a:t>Run the simulation  of the circuit for 120 ns</a:t>
            </a:r>
          </a:p>
          <a:p>
            <a:endParaRPr lang="en-US" sz="2400" smtClean="0"/>
          </a:p>
          <a:p>
            <a:pPr>
              <a:buFont typeface="Wingdings" pitchFamily="2" charset="2"/>
              <a:buNone/>
            </a:pPr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  <a:p>
            <a:endParaRPr lang="en-US" sz="1600" smtClean="0"/>
          </a:p>
          <a:p>
            <a:endParaRPr lang="en-US" sz="2400" smtClean="0"/>
          </a:p>
          <a:p>
            <a:endParaRPr lang="en-US" sz="2400" smtClean="0"/>
          </a:p>
          <a:p>
            <a:r>
              <a:rPr lang="en-US" sz="2400" smtClean="0"/>
              <a:t>Do the simulation output combinations match the original specification truth table?</a:t>
            </a:r>
          </a:p>
        </p:txBody>
      </p:sp>
      <p:pic>
        <p:nvPicPr>
          <p:cNvPr id="28676" name="Picture 3" descr="fig_3-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3" y="1724025"/>
            <a:ext cx="89058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Line 4"/>
          <p:cNvSpPr>
            <a:spLocks noChangeShapeType="1"/>
          </p:cNvSpPr>
          <p:nvPr/>
        </p:nvSpPr>
        <p:spPr bwMode="auto">
          <a:xfrm>
            <a:off x="2176463" y="1712913"/>
            <a:ext cx="0" cy="3309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 rot="-5400000">
            <a:off x="1345407" y="2502693"/>
            <a:ext cx="1212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0   0   0    0</a:t>
            </a:r>
          </a:p>
        </p:txBody>
      </p:sp>
      <p:sp>
        <p:nvSpPr>
          <p:cNvPr id="28679" name="Text Box 6"/>
          <p:cNvSpPr txBox="1">
            <a:spLocks noChangeArrowheads="1"/>
          </p:cNvSpPr>
          <p:nvPr/>
        </p:nvSpPr>
        <p:spPr bwMode="auto">
          <a:xfrm rot="-5400000">
            <a:off x="1343819" y="4120357"/>
            <a:ext cx="1270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1  1     0    0</a:t>
            </a:r>
          </a:p>
        </p:txBody>
      </p:sp>
      <p:sp>
        <p:nvSpPr>
          <p:cNvPr id="28680" name="Line 7"/>
          <p:cNvSpPr>
            <a:spLocks noChangeShapeType="1"/>
          </p:cNvSpPr>
          <p:nvPr/>
        </p:nvSpPr>
        <p:spPr bwMode="auto">
          <a:xfrm>
            <a:off x="4183063" y="1727200"/>
            <a:ext cx="0" cy="3309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81" name="Text Box 8"/>
          <p:cNvSpPr txBox="1">
            <a:spLocks noChangeArrowheads="1"/>
          </p:cNvSpPr>
          <p:nvPr/>
        </p:nvSpPr>
        <p:spPr bwMode="auto">
          <a:xfrm rot="-5400000">
            <a:off x="3336132" y="2545556"/>
            <a:ext cx="1270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1   1    0    0</a:t>
            </a:r>
          </a:p>
        </p:txBody>
      </p:sp>
      <p:sp>
        <p:nvSpPr>
          <p:cNvPr id="28682" name="Text Box 9"/>
          <p:cNvSpPr txBox="1">
            <a:spLocks noChangeArrowheads="1"/>
          </p:cNvSpPr>
          <p:nvPr/>
        </p:nvSpPr>
        <p:spPr bwMode="auto">
          <a:xfrm rot="-5400000">
            <a:off x="3420269" y="4123532"/>
            <a:ext cx="1155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0  1   1    0</a:t>
            </a:r>
          </a:p>
        </p:txBody>
      </p:sp>
      <p:sp>
        <p:nvSpPr>
          <p:cNvPr id="28683" name="Text Box 10"/>
          <p:cNvSpPr txBox="1">
            <a:spLocks noChangeArrowheads="1"/>
          </p:cNvSpPr>
          <p:nvPr/>
        </p:nvSpPr>
        <p:spPr bwMode="auto">
          <a:xfrm>
            <a:off x="323850" y="3076575"/>
            <a:ext cx="566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LSB</a:t>
            </a:r>
          </a:p>
        </p:txBody>
      </p:sp>
      <p:sp>
        <p:nvSpPr>
          <p:cNvPr id="28684" name="Text Box 11"/>
          <p:cNvSpPr txBox="1">
            <a:spLocks noChangeArrowheads="1"/>
          </p:cNvSpPr>
          <p:nvPr/>
        </p:nvSpPr>
        <p:spPr bwMode="auto">
          <a:xfrm>
            <a:off x="360363" y="4722813"/>
            <a:ext cx="5667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LSB</a:t>
            </a:r>
          </a:p>
        </p:txBody>
      </p:sp>
      <p:sp>
        <p:nvSpPr>
          <p:cNvPr id="28685" name="Rectangle 12"/>
          <p:cNvSpPr>
            <a:spLocks noChangeArrowheads="1"/>
          </p:cNvSpPr>
          <p:nvPr/>
        </p:nvSpPr>
        <p:spPr bwMode="auto">
          <a:xfrm>
            <a:off x="1008063" y="150813"/>
            <a:ext cx="7442200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latin typeface="Arial" pitchFamily="34" charset="0"/>
              </a:rPr>
              <a:t>Design Example 1: </a:t>
            </a:r>
            <a:br>
              <a:rPr lang="en-US" sz="3200" b="1">
                <a:latin typeface="Arial" pitchFamily="34" charset="0"/>
              </a:rPr>
            </a:br>
            <a:r>
              <a:rPr lang="en-US" sz="3200" b="1">
                <a:latin typeface="Arial" pitchFamily="34" charset="0"/>
              </a:rPr>
              <a:t>BCD to Excess 3 Code Converter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D73EAC9-EA17-424A-A2A0-ABD4CD3A4E03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535863" cy="1020763"/>
          </a:xfrm>
        </p:spPr>
        <p:txBody>
          <a:bodyPr/>
          <a:lstStyle/>
          <a:p>
            <a: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Design Example 2: </a:t>
            </a:r>
            <a:b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BCD to 7-Segment Decoder for LED 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38250"/>
            <a:ext cx="7142163" cy="47244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mtClean="0">
                <a:latin typeface="Arial" pitchFamily="34" charset="0"/>
                <a:cs typeface="Arial" pitchFamily="34" charset="0"/>
              </a:rPr>
              <a:t>Specification </a:t>
            </a:r>
            <a:endParaRPr lang="en-US" u="sng" smtClean="0">
              <a:latin typeface="Arial" pitchFamily="34" charset="0"/>
              <a:cs typeface="Arial" pitchFamily="34" charset="0"/>
            </a:endParaRPr>
          </a:p>
          <a:p>
            <a:pPr marL="914400" lvl="1" indent="-457200">
              <a:lnSpc>
                <a:spcPct val="90000"/>
              </a:lnSpc>
            </a:pPr>
            <a:r>
              <a:rPr lang="en-US" sz="2700" b="0" smtClean="0">
                <a:latin typeface="Arial" pitchFamily="34" charset="0"/>
                <a:cs typeface="Arial" pitchFamily="34" charset="0"/>
              </a:rPr>
              <a:t>Transforms a BCD input code for the decimal digits (0 to 9) to 7 outputs (one for each of the seven LED segments) used to drive the display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2700" b="0" smtClean="0">
                <a:latin typeface="Arial" pitchFamily="34" charset="0"/>
                <a:cs typeface="Arial" pitchFamily="34" charset="0"/>
              </a:rPr>
              <a:t>Each output indicates whether the corresponding segment is ON (1) or OFF (0) for the input BCD code</a:t>
            </a:r>
          </a:p>
        </p:txBody>
      </p:sp>
      <p:pic>
        <p:nvPicPr>
          <p:cNvPr id="29701" name="Picture 5" descr="huge_7segment_displ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7388" y="509588"/>
            <a:ext cx="2106612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6932613" y="438150"/>
            <a:ext cx="1852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rial" pitchFamily="34" charset="0"/>
              </a:rPr>
              <a:t>Displays</a:t>
            </a:r>
          </a:p>
        </p:txBody>
      </p:sp>
      <p:pic>
        <p:nvPicPr>
          <p:cNvPr id="29703" name="Picture 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2963" y="4595813"/>
            <a:ext cx="5207000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D95EDDF-8EE6-4C7D-BD1B-557A0FF6531A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58888"/>
            <a:ext cx="7772400" cy="5027612"/>
          </a:xfrm>
        </p:spPr>
        <p:txBody>
          <a:bodyPr/>
          <a:lstStyle/>
          <a:p>
            <a:pPr marL="57150" indent="-57150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2. Formulation</a:t>
            </a:r>
          </a:p>
          <a:p>
            <a:pPr marL="990600" lvl="1" indent="-819150">
              <a:lnSpc>
                <a:spcPct val="90000"/>
              </a:lnSpc>
              <a:buFontTx/>
              <a:buNone/>
            </a:pPr>
            <a:endParaRPr lang="en-US" sz="2000" b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marL="990600" lvl="1" indent="-819150">
              <a:lnSpc>
                <a:spcPct val="90000"/>
              </a:lnSpc>
              <a:buFontTx/>
              <a:buNone/>
            </a:pPr>
            <a:endParaRPr lang="en-US" sz="2000" b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4 Input Variables</a:t>
            </a: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- </a:t>
            </a:r>
            <a:r>
              <a:rPr lang="en-US" sz="2000" b="0" u="sng" smtClean="0">
                <a:latin typeface="Arial" pitchFamily="34" charset="0"/>
                <a:cs typeface="Arial" pitchFamily="34" charset="0"/>
              </a:rPr>
              <a:t>BCD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: A,B,C,D (LSB)</a:t>
            </a: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7 Output Variables</a:t>
            </a: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- </a:t>
            </a:r>
            <a:r>
              <a:rPr lang="en-US" sz="2000" b="0" u="sng" smtClean="0">
                <a:latin typeface="Arial" pitchFamily="34" charset="0"/>
                <a:cs typeface="Arial" pitchFamily="34" charset="0"/>
              </a:rPr>
              <a:t>Drivers for the 7 Segments: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a,b,c,d,e,f,g</a:t>
            </a: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(1 = segment lit, </a:t>
            </a: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 i.e. active high)</a:t>
            </a: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Don’t Cares</a:t>
            </a: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- None!</a:t>
            </a: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Display is OFF for </a:t>
            </a:r>
          </a:p>
          <a:p>
            <a:pPr marL="990600" lvl="1" indent="-819150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non BCD codes</a:t>
            </a:r>
          </a:p>
          <a:p>
            <a:pPr marL="990600" lvl="1" indent="-819150">
              <a:lnSpc>
                <a:spcPct val="90000"/>
              </a:lnSpc>
              <a:buFontTx/>
              <a:buNone/>
            </a:pPr>
            <a:endParaRPr lang="en-US" sz="2000" b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535863" cy="1020763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Design Example 2: </a:t>
            </a:r>
            <a:b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BCD to 7-Segment Decoder</a:t>
            </a:r>
          </a:p>
        </p:txBody>
      </p:sp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1475" y="1246188"/>
            <a:ext cx="6232525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5463" y="2674938"/>
            <a:ext cx="4808537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Rectangle 10"/>
          <p:cNvSpPr>
            <a:spLocks noChangeArrowheads="1"/>
          </p:cNvSpPr>
          <p:nvPr/>
        </p:nvSpPr>
        <p:spPr bwMode="auto">
          <a:xfrm>
            <a:off x="4351338" y="6343650"/>
            <a:ext cx="4654550" cy="323850"/>
          </a:xfrm>
          <a:prstGeom prst="rect">
            <a:avLst/>
          </a:prstGeom>
          <a:solidFill>
            <a:srgbClr val="FF0000">
              <a:alpha val="1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8" name="Rectangle 11"/>
          <p:cNvSpPr>
            <a:spLocks noChangeArrowheads="1"/>
          </p:cNvSpPr>
          <p:nvPr/>
        </p:nvSpPr>
        <p:spPr bwMode="auto">
          <a:xfrm>
            <a:off x="4351338" y="3228975"/>
            <a:ext cx="1701800" cy="3629025"/>
          </a:xfrm>
          <a:prstGeom prst="rect">
            <a:avLst/>
          </a:prstGeom>
          <a:solidFill>
            <a:schemeClr val="accent1">
              <a:alpha val="2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Rectangle 12"/>
          <p:cNvSpPr>
            <a:spLocks noChangeArrowheads="1"/>
          </p:cNvSpPr>
          <p:nvPr/>
        </p:nvSpPr>
        <p:spPr bwMode="auto">
          <a:xfrm>
            <a:off x="7143750" y="3228975"/>
            <a:ext cx="358775" cy="3629025"/>
          </a:xfrm>
          <a:prstGeom prst="rect">
            <a:avLst/>
          </a:prstGeom>
          <a:solidFill>
            <a:schemeClr val="accent2">
              <a:alpha val="2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0" name="Line 13"/>
          <p:cNvSpPr>
            <a:spLocks noChangeShapeType="1"/>
          </p:cNvSpPr>
          <p:nvPr/>
        </p:nvSpPr>
        <p:spPr bwMode="auto">
          <a:xfrm>
            <a:off x="2220913" y="5632450"/>
            <a:ext cx="4121150" cy="811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12765E5B-CAB9-4809-9486-B8FC230E5AA0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535863" cy="1020763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Design Example 2: </a:t>
            </a:r>
            <a:b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BCD to 7-Segment Decoder</a:t>
            </a:r>
          </a:p>
        </p:txBody>
      </p:sp>
      <p:pic>
        <p:nvPicPr>
          <p:cNvPr id="3174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2338" y="2468563"/>
            <a:ext cx="622617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11"/>
          <p:cNvSpPr>
            <a:spLocks noChangeArrowheads="1"/>
          </p:cNvSpPr>
          <p:nvPr/>
        </p:nvSpPr>
        <p:spPr bwMode="auto">
          <a:xfrm>
            <a:off x="555625" y="1373188"/>
            <a:ext cx="77136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6600CC"/>
                </a:solidFill>
                <a:latin typeface="Arial" pitchFamily="34" charset="0"/>
              </a:rPr>
              <a:t>3. Optimization: </a:t>
            </a:r>
          </a:p>
          <a:p>
            <a:r>
              <a:rPr lang="en-US" sz="2400" b="1">
                <a:solidFill>
                  <a:srgbClr val="6600CC"/>
                </a:solidFill>
                <a:latin typeface="Arial" pitchFamily="34" charset="0"/>
              </a:rPr>
              <a:t>Using Seven 4-Variable K-maps we get: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2BAEE06-D99C-48F1-B5F8-3CE2605F463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1775"/>
            <a:ext cx="8085138" cy="766763"/>
          </a:xfrm>
        </p:spPr>
        <p:txBody>
          <a:bodyPr/>
          <a:lstStyle/>
          <a:p>
            <a:r>
              <a:rPr lang="en-US" sz="3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Unit 3: Combinational Logic Design</a:t>
            </a:r>
            <a:br>
              <a:rPr lang="en-US" sz="3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Contents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55738"/>
            <a:ext cx="9144000" cy="5402262"/>
          </a:xfrm>
          <a:solidFill>
            <a:srgbClr val="FFFFFF"/>
          </a:solidFill>
        </p:spPr>
        <p:txBody>
          <a:bodyPr/>
          <a:lstStyle/>
          <a:p>
            <a:pPr marL="457200" indent="-457200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en-US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Logic </a:t>
            </a:r>
            <a:r>
              <a:rPr lang="en-U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Design Procedure</a:t>
            </a:r>
            <a:r>
              <a:rPr lang="en-US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with Examples:             BCD to Excess-3 Code Converter, BCD to 7-Segment Display Converter (3.1), Equality Comparator (3.2) 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en-US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Iterative Arithmetic Circuits (4.1): Half &amp; Full adders, Ripple Carry Adder (4.2), Carry Look-ahead adder, Binary Adder-</a:t>
            </a:r>
            <a:r>
              <a:rPr lang="en-US" sz="2800" b="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Subtractor</a:t>
            </a:r>
            <a:r>
              <a:rPr lang="en-US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(4.3 &amp; 4.4)</a:t>
            </a:r>
          </a:p>
          <a:p>
            <a:pPr marL="457200" indent="-457200">
              <a:buClrTx/>
              <a:buFont typeface="Wingdings" pitchFamily="2" charset="2"/>
              <a:buNone/>
              <a:defRPr/>
            </a:pPr>
            <a:r>
              <a:rPr lang="en-US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3.	Enabling, Decoding and Demultiplexing (3.7), Encoding (3.8), Selecting (Multiplexing) (3.9)</a:t>
            </a:r>
          </a:p>
          <a:p>
            <a:pPr marL="514350" indent="-514350">
              <a:buClrTx/>
              <a:buFont typeface="Wingdings" pitchFamily="2" charset="2"/>
              <a:buAutoNum type="arabicPeriod" startAt="4"/>
              <a:defRPr/>
            </a:pPr>
            <a:r>
              <a:rPr lang="en-US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Implementation of combinational function using decoders (3.7) and using multiplexers (3.9)</a:t>
            </a:r>
          </a:p>
          <a:p>
            <a:pPr marL="514350" indent="-514350">
              <a:buClrTx/>
              <a:buFont typeface="Wingdings" pitchFamily="2" charset="2"/>
              <a:buAutoNum type="arabicPeriod" startAt="4"/>
              <a:defRPr/>
            </a:pPr>
            <a:r>
              <a:rPr lang="en-US" sz="2800" b="0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Design examples using MSI functional blocks (Handout)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99749D1-2BC7-459F-BB4F-02D4DB6360E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535863" cy="1020763"/>
          </a:xfrm>
          <a:noFill/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Hierarchical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Design Example: </a:t>
            </a:r>
            <a:b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Equality Comparator</a:t>
            </a:r>
          </a:p>
        </p:txBody>
      </p:sp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263" y="1219200"/>
            <a:ext cx="4643437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7"/>
          <p:cNvSpPr>
            <a:spLocks noChangeArrowheads="1"/>
          </p:cNvSpPr>
          <p:nvPr/>
        </p:nvSpPr>
        <p:spPr bwMode="auto">
          <a:xfrm>
            <a:off x="6022975" y="725488"/>
            <a:ext cx="1857375" cy="422275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Line 8"/>
          <p:cNvSpPr>
            <a:spLocks noChangeShapeType="1"/>
          </p:cNvSpPr>
          <p:nvPr/>
        </p:nvSpPr>
        <p:spPr bwMode="auto">
          <a:xfrm>
            <a:off x="7416800" y="188913"/>
            <a:ext cx="0" cy="5222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75" name="Line 9"/>
          <p:cNvSpPr>
            <a:spLocks noChangeShapeType="1"/>
          </p:cNvSpPr>
          <p:nvPr/>
        </p:nvSpPr>
        <p:spPr bwMode="auto">
          <a:xfrm>
            <a:off x="6524625" y="180975"/>
            <a:ext cx="0" cy="5222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76" name="Line 10"/>
          <p:cNvSpPr>
            <a:spLocks noChangeShapeType="1"/>
          </p:cNvSpPr>
          <p:nvPr/>
        </p:nvSpPr>
        <p:spPr bwMode="auto">
          <a:xfrm>
            <a:off x="6937375" y="1160463"/>
            <a:ext cx="0" cy="5381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77" name="Text Box 11"/>
          <p:cNvSpPr txBox="1">
            <a:spLocks noChangeArrowheads="1"/>
          </p:cNvSpPr>
          <p:nvPr/>
        </p:nvSpPr>
        <p:spPr bwMode="auto">
          <a:xfrm>
            <a:off x="5756275" y="2413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4 bits</a:t>
            </a:r>
          </a:p>
        </p:txBody>
      </p:sp>
      <p:sp>
        <p:nvSpPr>
          <p:cNvPr id="32778" name="Text Box 12"/>
          <p:cNvSpPr txBox="1">
            <a:spLocks noChangeArrowheads="1"/>
          </p:cNvSpPr>
          <p:nvPr/>
        </p:nvSpPr>
        <p:spPr bwMode="auto">
          <a:xfrm>
            <a:off x="7491413" y="293688"/>
            <a:ext cx="685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4 bits</a:t>
            </a:r>
          </a:p>
        </p:txBody>
      </p:sp>
      <p:sp>
        <p:nvSpPr>
          <p:cNvPr id="32779" name="Text Box 13"/>
          <p:cNvSpPr txBox="1">
            <a:spLocks noChangeArrowheads="1"/>
          </p:cNvSpPr>
          <p:nvPr/>
        </p:nvSpPr>
        <p:spPr bwMode="auto">
          <a:xfrm>
            <a:off x="7034213" y="1458913"/>
            <a:ext cx="97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Arial" pitchFamily="34" charset="0"/>
              </a:rPr>
              <a:t>E = 1</a:t>
            </a:r>
          </a:p>
          <a:p>
            <a:r>
              <a:rPr lang="en-US" b="1">
                <a:latin typeface="Arial" pitchFamily="34" charset="0"/>
              </a:rPr>
              <a:t>If A = B</a:t>
            </a:r>
          </a:p>
        </p:txBody>
      </p:sp>
      <p:sp>
        <p:nvSpPr>
          <p:cNvPr id="32780" name="Text Box 14"/>
          <p:cNvSpPr txBox="1">
            <a:spLocks noChangeArrowheads="1"/>
          </p:cNvSpPr>
          <p:nvPr/>
        </p:nvSpPr>
        <p:spPr bwMode="auto">
          <a:xfrm>
            <a:off x="6105525" y="0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Arial" pitchFamily="34" charset="0"/>
              </a:rPr>
              <a:t>A</a:t>
            </a:r>
          </a:p>
        </p:txBody>
      </p:sp>
      <p:sp>
        <p:nvSpPr>
          <p:cNvPr id="32781" name="Text Box 15"/>
          <p:cNvSpPr txBox="1">
            <a:spLocks noChangeArrowheads="1"/>
          </p:cNvSpPr>
          <p:nvPr/>
        </p:nvSpPr>
        <p:spPr bwMode="auto">
          <a:xfrm>
            <a:off x="7507288" y="0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Arial" pitchFamily="34" charset="0"/>
              </a:rPr>
              <a:t>A</a:t>
            </a:r>
          </a:p>
        </p:txBody>
      </p:sp>
      <p:sp>
        <p:nvSpPr>
          <p:cNvPr id="32782" name="Text Box 16"/>
          <p:cNvSpPr txBox="1">
            <a:spLocks noChangeArrowheads="1"/>
          </p:cNvSpPr>
          <p:nvPr/>
        </p:nvSpPr>
        <p:spPr bwMode="auto">
          <a:xfrm>
            <a:off x="5729288" y="2085975"/>
            <a:ext cx="33099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Direct implementation:</a:t>
            </a:r>
          </a:p>
          <a:p>
            <a:r>
              <a:rPr lang="en-US" sz="2000">
                <a:latin typeface="Arial" pitchFamily="34" charset="0"/>
              </a:rPr>
              <a:t>8 input variables</a:t>
            </a:r>
          </a:p>
          <a:p>
            <a:pPr>
              <a:buFont typeface="Wingdings" pitchFamily="2" charset="2"/>
              <a:buChar char="à"/>
            </a:pPr>
            <a:r>
              <a:rPr lang="en-US" sz="2000">
                <a:latin typeface="Arial" pitchFamily="34" charset="0"/>
                <a:sym typeface="Wingdings" pitchFamily="2" charset="2"/>
              </a:rPr>
              <a:t> Truth table   ? Rows</a:t>
            </a:r>
          </a:p>
          <a:p>
            <a:pPr>
              <a:buFont typeface="Wingdings" pitchFamily="2" charset="2"/>
              <a:buChar char="à"/>
            </a:pPr>
            <a:r>
              <a:rPr lang="en-US" sz="2000">
                <a:latin typeface="Arial" pitchFamily="34" charset="0"/>
              </a:rPr>
              <a:t> K-maps: </a:t>
            </a:r>
            <a:r>
              <a:rPr lang="en-US" sz="2000">
                <a:solidFill>
                  <a:srgbClr val="CC0000"/>
                </a:solidFill>
                <a:latin typeface="Arial" pitchFamily="34" charset="0"/>
              </a:rPr>
              <a:t>8</a:t>
            </a:r>
            <a:r>
              <a:rPr lang="en-US" sz="2000">
                <a:latin typeface="Arial" pitchFamily="34" charset="0"/>
              </a:rPr>
              <a:t>-Variable map!</a:t>
            </a:r>
          </a:p>
        </p:txBody>
      </p:sp>
      <p:sp>
        <p:nvSpPr>
          <p:cNvPr id="32783" name="Text Box 18"/>
          <p:cNvSpPr txBox="1">
            <a:spLocks noChangeArrowheads="1"/>
          </p:cNvSpPr>
          <p:nvPr/>
        </p:nvSpPr>
        <p:spPr bwMode="auto">
          <a:xfrm>
            <a:off x="5729288" y="3573463"/>
            <a:ext cx="30622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Go hierarchical :</a:t>
            </a:r>
          </a:p>
          <a:p>
            <a:r>
              <a:rPr lang="en-US" sz="2000">
                <a:latin typeface="Arial" pitchFamily="34" charset="0"/>
              </a:rPr>
              <a:t>Solve a large problem as </a:t>
            </a:r>
          </a:p>
          <a:p>
            <a:r>
              <a:rPr lang="en-US" sz="2000">
                <a:latin typeface="Arial" pitchFamily="34" charset="0"/>
              </a:rPr>
              <a:t>a set of </a:t>
            </a: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smaller problems</a:t>
            </a:r>
          </a:p>
          <a:p>
            <a:pPr>
              <a:buFont typeface="Wingdings" pitchFamily="2" charset="2"/>
              <a:buChar char="à"/>
            </a:pPr>
            <a:r>
              <a:rPr lang="en-US" sz="2000">
                <a:latin typeface="Arial" pitchFamily="34" charset="0"/>
                <a:sym typeface="Wingdings" pitchFamily="2" charset="2"/>
              </a:rPr>
              <a:t> 4 X 2-bit comparators</a:t>
            </a:r>
          </a:p>
          <a:p>
            <a:pPr>
              <a:buFont typeface="Wingdings" pitchFamily="2" charset="2"/>
              <a:buChar char="à"/>
            </a:pPr>
            <a:r>
              <a:rPr lang="en-US" sz="2000">
                <a:latin typeface="Arial" pitchFamily="34" charset="0"/>
              </a:rPr>
              <a:t> + 1 Final comparator</a:t>
            </a:r>
          </a:p>
        </p:txBody>
      </p:sp>
      <p:sp>
        <p:nvSpPr>
          <p:cNvPr id="32784" name="Text Box 19"/>
          <p:cNvSpPr txBox="1">
            <a:spLocks noChangeArrowheads="1"/>
          </p:cNvSpPr>
          <p:nvPr/>
        </p:nvSpPr>
        <p:spPr bwMode="auto">
          <a:xfrm>
            <a:off x="5780088" y="5241925"/>
            <a:ext cx="30210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8000"/>
                </a:solidFill>
                <a:latin typeface="Arial" pitchFamily="34" charset="0"/>
              </a:rPr>
              <a:t>Advantages:</a:t>
            </a:r>
          </a:p>
          <a:p>
            <a:pPr>
              <a:buFontTx/>
              <a:buChar char="-"/>
            </a:pPr>
            <a:r>
              <a:rPr lang="en-US" sz="2000">
                <a:latin typeface="Arial" pitchFamily="34" charset="0"/>
              </a:rPr>
              <a:t> Handle simpler problem</a:t>
            </a:r>
          </a:p>
          <a:p>
            <a:pPr>
              <a:buFontTx/>
              <a:buChar char="-"/>
            </a:pPr>
            <a:r>
              <a:rPr lang="en-US" sz="2000">
                <a:latin typeface="Arial" pitchFamily="34" charset="0"/>
              </a:rPr>
              <a:t> Use fewer symbols</a:t>
            </a:r>
          </a:p>
          <a:p>
            <a:pPr>
              <a:buFontTx/>
              <a:buChar char="-"/>
            </a:pPr>
            <a:r>
              <a:rPr lang="en-US" sz="2000">
                <a:latin typeface="Arial" pitchFamily="34" charset="0"/>
              </a:rPr>
              <a:t> Repeated use </a:t>
            </a:r>
          </a:p>
        </p:txBody>
      </p:sp>
      <p:pic>
        <p:nvPicPr>
          <p:cNvPr id="32785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25" y="5183188"/>
            <a:ext cx="5499100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6" name="Rectangle 21"/>
          <p:cNvSpPr>
            <a:spLocks noChangeArrowheads="1"/>
          </p:cNvSpPr>
          <p:nvPr/>
        </p:nvSpPr>
        <p:spPr bwMode="auto">
          <a:xfrm>
            <a:off x="246063" y="5138738"/>
            <a:ext cx="3135312" cy="1406525"/>
          </a:xfrm>
          <a:prstGeom prst="rect">
            <a:avLst/>
          </a:prstGeom>
          <a:solidFill>
            <a:schemeClr val="accent1">
              <a:alpha val="1686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2787" name="Rectangle 22"/>
          <p:cNvSpPr>
            <a:spLocks noChangeArrowheads="1"/>
          </p:cNvSpPr>
          <p:nvPr/>
        </p:nvSpPr>
        <p:spPr bwMode="auto">
          <a:xfrm>
            <a:off x="1111250" y="4362450"/>
            <a:ext cx="465138" cy="476250"/>
          </a:xfrm>
          <a:prstGeom prst="rect">
            <a:avLst/>
          </a:prstGeom>
          <a:solidFill>
            <a:schemeClr val="accent1">
              <a:alpha val="1686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8" name="Rectangle 23"/>
          <p:cNvSpPr>
            <a:spLocks noChangeArrowheads="1"/>
          </p:cNvSpPr>
          <p:nvPr/>
        </p:nvSpPr>
        <p:spPr bwMode="auto">
          <a:xfrm>
            <a:off x="1119188" y="3338513"/>
            <a:ext cx="465137" cy="476250"/>
          </a:xfrm>
          <a:prstGeom prst="rect">
            <a:avLst/>
          </a:prstGeom>
          <a:solidFill>
            <a:schemeClr val="accent1">
              <a:alpha val="1686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9" name="Rectangle 24"/>
          <p:cNvSpPr>
            <a:spLocks noChangeArrowheads="1"/>
          </p:cNvSpPr>
          <p:nvPr/>
        </p:nvSpPr>
        <p:spPr bwMode="auto">
          <a:xfrm>
            <a:off x="1117600" y="2338388"/>
            <a:ext cx="465138" cy="476250"/>
          </a:xfrm>
          <a:prstGeom prst="rect">
            <a:avLst/>
          </a:prstGeom>
          <a:solidFill>
            <a:schemeClr val="accent1">
              <a:alpha val="1686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0" name="Rectangle 25"/>
          <p:cNvSpPr>
            <a:spLocks noChangeArrowheads="1"/>
          </p:cNvSpPr>
          <p:nvPr/>
        </p:nvSpPr>
        <p:spPr bwMode="auto">
          <a:xfrm>
            <a:off x="1089025" y="1306513"/>
            <a:ext cx="465138" cy="476250"/>
          </a:xfrm>
          <a:prstGeom prst="rect">
            <a:avLst/>
          </a:prstGeom>
          <a:solidFill>
            <a:schemeClr val="accent1">
              <a:alpha val="1686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1" name="Rectangle 26"/>
          <p:cNvSpPr>
            <a:spLocks noChangeArrowheads="1"/>
          </p:cNvSpPr>
          <p:nvPr/>
        </p:nvSpPr>
        <p:spPr bwMode="auto">
          <a:xfrm>
            <a:off x="3192463" y="2584450"/>
            <a:ext cx="450850" cy="941388"/>
          </a:xfrm>
          <a:prstGeom prst="rect">
            <a:avLst/>
          </a:prstGeom>
          <a:solidFill>
            <a:srgbClr val="993366">
              <a:alpha val="1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2" name="Rectangle 27"/>
          <p:cNvSpPr>
            <a:spLocks noChangeArrowheads="1"/>
          </p:cNvSpPr>
          <p:nvPr/>
        </p:nvSpPr>
        <p:spPr bwMode="auto">
          <a:xfrm>
            <a:off x="3548063" y="5364163"/>
            <a:ext cx="2163762" cy="941387"/>
          </a:xfrm>
          <a:prstGeom prst="rect">
            <a:avLst/>
          </a:prstGeom>
          <a:solidFill>
            <a:srgbClr val="993366">
              <a:alpha val="1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3" name="Text Box 28"/>
          <p:cNvSpPr txBox="1">
            <a:spLocks noChangeArrowheads="1"/>
          </p:cNvSpPr>
          <p:nvPr/>
        </p:nvSpPr>
        <p:spPr bwMode="auto">
          <a:xfrm>
            <a:off x="2216150" y="4783138"/>
            <a:ext cx="159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Arial" pitchFamily="34" charset="0"/>
              </a:rPr>
              <a:t>Used 4 times</a:t>
            </a:r>
          </a:p>
        </p:txBody>
      </p:sp>
      <p:sp>
        <p:nvSpPr>
          <p:cNvPr id="32794" name="Text Box 29"/>
          <p:cNvSpPr txBox="1">
            <a:spLocks noChangeArrowheads="1"/>
          </p:cNvSpPr>
          <p:nvPr/>
        </p:nvSpPr>
        <p:spPr bwMode="auto">
          <a:xfrm>
            <a:off x="4413250" y="4978400"/>
            <a:ext cx="1339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Arial" pitchFamily="34" charset="0"/>
              </a:rPr>
              <a:t>Used once</a:t>
            </a:r>
          </a:p>
        </p:txBody>
      </p:sp>
      <p:sp>
        <p:nvSpPr>
          <p:cNvPr id="32795" name="Text Box 31"/>
          <p:cNvSpPr txBox="1">
            <a:spLocks noChangeArrowheads="1"/>
          </p:cNvSpPr>
          <p:nvPr/>
        </p:nvSpPr>
        <p:spPr bwMode="auto">
          <a:xfrm>
            <a:off x="2435225" y="6491288"/>
            <a:ext cx="1443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Arial" pitchFamily="34" charset="0"/>
              </a:rPr>
              <a:t>= 1 if A</a:t>
            </a:r>
            <a:r>
              <a:rPr lang="en-US" b="1" baseline="-25000">
                <a:latin typeface="Arial" pitchFamily="34" charset="0"/>
              </a:rPr>
              <a:t>i</a:t>
            </a:r>
            <a:r>
              <a:rPr lang="en-US" b="1">
                <a:latin typeface="Arial" pitchFamily="34" charset="0"/>
              </a:rPr>
              <a:t> </a:t>
            </a:r>
            <a:r>
              <a:rPr lang="en-US" b="1">
                <a:latin typeface="Arial" pitchFamily="34" charset="0"/>
                <a:sym typeface="Symbol" pitchFamily="18" charset="2"/>
              </a:rPr>
              <a:t> B</a:t>
            </a:r>
            <a:r>
              <a:rPr lang="en-US" b="1" baseline="-25000">
                <a:latin typeface="Arial" pitchFamily="34" charset="0"/>
                <a:sym typeface="Symbol" pitchFamily="18" charset="2"/>
              </a:rPr>
              <a:t>i</a:t>
            </a:r>
          </a:p>
        </p:txBody>
      </p:sp>
      <p:sp>
        <p:nvSpPr>
          <p:cNvPr id="32796" name="Line 32"/>
          <p:cNvSpPr>
            <a:spLocks noChangeShapeType="1"/>
          </p:cNvSpPr>
          <p:nvPr/>
        </p:nvSpPr>
        <p:spPr bwMode="auto">
          <a:xfrm flipH="1">
            <a:off x="2613025" y="5964238"/>
            <a:ext cx="595313" cy="596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97" name="Text Box 33"/>
          <p:cNvSpPr txBox="1">
            <a:spLocks noChangeArrowheads="1"/>
          </p:cNvSpPr>
          <p:nvPr/>
        </p:nvSpPr>
        <p:spPr bwMode="auto">
          <a:xfrm>
            <a:off x="5141913" y="6494463"/>
            <a:ext cx="1365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00CC"/>
                </a:solidFill>
                <a:latin typeface="Arial" pitchFamily="34" charset="0"/>
              </a:rPr>
              <a:t>= 1 if A </a:t>
            </a:r>
            <a:r>
              <a:rPr lang="en-US" b="1">
                <a:solidFill>
                  <a:srgbClr val="6600CC"/>
                </a:solidFill>
                <a:latin typeface="Arial" pitchFamily="34" charset="0"/>
                <a:sym typeface="Symbol" pitchFamily="18" charset="2"/>
              </a:rPr>
              <a:t>= B</a:t>
            </a:r>
            <a:endParaRPr lang="en-US" b="1" baseline="-25000">
              <a:solidFill>
                <a:srgbClr val="6600CC"/>
              </a:solidFill>
              <a:latin typeface="Arial" pitchFamily="34" charset="0"/>
              <a:sym typeface="Symbol" pitchFamily="18" charset="2"/>
            </a:endParaRPr>
          </a:p>
        </p:txBody>
      </p:sp>
      <p:sp>
        <p:nvSpPr>
          <p:cNvPr id="32798" name="Line 34"/>
          <p:cNvSpPr>
            <a:spLocks noChangeShapeType="1"/>
          </p:cNvSpPr>
          <p:nvPr/>
        </p:nvSpPr>
        <p:spPr bwMode="auto">
          <a:xfrm flipH="1">
            <a:off x="5232400" y="5927725"/>
            <a:ext cx="36353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99" name="Text Box 35"/>
          <p:cNvSpPr txBox="1">
            <a:spLocks noChangeArrowheads="1"/>
          </p:cNvSpPr>
          <p:nvPr/>
        </p:nvSpPr>
        <p:spPr bwMode="auto">
          <a:xfrm>
            <a:off x="3305175" y="4189413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Only 11 Symbols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DA88565-DA8B-4089-8DCE-BAF08142DDD0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535863" cy="1020763"/>
          </a:xfrm>
          <a:noFill/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Hierarchical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Design Example: </a:t>
            </a:r>
            <a:b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Equality Comparator</a:t>
            </a:r>
          </a:p>
        </p:txBody>
      </p:sp>
      <p:pic>
        <p:nvPicPr>
          <p:cNvPr id="33796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13" y="1638300"/>
            <a:ext cx="5897562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8113" y="1673225"/>
            <a:ext cx="2655887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28"/>
          <p:cNvSpPr>
            <a:spLocks noChangeArrowheads="1"/>
          </p:cNvSpPr>
          <p:nvPr/>
        </p:nvSpPr>
        <p:spPr bwMode="auto">
          <a:xfrm>
            <a:off x="4978400" y="2771775"/>
            <a:ext cx="290513" cy="2174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Text Box 29"/>
          <p:cNvSpPr txBox="1">
            <a:spLocks noChangeArrowheads="1"/>
          </p:cNvSpPr>
          <p:nvPr/>
        </p:nvSpPr>
        <p:spPr bwMode="auto">
          <a:xfrm>
            <a:off x="6751638" y="5319713"/>
            <a:ext cx="22034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00CC"/>
                </a:solidFill>
                <a:latin typeface="Arial" pitchFamily="34" charset="0"/>
              </a:rPr>
              <a:t>Different</a:t>
            </a:r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 blocks</a:t>
            </a:r>
          </a:p>
          <a:p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that need to be </a:t>
            </a:r>
          </a:p>
          <a:p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designed/acquired</a:t>
            </a:r>
          </a:p>
        </p:txBody>
      </p:sp>
      <p:sp>
        <p:nvSpPr>
          <p:cNvPr id="33800" name="Rectangle 30"/>
          <p:cNvSpPr>
            <a:spLocks noChangeArrowheads="1"/>
          </p:cNvSpPr>
          <p:nvPr/>
        </p:nvSpPr>
        <p:spPr bwMode="auto">
          <a:xfrm>
            <a:off x="0" y="4049713"/>
            <a:ext cx="6183313" cy="1262062"/>
          </a:xfrm>
          <a:prstGeom prst="rect">
            <a:avLst/>
          </a:prstGeom>
          <a:solidFill>
            <a:srgbClr val="FFCC99">
              <a:alpha val="4901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1" name="Text Box 31"/>
          <p:cNvSpPr txBox="1">
            <a:spLocks noChangeArrowheads="1"/>
          </p:cNvSpPr>
          <p:nvPr/>
        </p:nvSpPr>
        <p:spPr bwMode="auto">
          <a:xfrm>
            <a:off x="881063" y="5392738"/>
            <a:ext cx="109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21 gates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50C0618-C57D-423F-B3B3-560DF6CA2824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5113"/>
            <a:ext cx="8893175" cy="628650"/>
          </a:xfrm>
        </p:spPr>
        <p:txBody>
          <a:bodyPr/>
          <a:lstStyle/>
          <a:p>
            <a:r>
              <a:rPr lang="en-US" sz="28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Advantages of the Hierarchical Approach to Design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Simpler representation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of complex systems: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	-</a:t>
            </a: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11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interconnected symbols in the </a:t>
            </a:r>
            <a:r>
              <a:rPr lang="en-US" sz="26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hierarchical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design</a:t>
            </a:r>
            <a:endParaRPr lang="en-US" sz="2600" b="0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	- Versus </a:t>
            </a:r>
            <a:r>
              <a:rPr lang="en-US" sz="26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21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interconnected gates in a </a:t>
            </a:r>
            <a:r>
              <a:rPr lang="en-US" sz="2600" b="0" u="sng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flat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approach </a:t>
            </a:r>
          </a:p>
          <a:p>
            <a:pPr>
              <a:lnSpc>
                <a:spcPct val="80000"/>
              </a:lnSpc>
            </a:pP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Shielding of complexity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: Details of further complexity stop at the symbol of a </a:t>
            </a:r>
            <a:r>
              <a:rPr lang="en-US" sz="26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predefined block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(leaf)</a:t>
            </a:r>
          </a:p>
          <a:p>
            <a:pPr>
              <a:lnSpc>
                <a:spcPct val="80000"/>
              </a:lnSpc>
            </a:pP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Reusability reduces the design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   effort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required (fewer </a:t>
            </a:r>
            <a:r>
              <a:rPr lang="en-US" sz="2600" b="0" u="sng" smtClean="0">
                <a:latin typeface="Arial" pitchFamily="34" charset="0"/>
                <a:cs typeface="Arial" pitchFamily="34" charset="0"/>
              </a:rPr>
              <a:t>different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	functional blocks to be designed):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	(Only 1 MX and 1 ME)</a:t>
            </a:r>
          </a:p>
          <a:p>
            <a:pPr>
              <a:lnSpc>
                <a:spcPct val="80000"/>
              </a:lnSpc>
            </a:pPr>
            <a:r>
              <a:rPr lang="en-US" sz="2500" b="0" smtClean="0">
                <a:latin typeface="Arial" pitchFamily="34" charset="0"/>
                <a:cs typeface="Arial" pitchFamily="34" charset="0"/>
              </a:rPr>
              <a:t>Easy to </a:t>
            </a:r>
            <a:r>
              <a:rPr lang="en-US" sz="25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upgrade design</a:t>
            </a:r>
            <a:r>
              <a:rPr lang="en-US" sz="2500" b="0" smtClean="0">
                <a:latin typeface="Arial" pitchFamily="34" charset="0"/>
                <a:cs typeface="Arial" pitchFamily="34" charset="0"/>
              </a:rPr>
              <a:t> later by using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500" b="0" smtClean="0">
                <a:latin typeface="Arial" pitchFamily="34" charset="0"/>
                <a:cs typeface="Arial" pitchFamily="34" charset="0"/>
              </a:rPr>
              <a:t>    improved predefined blocks</a:t>
            </a:r>
          </a:p>
          <a:p>
            <a:pPr>
              <a:lnSpc>
                <a:spcPct val="80000"/>
              </a:lnSpc>
            </a:pPr>
            <a:r>
              <a:rPr lang="en-US" sz="2500" b="0" smtClean="0">
                <a:latin typeface="Arial" pitchFamily="34" charset="0"/>
                <a:cs typeface="Arial" pitchFamily="34" charset="0"/>
              </a:rPr>
              <a:t>Different teams can work </a:t>
            </a:r>
            <a:r>
              <a:rPr lang="en-US" sz="25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simultaneously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500" b="0" smtClean="0">
                <a:latin typeface="Arial" pitchFamily="34" charset="0"/>
                <a:cs typeface="Arial" pitchFamily="34" charset="0"/>
              </a:rPr>
              <a:t>    and independently on different parts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b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26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Speed up the design effort</a:t>
            </a:r>
            <a:endParaRPr lang="en-US" sz="2600" b="0" smtClean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4821" name="Group 4"/>
          <p:cNvGrpSpPr>
            <a:grpSpLocks/>
          </p:cNvGrpSpPr>
          <p:nvPr/>
        </p:nvGrpSpPr>
        <p:grpSpPr bwMode="auto">
          <a:xfrm>
            <a:off x="6242050" y="3536950"/>
            <a:ext cx="2901950" cy="3321050"/>
            <a:chOff x="3288" y="2228"/>
            <a:chExt cx="2385" cy="2092"/>
          </a:xfrm>
        </p:grpSpPr>
        <p:pic>
          <p:nvPicPr>
            <p:cNvPr id="34831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88" y="2228"/>
              <a:ext cx="2385" cy="2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32" name="Rectangle 6"/>
            <p:cNvSpPr>
              <a:spLocks noChangeArrowheads="1"/>
            </p:cNvSpPr>
            <p:nvPr/>
          </p:nvSpPr>
          <p:spPr bwMode="auto">
            <a:xfrm>
              <a:off x="4966" y="3034"/>
              <a:ext cx="655" cy="342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3" name="Rectangle 7"/>
            <p:cNvSpPr>
              <a:spLocks noChangeArrowheads="1"/>
            </p:cNvSpPr>
            <p:nvPr/>
          </p:nvSpPr>
          <p:spPr bwMode="auto">
            <a:xfrm>
              <a:off x="4566" y="3546"/>
              <a:ext cx="239" cy="370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4" name="Rectangle 8"/>
            <p:cNvSpPr>
              <a:spLocks noChangeArrowheads="1"/>
            </p:cNvSpPr>
            <p:nvPr/>
          </p:nvSpPr>
          <p:spPr bwMode="auto">
            <a:xfrm>
              <a:off x="4159" y="3555"/>
              <a:ext cx="239" cy="363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22" name="Text Box 9"/>
          <p:cNvSpPr txBox="1">
            <a:spLocks noChangeArrowheads="1"/>
          </p:cNvSpPr>
          <p:nvPr/>
        </p:nvSpPr>
        <p:spPr bwMode="auto">
          <a:xfrm>
            <a:off x="8074025" y="5557838"/>
            <a:ext cx="1244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pitchFamily="34" charset="0"/>
              </a:rPr>
              <a:t>Predefined</a:t>
            </a:r>
          </a:p>
          <a:p>
            <a:r>
              <a:rPr lang="en-US" sz="1400" b="1">
                <a:solidFill>
                  <a:srgbClr val="CC0000"/>
                </a:solidFill>
                <a:latin typeface="Arial" pitchFamily="34" charset="0"/>
              </a:rPr>
              <a:t>(Functional) </a:t>
            </a:r>
          </a:p>
          <a:p>
            <a:r>
              <a:rPr lang="en-US" sz="1400" b="1">
                <a:solidFill>
                  <a:srgbClr val="CC0000"/>
                </a:solidFill>
                <a:latin typeface="Arial" pitchFamily="34" charset="0"/>
              </a:rPr>
              <a:t>Blocks</a:t>
            </a:r>
          </a:p>
        </p:txBody>
      </p:sp>
      <p:sp>
        <p:nvSpPr>
          <p:cNvPr id="34823" name="Text Box 10"/>
          <p:cNvSpPr txBox="1">
            <a:spLocks noChangeArrowheads="1"/>
          </p:cNvSpPr>
          <p:nvPr/>
        </p:nvSpPr>
        <p:spPr bwMode="auto">
          <a:xfrm>
            <a:off x="7242175" y="6276975"/>
            <a:ext cx="19018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latin typeface="Arial" pitchFamily="34" charset="0"/>
              </a:rPr>
              <a:t>Primitive </a:t>
            </a:r>
          </a:p>
          <a:p>
            <a:r>
              <a:rPr lang="en-US" sz="1600" b="1">
                <a:latin typeface="Arial" pitchFamily="34" charset="0"/>
              </a:rPr>
              <a:t>Blocks, e.g. gates</a:t>
            </a:r>
          </a:p>
        </p:txBody>
      </p:sp>
      <p:sp>
        <p:nvSpPr>
          <p:cNvPr id="34824" name="Line 11"/>
          <p:cNvSpPr>
            <a:spLocks noChangeShapeType="1"/>
          </p:cNvSpPr>
          <p:nvPr/>
        </p:nvSpPr>
        <p:spPr bwMode="auto">
          <a:xfrm flipH="1">
            <a:off x="6981825" y="6502400"/>
            <a:ext cx="217488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5" name="Text Box 12"/>
          <p:cNvSpPr txBox="1">
            <a:spLocks noChangeArrowheads="1"/>
          </p:cNvSpPr>
          <p:nvPr/>
        </p:nvSpPr>
        <p:spPr bwMode="auto">
          <a:xfrm>
            <a:off x="6889750" y="3709988"/>
            <a:ext cx="84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Trunk</a:t>
            </a:r>
          </a:p>
        </p:txBody>
      </p:sp>
      <p:sp>
        <p:nvSpPr>
          <p:cNvPr id="34826" name="Text Box 13"/>
          <p:cNvSpPr txBox="1">
            <a:spLocks noChangeArrowheads="1"/>
          </p:cNvSpPr>
          <p:nvPr/>
        </p:nvSpPr>
        <p:spPr bwMode="auto">
          <a:xfrm>
            <a:off x="5910263" y="4922838"/>
            <a:ext cx="1062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Branches</a:t>
            </a:r>
          </a:p>
        </p:txBody>
      </p:sp>
      <p:sp>
        <p:nvSpPr>
          <p:cNvPr id="34827" name="Text Box 14"/>
          <p:cNvSpPr txBox="1">
            <a:spLocks noChangeArrowheads="1"/>
          </p:cNvSpPr>
          <p:nvPr/>
        </p:nvSpPr>
        <p:spPr bwMode="auto">
          <a:xfrm>
            <a:off x="5233988" y="6491288"/>
            <a:ext cx="1062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Leaves</a:t>
            </a:r>
          </a:p>
        </p:txBody>
      </p:sp>
      <p:sp>
        <p:nvSpPr>
          <p:cNvPr id="34828" name="Line 15"/>
          <p:cNvSpPr>
            <a:spLocks noChangeShapeType="1"/>
          </p:cNvSpPr>
          <p:nvPr/>
        </p:nvSpPr>
        <p:spPr bwMode="auto">
          <a:xfrm>
            <a:off x="6037263" y="6632575"/>
            <a:ext cx="246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9" name="Line 16"/>
          <p:cNvSpPr>
            <a:spLocks noChangeShapeType="1"/>
          </p:cNvSpPr>
          <p:nvPr/>
        </p:nvSpPr>
        <p:spPr bwMode="auto">
          <a:xfrm flipV="1">
            <a:off x="6053138" y="5892800"/>
            <a:ext cx="1639887" cy="725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30" name="Line 17"/>
          <p:cNvSpPr>
            <a:spLocks noChangeShapeType="1"/>
          </p:cNvSpPr>
          <p:nvPr/>
        </p:nvSpPr>
        <p:spPr bwMode="auto">
          <a:xfrm flipV="1">
            <a:off x="7648575" y="5356225"/>
            <a:ext cx="1030288" cy="550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9B41E59-4EE9-47CB-AE3F-EEB544673BF5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414338" y="0"/>
            <a:ext cx="8369300" cy="1020763"/>
          </a:xfrm>
        </p:spPr>
        <p:txBody>
          <a:bodyPr/>
          <a:lstStyle/>
          <a:p>
            <a:r>
              <a:rPr lang="en-US" sz="3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Iterative (Repetitive) </a:t>
            </a:r>
            <a:br>
              <a:rPr lang="en-US" sz="3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3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Arithmetic Combinational Circuits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075" y="1263650"/>
            <a:ext cx="8924925" cy="50276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Practical Arithmetic Functions:</a:t>
            </a:r>
          </a:p>
          <a:p>
            <a:pPr lvl="1"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Operate on binary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bit vectors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(e.g. a 32-bit adder adds two 32-bit numbers and produces a 32-bit number)</a:t>
            </a:r>
          </a:p>
          <a:p>
            <a:pPr lvl="1"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Same basic subfunction is used n each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bit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position</a:t>
            </a:r>
          </a:p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Designing for the I/P vectors directly can be very difficult (huge # of inputs &amp; outputs!)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(Huge truth tables/Maps!) </a:t>
            </a:r>
          </a:p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Solution: Design functional block for subfunction  (e.g. for a bit) and </a:t>
            </a:r>
            <a:r>
              <a:rPr lang="en-US" sz="24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repeat it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(iterate it) to obtain a functional block for the overall operation</a:t>
            </a:r>
          </a:p>
          <a:p>
            <a:pPr>
              <a:lnSpc>
                <a:spcPct val="90000"/>
              </a:lnSpc>
            </a:pPr>
            <a:r>
              <a:rPr lang="en-US" sz="2400" b="0" i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Cell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= subfunction block</a:t>
            </a:r>
          </a:p>
          <a:p>
            <a:pPr>
              <a:lnSpc>
                <a:spcPct val="90000"/>
              </a:lnSpc>
            </a:pPr>
            <a:r>
              <a:rPr lang="en-US" sz="2400" b="0" i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Iterative array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= An array of interconnected </a:t>
            </a:r>
            <a:r>
              <a:rPr lang="en-US" sz="24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cells</a:t>
            </a:r>
          </a:p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An iterative array can be in a </a:t>
            </a:r>
            <a:r>
              <a:rPr lang="en-US" sz="2400" b="0" u="sng" smtClean="0">
                <a:latin typeface="Arial" pitchFamily="34" charset="0"/>
                <a:cs typeface="Arial" pitchFamily="34" charset="0"/>
              </a:rPr>
              <a:t>single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dimension (1D) or </a:t>
            </a:r>
            <a:r>
              <a:rPr lang="en-US" sz="2400" b="0" u="sng" smtClean="0">
                <a:latin typeface="Arial" pitchFamily="34" charset="0"/>
                <a:cs typeface="Arial" pitchFamily="34" charset="0"/>
              </a:rPr>
              <a:t>multiple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dimensions (spatially)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3BB1C82-6F77-4F5A-B70A-27FE007D847A}" type="slidenum">
              <a:rPr lang="en-US" smtClean="0"/>
              <a:pPr/>
              <a:t>24</a:t>
            </a:fld>
            <a:endParaRPr lang="en-US" smtClean="0"/>
          </a:p>
        </p:txBody>
      </p:sp>
      <p:pic>
        <p:nvPicPr>
          <p:cNvPr id="36867" name="Picture 2" descr="Fig_5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252538"/>
            <a:ext cx="84296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Rectangle 3"/>
          <p:cNvSpPr>
            <a:spLocks noGrp="1" noChangeArrowheads="1"/>
          </p:cNvSpPr>
          <p:nvPr>
            <p:ph type="title"/>
          </p:nvPr>
        </p:nvSpPr>
        <p:spPr>
          <a:xfrm>
            <a:off x="384175" y="150813"/>
            <a:ext cx="8502650" cy="1020762"/>
          </a:xfrm>
        </p:spPr>
        <p:txBody>
          <a:bodyPr/>
          <a:lstStyle/>
          <a:p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Block Diagram of a </a:t>
            </a:r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1D</a:t>
            </a:r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Iterative Array</a:t>
            </a:r>
          </a:p>
        </p:txBody>
      </p:sp>
      <p:sp>
        <p:nvSpPr>
          <p:cNvPr id="36869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z="1600" smtClean="0"/>
          </a:p>
          <a:p>
            <a:r>
              <a:rPr lang="en-US" sz="2400" smtClean="0"/>
              <a:t>Example: n = 32</a:t>
            </a:r>
          </a:p>
          <a:p>
            <a:pPr lvl="1"/>
            <a:r>
              <a:rPr lang="en-US" sz="2000" smtClean="0"/>
              <a:t>Number of inputs = ?</a:t>
            </a:r>
          </a:p>
          <a:p>
            <a:pPr lvl="1"/>
            <a:r>
              <a:rPr lang="en-US" sz="2000" smtClean="0"/>
              <a:t>Truth table rows =  ? </a:t>
            </a:r>
          </a:p>
          <a:p>
            <a:pPr lvl="1"/>
            <a:r>
              <a:rPr lang="en-US" sz="2000" smtClean="0"/>
              <a:t>Equations with  up to ?  input variables </a:t>
            </a:r>
          </a:p>
          <a:p>
            <a:pPr lvl="1"/>
            <a:r>
              <a:rPr lang="en-US" sz="2000" smtClean="0"/>
              <a:t>Equations with huge number of terms</a:t>
            </a:r>
          </a:p>
          <a:p>
            <a:pPr lvl="1"/>
            <a:r>
              <a:rPr lang="en-US" sz="2000" smtClean="0"/>
              <a:t>Design </a:t>
            </a:r>
            <a:r>
              <a:rPr lang="en-US" sz="2000" smtClean="0">
                <a:solidFill>
                  <a:srgbClr val="FF0000"/>
                </a:solidFill>
              </a:rPr>
              <a:t>impractical!</a:t>
            </a:r>
          </a:p>
          <a:p>
            <a:r>
              <a:rPr lang="en-US" sz="2400" smtClean="0"/>
              <a:t>Iterative array takes advantage of the </a:t>
            </a:r>
            <a:r>
              <a:rPr lang="en-US" sz="2400" smtClean="0">
                <a:solidFill>
                  <a:srgbClr val="6600CC"/>
                </a:solidFill>
              </a:rPr>
              <a:t>regularity</a:t>
            </a:r>
            <a:r>
              <a:rPr lang="en-US" sz="2400" smtClean="0"/>
              <a:t> to make design feasible</a:t>
            </a:r>
          </a:p>
          <a:p>
            <a:pPr lvl="1">
              <a:buFontTx/>
              <a:buNone/>
            </a:pPr>
            <a:endParaRPr lang="en-US" sz="2000" smtClean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A1A3189-7ED0-4C05-96D6-3749B0BFAD8F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692150" y="161925"/>
            <a:ext cx="7772400" cy="1020763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Functional Blocks: Addition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1720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Binary addition is used frequently</a:t>
            </a:r>
          </a:p>
          <a:p>
            <a:pPr>
              <a:lnSpc>
                <a:spcPct val="90000"/>
              </a:lnSpc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“Addition” Development:</a:t>
            </a:r>
          </a:p>
          <a:p>
            <a:pPr lvl="1">
              <a:lnSpc>
                <a:spcPct val="90000"/>
              </a:lnSpc>
            </a:pPr>
            <a:r>
              <a:rPr lang="en-US" b="0" i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Half-</a:t>
            </a:r>
            <a:r>
              <a:rPr lang="en-US" b="0" i="1" smtClean="0">
                <a:latin typeface="Arial" pitchFamily="34" charset="0"/>
                <a:cs typeface="Arial" pitchFamily="34" charset="0"/>
              </a:rPr>
              <a:t>Adder</a:t>
            </a:r>
            <a:r>
              <a:rPr lang="en-US" b="0" smtClean="0">
                <a:latin typeface="Arial" pitchFamily="34" charset="0"/>
                <a:cs typeface="Arial" pitchFamily="34" charset="0"/>
              </a:rPr>
              <a:t> (HA), a 2-input bit-wise addition functional block</a:t>
            </a:r>
          </a:p>
          <a:p>
            <a:pPr lvl="1">
              <a:lnSpc>
                <a:spcPct val="90000"/>
              </a:lnSpc>
            </a:pPr>
            <a:r>
              <a:rPr lang="en-US" b="0" i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Full</a:t>
            </a:r>
            <a:r>
              <a:rPr lang="en-US" b="0" i="1" smtClean="0">
                <a:latin typeface="Arial" pitchFamily="34" charset="0"/>
                <a:cs typeface="Arial" pitchFamily="34" charset="0"/>
              </a:rPr>
              <a:t>-Adder</a:t>
            </a:r>
            <a:r>
              <a:rPr lang="en-US" b="0" smtClean="0">
                <a:latin typeface="Arial" pitchFamily="34" charset="0"/>
                <a:cs typeface="Arial" pitchFamily="34" charset="0"/>
              </a:rPr>
              <a:t> (FA), a 3-input bit-wise addition functional block</a:t>
            </a:r>
          </a:p>
          <a:p>
            <a:pPr lvl="1">
              <a:lnSpc>
                <a:spcPct val="90000"/>
              </a:lnSpc>
            </a:pPr>
            <a:r>
              <a:rPr lang="en-US" b="0" i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Ripple Carry</a:t>
            </a:r>
            <a:r>
              <a:rPr lang="en-US" b="0" i="1" smtClean="0">
                <a:latin typeface="Arial" pitchFamily="34" charset="0"/>
                <a:cs typeface="Arial" pitchFamily="34" charset="0"/>
              </a:rPr>
              <a:t> Adder</a:t>
            </a:r>
            <a:r>
              <a:rPr lang="en-US" b="0" smtClean="0">
                <a:latin typeface="Arial" pitchFamily="34" charset="0"/>
                <a:cs typeface="Arial" pitchFamily="34" charset="0"/>
              </a:rPr>
              <a:t>, an iterative array to perform</a:t>
            </a:r>
            <a:r>
              <a:rPr lang="en-US" b="0" u="sng" smtClean="0">
                <a:latin typeface="Arial" pitchFamily="34" charset="0"/>
                <a:cs typeface="Arial" pitchFamily="34" charset="0"/>
              </a:rPr>
              <a:t> binary addition</a:t>
            </a:r>
            <a:endParaRPr lang="en-US" b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b="0" i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Carry-Look-Ahead</a:t>
            </a:r>
            <a:r>
              <a:rPr lang="en-US" b="0" i="1" smtClean="0">
                <a:latin typeface="Arial" pitchFamily="34" charset="0"/>
                <a:cs typeface="Arial" pitchFamily="34" charset="0"/>
              </a:rPr>
              <a:t> Adder</a:t>
            </a:r>
            <a:r>
              <a:rPr lang="en-US" b="0" smtClean="0">
                <a:latin typeface="Arial" pitchFamily="34" charset="0"/>
                <a:cs typeface="Arial" pitchFamily="34" charset="0"/>
              </a:rPr>
              <a:t> (CLA), Speeds up performance by generating carries from the input numbers directly to avoid carry ripple delay.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F94E83B-49E6-45F2-8BEE-12318669B493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96850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Functional Block: </a:t>
            </a:r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Half-Adder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363" y="1233488"/>
            <a:ext cx="7772400" cy="5027612"/>
          </a:xfrm>
        </p:spPr>
        <p:txBody>
          <a:bodyPr/>
          <a:lstStyle/>
          <a:p>
            <a:r>
              <a:rPr lang="en-US" sz="2400" smtClean="0">
                <a:cs typeface="Times New Roman" pitchFamily="18" charset="0"/>
              </a:rPr>
              <a:t>A </a:t>
            </a:r>
            <a:r>
              <a:rPr lang="en-US" sz="2400" smtClean="0">
                <a:solidFill>
                  <a:srgbClr val="6600CC"/>
                </a:solidFill>
                <a:cs typeface="Times New Roman" pitchFamily="18" charset="0"/>
              </a:rPr>
              <a:t>2-input (no carry input),</a:t>
            </a:r>
            <a:r>
              <a:rPr lang="en-US" sz="2400" smtClean="0">
                <a:cs typeface="Times New Roman" pitchFamily="18" charset="0"/>
              </a:rPr>
              <a:t> 1-bit width binary adder that performs the following computations:</a:t>
            </a:r>
          </a:p>
          <a:p>
            <a:endParaRPr lang="en-US" sz="2400" smtClean="0">
              <a:cs typeface="Times New Roman" pitchFamily="18" charset="0"/>
            </a:endParaRPr>
          </a:p>
          <a:p>
            <a:endParaRPr lang="en-US" sz="3600" smtClean="0">
              <a:cs typeface="Times New Roman" pitchFamily="18" charset="0"/>
            </a:endParaRPr>
          </a:p>
          <a:p>
            <a:endParaRPr lang="en-US" sz="800" smtClean="0">
              <a:cs typeface="Times New Roman" pitchFamily="18" charset="0"/>
            </a:endParaRPr>
          </a:p>
          <a:p>
            <a:r>
              <a:rPr lang="en-US" sz="2400" smtClean="0">
                <a:cs typeface="Times New Roman" pitchFamily="18" charset="0"/>
              </a:rPr>
              <a:t>A half adder adds two bits to produce two bits: S &amp; C</a:t>
            </a:r>
          </a:p>
          <a:p>
            <a:r>
              <a:rPr lang="en-US" sz="2400" smtClean="0">
                <a:cs typeface="Times New Roman" pitchFamily="18" charset="0"/>
              </a:rPr>
              <a:t>The output is expressed as a                                                    </a:t>
            </a:r>
            <a:r>
              <a:rPr lang="en-US" sz="2400" u="sng" smtClean="0">
                <a:cs typeface="Times New Roman" pitchFamily="18" charset="0"/>
              </a:rPr>
              <a:t>sum bit</a:t>
            </a:r>
            <a:r>
              <a:rPr lang="en-US" sz="2400" smtClean="0">
                <a:cs typeface="Times New Roman" pitchFamily="18" charset="0"/>
              </a:rPr>
              <a:t> , S and a </a:t>
            </a:r>
            <a:r>
              <a:rPr lang="en-US" sz="2400" u="sng" smtClean="0">
                <a:cs typeface="Times New Roman" pitchFamily="18" charset="0"/>
              </a:rPr>
              <a:t>carry bit</a:t>
            </a:r>
            <a:r>
              <a:rPr lang="en-US" sz="2400" smtClean="0">
                <a:cs typeface="Times New Roman" pitchFamily="18" charset="0"/>
              </a:rPr>
              <a:t>, C</a:t>
            </a:r>
          </a:p>
          <a:p>
            <a:r>
              <a:rPr lang="en-US" sz="2400" smtClean="0">
                <a:cs typeface="Times New Roman" pitchFamily="18" charset="0"/>
              </a:rPr>
              <a:t>The half adder can be specified                                        as a truth table for S and C  </a:t>
            </a:r>
            <a:r>
              <a:rPr lang="en-US" sz="2400" smtClean="0">
                <a:cs typeface="Times New Roman" pitchFamily="18" charset="0"/>
                <a:sym typeface="Symbol" pitchFamily="18" charset="2"/>
              </a:rPr>
              <a:t></a:t>
            </a:r>
            <a:endParaRPr lang="en-US" sz="2400" smtClean="0">
              <a:cs typeface="Times New Roman" pitchFamily="18" charset="0"/>
            </a:endParaRPr>
          </a:p>
          <a:p>
            <a:endParaRPr lang="en-US" sz="2400" smtClean="0"/>
          </a:p>
        </p:txBody>
      </p:sp>
      <p:grpSp>
        <p:nvGrpSpPr>
          <p:cNvPr id="38917" name="Group 4"/>
          <p:cNvGrpSpPr>
            <a:grpSpLocks/>
          </p:cNvGrpSpPr>
          <p:nvPr/>
        </p:nvGrpSpPr>
        <p:grpSpPr bwMode="auto">
          <a:xfrm>
            <a:off x="3352800" y="2057400"/>
            <a:ext cx="4851400" cy="1455738"/>
            <a:chOff x="1044" y="1111"/>
            <a:chExt cx="3056" cy="917"/>
          </a:xfrm>
        </p:grpSpPr>
        <p:sp>
          <p:nvSpPr>
            <p:cNvPr id="38987" name="Rectangle 5"/>
            <p:cNvSpPr>
              <a:spLocks noChangeArrowheads="1"/>
            </p:cNvSpPr>
            <p:nvPr/>
          </p:nvSpPr>
          <p:spPr bwMode="auto">
            <a:xfrm>
              <a:off x="1311" y="1111"/>
              <a:ext cx="13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38988" name="Rectangle 6"/>
            <p:cNvSpPr>
              <a:spLocks noChangeArrowheads="1"/>
            </p:cNvSpPr>
            <p:nvPr/>
          </p:nvSpPr>
          <p:spPr bwMode="auto">
            <a:xfrm>
              <a:off x="1450" y="111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89" name="Rectangle 7"/>
            <p:cNvSpPr>
              <a:spLocks noChangeArrowheads="1"/>
            </p:cNvSpPr>
            <p:nvPr/>
          </p:nvSpPr>
          <p:spPr bwMode="auto">
            <a:xfrm>
              <a:off x="1738" y="111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90" name="Rectangle 8"/>
            <p:cNvSpPr>
              <a:spLocks noChangeArrowheads="1"/>
            </p:cNvSpPr>
            <p:nvPr/>
          </p:nvSpPr>
          <p:spPr bwMode="auto">
            <a:xfrm>
              <a:off x="2014" y="1111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91" name="Rectangle 9"/>
            <p:cNvSpPr>
              <a:spLocks noChangeArrowheads="1"/>
            </p:cNvSpPr>
            <p:nvPr/>
          </p:nvSpPr>
          <p:spPr bwMode="auto">
            <a:xfrm>
              <a:off x="2110" y="111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92" name="Rectangle 10"/>
            <p:cNvSpPr>
              <a:spLocks noChangeArrowheads="1"/>
            </p:cNvSpPr>
            <p:nvPr/>
          </p:nvSpPr>
          <p:spPr bwMode="auto">
            <a:xfrm>
              <a:off x="2339" y="111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93" name="Rectangle 11"/>
            <p:cNvSpPr>
              <a:spLocks noChangeArrowheads="1"/>
            </p:cNvSpPr>
            <p:nvPr/>
          </p:nvSpPr>
          <p:spPr bwMode="auto">
            <a:xfrm>
              <a:off x="2615" y="1111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94" name="Rectangle 12"/>
            <p:cNvSpPr>
              <a:spLocks noChangeArrowheads="1"/>
            </p:cNvSpPr>
            <p:nvPr/>
          </p:nvSpPr>
          <p:spPr bwMode="auto">
            <a:xfrm>
              <a:off x="2711" y="111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95" name="Rectangle 13"/>
            <p:cNvSpPr>
              <a:spLocks noChangeArrowheads="1"/>
            </p:cNvSpPr>
            <p:nvPr/>
          </p:nvSpPr>
          <p:spPr bwMode="auto">
            <a:xfrm>
              <a:off x="2986" y="111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96" name="Rectangle 14"/>
            <p:cNvSpPr>
              <a:spLocks noChangeArrowheads="1"/>
            </p:cNvSpPr>
            <p:nvPr/>
          </p:nvSpPr>
          <p:spPr bwMode="auto">
            <a:xfrm>
              <a:off x="3263" y="1111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38997" name="Rectangle 15"/>
            <p:cNvSpPr>
              <a:spLocks noChangeArrowheads="1"/>
            </p:cNvSpPr>
            <p:nvPr/>
          </p:nvSpPr>
          <p:spPr bwMode="auto">
            <a:xfrm>
              <a:off x="3359" y="111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98" name="Rectangle 16"/>
            <p:cNvSpPr>
              <a:spLocks noChangeArrowheads="1"/>
            </p:cNvSpPr>
            <p:nvPr/>
          </p:nvSpPr>
          <p:spPr bwMode="auto">
            <a:xfrm>
              <a:off x="3672" y="111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99" name="Rectangle 17"/>
            <p:cNvSpPr>
              <a:spLocks noChangeArrowheads="1"/>
            </p:cNvSpPr>
            <p:nvPr/>
          </p:nvSpPr>
          <p:spPr bwMode="auto">
            <a:xfrm>
              <a:off x="3958" y="1111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39000" name="Rectangle 18"/>
            <p:cNvSpPr>
              <a:spLocks noChangeArrowheads="1"/>
            </p:cNvSpPr>
            <p:nvPr/>
          </p:nvSpPr>
          <p:spPr bwMode="auto">
            <a:xfrm>
              <a:off x="4054" y="111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01" name="Rectangle 19"/>
            <p:cNvSpPr>
              <a:spLocks noChangeArrowheads="1"/>
            </p:cNvSpPr>
            <p:nvPr/>
          </p:nvSpPr>
          <p:spPr bwMode="auto">
            <a:xfrm>
              <a:off x="1154" y="1378"/>
              <a:ext cx="284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+ Y</a:t>
              </a:r>
              <a:endParaRPr lang="en-US" sz="2400"/>
            </a:p>
          </p:txBody>
        </p:sp>
        <p:sp>
          <p:nvSpPr>
            <p:cNvPr id="39002" name="Rectangle 20"/>
            <p:cNvSpPr>
              <a:spLocks noChangeArrowheads="1"/>
            </p:cNvSpPr>
            <p:nvPr/>
          </p:nvSpPr>
          <p:spPr bwMode="auto">
            <a:xfrm>
              <a:off x="1450" y="137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03" name="Rectangle 21"/>
            <p:cNvSpPr>
              <a:spLocks noChangeArrowheads="1"/>
            </p:cNvSpPr>
            <p:nvPr/>
          </p:nvSpPr>
          <p:spPr bwMode="auto">
            <a:xfrm>
              <a:off x="1044" y="1598"/>
              <a:ext cx="417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04" name="Line 22"/>
            <p:cNvSpPr>
              <a:spLocks noChangeShapeType="1"/>
            </p:cNvSpPr>
            <p:nvPr/>
          </p:nvSpPr>
          <p:spPr bwMode="auto">
            <a:xfrm>
              <a:off x="1044" y="1598"/>
              <a:ext cx="4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05" name="Rectangle 23"/>
            <p:cNvSpPr>
              <a:spLocks noChangeArrowheads="1"/>
            </p:cNvSpPr>
            <p:nvPr/>
          </p:nvSpPr>
          <p:spPr bwMode="auto">
            <a:xfrm>
              <a:off x="1738" y="137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06" name="Rectangle 24"/>
            <p:cNvSpPr>
              <a:spLocks noChangeArrowheads="1"/>
            </p:cNvSpPr>
            <p:nvPr/>
          </p:nvSpPr>
          <p:spPr bwMode="auto">
            <a:xfrm>
              <a:off x="1857" y="1378"/>
              <a:ext cx="24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+ 0</a:t>
              </a:r>
              <a:endParaRPr lang="en-US" sz="2400"/>
            </a:p>
          </p:txBody>
        </p:sp>
        <p:sp>
          <p:nvSpPr>
            <p:cNvPr id="39007" name="Rectangle 25"/>
            <p:cNvSpPr>
              <a:spLocks noChangeArrowheads="1"/>
            </p:cNvSpPr>
            <p:nvPr/>
          </p:nvSpPr>
          <p:spPr bwMode="auto">
            <a:xfrm>
              <a:off x="2110" y="137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08" name="Rectangle 26"/>
            <p:cNvSpPr>
              <a:spLocks noChangeArrowheads="1"/>
            </p:cNvSpPr>
            <p:nvPr/>
          </p:nvSpPr>
          <p:spPr bwMode="auto">
            <a:xfrm>
              <a:off x="1813" y="1598"/>
              <a:ext cx="309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09" name="Line 27"/>
            <p:cNvSpPr>
              <a:spLocks noChangeShapeType="1"/>
            </p:cNvSpPr>
            <p:nvPr/>
          </p:nvSpPr>
          <p:spPr bwMode="auto">
            <a:xfrm>
              <a:off x="1813" y="1598"/>
              <a:ext cx="30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10" name="Rectangle 28"/>
            <p:cNvSpPr>
              <a:spLocks noChangeArrowheads="1"/>
            </p:cNvSpPr>
            <p:nvPr/>
          </p:nvSpPr>
          <p:spPr bwMode="auto">
            <a:xfrm>
              <a:off x="2339" y="137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11" name="Rectangle 29"/>
            <p:cNvSpPr>
              <a:spLocks noChangeArrowheads="1"/>
            </p:cNvSpPr>
            <p:nvPr/>
          </p:nvSpPr>
          <p:spPr bwMode="auto">
            <a:xfrm>
              <a:off x="2458" y="1378"/>
              <a:ext cx="24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+ 1</a:t>
              </a:r>
              <a:endParaRPr lang="en-US" sz="2400"/>
            </a:p>
          </p:txBody>
        </p:sp>
        <p:sp>
          <p:nvSpPr>
            <p:cNvPr id="39012" name="Rectangle 30"/>
            <p:cNvSpPr>
              <a:spLocks noChangeArrowheads="1"/>
            </p:cNvSpPr>
            <p:nvPr/>
          </p:nvSpPr>
          <p:spPr bwMode="auto">
            <a:xfrm>
              <a:off x="2711" y="137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13" name="Rectangle 31"/>
            <p:cNvSpPr>
              <a:spLocks noChangeArrowheads="1"/>
            </p:cNvSpPr>
            <p:nvPr/>
          </p:nvSpPr>
          <p:spPr bwMode="auto">
            <a:xfrm>
              <a:off x="2414" y="1598"/>
              <a:ext cx="309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14" name="Line 32"/>
            <p:cNvSpPr>
              <a:spLocks noChangeShapeType="1"/>
            </p:cNvSpPr>
            <p:nvPr/>
          </p:nvSpPr>
          <p:spPr bwMode="auto">
            <a:xfrm>
              <a:off x="2414" y="1598"/>
              <a:ext cx="30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15" name="Rectangle 33"/>
            <p:cNvSpPr>
              <a:spLocks noChangeArrowheads="1"/>
            </p:cNvSpPr>
            <p:nvPr/>
          </p:nvSpPr>
          <p:spPr bwMode="auto">
            <a:xfrm>
              <a:off x="2986" y="137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16" name="Rectangle 34"/>
            <p:cNvSpPr>
              <a:spLocks noChangeArrowheads="1"/>
            </p:cNvSpPr>
            <p:nvPr/>
          </p:nvSpPr>
          <p:spPr bwMode="auto">
            <a:xfrm>
              <a:off x="3105" y="1378"/>
              <a:ext cx="24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+ 0</a:t>
              </a:r>
              <a:endParaRPr lang="en-US" sz="2400"/>
            </a:p>
          </p:txBody>
        </p:sp>
        <p:sp>
          <p:nvSpPr>
            <p:cNvPr id="39017" name="Rectangle 35"/>
            <p:cNvSpPr>
              <a:spLocks noChangeArrowheads="1"/>
            </p:cNvSpPr>
            <p:nvPr/>
          </p:nvSpPr>
          <p:spPr bwMode="auto">
            <a:xfrm>
              <a:off x="3359" y="137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18" name="Rectangle 36"/>
            <p:cNvSpPr>
              <a:spLocks noChangeArrowheads="1"/>
            </p:cNvSpPr>
            <p:nvPr/>
          </p:nvSpPr>
          <p:spPr bwMode="auto">
            <a:xfrm>
              <a:off x="3061" y="1598"/>
              <a:ext cx="309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19" name="Line 37"/>
            <p:cNvSpPr>
              <a:spLocks noChangeShapeType="1"/>
            </p:cNvSpPr>
            <p:nvPr/>
          </p:nvSpPr>
          <p:spPr bwMode="auto">
            <a:xfrm>
              <a:off x="3061" y="1598"/>
              <a:ext cx="30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20" name="Rectangle 38"/>
            <p:cNvSpPr>
              <a:spLocks noChangeArrowheads="1"/>
            </p:cNvSpPr>
            <p:nvPr/>
          </p:nvSpPr>
          <p:spPr bwMode="auto">
            <a:xfrm>
              <a:off x="3672" y="137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21" name="Rectangle 39"/>
            <p:cNvSpPr>
              <a:spLocks noChangeArrowheads="1"/>
            </p:cNvSpPr>
            <p:nvPr/>
          </p:nvSpPr>
          <p:spPr bwMode="auto">
            <a:xfrm>
              <a:off x="3800" y="1378"/>
              <a:ext cx="24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+ 1</a:t>
              </a:r>
              <a:endParaRPr lang="en-US" sz="2400"/>
            </a:p>
          </p:txBody>
        </p:sp>
        <p:sp>
          <p:nvSpPr>
            <p:cNvPr id="39022" name="Rectangle 40"/>
            <p:cNvSpPr>
              <a:spLocks noChangeArrowheads="1"/>
            </p:cNvSpPr>
            <p:nvPr/>
          </p:nvSpPr>
          <p:spPr bwMode="auto">
            <a:xfrm>
              <a:off x="4054" y="137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23" name="Rectangle 41"/>
            <p:cNvSpPr>
              <a:spLocks noChangeArrowheads="1"/>
            </p:cNvSpPr>
            <p:nvPr/>
          </p:nvSpPr>
          <p:spPr bwMode="auto">
            <a:xfrm>
              <a:off x="3745" y="1598"/>
              <a:ext cx="320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24" name="Line 42"/>
            <p:cNvSpPr>
              <a:spLocks noChangeShapeType="1"/>
            </p:cNvSpPr>
            <p:nvPr/>
          </p:nvSpPr>
          <p:spPr bwMode="auto">
            <a:xfrm>
              <a:off x="3745" y="1598"/>
              <a:ext cx="3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25" name="Rectangle 43"/>
            <p:cNvSpPr>
              <a:spLocks noChangeArrowheads="1"/>
            </p:cNvSpPr>
            <p:nvPr/>
          </p:nvSpPr>
          <p:spPr bwMode="auto">
            <a:xfrm>
              <a:off x="1156" y="1669"/>
              <a:ext cx="28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C S</a:t>
              </a:r>
              <a:endParaRPr lang="en-US" sz="2400"/>
            </a:p>
          </p:txBody>
        </p:sp>
        <p:sp>
          <p:nvSpPr>
            <p:cNvPr id="39026" name="Rectangle 44"/>
            <p:cNvSpPr>
              <a:spLocks noChangeArrowheads="1"/>
            </p:cNvSpPr>
            <p:nvPr/>
          </p:nvSpPr>
          <p:spPr bwMode="auto">
            <a:xfrm>
              <a:off x="1450" y="1669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27" name="Rectangle 45"/>
            <p:cNvSpPr>
              <a:spLocks noChangeArrowheads="1"/>
            </p:cNvSpPr>
            <p:nvPr/>
          </p:nvSpPr>
          <p:spPr bwMode="auto">
            <a:xfrm>
              <a:off x="1738" y="1669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28" name="Rectangle 46"/>
            <p:cNvSpPr>
              <a:spLocks noChangeArrowheads="1"/>
            </p:cNvSpPr>
            <p:nvPr/>
          </p:nvSpPr>
          <p:spPr bwMode="auto">
            <a:xfrm>
              <a:off x="1870" y="1669"/>
              <a:ext cx="230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0 0</a:t>
              </a:r>
              <a:endParaRPr lang="en-US" sz="2400"/>
            </a:p>
          </p:txBody>
        </p:sp>
        <p:sp>
          <p:nvSpPr>
            <p:cNvPr id="39029" name="Rectangle 47"/>
            <p:cNvSpPr>
              <a:spLocks noChangeArrowheads="1"/>
            </p:cNvSpPr>
            <p:nvPr/>
          </p:nvSpPr>
          <p:spPr bwMode="auto">
            <a:xfrm>
              <a:off x="2110" y="1669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30" name="Rectangle 48"/>
            <p:cNvSpPr>
              <a:spLocks noChangeArrowheads="1"/>
            </p:cNvSpPr>
            <p:nvPr/>
          </p:nvSpPr>
          <p:spPr bwMode="auto">
            <a:xfrm>
              <a:off x="2339" y="1669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31" name="Rectangle 49"/>
            <p:cNvSpPr>
              <a:spLocks noChangeArrowheads="1"/>
            </p:cNvSpPr>
            <p:nvPr/>
          </p:nvSpPr>
          <p:spPr bwMode="auto">
            <a:xfrm>
              <a:off x="2471" y="1669"/>
              <a:ext cx="230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0 1</a:t>
              </a:r>
              <a:endParaRPr lang="en-US" sz="2400"/>
            </a:p>
          </p:txBody>
        </p:sp>
        <p:sp>
          <p:nvSpPr>
            <p:cNvPr id="39032" name="Rectangle 50"/>
            <p:cNvSpPr>
              <a:spLocks noChangeArrowheads="1"/>
            </p:cNvSpPr>
            <p:nvPr/>
          </p:nvSpPr>
          <p:spPr bwMode="auto">
            <a:xfrm>
              <a:off x="2711" y="1669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33" name="Rectangle 51"/>
            <p:cNvSpPr>
              <a:spLocks noChangeArrowheads="1"/>
            </p:cNvSpPr>
            <p:nvPr/>
          </p:nvSpPr>
          <p:spPr bwMode="auto">
            <a:xfrm>
              <a:off x="2986" y="1669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34" name="Rectangle 52"/>
            <p:cNvSpPr>
              <a:spLocks noChangeArrowheads="1"/>
            </p:cNvSpPr>
            <p:nvPr/>
          </p:nvSpPr>
          <p:spPr bwMode="auto">
            <a:xfrm>
              <a:off x="3119" y="1669"/>
              <a:ext cx="230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0 1</a:t>
              </a:r>
              <a:endParaRPr lang="en-US" sz="2400"/>
            </a:p>
          </p:txBody>
        </p:sp>
        <p:sp>
          <p:nvSpPr>
            <p:cNvPr id="39035" name="Rectangle 53"/>
            <p:cNvSpPr>
              <a:spLocks noChangeArrowheads="1"/>
            </p:cNvSpPr>
            <p:nvPr/>
          </p:nvSpPr>
          <p:spPr bwMode="auto">
            <a:xfrm>
              <a:off x="3359" y="1669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36" name="Rectangle 54"/>
            <p:cNvSpPr>
              <a:spLocks noChangeArrowheads="1"/>
            </p:cNvSpPr>
            <p:nvPr/>
          </p:nvSpPr>
          <p:spPr bwMode="auto">
            <a:xfrm>
              <a:off x="3672" y="1669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37" name="Rectangle 55"/>
            <p:cNvSpPr>
              <a:spLocks noChangeArrowheads="1"/>
            </p:cNvSpPr>
            <p:nvPr/>
          </p:nvSpPr>
          <p:spPr bwMode="auto">
            <a:xfrm>
              <a:off x="3814" y="1669"/>
              <a:ext cx="230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1 0</a:t>
              </a:r>
              <a:endParaRPr lang="en-US" sz="2400"/>
            </a:p>
          </p:txBody>
        </p:sp>
        <p:sp>
          <p:nvSpPr>
            <p:cNvPr id="39038" name="Rectangle 56"/>
            <p:cNvSpPr>
              <a:spLocks noChangeArrowheads="1"/>
            </p:cNvSpPr>
            <p:nvPr/>
          </p:nvSpPr>
          <p:spPr bwMode="auto">
            <a:xfrm>
              <a:off x="4054" y="1669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9039" name="Rectangle 57"/>
            <p:cNvSpPr>
              <a:spLocks noChangeArrowheads="1"/>
            </p:cNvSpPr>
            <p:nvPr/>
          </p:nvSpPr>
          <p:spPr bwMode="auto">
            <a:xfrm>
              <a:off x="1056" y="1932"/>
              <a:ext cx="2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</p:grpSp>
      <p:grpSp>
        <p:nvGrpSpPr>
          <p:cNvPr id="38918" name="Group 58"/>
          <p:cNvGrpSpPr>
            <a:grpSpLocks/>
          </p:cNvGrpSpPr>
          <p:nvPr/>
        </p:nvGrpSpPr>
        <p:grpSpPr bwMode="auto">
          <a:xfrm>
            <a:off x="5257800" y="3733800"/>
            <a:ext cx="2354263" cy="2308225"/>
            <a:chOff x="3550" y="2544"/>
            <a:chExt cx="1483" cy="1454"/>
          </a:xfrm>
        </p:grpSpPr>
        <p:sp>
          <p:nvSpPr>
            <p:cNvPr id="38919" name="Rectangle 59"/>
            <p:cNvSpPr>
              <a:spLocks noChangeArrowheads="1"/>
            </p:cNvSpPr>
            <p:nvPr/>
          </p:nvSpPr>
          <p:spPr bwMode="auto">
            <a:xfrm>
              <a:off x="3690" y="2551"/>
              <a:ext cx="13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38920" name="Rectangle 60"/>
            <p:cNvSpPr>
              <a:spLocks noChangeArrowheads="1"/>
            </p:cNvSpPr>
            <p:nvPr/>
          </p:nvSpPr>
          <p:spPr bwMode="auto">
            <a:xfrm>
              <a:off x="3828" y="255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21" name="Rectangle 61"/>
            <p:cNvSpPr>
              <a:spLocks noChangeArrowheads="1"/>
            </p:cNvSpPr>
            <p:nvPr/>
          </p:nvSpPr>
          <p:spPr bwMode="auto">
            <a:xfrm>
              <a:off x="3961" y="2551"/>
              <a:ext cx="13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38922" name="Rectangle 62"/>
            <p:cNvSpPr>
              <a:spLocks noChangeArrowheads="1"/>
            </p:cNvSpPr>
            <p:nvPr/>
          </p:nvSpPr>
          <p:spPr bwMode="auto">
            <a:xfrm>
              <a:off x="4099" y="255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23" name="Rectangle 63"/>
            <p:cNvSpPr>
              <a:spLocks noChangeArrowheads="1"/>
            </p:cNvSpPr>
            <p:nvPr/>
          </p:nvSpPr>
          <p:spPr bwMode="auto">
            <a:xfrm>
              <a:off x="4308" y="2551"/>
              <a:ext cx="13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38924" name="Rectangle 64"/>
            <p:cNvSpPr>
              <a:spLocks noChangeArrowheads="1"/>
            </p:cNvSpPr>
            <p:nvPr/>
          </p:nvSpPr>
          <p:spPr bwMode="auto">
            <a:xfrm>
              <a:off x="4446" y="255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25" name="Rectangle 65"/>
            <p:cNvSpPr>
              <a:spLocks noChangeArrowheads="1"/>
            </p:cNvSpPr>
            <p:nvPr/>
          </p:nvSpPr>
          <p:spPr bwMode="auto">
            <a:xfrm>
              <a:off x="4760" y="2551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38926" name="Rectangle 66"/>
            <p:cNvSpPr>
              <a:spLocks noChangeArrowheads="1"/>
            </p:cNvSpPr>
            <p:nvPr/>
          </p:nvSpPr>
          <p:spPr bwMode="auto">
            <a:xfrm>
              <a:off x="4868" y="255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27" name="Rectangle 67"/>
            <p:cNvSpPr>
              <a:spLocks noChangeArrowheads="1"/>
            </p:cNvSpPr>
            <p:nvPr/>
          </p:nvSpPr>
          <p:spPr bwMode="auto">
            <a:xfrm>
              <a:off x="4152" y="2544"/>
              <a:ext cx="18" cy="26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8" name="Line 68"/>
            <p:cNvSpPr>
              <a:spLocks noChangeShapeType="1"/>
            </p:cNvSpPr>
            <p:nvPr/>
          </p:nvSpPr>
          <p:spPr bwMode="auto">
            <a:xfrm>
              <a:off x="4152" y="2544"/>
              <a:ext cx="1" cy="2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9" name="Rectangle 69"/>
            <p:cNvSpPr>
              <a:spLocks noChangeArrowheads="1"/>
            </p:cNvSpPr>
            <p:nvPr/>
          </p:nvSpPr>
          <p:spPr bwMode="auto">
            <a:xfrm>
              <a:off x="3711" y="2836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30" name="Rectangle 70"/>
            <p:cNvSpPr>
              <a:spLocks noChangeArrowheads="1"/>
            </p:cNvSpPr>
            <p:nvPr/>
          </p:nvSpPr>
          <p:spPr bwMode="auto">
            <a:xfrm>
              <a:off x="3807" y="2836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31" name="Rectangle 71"/>
            <p:cNvSpPr>
              <a:spLocks noChangeArrowheads="1"/>
            </p:cNvSpPr>
            <p:nvPr/>
          </p:nvSpPr>
          <p:spPr bwMode="auto">
            <a:xfrm>
              <a:off x="3982" y="2836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32" name="Rectangle 72"/>
            <p:cNvSpPr>
              <a:spLocks noChangeArrowheads="1"/>
            </p:cNvSpPr>
            <p:nvPr/>
          </p:nvSpPr>
          <p:spPr bwMode="auto">
            <a:xfrm>
              <a:off x="4078" y="2836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33" name="Rectangle 73"/>
            <p:cNvSpPr>
              <a:spLocks noChangeArrowheads="1"/>
            </p:cNvSpPr>
            <p:nvPr/>
          </p:nvSpPr>
          <p:spPr bwMode="auto">
            <a:xfrm>
              <a:off x="4329" y="2836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34" name="Rectangle 74"/>
            <p:cNvSpPr>
              <a:spLocks noChangeArrowheads="1"/>
            </p:cNvSpPr>
            <p:nvPr/>
          </p:nvSpPr>
          <p:spPr bwMode="auto">
            <a:xfrm>
              <a:off x="4425" y="2836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35" name="Rectangle 75"/>
            <p:cNvSpPr>
              <a:spLocks noChangeArrowheads="1"/>
            </p:cNvSpPr>
            <p:nvPr/>
          </p:nvSpPr>
          <p:spPr bwMode="auto">
            <a:xfrm>
              <a:off x="4766" y="2836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36" name="Rectangle 76"/>
            <p:cNvSpPr>
              <a:spLocks noChangeArrowheads="1"/>
            </p:cNvSpPr>
            <p:nvPr/>
          </p:nvSpPr>
          <p:spPr bwMode="auto">
            <a:xfrm>
              <a:off x="4862" y="2836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37" name="Rectangle 77"/>
            <p:cNvSpPr>
              <a:spLocks noChangeArrowheads="1"/>
            </p:cNvSpPr>
            <p:nvPr/>
          </p:nvSpPr>
          <p:spPr bwMode="auto">
            <a:xfrm>
              <a:off x="3619" y="2812"/>
              <a:ext cx="274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8" name="Line 78"/>
            <p:cNvSpPr>
              <a:spLocks noChangeShapeType="1"/>
            </p:cNvSpPr>
            <p:nvPr/>
          </p:nvSpPr>
          <p:spPr bwMode="auto">
            <a:xfrm>
              <a:off x="3619" y="2812"/>
              <a:ext cx="27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9" name="Rectangle 79"/>
            <p:cNvSpPr>
              <a:spLocks noChangeArrowheads="1"/>
            </p:cNvSpPr>
            <p:nvPr/>
          </p:nvSpPr>
          <p:spPr bwMode="auto">
            <a:xfrm>
              <a:off x="3893" y="2812"/>
              <a:ext cx="18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0" name="Line 80"/>
            <p:cNvSpPr>
              <a:spLocks noChangeShapeType="1"/>
            </p:cNvSpPr>
            <p:nvPr/>
          </p:nvSpPr>
          <p:spPr bwMode="auto">
            <a:xfrm>
              <a:off x="3893" y="2812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1" name="Line 81"/>
            <p:cNvSpPr>
              <a:spLocks noChangeShapeType="1"/>
            </p:cNvSpPr>
            <p:nvPr/>
          </p:nvSpPr>
          <p:spPr bwMode="auto">
            <a:xfrm>
              <a:off x="3893" y="2812"/>
              <a:ext cx="1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2" name="Rectangle 82"/>
            <p:cNvSpPr>
              <a:spLocks noChangeArrowheads="1"/>
            </p:cNvSpPr>
            <p:nvPr/>
          </p:nvSpPr>
          <p:spPr bwMode="auto">
            <a:xfrm>
              <a:off x="3911" y="2812"/>
              <a:ext cx="241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3" name="Line 83"/>
            <p:cNvSpPr>
              <a:spLocks noChangeShapeType="1"/>
            </p:cNvSpPr>
            <p:nvPr/>
          </p:nvSpPr>
          <p:spPr bwMode="auto">
            <a:xfrm>
              <a:off x="3911" y="2812"/>
              <a:ext cx="2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4" name="Rectangle 84"/>
            <p:cNvSpPr>
              <a:spLocks noChangeArrowheads="1"/>
            </p:cNvSpPr>
            <p:nvPr/>
          </p:nvSpPr>
          <p:spPr bwMode="auto">
            <a:xfrm>
              <a:off x="4152" y="2812"/>
              <a:ext cx="18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5" name="Line 85"/>
            <p:cNvSpPr>
              <a:spLocks noChangeShapeType="1"/>
            </p:cNvSpPr>
            <p:nvPr/>
          </p:nvSpPr>
          <p:spPr bwMode="auto">
            <a:xfrm>
              <a:off x="4152" y="2812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6" name="Line 86"/>
            <p:cNvSpPr>
              <a:spLocks noChangeShapeType="1"/>
            </p:cNvSpPr>
            <p:nvPr/>
          </p:nvSpPr>
          <p:spPr bwMode="auto">
            <a:xfrm>
              <a:off x="4152" y="2812"/>
              <a:ext cx="1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7" name="Rectangle 87"/>
            <p:cNvSpPr>
              <a:spLocks noChangeArrowheads="1"/>
            </p:cNvSpPr>
            <p:nvPr/>
          </p:nvSpPr>
          <p:spPr bwMode="auto">
            <a:xfrm>
              <a:off x="4170" y="2812"/>
              <a:ext cx="420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8" name="Line 88"/>
            <p:cNvSpPr>
              <a:spLocks noChangeShapeType="1"/>
            </p:cNvSpPr>
            <p:nvPr/>
          </p:nvSpPr>
          <p:spPr bwMode="auto">
            <a:xfrm>
              <a:off x="4170" y="2812"/>
              <a:ext cx="4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9" name="Rectangle 89"/>
            <p:cNvSpPr>
              <a:spLocks noChangeArrowheads="1"/>
            </p:cNvSpPr>
            <p:nvPr/>
          </p:nvSpPr>
          <p:spPr bwMode="auto">
            <a:xfrm>
              <a:off x="4590" y="2812"/>
              <a:ext cx="17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50" name="Line 90"/>
            <p:cNvSpPr>
              <a:spLocks noChangeShapeType="1"/>
            </p:cNvSpPr>
            <p:nvPr/>
          </p:nvSpPr>
          <p:spPr bwMode="auto">
            <a:xfrm>
              <a:off x="4590" y="2812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51" name="Line 91"/>
            <p:cNvSpPr>
              <a:spLocks noChangeShapeType="1"/>
            </p:cNvSpPr>
            <p:nvPr/>
          </p:nvSpPr>
          <p:spPr bwMode="auto">
            <a:xfrm>
              <a:off x="4590" y="2812"/>
              <a:ext cx="1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52" name="Rectangle 92"/>
            <p:cNvSpPr>
              <a:spLocks noChangeArrowheads="1"/>
            </p:cNvSpPr>
            <p:nvPr/>
          </p:nvSpPr>
          <p:spPr bwMode="auto">
            <a:xfrm>
              <a:off x="4607" y="2812"/>
              <a:ext cx="426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53" name="Line 93"/>
            <p:cNvSpPr>
              <a:spLocks noChangeShapeType="1"/>
            </p:cNvSpPr>
            <p:nvPr/>
          </p:nvSpPr>
          <p:spPr bwMode="auto">
            <a:xfrm>
              <a:off x="4607" y="2812"/>
              <a:ext cx="4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54" name="Rectangle 94"/>
            <p:cNvSpPr>
              <a:spLocks noChangeArrowheads="1"/>
            </p:cNvSpPr>
            <p:nvPr/>
          </p:nvSpPr>
          <p:spPr bwMode="auto">
            <a:xfrm>
              <a:off x="4152" y="2828"/>
              <a:ext cx="18" cy="26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55" name="Line 95"/>
            <p:cNvSpPr>
              <a:spLocks noChangeShapeType="1"/>
            </p:cNvSpPr>
            <p:nvPr/>
          </p:nvSpPr>
          <p:spPr bwMode="auto">
            <a:xfrm>
              <a:off x="4152" y="2828"/>
              <a:ext cx="1" cy="2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56" name="Rectangle 96"/>
            <p:cNvSpPr>
              <a:spLocks noChangeArrowheads="1"/>
            </p:cNvSpPr>
            <p:nvPr/>
          </p:nvSpPr>
          <p:spPr bwMode="auto">
            <a:xfrm>
              <a:off x="3711" y="3103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57" name="Rectangle 97"/>
            <p:cNvSpPr>
              <a:spLocks noChangeArrowheads="1"/>
            </p:cNvSpPr>
            <p:nvPr/>
          </p:nvSpPr>
          <p:spPr bwMode="auto">
            <a:xfrm>
              <a:off x="3807" y="3103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58" name="Rectangle 98"/>
            <p:cNvSpPr>
              <a:spLocks noChangeArrowheads="1"/>
            </p:cNvSpPr>
            <p:nvPr/>
          </p:nvSpPr>
          <p:spPr bwMode="auto">
            <a:xfrm>
              <a:off x="3982" y="3103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38959" name="Rectangle 99"/>
            <p:cNvSpPr>
              <a:spLocks noChangeArrowheads="1"/>
            </p:cNvSpPr>
            <p:nvPr/>
          </p:nvSpPr>
          <p:spPr bwMode="auto">
            <a:xfrm>
              <a:off x="4078" y="3103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60" name="Rectangle 100"/>
            <p:cNvSpPr>
              <a:spLocks noChangeArrowheads="1"/>
            </p:cNvSpPr>
            <p:nvPr/>
          </p:nvSpPr>
          <p:spPr bwMode="auto">
            <a:xfrm>
              <a:off x="4329" y="3103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61" name="Rectangle 101"/>
            <p:cNvSpPr>
              <a:spLocks noChangeArrowheads="1"/>
            </p:cNvSpPr>
            <p:nvPr/>
          </p:nvSpPr>
          <p:spPr bwMode="auto">
            <a:xfrm>
              <a:off x="4425" y="3103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62" name="Rectangle 102"/>
            <p:cNvSpPr>
              <a:spLocks noChangeArrowheads="1"/>
            </p:cNvSpPr>
            <p:nvPr/>
          </p:nvSpPr>
          <p:spPr bwMode="auto">
            <a:xfrm>
              <a:off x="4766" y="3103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38963" name="Rectangle 103"/>
            <p:cNvSpPr>
              <a:spLocks noChangeArrowheads="1"/>
            </p:cNvSpPr>
            <p:nvPr/>
          </p:nvSpPr>
          <p:spPr bwMode="auto">
            <a:xfrm>
              <a:off x="4862" y="3103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64" name="Rectangle 104"/>
            <p:cNvSpPr>
              <a:spLocks noChangeArrowheads="1"/>
            </p:cNvSpPr>
            <p:nvPr/>
          </p:nvSpPr>
          <p:spPr bwMode="auto">
            <a:xfrm>
              <a:off x="4152" y="3096"/>
              <a:ext cx="18" cy="26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65" name="Line 105"/>
            <p:cNvSpPr>
              <a:spLocks noChangeShapeType="1"/>
            </p:cNvSpPr>
            <p:nvPr/>
          </p:nvSpPr>
          <p:spPr bwMode="auto">
            <a:xfrm>
              <a:off x="4152" y="3096"/>
              <a:ext cx="1" cy="2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66" name="Rectangle 106"/>
            <p:cNvSpPr>
              <a:spLocks noChangeArrowheads="1"/>
            </p:cNvSpPr>
            <p:nvPr/>
          </p:nvSpPr>
          <p:spPr bwMode="auto">
            <a:xfrm>
              <a:off x="3711" y="3371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38967" name="Rectangle 107"/>
            <p:cNvSpPr>
              <a:spLocks noChangeArrowheads="1"/>
            </p:cNvSpPr>
            <p:nvPr/>
          </p:nvSpPr>
          <p:spPr bwMode="auto">
            <a:xfrm>
              <a:off x="3807" y="337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68" name="Rectangle 108"/>
            <p:cNvSpPr>
              <a:spLocks noChangeArrowheads="1"/>
            </p:cNvSpPr>
            <p:nvPr/>
          </p:nvSpPr>
          <p:spPr bwMode="auto">
            <a:xfrm>
              <a:off x="3982" y="3371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69" name="Rectangle 109"/>
            <p:cNvSpPr>
              <a:spLocks noChangeArrowheads="1"/>
            </p:cNvSpPr>
            <p:nvPr/>
          </p:nvSpPr>
          <p:spPr bwMode="auto">
            <a:xfrm>
              <a:off x="4078" y="337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70" name="Rectangle 110"/>
            <p:cNvSpPr>
              <a:spLocks noChangeArrowheads="1"/>
            </p:cNvSpPr>
            <p:nvPr/>
          </p:nvSpPr>
          <p:spPr bwMode="auto">
            <a:xfrm>
              <a:off x="4329" y="3371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71" name="Rectangle 111"/>
            <p:cNvSpPr>
              <a:spLocks noChangeArrowheads="1"/>
            </p:cNvSpPr>
            <p:nvPr/>
          </p:nvSpPr>
          <p:spPr bwMode="auto">
            <a:xfrm>
              <a:off x="4425" y="337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72" name="Rectangle 112"/>
            <p:cNvSpPr>
              <a:spLocks noChangeArrowheads="1"/>
            </p:cNvSpPr>
            <p:nvPr/>
          </p:nvSpPr>
          <p:spPr bwMode="auto">
            <a:xfrm>
              <a:off x="4766" y="3371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38973" name="Rectangle 113"/>
            <p:cNvSpPr>
              <a:spLocks noChangeArrowheads="1"/>
            </p:cNvSpPr>
            <p:nvPr/>
          </p:nvSpPr>
          <p:spPr bwMode="auto">
            <a:xfrm>
              <a:off x="4862" y="3371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74" name="Rectangle 114"/>
            <p:cNvSpPr>
              <a:spLocks noChangeArrowheads="1"/>
            </p:cNvSpPr>
            <p:nvPr/>
          </p:nvSpPr>
          <p:spPr bwMode="auto">
            <a:xfrm>
              <a:off x="4152" y="3363"/>
              <a:ext cx="18" cy="26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75" name="Line 115"/>
            <p:cNvSpPr>
              <a:spLocks noChangeShapeType="1"/>
            </p:cNvSpPr>
            <p:nvPr/>
          </p:nvSpPr>
          <p:spPr bwMode="auto">
            <a:xfrm>
              <a:off x="4152" y="3363"/>
              <a:ext cx="1" cy="2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76" name="Rectangle 116"/>
            <p:cNvSpPr>
              <a:spLocks noChangeArrowheads="1"/>
            </p:cNvSpPr>
            <p:nvPr/>
          </p:nvSpPr>
          <p:spPr bwMode="auto">
            <a:xfrm>
              <a:off x="3711" y="3638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38977" name="Rectangle 117"/>
            <p:cNvSpPr>
              <a:spLocks noChangeArrowheads="1"/>
            </p:cNvSpPr>
            <p:nvPr/>
          </p:nvSpPr>
          <p:spPr bwMode="auto">
            <a:xfrm>
              <a:off x="3807" y="363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78" name="Rectangle 118"/>
            <p:cNvSpPr>
              <a:spLocks noChangeArrowheads="1"/>
            </p:cNvSpPr>
            <p:nvPr/>
          </p:nvSpPr>
          <p:spPr bwMode="auto">
            <a:xfrm>
              <a:off x="3982" y="3638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38979" name="Rectangle 119"/>
            <p:cNvSpPr>
              <a:spLocks noChangeArrowheads="1"/>
            </p:cNvSpPr>
            <p:nvPr/>
          </p:nvSpPr>
          <p:spPr bwMode="auto">
            <a:xfrm>
              <a:off x="4078" y="363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80" name="Rectangle 120"/>
            <p:cNvSpPr>
              <a:spLocks noChangeArrowheads="1"/>
            </p:cNvSpPr>
            <p:nvPr/>
          </p:nvSpPr>
          <p:spPr bwMode="auto">
            <a:xfrm>
              <a:off x="4329" y="3638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38981" name="Rectangle 121"/>
            <p:cNvSpPr>
              <a:spLocks noChangeArrowheads="1"/>
            </p:cNvSpPr>
            <p:nvPr/>
          </p:nvSpPr>
          <p:spPr bwMode="auto">
            <a:xfrm>
              <a:off x="4425" y="363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82" name="Rectangle 122"/>
            <p:cNvSpPr>
              <a:spLocks noChangeArrowheads="1"/>
            </p:cNvSpPr>
            <p:nvPr/>
          </p:nvSpPr>
          <p:spPr bwMode="auto">
            <a:xfrm>
              <a:off x="4766" y="3638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38983" name="Rectangle 123"/>
            <p:cNvSpPr>
              <a:spLocks noChangeArrowheads="1"/>
            </p:cNvSpPr>
            <p:nvPr/>
          </p:nvSpPr>
          <p:spPr bwMode="auto">
            <a:xfrm>
              <a:off x="4862" y="3638"/>
              <a:ext cx="4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  <p:sp>
          <p:nvSpPr>
            <p:cNvPr id="38984" name="Rectangle 124"/>
            <p:cNvSpPr>
              <a:spLocks noChangeArrowheads="1"/>
            </p:cNvSpPr>
            <p:nvPr/>
          </p:nvSpPr>
          <p:spPr bwMode="auto">
            <a:xfrm>
              <a:off x="4152" y="3631"/>
              <a:ext cx="18" cy="26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85" name="Line 125"/>
            <p:cNvSpPr>
              <a:spLocks noChangeShapeType="1"/>
            </p:cNvSpPr>
            <p:nvPr/>
          </p:nvSpPr>
          <p:spPr bwMode="auto">
            <a:xfrm>
              <a:off x="4152" y="3631"/>
              <a:ext cx="1" cy="2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86" name="Rectangle 126"/>
            <p:cNvSpPr>
              <a:spLocks noChangeArrowheads="1"/>
            </p:cNvSpPr>
            <p:nvPr/>
          </p:nvSpPr>
          <p:spPr bwMode="auto">
            <a:xfrm>
              <a:off x="3550" y="3902"/>
              <a:ext cx="2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</a:rPr>
                <a:t> </a:t>
              </a:r>
              <a:endParaRPr lang="en-US" sz="2400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CB7B7D0-A94F-42AD-A6EB-11E1FC4C86D3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38113"/>
            <a:ext cx="7772400" cy="1020762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Logic Simplification: </a:t>
            </a:r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Half-Adder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The K-map for S, C is:</a:t>
            </a:r>
          </a:p>
          <a:p>
            <a:pPr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By inspection:</a:t>
            </a:r>
          </a:p>
          <a:p>
            <a:pPr>
              <a:lnSpc>
                <a:spcPct val="80000"/>
              </a:lnSpc>
            </a:pP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90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and</a:t>
            </a:r>
          </a:p>
          <a:p>
            <a:pPr>
              <a:lnSpc>
                <a:spcPct val="80000"/>
              </a:lnSpc>
            </a:pP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These equations lead to several implementations. </a:t>
            </a:r>
          </a:p>
          <a:p>
            <a:pPr>
              <a:lnSpc>
                <a:spcPct val="80000"/>
              </a:lnSpc>
            </a:pPr>
            <a:endParaRPr lang="en-US" sz="2800" smtClean="0"/>
          </a:p>
        </p:txBody>
      </p:sp>
      <p:grpSp>
        <p:nvGrpSpPr>
          <p:cNvPr id="39941" name="Group 4"/>
          <p:cNvGrpSpPr>
            <a:grpSpLocks/>
          </p:cNvGrpSpPr>
          <p:nvPr/>
        </p:nvGrpSpPr>
        <p:grpSpPr bwMode="auto">
          <a:xfrm>
            <a:off x="5029200" y="1379538"/>
            <a:ext cx="3300413" cy="1497012"/>
            <a:chOff x="1252" y="61"/>
            <a:chExt cx="2079" cy="943"/>
          </a:xfrm>
        </p:grpSpPr>
        <p:sp>
          <p:nvSpPr>
            <p:cNvPr id="39992" name="Rectangle 5"/>
            <p:cNvSpPr>
              <a:spLocks noChangeArrowheads="1"/>
            </p:cNvSpPr>
            <p:nvPr/>
          </p:nvSpPr>
          <p:spPr bwMode="auto">
            <a:xfrm>
              <a:off x="1918" y="102"/>
              <a:ext cx="112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Arial" pitchFamily="34" charset="0"/>
                </a:rPr>
                <a:t>Y</a:t>
              </a:r>
              <a:endParaRPr lang="en-US" sz="2400"/>
            </a:p>
          </p:txBody>
        </p:sp>
        <p:sp>
          <p:nvSpPr>
            <p:cNvPr id="39993" name="Freeform 6"/>
            <p:cNvSpPr>
              <a:spLocks/>
            </p:cNvSpPr>
            <p:nvPr/>
          </p:nvSpPr>
          <p:spPr bwMode="auto">
            <a:xfrm>
              <a:off x="1461" y="333"/>
              <a:ext cx="657" cy="660"/>
            </a:xfrm>
            <a:custGeom>
              <a:avLst/>
              <a:gdLst>
                <a:gd name="T0" fmla="*/ 0 w 657"/>
                <a:gd name="T1" fmla="*/ 0 h 660"/>
                <a:gd name="T2" fmla="*/ 0 w 657"/>
                <a:gd name="T3" fmla="*/ 660 h 660"/>
                <a:gd name="T4" fmla="*/ 657 w 657"/>
                <a:gd name="T5" fmla="*/ 660 h 660"/>
                <a:gd name="T6" fmla="*/ 657 w 657"/>
                <a:gd name="T7" fmla="*/ 0 h 660"/>
                <a:gd name="T8" fmla="*/ 0 w 657"/>
                <a:gd name="T9" fmla="*/ 0 h 660"/>
                <a:gd name="T10" fmla="*/ 3 w 657"/>
                <a:gd name="T11" fmla="*/ 8 h 660"/>
                <a:gd name="T12" fmla="*/ 655 w 657"/>
                <a:gd name="T13" fmla="*/ 8 h 660"/>
                <a:gd name="T14" fmla="*/ 649 w 657"/>
                <a:gd name="T15" fmla="*/ 3 h 660"/>
                <a:gd name="T16" fmla="*/ 649 w 657"/>
                <a:gd name="T17" fmla="*/ 657 h 660"/>
                <a:gd name="T18" fmla="*/ 655 w 657"/>
                <a:gd name="T19" fmla="*/ 652 h 660"/>
                <a:gd name="T20" fmla="*/ 3 w 657"/>
                <a:gd name="T21" fmla="*/ 652 h 660"/>
                <a:gd name="T22" fmla="*/ 8 w 657"/>
                <a:gd name="T23" fmla="*/ 657 h 660"/>
                <a:gd name="T24" fmla="*/ 8 w 657"/>
                <a:gd name="T25" fmla="*/ 3 h 660"/>
                <a:gd name="T26" fmla="*/ 3 w 657"/>
                <a:gd name="T27" fmla="*/ 8 h 660"/>
                <a:gd name="T28" fmla="*/ 0 w 657"/>
                <a:gd name="T29" fmla="*/ 0 h 66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57"/>
                <a:gd name="T46" fmla="*/ 0 h 660"/>
                <a:gd name="T47" fmla="*/ 657 w 657"/>
                <a:gd name="T48" fmla="*/ 660 h 66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57" h="660">
                  <a:moveTo>
                    <a:pt x="0" y="0"/>
                  </a:moveTo>
                  <a:lnTo>
                    <a:pt x="0" y="660"/>
                  </a:lnTo>
                  <a:lnTo>
                    <a:pt x="657" y="660"/>
                  </a:lnTo>
                  <a:lnTo>
                    <a:pt x="657" y="0"/>
                  </a:lnTo>
                  <a:lnTo>
                    <a:pt x="0" y="0"/>
                  </a:lnTo>
                  <a:lnTo>
                    <a:pt x="3" y="8"/>
                  </a:lnTo>
                  <a:lnTo>
                    <a:pt x="655" y="8"/>
                  </a:lnTo>
                  <a:lnTo>
                    <a:pt x="649" y="3"/>
                  </a:lnTo>
                  <a:lnTo>
                    <a:pt x="649" y="657"/>
                  </a:lnTo>
                  <a:lnTo>
                    <a:pt x="655" y="652"/>
                  </a:lnTo>
                  <a:lnTo>
                    <a:pt x="3" y="652"/>
                  </a:lnTo>
                  <a:lnTo>
                    <a:pt x="8" y="657"/>
                  </a:lnTo>
                  <a:lnTo>
                    <a:pt x="8" y="3"/>
                  </a:lnTo>
                  <a:lnTo>
                    <a:pt x="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94" name="Rectangle 7"/>
            <p:cNvSpPr>
              <a:spLocks noChangeArrowheads="1"/>
            </p:cNvSpPr>
            <p:nvPr/>
          </p:nvSpPr>
          <p:spPr bwMode="auto">
            <a:xfrm>
              <a:off x="1263" y="721"/>
              <a:ext cx="112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Arial" pitchFamily="34" charset="0"/>
                </a:rPr>
                <a:t>X</a:t>
              </a:r>
              <a:endParaRPr lang="en-US" sz="2400"/>
            </a:p>
          </p:txBody>
        </p:sp>
        <p:sp>
          <p:nvSpPr>
            <p:cNvPr id="39995" name="Freeform 8"/>
            <p:cNvSpPr>
              <a:spLocks/>
            </p:cNvSpPr>
            <p:nvPr/>
          </p:nvSpPr>
          <p:spPr bwMode="auto">
            <a:xfrm>
              <a:off x="1788" y="165"/>
              <a:ext cx="11" cy="839"/>
            </a:xfrm>
            <a:custGeom>
              <a:avLst/>
              <a:gdLst>
                <a:gd name="T0" fmla="*/ 11 w 11"/>
                <a:gd name="T1" fmla="*/ 6 h 839"/>
                <a:gd name="T2" fmla="*/ 11 w 11"/>
                <a:gd name="T3" fmla="*/ 3 h 839"/>
                <a:gd name="T4" fmla="*/ 9 w 11"/>
                <a:gd name="T5" fmla="*/ 3 h 839"/>
                <a:gd name="T6" fmla="*/ 9 w 11"/>
                <a:gd name="T7" fmla="*/ 0 h 839"/>
                <a:gd name="T8" fmla="*/ 3 w 11"/>
                <a:gd name="T9" fmla="*/ 0 h 839"/>
                <a:gd name="T10" fmla="*/ 3 w 11"/>
                <a:gd name="T11" fmla="*/ 3 h 839"/>
                <a:gd name="T12" fmla="*/ 0 w 11"/>
                <a:gd name="T13" fmla="*/ 3 h 839"/>
                <a:gd name="T14" fmla="*/ 0 w 11"/>
                <a:gd name="T15" fmla="*/ 836 h 839"/>
                <a:gd name="T16" fmla="*/ 3 w 11"/>
                <a:gd name="T17" fmla="*/ 836 h 839"/>
                <a:gd name="T18" fmla="*/ 3 w 11"/>
                <a:gd name="T19" fmla="*/ 839 h 839"/>
                <a:gd name="T20" fmla="*/ 9 w 11"/>
                <a:gd name="T21" fmla="*/ 839 h 839"/>
                <a:gd name="T22" fmla="*/ 9 w 11"/>
                <a:gd name="T23" fmla="*/ 836 h 839"/>
                <a:gd name="T24" fmla="*/ 11 w 11"/>
                <a:gd name="T25" fmla="*/ 836 h 839"/>
                <a:gd name="T26" fmla="*/ 11 w 11"/>
                <a:gd name="T27" fmla="*/ 833 h 839"/>
                <a:gd name="T28" fmla="*/ 11 w 11"/>
                <a:gd name="T29" fmla="*/ 6 h 83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"/>
                <a:gd name="T46" fmla="*/ 0 h 839"/>
                <a:gd name="T47" fmla="*/ 11 w 11"/>
                <a:gd name="T48" fmla="*/ 839 h 83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" h="839">
                  <a:moveTo>
                    <a:pt x="11" y="6"/>
                  </a:moveTo>
                  <a:lnTo>
                    <a:pt x="11" y="3"/>
                  </a:lnTo>
                  <a:lnTo>
                    <a:pt x="9" y="3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836"/>
                  </a:lnTo>
                  <a:lnTo>
                    <a:pt x="3" y="836"/>
                  </a:lnTo>
                  <a:lnTo>
                    <a:pt x="3" y="839"/>
                  </a:lnTo>
                  <a:lnTo>
                    <a:pt x="9" y="839"/>
                  </a:lnTo>
                  <a:lnTo>
                    <a:pt x="9" y="836"/>
                  </a:lnTo>
                  <a:lnTo>
                    <a:pt x="11" y="836"/>
                  </a:lnTo>
                  <a:lnTo>
                    <a:pt x="11" y="833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96" name="Freeform 9"/>
            <p:cNvSpPr>
              <a:spLocks/>
            </p:cNvSpPr>
            <p:nvPr/>
          </p:nvSpPr>
          <p:spPr bwMode="auto">
            <a:xfrm>
              <a:off x="1252" y="663"/>
              <a:ext cx="875" cy="11"/>
            </a:xfrm>
            <a:custGeom>
              <a:avLst/>
              <a:gdLst>
                <a:gd name="T0" fmla="*/ 6 w 875"/>
                <a:gd name="T1" fmla="*/ 0 h 11"/>
                <a:gd name="T2" fmla="*/ 3 w 875"/>
                <a:gd name="T3" fmla="*/ 0 h 11"/>
                <a:gd name="T4" fmla="*/ 3 w 875"/>
                <a:gd name="T5" fmla="*/ 3 h 11"/>
                <a:gd name="T6" fmla="*/ 0 w 875"/>
                <a:gd name="T7" fmla="*/ 3 h 11"/>
                <a:gd name="T8" fmla="*/ 0 w 875"/>
                <a:gd name="T9" fmla="*/ 8 h 11"/>
                <a:gd name="T10" fmla="*/ 3 w 875"/>
                <a:gd name="T11" fmla="*/ 8 h 11"/>
                <a:gd name="T12" fmla="*/ 3 w 875"/>
                <a:gd name="T13" fmla="*/ 11 h 11"/>
                <a:gd name="T14" fmla="*/ 872 w 875"/>
                <a:gd name="T15" fmla="*/ 11 h 11"/>
                <a:gd name="T16" fmla="*/ 872 w 875"/>
                <a:gd name="T17" fmla="*/ 8 h 11"/>
                <a:gd name="T18" fmla="*/ 875 w 875"/>
                <a:gd name="T19" fmla="*/ 8 h 11"/>
                <a:gd name="T20" fmla="*/ 875 w 875"/>
                <a:gd name="T21" fmla="*/ 3 h 11"/>
                <a:gd name="T22" fmla="*/ 872 w 875"/>
                <a:gd name="T23" fmla="*/ 3 h 11"/>
                <a:gd name="T24" fmla="*/ 872 w 875"/>
                <a:gd name="T25" fmla="*/ 0 h 11"/>
                <a:gd name="T26" fmla="*/ 869 w 875"/>
                <a:gd name="T27" fmla="*/ 0 h 11"/>
                <a:gd name="T28" fmla="*/ 6 w 875"/>
                <a:gd name="T29" fmla="*/ 0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75"/>
                <a:gd name="T46" fmla="*/ 0 h 11"/>
                <a:gd name="T47" fmla="*/ 875 w 875"/>
                <a:gd name="T48" fmla="*/ 11 h 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75" h="11">
                  <a:moveTo>
                    <a:pt x="6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11"/>
                  </a:lnTo>
                  <a:lnTo>
                    <a:pt x="872" y="11"/>
                  </a:lnTo>
                  <a:lnTo>
                    <a:pt x="872" y="8"/>
                  </a:lnTo>
                  <a:lnTo>
                    <a:pt x="875" y="8"/>
                  </a:lnTo>
                  <a:lnTo>
                    <a:pt x="875" y="3"/>
                  </a:lnTo>
                  <a:lnTo>
                    <a:pt x="872" y="3"/>
                  </a:lnTo>
                  <a:lnTo>
                    <a:pt x="872" y="0"/>
                  </a:lnTo>
                  <a:lnTo>
                    <a:pt x="869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97" name="Rectangle 10"/>
            <p:cNvSpPr>
              <a:spLocks noChangeArrowheads="1"/>
            </p:cNvSpPr>
            <p:nvPr/>
          </p:nvSpPr>
          <p:spPr bwMode="auto">
            <a:xfrm>
              <a:off x="1711" y="539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en-US" sz="2400"/>
            </a:p>
          </p:txBody>
        </p:sp>
        <p:sp>
          <p:nvSpPr>
            <p:cNvPr id="39998" name="Rectangle 11"/>
            <p:cNvSpPr>
              <a:spLocks noChangeArrowheads="1"/>
            </p:cNvSpPr>
            <p:nvPr/>
          </p:nvSpPr>
          <p:spPr bwMode="auto">
            <a:xfrm>
              <a:off x="2041" y="539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/>
            </a:p>
          </p:txBody>
        </p:sp>
        <p:sp>
          <p:nvSpPr>
            <p:cNvPr id="39999" name="Rectangle 12"/>
            <p:cNvSpPr>
              <a:spLocks noChangeArrowheads="1"/>
            </p:cNvSpPr>
            <p:nvPr/>
          </p:nvSpPr>
          <p:spPr bwMode="auto">
            <a:xfrm>
              <a:off x="2041" y="828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endParaRPr lang="en-US" sz="2400"/>
            </a:p>
          </p:txBody>
        </p:sp>
        <p:sp>
          <p:nvSpPr>
            <p:cNvPr id="40000" name="Rectangle 13"/>
            <p:cNvSpPr>
              <a:spLocks noChangeArrowheads="1"/>
            </p:cNvSpPr>
            <p:nvPr/>
          </p:nvSpPr>
          <p:spPr bwMode="auto">
            <a:xfrm>
              <a:off x="1711" y="828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Arial" pitchFamily="34" charset="0"/>
                </a:rPr>
                <a:t>2</a:t>
              </a:r>
              <a:endParaRPr lang="en-US" sz="2400"/>
            </a:p>
          </p:txBody>
        </p:sp>
        <p:sp>
          <p:nvSpPr>
            <p:cNvPr id="40001" name="Rectangle 14"/>
            <p:cNvSpPr>
              <a:spLocks noChangeArrowheads="1"/>
            </p:cNvSpPr>
            <p:nvPr/>
          </p:nvSpPr>
          <p:spPr bwMode="auto">
            <a:xfrm>
              <a:off x="1588" y="699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/>
            </a:p>
          </p:txBody>
        </p:sp>
        <p:sp>
          <p:nvSpPr>
            <p:cNvPr id="40002" name="Rectangle 15"/>
            <p:cNvSpPr>
              <a:spLocks noChangeArrowheads="1"/>
            </p:cNvSpPr>
            <p:nvPr/>
          </p:nvSpPr>
          <p:spPr bwMode="auto">
            <a:xfrm>
              <a:off x="1918" y="410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/>
            </a:p>
          </p:txBody>
        </p:sp>
        <p:sp>
          <p:nvSpPr>
            <p:cNvPr id="40003" name="Rectangle 16"/>
            <p:cNvSpPr>
              <a:spLocks noChangeArrowheads="1"/>
            </p:cNvSpPr>
            <p:nvPr/>
          </p:nvSpPr>
          <p:spPr bwMode="auto">
            <a:xfrm>
              <a:off x="1258" y="61"/>
              <a:ext cx="112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Arial" pitchFamily="34" charset="0"/>
                </a:rPr>
                <a:t>S</a:t>
              </a:r>
              <a:endParaRPr lang="en-US" sz="2400"/>
            </a:p>
          </p:txBody>
        </p:sp>
        <p:sp>
          <p:nvSpPr>
            <p:cNvPr id="40004" name="Rectangle 17"/>
            <p:cNvSpPr>
              <a:spLocks noChangeArrowheads="1"/>
            </p:cNvSpPr>
            <p:nvPr/>
          </p:nvSpPr>
          <p:spPr bwMode="auto">
            <a:xfrm>
              <a:off x="3120" y="102"/>
              <a:ext cx="112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Arial" pitchFamily="34" charset="0"/>
                </a:rPr>
                <a:t>Y</a:t>
              </a:r>
              <a:endParaRPr lang="en-US" sz="2400"/>
            </a:p>
          </p:txBody>
        </p:sp>
        <p:sp>
          <p:nvSpPr>
            <p:cNvPr id="40005" name="Freeform 18"/>
            <p:cNvSpPr>
              <a:spLocks/>
            </p:cNvSpPr>
            <p:nvPr/>
          </p:nvSpPr>
          <p:spPr bwMode="auto">
            <a:xfrm>
              <a:off x="2663" y="333"/>
              <a:ext cx="657" cy="660"/>
            </a:xfrm>
            <a:custGeom>
              <a:avLst/>
              <a:gdLst>
                <a:gd name="T0" fmla="*/ 0 w 657"/>
                <a:gd name="T1" fmla="*/ 0 h 660"/>
                <a:gd name="T2" fmla="*/ 0 w 657"/>
                <a:gd name="T3" fmla="*/ 660 h 660"/>
                <a:gd name="T4" fmla="*/ 657 w 657"/>
                <a:gd name="T5" fmla="*/ 660 h 660"/>
                <a:gd name="T6" fmla="*/ 657 w 657"/>
                <a:gd name="T7" fmla="*/ 0 h 660"/>
                <a:gd name="T8" fmla="*/ 0 w 657"/>
                <a:gd name="T9" fmla="*/ 0 h 660"/>
                <a:gd name="T10" fmla="*/ 3 w 657"/>
                <a:gd name="T11" fmla="*/ 8 h 660"/>
                <a:gd name="T12" fmla="*/ 655 w 657"/>
                <a:gd name="T13" fmla="*/ 8 h 660"/>
                <a:gd name="T14" fmla="*/ 649 w 657"/>
                <a:gd name="T15" fmla="*/ 3 h 660"/>
                <a:gd name="T16" fmla="*/ 649 w 657"/>
                <a:gd name="T17" fmla="*/ 657 h 660"/>
                <a:gd name="T18" fmla="*/ 655 w 657"/>
                <a:gd name="T19" fmla="*/ 652 h 660"/>
                <a:gd name="T20" fmla="*/ 3 w 657"/>
                <a:gd name="T21" fmla="*/ 652 h 660"/>
                <a:gd name="T22" fmla="*/ 8 w 657"/>
                <a:gd name="T23" fmla="*/ 657 h 660"/>
                <a:gd name="T24" fmla="*/ 8 w 657"/>
                <a:gd name="T25" fmla="*/ 3 h 660"/>
                <a:gd name="T26" fmla="*/ 3 w 657"/>
                <a:gd name="T27" fmla="*/ 8 h 660"/>
                <a:gd name="T28" fmla="*/ 0 w 657"/>
                <a:gd name="T29" fmla="*/ 0 h 66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57"/>
                <a:gd name="T46" fmla="*/ 0 h 660"/>
                <a:gd name="T47" fmla="*/ 657 w 657"/>
                <a:gd name="T48" fmla="*/ 660 h 66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57" h="660">
                  <a:moveTo>
                    <a:pt x="0" y="0"/>
                  </a:moveTo>
                  <a:lnTo>
                    <a:pt x="0" y="660"/>
                  </a:lnTo>
                  <a:lnTo>
                    <a:pt x="657" y="660"/>
                  </a:lnTo>
                  <a:lnTo>
                    <a:pt x="657" y="0"/>
                  </a:lnTo>
                  <a:lnTo>
                    <a:pt x="0" y="0"/>
                  </a:lnTo>
                  <a:lnTo>
                    <a:pt x="3" y="8"/>
                  </a:lnTo>
                  <a:lnTo>
                    <a:pt x="655" y="8"/>
                  </a:lnTo>
                  <a:lnTo>
                    <a:pt x="649" y="3"/>
                  </a:lnTo>
                  <a:lnTo>
                    <a:pt x="649" y="657"/>
                  </a:lnTo>
                  <a:lnTo>
                    <a:pt x="655" y="652"/>
                  </a:lnTo>
                  <a:lnTo>
                    <a:pt x="3" y="652"/>
                  </a:lnTo>
                  <a:lnTo>
                    <a:pt x="8" y="657"/>
                  </a:lnTo>
                  <a:lnTo>
                    <a:pt x="8" y="3"/>
                  </a:lnTo>
                  <a:lnTo>
                    <a:pt x="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006" name="Rectangle 19"/>
            <p:cNvSpPr>
              <a:spLocks noChangeArrowheads="1"/>
            </p:cNvSpPr>
            <p:nvPr/>
          </p:nvSpPr>
          <p:spPr bwMode="auto">
            <a:xfrm>
              <a:off x="2465" y="721"/>
              <a:ext cx="112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Arial" pitchFamily="34" charset="0"/>
                </a:rPr>
                <a:t>X</a:t>
              </a:r>
              <a:endParaRPr lang="en-US" sz="2400"/>
            </a:p>
          </p:txBody>
        </p:sp>
        <p:sp>
          <p:nvSpPr>
            <p:cNvPr id="40007" name="Freeform 20"/>
            <p:cNvSpPr>
              <a:spLocks/>
            </p:cNvSpPr>
            <p:nvPr/>
          </p:nvSpPr>
          <p:spPr bwMode="auto">
            <a:xfrm>
              <a:off x="2990" y="165"/>
              <a:ext cx="11" cy="839"/>
            </a:xfrm>
            <a:custGeom>
              <a:avLst/>
              <a:gdLst>
                <a:gd name="T0" fmla="*/ 11 w 11"/>
                <a:gd name="T1" fmla="*/ 6 h 839"/>
                <a:gd name="T2" fmla="*/ 11 w 11"/>
                <a:gd name="T3" fmla="*/ 3 h 839"/>
                <a:gd name="T4" fmla="*/ 9 w 11"/>
                <a:gd name="T5" fmla="*/ 3 h 839"/>
                <a:gd name="T6" fmla="*/ 9 w 11"/>
                <a:gd name="T7" fmla="*/ 0 h 839"/>
                <a:gd name="T8" fmla="*/ 3 w 11"/>
                <a:gd name="T9" fmla="*/ 0 h 839"/>
                <a:gd name="T10" fmla="*/ 3 w 11"/>
                <a:gd name="T11" fmla="*/ 3 h 839"/>
                <a:gd name="T12" fmla="*/ 0 w 11"/>
                <a:gd name="T13" fmla="*/ 3 h 839"/>
                <a:gd name="T14" fmla="*/ 0 w 11"/>
                <a:gd name="T15" fmla="*/ 836 h 839"/>
                <a:gd name="T16" fmla="*/ 3 w 11"/>
                <a:gd name="T17" fmla="*/ 836 h 839"/>
                <a:gd name="T18" fmla="*/ 3 w 11"/>
                <a:gd name="T19" fmla="*/ 839 h 839"/>
                <a:gd name="T20" fmla="*/ 9 w 11"/>
                <a:gd name="T21" fmla="*/ 839 h 839"/>
                <a:gd name="T22" fmla="*/ 9 w 11"/>
                <a:gd name="T23" fmla="*/ 836 h 839"/>
                <a:gd name="T24" fmla="*/ 11 w 11"/>
                <a:gd name="T25" fmla="*/ 836 h 839"/>
                <a:gd name="T26" fmla="*/ 11 w 11"/>
                <a:gd name="T27" fmla="*/ 833 h 839"/>
                <a:gd name="T28" fmla="*/ 11 w 11"/>
                <a:gd name="T29" fmla="*/ 6 h 83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"/>
                <a:gd name="T46" fmla="*/ 0 h 839"/>
                <a:gd name="T47" fmla="*/ 11 w 11"/>
                <a:gd name="T48" fmla="*/ 839 h 83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" h="839">
                  <a:moveTo>
                    <a:pt x="11" y="6"/>
                  </a:moveTo>
                  <a:lnTo>
                    <a:pt x="11" y="3"/>
                  </a:lnTo>
                  <a:lnTo>
                    <a:pt x="9" y="3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836"/>
                  </a:lnTo>
                  <a:lnTo>
                    <a:pt x="3" y="836"/>
                  </a:lnTo>
                  <a:lnTo>
                    <a:pt x="3" y="839"/>
                  </a:lnTo>
                  <a:lnTo>
                    <a:pt x="9" y="839"/>
                  </a:lnTo>
                  <a:lnTo>
                    <a:pt x="9" y="836"/>
                  </a:lnTo>
                  <a:lnTo>
                    <a:pt x="11" y="836"/>
                  </a:lnTo>
                  <a:lnTo>
                    <a:pt x="11" y="833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008" name="Freeform 21"/>
            <p:cNvSpPr>
              <a:spLocks/>
            </p:cNvSpPr>
            <p:nvPr/>
          </p:nvSpPr>
          <p:spPr bwMode="auto">
            <a:xfrm>
              <a:off x="2454" y="663"/>
              <a:ext cx="877" cy="11"/>
            </a:xfrm>
            <a:custGeom>
              <a:avLst/>
              <a:gdLst>
                <a:gd name="T0" fmla="*/ 6 w 877"/>
                <a:gd name="T1" fmla="*/ 0 h 11"/>
                <a:gd name="T2" fmla="*/ 3 w 877"/>
                <a:gd name="T3" fmla="*/ 0 h 11"/>
                <a:gd name="T4" fmla="*/ 3 w 877"/>
                <a:gd name="T5" fmla="*/ 3 h 11"/>
                <a:gd name="T6" fmla="*/ 0 w 877"/>
                <a:gd name="T7" fmla="*/ 3 h 11"/>
                <a:gd name="T8" fmla="*/ 0 w 877"/>
                <a:gd name="T9" fmla="*/ 8 h 11"/>
                <a:gd name="T10" fmla="*/ 3 w 877"/>
                <a:gd name="T11" fmla="*/ 8 h 11"/>
                <a:gd name="T12" fmla="*/ 3 w 877"/>
                <a:gd name="T13" fmla="*/ 11 h 11"/>
                <a:gd name="T14" fmla="*/ 875 w 877"/>
                <a:gd name="T15" fmla="*/ 11 h 11"/>
                <a:gd name="T16" fmla="*/ 875 w 877"/>
                <a:gd name="T17" fmla="*/ 8 h 11"/>
                <a:gd name="T18" fmla="*/ 877 w 877"/>
                <a:gd name="T19" fmla="*/ 8 h 11"/>
                <a:gd name="T20" fmla="*/ 877 w 877"/>
                <a:gd name="T21" fmla="*/ 3 h 11"/>
                <a:gd name="T22" fmla="*/ 875 w 877"/>
                <a:gd name="T23" fmla="*/ 3 h 11"/>
                <a:gd name="T24" fmla="*/ 875 w 877"/>
                <a:gd name="T25" fmla="*/ 0 h 11"/>
                <a:gd name="T26" fmla="*/ 872 w 877"/>
                <a:gd name="T27" fmla="*/ 0 h 11"/>
                <a:gd name="T28" fmla="*/ 6 w 877"/>
                <a:gd name="T29" fmla="*/ 0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77"/>
                <a:gd name="T46" fmla="*/ 0 h 11"/>
                <a:gd name="T47" fmla="*/ 877 w 877"/>
                <a:gd name="T48" fmla="*/ 11 h 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77" h="11">
                  <a:moveTo>
                    <a:pt x="6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11"/>
                  </a:lnTo>
                  <a:lnTo>
                    <a:pt x="875" y="11"/>
                  </a:lnTo>
                  <a:lnTo>
                    <a:pt x="875" y="8"/>
                  </a:lnTo>
                  <a:lnTo>
                    <a:pt x="877" y="8"/>
                  </a:lnTo>
                  <a:lnTo>
                    <a:pt x="877" y="3"/>
                  </a:lnTo>
                  <a:lnTo>
                    <a:pt x="875" y="3"/>
                  </a:lnTo>
                  <a:lnTo>
                    <a:pt x="875" y="0"/>
                  </a:lnTo>
                  <a:lnTo>
                    <a:pt x="87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009" name="Rectangle 22"/>
            <p:cNvSpPr>
              <a:spLocks noChangeArrowheads="1"/>
            </p:cNvSpPr>
            <p:nvPr/>
          </p:nvSpPr>
          <p:spPr bwMode="auto">
            <a:xfrm>
              <a:off x="2913" y="539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en-US" sz="2400"/>
            </a:p>
          </p:txBody>
        </p:sp>
        <p:sp>
          <p:nvSpPr>
            <p:cNvPr id="40010" name="Rectangle 23"/>
            <p:cNvSpPr>
              <a:spLocks noChangeArrowheads="1"/>
            </p:cNvSpPr>
            <p:nvPr/>
          </p:nvSpPr>
          <p:spPr bwMode="auto">
            <a:xfrm>
              <a:off x="3243" y="539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/>
            </a:p>
          </p:txBody>
        </p:sp>
        <p:sp>
          <p:nvSpPr>
            <p:cNvPr id="40011" name="Rectangle 24"/>
            <p:cNvSpPr>
              <a:spLocks noChangeArrowheads="1"/>
            </p:cNvSpPr>
            <p:nvPr/>
          </p:nvSpPr>
          <p:spPr bwMode="auto">
            <a:xfrm>
              <a:off x="3243" y="828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endParaRPr lang="en-US" sz="2400"/>
            </a:p>
          </p:txBody>
        </p:sp>
        <p:sp>
          <p:nvSpPr>
            <p:cNvPr id="40012" name="Rectangle 25"/>
            <p:cNvSpPr>
              <a:spLocks noChangeArrowheads="1"/>
            </p:cNvSpPr>
            <p:nvPr/>
          </p:nvSpPr>
          <p:spPr bwMode="auto">
            <a:xfrm>
              <a:off x="2913" y="828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Arial" pitchFamily="34" charset="0"/>
                </a:rPr>
                <a:t>2</a:t>
              </a:r>
              <a:endParaRPr lang="en-US" sz="2400"/>
            </a:p>
          </p:txBody>
        </p:sp>
        <p:sp>
          <p:nvSpPr>
            <p:cNvPr id="40013" name="Rectangle 26"/>
            <p:cNvSpPr>
              <a:spLocks noChangeArrowheads="1"/>
            </p:cNvSpPr>
            <p:nvPr/>
          </p:nvSpPr>
          <p:spPr bwMode="auto">
            <a:xfrm>
              <a:off x="3120" y="699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300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/>
            </a:p>
          </p:txBody>
        </p:sp>
        <p:sp>
          <p:nvSpPr>
            <p:cNvPr id="40014" name="Rectangle 27"/>
            <p:cNvSpPr>
              <a:spLocks noChangeArrowheads="1"/>
            </p:cNvSpPr>
            <p:nvPr/>
          </p:nvSpPr>
          <p:spPr bwMode="auto">
            <a:xfrm>
              <a:off x="2460" y="61"/>
              <a:ext cx="12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Arial" pitchFamily="34" charset="0"/>
                </a:rPr>
                <a:t>C</a:t>
              </a:r>
              <a:endParaRPr lang="en-US" sz="2400"/>
            </a:p>
          </p:txBody>
        </p:sp>
      </p:grpSp>
      <p:grpSp>
        <p:nvGrpSpPr>
          <p:cNvPr id="39942" name="Group 28"/>
          <p:cNvGrpSpPr>
            <a:grpSpLocks/>
          </p:cNvGrpSpPr>
          <p:nvPr/>
        </p:nvGrpSpPr>
        <p:grpSpPr bwMode="auto">
          <a:xfrm>
            <a:off x="952500" y="2401888"/>
            <a:ext cx="3641725" cy="1027112"/>
            <a:chOff x="688" y="1676"/>
            <a:chExt cx="2294" cy="647"/>
          </a:xfrm>
        </p:grpSpPr>
        <p:sp>
          <p:nvSpPr>
            <p:cNvPr id="39962" name="Line 29"/>
            <p:cNvSpPr>
              <a:spLocks noChangeShapeType="1"/>
            </p:cNvSpPr>
            <p:nvPr/>
          </p:nvSpPr>
          <p:spPr bwMode="auto">
            <a:xfrm>
              <a:off x="1341" y="1709"/>
              <a:ext cx="15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3" name="Line 30"/>
            <p:cNvSpPr>
              <a:spLocks noChangeShapeType="1"/>
            </p:cNvSpPr>
            <p:nvPr/>
          </p:nvSpPr>
          <p:spPr bwMode="auto">
            <a:xfrm>
              <a:off x="1715" y="1709"/>
              <a:ext cx="159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4" name="Line 31"/>
            <p:cNvSpPr>
              <a:spLocks noChangeShapeType="1"/>
            </p:cNvSpPr>
            <p:nvPr/>
          </p:nvSpPr>
          <p:spPr bwMode="auto">
            <a:xfrm>
              <a:off x="1879" y="2062"/>
              <a:ext cx="242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5" name="Line 32"/>
            <p:cNvSpPr>
              <a:spLocks noChangeShapeType="1"/>
            </p:cNvSpPr>
            <p:nvPr/>
          </p:nvSpPr>
          <p:spPr bwMode="auto">
            <a:xfrm>
              <a:off x="2341" y="2062"/>
              <a:ext cx="236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6" name="Rectangle 33"/>
            <p:cNvSpPr>
              <a:spLocks noChangeArrowheads="1"/>
            </p:cNvSpPr>
            <p:nvPr/>
          </p:nvSpPr>
          <p:spPr bwMode="auto">
            <a:xfrm>
              <a:off x="2510" y="2054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39967" name="Rectangle 34"/>
            <p:cNvSpPr>
              <a:spLocks noChangeArrowheads="1"/>
            </p:cNvSpPr>
            <p:nvPr/>
          </p:nvSpPr>
          <p:spPr bwMode="auto">
            <a:xfrm>
              <a:off x="2338" y="205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39968" name="Rectangle 35"/>
            <p:cNvSpPr>
              <a:spLocks noChangeArrowheads="1"/>
            </p:cNvSpPr>
            <p:nvPr/>
          </p:nvSpPr>
          <p:spPr bwMode="auto">
            <a:xfrm>
              <a:off x="1959" y="205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39969" name="Rectangle 36"/>
            <p:cNvSpPr>
              <a:spLocks noChangeArrowheads="1"/>
            </p:cNvSpPr>
            <p:nvPr/>
          </p:nvSpPr>
          <p:spPr bwMode="auto">
            <a:xfrm>
              <a:off x="1871" y="2054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39970" name="Rectangle 37"/>
            <p:cNvSpPr>
              <a:spLocks noChangeArrowheads="1"/>
            </p:cNvSpPr>
            <p:nvPr/>
          </p:nvSpPr>
          <p:spPr bwMode="auto">
            <a:xfrm>
              <a:off x="1684" y="2054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39971" name="Rectangle 38"/>
            <p:cNvSpPr>
              <a:spLocks noChangeArrowheads="1"/>
            </p:cNvSpPr>
            <p:nvPr/>
          </p:nvSpPr>
          <p:spPr bwMode="auto">
            <a:xfrm>
              <a:off x="1512" y="205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39972" name="Rectangle 39"/>
            <p:cNvSpPr>
              <a:spLocks noChangeArrowheads="1"/>
            </p:cNvSpPr>
            <p:nvPr/>
          </p:nvSpPr>
          <p:spPr bwMode="auto">
            <a:xfrm>
              <a:off x="1133" y="205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39973" name="Rectangle 40"/>
            <p:cNvSpPr>
              <a:spLocks noChangeArrowheads="1"/>
            </p:cNvSpPr>
            <p:nvPr/>
          </p:nvSpPr>
          <p:spPr bwMode="auto">
            <a:xfrm>
              <a:off x="1045" y="2054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39974" name="Rectangle 41"/>
            <p:cNvSpPr>
              <a:spLocks noChangeArrowheads="1"/>
            </p:cNvSpPr>
            <p:nvPr/>
          </p:nvSpPr>
          <p:spPr bwMode="auto">
            <a:xfrm>
              <a:off x="688" y="2054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39975" name="Rectangle 42"/>
            <p:cNvSpPr>
              <a:spLocks noChangeArrowheads="1"/>
            </p:cNvSpPr>
            <p:nvPr/>
          </p:nvSpPr>
          <p:spPr bwMode="auto">
            <a:xfrm>
              <a:off x="2820" y="170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39976" name="Rectangle 43"/>
            <p:cNvSpPr>
              <a:spLocks noChangeArrowheads="1"/>
            </p:cNvSpPr>
            <p:nvPr/>
          </p:nvSpPr>
          <p:spPr bwMode="auto">
            <a:xfrm>
              <a:off x="2401" y="170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39977" name="Rectangle 44"/>
            <p:cNvSpPr>
              <a:spLocks noChangeArrowheads="1"/>
            </p:cNvSpPr>
            <p:nvPr/>
          </p:nvSpPr>
          <p:spPr bwMode="auto">
            <a:xfrm>
              <a:off x="2000" y="170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39978" name="Rectangle 45"/>
            <p:cNvSpPr>
              <a:spLocks noChangeArrowheads="1"/>
            </p:cNvSpPr>
            <p:nvPr/>
          </p:nvSpPr>
          <p:spPr bwMode="auto">
            <a:xfrm>
              <a:off x="1712" y="170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39979" name="Rectangle 46"/>
            <p:cNvSpPr>
              <a:spLocks noChangeArrowheads="1"/>
            </p:cNvSpPr>
            <p:nvPr/>
          </p:nvSpPr>
          <p:spPr bwMode="auto">
            <a:xfrm>
              <a:off x="1338" y="170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39980" name="Rectangle 47"/>
            <p:cNvSpPr>
              <a:spLocks noChangeArrowheads="1"/>
            </p:cNvSpPr>
            <p:nvPr/>
          </p:nvSpPr>
          <p:spPr bwMode="auto">
            <a:xfrm>
              <a:off x="1050" y="170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39981" name="Rectangle 48"/>
            <p:cNvSpPr>
              <a:spLocks noChangeArrowheads="1"/>
            </p:cNvSpPr>
            <p:nvPr/>
          </p:nvSpPr>
          <p:spPr bwMode="auto">
            <a:xfrm>
              <a:off x="688" y="1701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39982" name="Rectangle 49"/>
            <p:cNvSpPr>
              <a:spLocks noChangeArrowheads="1"/>
            </p:cNvSpPr>
            <p:nvPr/>
          </p:nvSpPr>
          <p:spPr bwMode="auto">
            <a:xfrm>
              <a:off x="2168" y="2029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39983" name="Rectangle 50"/>
            <p:cNvSpPr>
              <a:spLocks noChangeArrowheads="1"/>
            </p:cNvSpPr>
            <p:nvPr/>
          </p:nvSpPr>
          <p:spPr bwMode="auto">
            <a:xfrm>
              <a:off x="1787" y="2029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39984" name="Rectangle 51"/>
            <p:cNvSpPr>
              <a:spLocks noChangeArrowheads="1"/>
            </p:cNvSpPr>
            <p:nvPr/>
          </p:nvSpPr>
          <p:spPr bwMode="auto">
            <a:xfrm>
              <a:off x="1342" y="2029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39985" name="Rectangle 52"/>
            <p:cNvSpPr>
              <a:spLocks noChangeArrowheads="1"/>
            </p:cNvSpPr>
            <p:nvPr/>
          </p:nvSpPr>
          <p:spPr bwMode="auto">
            <a:xfrm>
              <a:off x="868" y="2029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39986" name="Rectangle 53"/>
            <p:cNvSpPr>
              <a:spLocks noChangeArrowheads="1"/>
            </p:cNvSpPr>
            <p:nvPr/>
          </p:nvSpPr>
          <p:spPr bwMode="auto">
            <a:xfrm>
              <a:off x="2605" y="1676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/>
            </a:p>
          </p:txBody>
        </p:sp>
        <p:sp>
          <p:nvSpPr>
            <p:cNvPr id="39987" name="Rectangle 54"/>
            <p:cNvSpPr>
              <a:spLocks noChangeArrowheads="1"/>
            </p:cNvSpPr>
            <p:nvPr/>
          </p:nvSpPr>
          <p:spPr bwMode="auto">
            <a:xfrm>
              <a:off x="2219" y="167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39988" name="Rectangle 55"/>
            <p:cNvSpPr>
              <a:spLocks noChangeArrowheads="1"/>
            </p:cNvSpPr>
            <p:nvPr/>
          </p:nvSpPr>
          <p:spPr bwMode="auto">
            <a:xfrm>
              <a:off x="1910" y="1676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39989" name="Rectangle 56"/>
            <p:cNvSpPr>
              <a:spLocks noChangeArrowheads="1"/>
            </p:cNvSpPr>
            <p:nvPr/>
          </p:nvSpPr>
          <p:spPr bwMode="auto">
            <a:xfrm>
              <a:off x="1542" y="167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39990" name="Rectangle 57"/>
            <p:cNvSpPr>
              <a:spLocks noChangeArrowheads="1"/>
            </p:cNvSpPr>
            <p:nvPr/>
          </p:nvSpPr>
          <p:spPr bwMode="auto">
            <a:xfrm>
              <a:off x="1249" y="1676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39991" name="Rectangle 58"/>
            <p:cNvSpPr>
              <a:spLocks noChangeArrowheads="1"/>
            </p:cNvSpPr>
            <p:nvPr/>
          </p:nvSpPr>
          <p:spPr bwMode="auto">
            <a:xfrm>
              <a:off x="868" y="167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</p:grpSp>
      <p:grpSp>
        <p:nvGrpSpPr>
          <p:cNvPr id="39943" name="Group 59"/>
          <p:cNvGrpSpPr>
            <a:grpSpLocks/>
          </p:cNvGrpSpPr>
          <p:nvPr/>
        </p:nvGrpSpPr>
        <p:grpSpPr bwMode="auto">
          <a:xfrm>
            <a:off x="1049338" y="4244975"/>
            <a:ext cx="1597025" cy="1027113"/>
            <a:chOff x="741" y="2674"/>
            <a:chExt cx="1006" cy="647"/>
          </a:xfrm>
        </p:grpSpPr>
        <p:sp>
          <p:nvSpPr>
            <p:cNvPr id="39946" name="Line 60"/>
            <p:cNvSpPr>
              <a:spLocks noChangeShapeType="1"/>
            </p:cNvSpPr>
            <p:nvPr/>
          </p:nvSpPr>
          <p:spPr bwMode="auto">
            <a:xfrm>
              <a:off x="1222" y="3101"/>
              <a:ext cx="435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7" name="Line 61"/>
            <p:cNvSpPr>
              <a:spLocks noChangeShapeType="1"/>
            </p:cNvSpPr>
            <p:nvPr/>
          </p:nvSpPr>
          <p:spPr bwMode="auto">
            <a:xfrm>
              <a:off x="1139" y="3061"/>
              <a:ext cx="600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48" name="Rectangle 62"/>
            <p:cNvSpPr>
              <a:spLocks noChangeArrowheads="1"/>
            </p:cNvSpPr>
            <p:nvPr/>
          </p:nvSpPr>
          <p:spPr bwMode="auto">
            <a:xfrm>
              <a:off x="1672" y="305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39949" name="Rectangle 63"/>
            <p:cNvSpPr>
              <a:spLocks noChangeArrowheads="1"/>
            </p:cNvSpPr>
            <p:nvPr/>
          </p:nvSpPr>
          <p:spPr bwMode="auto">
            <a:xfrm>
              <a:off x="1131" y="305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39950" name="Rectangle 64"/>
            <p:cNvSpPr>
              <a:spLocks noChangeArrowheads="1"/>
            </p:cNvSpPr>
            <p:nvPr/>
          </p:nvSpPr>
          <p:spPr bwMode="auto">
            <a:xfrm>
              <a:off x="741" y="305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39951" name="Rectangle 65"/>
            <p:cNvSpPr>
              <a:spLocks noChangeArrowheads="1"/>
            </p:cNvSpPr>
            <p:nvPr/>
          </p:nvSpPr>
          <p:spPr bwMode="auto">
            <a:xfrm>
              <a:off x="1424" y="2699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39952" name="Rectangle 66"/>
            <p:cNvSpPr>
              <a:spLocks noChangeArrowheads="1"/>
            </p:cNvSpPr>
            <p:nvPr/>
          </p:nvSpPr>
          <p:spPr bwMode="auto">
            <a:xfrm>
              <a:off x="1137" y="2699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39953" name="Rectangle 67"/>
            <p:cNvSpPr>
              <a:spLocks noChangeArrowheads="1"/>
            </p:cNvSpPr>
            <p:nvPr/>
          </p:nvSpPr>
          <p:spPr bwMode="auto">
            <a:xfrm>
              <a:off x="741" y="2699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39954" name="Rectangle 68"/>
            <p:cNvSpPr>
              <a:spLocks noChangeArrowheads="1"/>
            </p:cNvSpPr>
            <p:nvPr/>
          </p:nvSpPr>
          <p:spPr bwMode="auto">
            <a:xfrm>
              <a:off x="1604" y="3095"/>
              <a:ext cx="5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39955" name="Rectangle 69"/>
            <p:cNvSpPr>
              <a:spLocks noChangeArrowheads="1"/>
            </p:cNvSpPr>
            <p:nvPr/>
          </p:nvSpPr>
          <p:spPr bwMode="auto">
            <a:xfrm>
              <a:off x="1465" y="3095"/>
              <a:ext cx="127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39956" name="Rectangle 70"/>
            <p:cNvSpPr>
              <a:spLocks noChangeArrowheads="1"/>
            </p:cNvSpPr>
            <p:nvPr/>
          </p:nvSpPr>
          <p:spPr bwMode="auto">
            <a:xfrm>
              <a:off x="1288" y="3095"/>
              <a:ext cx="127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39957" name="Rectangle 71"/>
            <p:cNvSpPr>
              <a:spLocks noChangeArrowheads="1"/>
            </p:cNvSpPr>
            <p:nvPr/>
          </p:nvSpPr>
          <p:spPr bwMode="auto">
            <a:xfrm>
              <a:off x="1215" y="3095"/>
              <a:ext cx="5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39958" name="Rectangle 72"/>
            <p:cNvSpPr>
              <a:spLocks noChangeArrowheads="1"/>
            </p:cNvSpPr>
            <p:nvPr/>
          </p:nvSpPr>
          <p:spPr bwMode="auto">
            <a:xfrm>
              <a:off x="1419" y="3075"/>
              <a:ext cx="44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39959" name="Rectangle 73"/>
            <p:cNvSpPr>
              <a:spLocks noChangeArrowheads="1"/>
            </p:cNvSpPr>
            <p:nvPr/>
          </p:nvSpPr>
          <p:spPr bwMode="auto">
            <a:xfrm>
              <a:off x="954" y="302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39960" name="Rectangle 74"/>
            <p:cNvSpPr>
              <a:spLocks noChangeArrowheads="1"/>
            </p:cNvSpPr>
            <p:nvPr/>
          </p:nvSpPr>
          <p:spPr bwMode="auto">
            <a:xfrm>
              <a:off x="1335" y="2674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39961" name="Rectangle 75"/>
            <p:cNvSpPr>
              <a:spLocks noChangeArrowheads="1"/>
            </p:cNvSpPr>
            <p:nvPr/>
          </p:nvSpPr>
          <p:spPr bwMode="auto">
            <a:xfrm>
              <a:off x="954" y="2674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</p:grpSp>
      <p:sp>
        <p:nvSpPr>
          <p:cNvPr id="39944" name="Text Box 76"/>
          <p:cNvSpPr txBox="1">
            <a:spLocks noChangeArrowheads="1"/>
          </p:cNvSpPr>
          <p:nvPr/>
        </p:nvSpPr>
        <p:spPr bwMode="auto">
          <a:xfrm>
            <a:off x="4654550" y="3335338"/>
            <a:ext cx="917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Prove!</a:t>
            </a:r>
          </a:p>
        </p:txBody>
      </p:sp>
      <p:sp>
        <p:nvSpPr>
          <p:cNvPr id="39945" name="Line 77"/>
          <p:cNvSpPr>
            <a:spLocks noChangeShapeType="1"/>
          </p:cNvSpPr>
          <p:nvPr/>
        </p:nvSpPr>
        <p:spPr bwMode="auto">
          <a:xfrm flipH="1" flipV="1">
            <a:off x="4064000" y="3222625"/>
            <a:ext cx="508000" cy="260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254EA97-382A-4B56-8DE0-B5955452476A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7488"/>
            <a:ext cx="8458200" cy="838200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Five Implementations: </a:t>
            </a:r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Half-Adder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8988" y="1495425"/>
            <a:ext cx="7772400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We can derive following sets of equivalent equations for the half-adder:</a:t>
            </a:r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40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400" smtClean="0"/>
          </a:p>
          <a:p>
            <a:pPr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endParaRPr lang="en-US" sz="2400" smtClean="0"/>
          </a:p>
        </p:txBody>
      </p:sp>
      <p:grpSp>
        <p:nvGrpSpPr>
          <p:cNvPr id="40965" name="Group 4"/>
          <p:cNvGrpSpPr>
            <a:grpSpLocks/>
          </p:cNvGrpSpPr>
          <p:nvPr/>
        </p:nvGrpSpPr>
        <p:grpSpPr bwMode="auto">
          <a:xfrm>
            <a:off x="1117600" y="2493963"/>
            <a:ext cx="3571875" cy="2298700"/>
            <a:chOff x="689" y="1382"/>
            <a:chExt cx="2250" cy="1448"/>
          </a:xfrm>
        </p:grpSpPr>
        <p:sp>
          <p:nvSpPr>
            <p:cNvPr id="41006" name="Line 5"/>
            <p:cNvSpPr>
              <a:spLocks noChangeShapeType="1"/>
            </p:cNvSpPr>
            <p:nvPr/>
          </p:nvSpPr>
          <p:spPr bwMode="auto">
            <a:xfrm>
              <a:off x="1678" y="1416"/>
              <a:ext cx="15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7" name="Line 6"/>
            <p:cNvSpPr>
              <a:spLocks noChangeShapeType="1"/>
            </p:cNvSpPr>
            <p:nvPr/>
          </p:nvSpPr>
          <p:spPr bwMode="auto">
            <a:xfrm>
              <a:off x="2052" y="1416"/>
              <a:ext cx="16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8" name="Line 7"/>
            <p:cNvSpPr>
              <a:spLocks noChangeShapeType="1"/>
            </p:cNvSpPr>
            <p:nvPr/>
          </p:nvSpPr>
          <p:spPr bwMode="auto">
            <a:xfrm>
              <a:off x="2316" y="1881"/>
              <a:ext cx="15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9" name="Line 8"/>
            <p:cNvSpPr>
              <a:spLocks noChangeShapeType="1"/>
            </p:cNvSpPr>
            <p:nvPr/>
          </p:nvSpPr>
          <p:spPr bwMode="auto">
            <a:xfrm>
              <a:off x="2695" y="1881"/>
              <a:ext cx="15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0" name="Line 9"/>
            <p:cNvSpPr>
              <a:spLocks noChangeShapeType="1"/>
            </p:cNvSpPr>
            <p:nvPr/>
          </p:nvSpPr>
          <p:spPr bwMode="auto">
            <a:xfrm>
              <a:off x="1771" y="2386"/>
              <a:ext cx="12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1" name="Line 10"/>
            <p:cNvSpPr>
              <a:spLocks noChangeShapeType="1"/>
            </p:cNvSpPr>
            <p:nvPr/>
          </p:nvSpPr>
          <p:spPr bwMode="auto">
            <a:xfrm>
              <a:off x="2018" y="2386"/>
              <a:ext cx="121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2" name="Line 11"/>
            <p:cNvSpPr>
              <a:spLocks noChangeShapeType="1"/>
            </p:cNvSpPr>
            <p:nvPr/>
          </p:nvSpPr>
          <p:spPr bwMode="auto">
            <a:xfrm>
              <a:off x="1382" y="2346"/>
              <a:ext cx="83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13" name="Rectangle 12"/>
            <p:cNvSpPr>
              <a:spLocks noChangeArrowheads="1"/>
            </p:cNvSpPr>
            <p:nvPr/>
          </p:nvSpPr>
          <p:spPr bwMode="auto">
            <a:xfrm>
              <a:off x="1692" y="256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1014" name="Rectangle 13"/>
            <p:cNvSpPr>
              <a:spLocks noChangeArrowheads="1"/>
            </p:cNvSpPr>
            <p:nvPr/>
          </p:nvSpPr>
          <p:spPr bwMode="auto">
            <a:xfrm>
              <a:off x="1405" y="256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1015" name="Rectangle 14"/>
            <p:cNvSpPr>
              <a:spLocks noChangeArrowheads="1"/>
            </p:cNvSpPr>
            <p:nvPr/>
          </p:nvSpPr>
          <p:spPr bwMode="auto">
            <a:xfrm>
              <a:off x="1009" y="256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1016" name="Rectangle 15"/>
            <p:cNvSpPr>
              <a:spLocks noChangeArrowheads="1"/>
            </p:cNvSpPr>
            <p:nvPr/>
          </p:nvSpPr>
          <p:spPr bwMode="auto">
            <a:xfrm>
              <a:off x="2154" y="2337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1017" name="Rectangle 16"/>
            <p:cNvSpPr>
              <a:spLocks noChangeArrowheads="1"/>
            </p:cNvSpPr>
            <p:nvPr/>
          </p:nvSpPr>
          <p:spPr bwMode="auto">
            <a:xfrm>
              <a:off x="1374" y="2337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1018" name="Rectangle 17"/>
            <p:cNvSpPr>
              <a:spLocks noChangeArrowheads="1"/>
            </p:cNvSpPr>
            <p:nvPr/>
          </p:nvSpPr>
          <p:spPr bwMode="auto">
            <a:xfrm>
              <a:off x="1017" y="2337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1019" name="Rectangle 18"/>
            <p:cNvSpPr>
              <a:spLocks noChangeArrowheads="1"/>
            </p:cNvSpPr>
            <p:nvPr/>
          </p:nvSpPr>
          <p:spPr bwMode="auto">
            <a:xfrm>
              <a:off x="881" y="2337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1020" name="Rectangle 19"/>
            <p:cNvSpPr>
              <a:spLocks noChangeArrowheads="1"/>
            </p:cNvSpPr>
            <p:nvPr/>
          </p:nvSpPr>
          <p:spPr bwMode="auto">
            <a:xfrm>
              <a:off x="771" y="2337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1021" name="Rectangle 20"/>
            <p:cNvSpPr>
              <a:spLocks noChangeArrowheads="1"/>
            </p:cNvSpPr>
            <p:nvPr/>
          </p:nvSpPr>
          <p:spPr bwMode="auto">
            <a:xfrm>
              <a:off x="689" y="2337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1022" name="Rectangle 21"/>
            <p:cNvSpPr>
              <a:spLocks noChangeArrowheads="1"/>
            </p:cNvSpPr>
            <p:nvPr/>
          </p:nvSpPr>
          <p:spPr bwMode="auto">
            <a:xfrm>
              <a:off x="1692" y="209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1023" name="Rectangle 22"/>
            <p:cNvSpPr>
              <a:spLocks noChangeArrowheads="1"/>
            </p:cNvSpPr>
            <p:nvPr/>
          </p:nvSpPr>
          <p:spPr bwMode="auto">
            <a:xfrm>
              <a:off x="1405" y="209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1024" name="Rectangle 23"/>
            <p:cNvSpPr>
              <a:spLocks noChangeArrowheads="1"/>
            </p:cNvSpPr>
            <p:nvPr/>
          </p:nvSpPr>
          <p:spPr bwMode="auto">
            <a:xfrm>
              <a:off x="1009" y="209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1025" name="Rectangle 24"/>
            <p:cNvSpPr>
              <a:spLocks noChangeArrowheads="1"/>
            </p:cNvSpPr>
            <p:nvPr/>
          </p:nvSpPr>
          <p:spPr bwMode="auto">
            <a:xfrm>
              <a:off x="2864" y="187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1026" name="Rectangle 25"/>
            <p:cNvSpPr>
              <a:spLocks noChangeArrowheads="1"/>
            </p:cNvSpPr>
            <p:nvPr/>
          </p:nvSpPr>
          <p:spPr bwMode="auto">
            <a:xfrm>
              <a:off x="2693" y="187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1027" name="Rectangle 26"/>
            <p:cNvSpPr>
              <a:spLocks noChangeArrowheads="1"/>
            </p:cNvSpPr>
            <p:nvPr/>
          </p:nvSpPr>
          <p:spPr bwMode="auto">
            <a:xfrm>
              <a:off x="2313" y="187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1028" name="Rectangle 27"/>
            <p:cNvSpPr>
              <a:spLocks noChangeArrowheads="1"/>
            </p:cNvSpPr>
            <p:nvPr/>
          </p:nvSpPr>
          <p:spPr bwMode="auto">
            <a:xfrm>
              <a:off x="2225" y="187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1029" name="Rectangle 28"/>
            <p:cNvSpPr>
              <a:spLocks noChangeArrowheads="1"/>
            </p:cNvSpPr>
            <p:nvPr/>
          </p:nvSpPr>
          <p:spPr bwMode="auto">
            <a:xfrm>
              <a:off x="2038" y="187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1030" name="Rectangle 29"/>
            <p:cNvSpPr>
              <a:spLocks noChangeArrowheads="1"/>
            </p:cNvSpPr>
            <p:nvPr/>
          </p:nvSpPr>
          <p:spPr bwMode="auto">
            <a:xfrm>
              <a:off x="1867" y="187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1031" name="Rectangle 30"/>
            <p:cNvSpPr>
              <a:spLocks noChangeArrowheads="1"/>
            </p:cNvSpPr>
            <p:nvPr/>
          </p:nvSpPr>
          <p:spPr bwMode="auto">
            <a:xfrm>
              <a:off x="1487" y="187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1032" name="Rectangle 31"/>
            <p:cNvSpPr>
              <a:spLocks noChangeArrowheads="1"/>
            </p:cNvSpPr>
            <p:nvPr/>
          </p:nvSpPr>
          <p:spPr bwMode="auto">
            <a:xfrm>
              <a:off x="1399" y="187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1033" name="Rectangle 32"/>
            <p:cNvSpPr>
              <a:spLocks noChangeArrowheads="1"/>
            </p:cNvSpPr>
            <p:nvPr/>
          </p:nvSpPr>
          <p:spPr bwMode="auto">
            <a:xfrm>
              <a:off x="1042" y="1872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1034" name="Rectangle 33"/>
            <p:cNvSpPr>
              <a:spLocks noChangeArrowheads="1"/>
            </p:cNvSpPr>
            <p:nvPr/>
          </p:nvSpPr>
          <p:spPr bwMode="auto">
            <a:xfrm>
              <a:off x="906" y="187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1035" name="Rectangle 34"/>
            <p:cNvSpPr>
              <a:spLocks noChangeArrowheads="1"/>
            </p:cNvSpPr>
            <p:nvPr/>
          </p:nvSpPr>
          <p:spPr bwMode="auto">
            <a:xfrm>
              <a:off x="774" y="1872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b</a:t>
              </a:r>
              <a:endParaRPr lang="en-US" sz="2400"/>
            </a:p>
          </p:txBody>
        </p:sp>
        <p:sp>
          <p:nvSpPr>
            <p:cNvPr id="41036" name="Rectangle 35"/>
            <p:cNvSpPr>
              <a:spLocks noChangeArrowheads="1"/>
            </p:cNvSpPr>
            <p:nvPr/>
          </p:nvSpPr>
          <p:spPr bwMode="auto">
            <a:xfrm>
              <a:off x="689" y="187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1037" name="Rectangle 36"/>
            <p:cNvSpPr>
              <a:spLocks noChangeArrowheads="1"/>
            </p:cNvSpPr>
            <p:nvPr/>
          </p:nvSpPr>
          <p:spPr bwMode="auto">
            <a:xfrm>
              <a:off x="1692" y="163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1038" name="Rectangle 37"/>
            <p:cNvSpPr>
              <a:spLocks noChangeArrowheads="1"/>
            </p:cNvSpPr>
            <p:nvPr/>
          </p:nvSpPr>
          <p:spPr bwMode="auto">
            <a:xfrm>
              <a:off x="1405" y="163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1039" name="Rectangle 38"/>
            <p:cNvSpPr>
              <a:spLocks noChangeArrowheads="1"/>
            </p:cNvSpPr>
            <p:nvPr/>
          </p:nvSpPr>
          <p:spPr bwMode="auto">
            <a:xfrm>
              <a:off x="1009" y="163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1040" name="Rectangle 39"/>
            <p:cNvSpPr>
              <a:spLocks noChangeArrowheads="1"/>
            </p:cNvSpPr>
            <p:nvPr/>
          </p:nvSpPr>
          <p:spPr bwMode="auto">
            <a:xfrm>
              <a:off x="2337" y="1407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1041" name="Rectangle 40"/>
            <p:cNvSpPr>
              <a:spLocks noChangeArrowheads="1"/>
            </p:cNvSpPr>
            <p:nvPr/>
          </p:nvSpPr>
          <p:spPr bwMode="auto">
            <a:xfrm>
              <a:off x="2050" y="1407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1042" name="Rectangle 41"/>
            <p:cNvSpPr>
              <a:spLocks noChangeArrowheads="1"/>
            </p:cNvSpPr>
            <p:nvPr/>
          </p:nvSpPr>
          <p:spPr bwMode="auto">
            <a:xfrm>
              <a:off x="1675" y="1407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1043" name="Rectangle 42"/>
            <p:cNvSpPr>
              <a:spLocks noChangeArrowheads="1"/>
            </p:cNvSpPr>
            <p:nvPr/>
          </p:nvSpPr>
          <p:spPr bwMode="auto">
            <a:xfrm>
              <a:off x="1388" y="1407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1044" name="Rectangle 43"/>
            <p:cNvSpPr>
              <a:spLocks noChangeArrowheads="1"/>
            </p:cNvSpPr>
            <p:nvPr/>
          </p:nvSpPr>
          <p:spPr bwMode="auto">
            <a:xfrm>
              <a:off x="1026" y="1407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1045" name="Rectangle 44"/>
            <p:cNvSpPr>
              <a:spLocks noChangeArrowheads="1"/>
            </p:cNvSpPr>
            <p:nvPr/>
          </p:nvSpPr>
          <p:spPr bwMode="auto">
            <a:xfrm>
              <a:off x="890" y="1407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1046" name="Rectangle 45"/>
            <p:cNvSpPr>
              <a:spLocks noChangeArrowheads="1"/>
            </p:cNvSpPr>
            <p:nvPr/>
          </p:nvSpPr>
          <p:spPr bwMode="auto">
            <a:xfrm>
              <a:off x="771" y="1407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a</a:t>
              </a:r>
              <a:endParaRPr lang="en-US" sz="2400"/>
            </a:p>
          </p:txBody>
        </p:sp>
        <p:sp>
          <p:nvSpPr>
            <p:cNvPr id="41047" name="Rectangle 46"/>
            <p:cNvSpPr>
              <a:spLocks noChangeArrowheads="1"/>
            </p:cNvSpPr>
            <p:nvPr/>
          </p:nvSpPr>
          <p:spPr bwMode="auto">
            <a:xfrm>
              <a:off x="689" y="1407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1048" name="Rectangle 47"/>
            <p:cNvSpPr>
              <a:spLocks noChangeArrowheads="1"/>
            </p:cNvSpPr>
            <p:nvPr/>
          </p:nvSpPr>
          <p:spPr bwMode="auto">
            <a:xfrm>
              <a:off x="2016" y="237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800"/>
            </a:p>
          </p:txBody>
        </p:sp>
        <p:sp>
          <p:nvSpPr>
            <p:cNvPr id="41049" name="Rectangle 48"/>
            <p:cNvSpPr>
              <a:spLocks noChangeArrowheads="1"/>
            </p:cNvSpPr>
            <p:nvPr/>
          </p:nvSpPr>
          <p:spPr bwMode="auto">
            <a:xfrm>
              <a:off x="1769" y="237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800"/>
            </a:p>
          </p:txBody>
        </p:sp>
        <p:sp>
          <p:nvSpPr>
            <p:cNvPr id="41050" name="Rectangle 49"/>
            <p:cNvSpPr>
              <a:spLocks noChangeArrowheads="1"/>
            </p:cNvSpPr>
            <p:nvPr/>
          </p:nvSpPr>
          <p:spPr bwMode="auto">
            <a:xfrm>
              <a:off x="1458" y="23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800"/>
            </a:p>
          </p:txBody>
        </p:sp>
        <p:sp>
          <p:nvSpPr>
            <p:cNvPr id="41051" name="Rectangle 50"/>
            <p:cNvSpPr>
              <a:spLocks noChangeArrowheads="1"/>
            </p:cNvSpPr>
            <p:nvPr/>
          </p:nvSpPr>
          <p:spPr bwMode="auto">
            <a:xfrm>
              <a:off x="1603" y="2536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1052" name="Rectangle 51"/>
            <p:cNvSpPr>
              <a:spLocks noChangeArrowheads="1"/>
            </p:cNvSpPr>
            <p:nvPr/>
          </p:nvSpPr>
          <p:spPr bwMode="auto">
            <a:xfrm>
              <a:off x="1222" y="253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1053" name="Rectangle 52"/>
            <p:cNvSpPr>
              <a:spLocks noChangeArrowheads="1"/>
            </p:cNvSpPr>
            <p:nvPr/>
          </p:nvSpPr>
          <p:spPr bwMode="auto">
            <a:xfrm>
              <a:off x="1197" y="2312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1054" name="Rectangle 53"/>
            <p:cNvSpPr>
              <a:spLocks noChangeArrowheads="1"/>
            </p:cNvSpPr>
            <p:nvPr/>
          </p:nvSpPr>
          <p:spPr bwMode="auto">
            <a:xfrm>
              <a:off x="1603" y="207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1055" name="Rectangle 54"/>
            <p:cNvSpPr>
              <a:spLocks noChangeArrowheads="1"/>
            </p:cNvSpPr>
            <p:nvPr/>
          </p:nvSpPr>
          <p:spPr bwMode="auto">
            <a:xfrm>
              <a:off x="1222" y="2071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1056" name="Rectangle 55"/>
            <p:cNvSpPr>
              <a:spLocks noChangeArrowheads="1"/>
            </p:cNvSpPr>
            <p:nvPr/>
          </p:nvSpPr>
          <p:spPr bwMode="auto">
            <a:xfrm>
              <a:off x="2522" y="184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41057" name="Rectangle 56"/>
            <p:cNvSpPr>
              <a:spLocks noChangeArrowheads="1"/>
            </p:cNvSpPr>
            <p:nvPr/>
          </p:nvSpPr>
          <p:spPr bwMode="auto">
            <a:xfrm>
              <a:off x="2141" y="1847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1058" name="Rectangle 57"/>
            <p:cNvSpPr>
              <a:spLocks noChangeArrowheads="1"/>
            </p:cNvSpPr>
            <p:nvPr/>
          </p:nvSpPr>
          <p:spPr bwMode="auto">
            <a:xfrm>
              <a:off x="1696" y="184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41059" name="Rectangle 58"/>
            <p:cNvSpPr>
              <a:spLocks noChangeArrowheads="1"/>
            </p:cNvSpPr>
            <p:nvPr/>
          </p:nvSpPr>
          <p:spPr bwMode="auto">
            <a:xfrm>
              <a:off x="1222" y="184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1060" name="Rectangle 59"/>
            <p:cNvSpPr>
              <a:spLocks noChangeArrowheads="1"/>
            </p:cNvSpPr>
            <p:nvPr/>
          </p:nvSpPr>
          <p:spPr bwMode="auto">
            <a:xfrm>
              <a:off x="1603" y="1606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1061" name="Rectangle 60"/>
            <p:cNvSpPr>
              <a:spLocks noChangeArrowheads="1"/>
            </p:cNvSpPr>
            <p:nvPr/>
          </p:nvSpPr>
          <p:spPr bwMode="auto">
            <a:xfrm>
              <a:off x="1222" y="160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1062" name="Rectangle 61"/>
            <p:cNvSpPr>
              <a:spLocks noChangeArrowheads="1"/>
            </p:cNvSpPr>
            <p:nvPr/>
          </p:nvSpPr>
          <p:spPr bwMode="auto">
            <a:xfrm>
              <a:off x="2248" y="1382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1063" name="Rectangle 62"/>
            <p:cNvSpPr>
              <a:spLocks noChangeArrowheads="1"/>
            </p:cNvSpPr>
            <p:nvPr/>
          </p:nvSpPr>
          <p:spPr bwMode="auto">
            <a:xfrm>
              <a:off x="1879" y="1382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41064" name="Rectangle 63"/>
            <p:cNvSpPr>
              <a:spLocks noChangeArrowheads="1"/>
            </p:cNvSpPr>
            <p:nvPr/>
          </p:nvSpPr>
          <p:spPr bwMode="auto">
            <a:xfrm>
              <a:off x="1586" y="1382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1065" name="Rectangle 64"/>
            <p:cNvSpPr>
              <a:spLocks noChangeArrowheads="1"/>
            </p:cNvSpPr>
            <p:nvPr/>
          </p:nvSpPr>
          <p:spPr bwMode="auto">
            <a:xfrm>
              <a:off x="1205" y="1382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1066" name="Rectangle 65"/>
            <p:cNvSpPr>
              <a:spLocks noChangeArrowheads="1"/>
            </p:cNvSpPr>
            <p:nvPr/>
          </p:nvSpPr>
          <p:spPr bwMode="auto">
            <a:xfrm>
              <a:off x="1935" y="2360"/>
              <a:ext cx="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800"/>
            </a:p>
          </p:txBody>
        </p:sp>
        <p:sp>
          <p:nvSpPr>
            <p:cNvPr id="41067" name="Rectangle 66"/>
            <p:cNvSpPr>
              <a:spLocks noChangeArrowheads="1"/>
            </p:cNvSpPr>
            <p:nvPr/>
          </p:nvSpPr>
          <p:spPr bwMode="auto">
            <a:xfrm>
              <a:off x="1624" y="2360"/>
              <a:ext cx="11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6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800"/>
            </a:p>
          </p:txBody>
        </p:sp>
      </p:grpSp>
      <p:grpSp>
        <p:nvGrpSpPr>
          <p:cNvPr id="40966" name="Group 67"/>
          <p:cNvGrpSpPr>
            <a:grpSpLocks/>
          </p:cNvGrpSpPr>
          <p:nvPr/>
        </p:nvGrpSpPr>
        <p:grpSpPr bwMode="auto">
          <a:xfrm>
            <a:off x="5002213" y="2452688"/>
            <a:ext cx="2695575" cy="1560512"/>
            <a:chOff x="3136" y="1356"/>
            <a:chExt cx="1698" cy="983"/>
          </a:xfrm>
        </p:grpSpPr>
        <p:sp>
          <p:nvSpPr>
            <p:cNvPr id="40970" name="Line 68"/>
            <p:cNvSpPr>
              <a:spLocks noChangeShapeType="1"/>
            </p:cNvSpPr>
            <p:nvPr/>
          </p:nvSpPr>
          <p:spPr bwMode="auto">
            <a:xfrm>
              <a:off x="4680" y="1390"/>
              <a:ext cx="143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1" name="Line 69"/>
            <p:cNvSpPr>
              <a:spLocks noChangeShapeType="1"/>
            </p:cNvSpPr>
            <p:nvPr/>
          </p:nvSpPr>
          <p:spPr bwMode="auto">
            <a:xfrm>
              <a:off x="3464" y="1631"/>
              <a:ext cx="143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2" name="Line 70"/>
            <p:cNvSpPr>
              <a:spLocks noChangeShapeType="1"/>
            </p:cNvSpPr>
            <p:nvPr/>
          </p:nvSpPr>
          <p:spPr bwMode="auto">
            <a:xfrm>
              <a:off x="3937" y="1631"/>
              <a:ext cx="15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3" name="Line 71"/>
            <p:cNvSpPr>
              <a:spLocks noChangeShapeType="1"/>
            </p:cNvSpPr>
            <p:nvPr/>
          </p:nvSpPr>
          <p:spPr bwMode="auto">
            <a:xfrm>
              <a:off x="4316" y="1631"/>
              <a:ext cx="15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74" name="Rectangle 72"/>
            <p:cNvSpPr>
              <a:spLocks noChangeArrowheads="1"/>
            </p:cNvSpPr>
            <p:nvPr/>
          </p:nvSpPr>
          <p:spPr bwMode="auto">
            <a:xfrm>
              <a:off x="4139" y="207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0975" name="Rectangle 73"/>
            <p:cNvSpPr>
              <a:spLocks noChangeArrowheads="1"/>
            </p:cNvSpPr>
            <p:nvPr/>
          </p:nvSpPr>
          <p:spPr bwMode="auto">
            <a:xfrm>
              <a:off x="3852" y="207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0976" name="Rectangle 74"/>
            <p:cNvSpPr>
              <a:spLocks noChangeArrowheads="1"/>
            </p:cNvSpPr>
            <p:nvPr/>
          </p:nvSpPr>
          <p:spPr bwMode="auto">
            <a:xfrm>
              <a:off x="3456" y="207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0977" name="Rectangle 75"/>
            <p:cNvSpPr>
              <a:spLocks noChangeArrowheads="1"/>
            </p:cNvSpPr>
            <p:nvPr/>
          </p:nvSpPr>
          <p:spPr bwMode="auto">
            <a:xfrm>
              <a:off x="4246" y="184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0978" name="Rectangle 76"/>
            <p:cNvSpPr>
              <a:spLocks noChangeArrowheads="1"/>
            </p:cNvSpPr>
            <p:nvPr/>
          </p:nvSpPr>
          <p:spPr bwMode="auto">
            <a:xfrm>
              <a:off x="3826" y="184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0979" name="Rectangle 77"/>
            <p:cNvSpPr>
              <a:spLocks noChangeArrowheads="1"/>
            </p:cNvSpPr>
            <p:nvPr/>
          </p:nvSpPr>
          <p:spPr bwMode="auto">
            <a:xfrm>
              <a:off x="3464" y="1846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0980" name="Rectangle 78"/>
            <p:cNvSpPr>
              <a:spLocks noChangeArrowheads="1"/>
            </p:cNvSpPr>
            <p:nvPr/>
          </p:nvSpPr>
          <p:spPr bwMode="auto">
            <a:xfrm>
              <a:off x="3328" y="1846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0981" name="Rectangle 79"/>
            <p:cNvSpPr>
              <a:spLocks noChangeArrowheads="1"/>
            </p:cNvSpPr>
            <p:nvPr/>
          </p:nvSpPr>
          <p:spPr bwMode="auto">
            <a:xfrm>
              <a:off x="3218" y="1846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e</a:t>
              </a:r>
              <a:endParaRPr lang="en-US" sz="2400"/>
            </a:p>
          </p:txBody>
        </p:sp>
        <p:sp>
          <p:nvSpPr>
            <p:cNvPr id="40982" name="Rectangle 80"/>
            <p:cNvSpPr>
              <a:spLocks noChangeArrowheads="1"/>
            </p:cNvSpPr>
            <p:nvPr/>
          </p:nvSpPr>
          <p:spPr bwMode="auto">
            <a:xfrm>
              <a:off x="3136" y="1846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0983" name="Rectangle 81"/>
            <p:cNvSpPr>
              <a:spLocks noChangeArrowheads="1"/>
            </p:cNvSpPr>
            <p:nvPr/>
          </p:nvSpPr>
          <p:spPr bwMode="auto">
            <a:xfrm>
              <a:off x="4485" y="162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0984" name="Rectangle 82"/>
            <p:cNvSpPr>
              <a:spLocks noChangeArrowheads="1"/>
            </p:cNvSpPr>
            <p:nvPr/>
          </p:nvSpPr>
          <p:spPr bwMode="auto">
            <a:xfrm>
              <a:off x="4314" y="162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0985" name="Rectangle 83"/>
            <p:cNvSpPr>
              <a:spLocks noChangeArrowheads="1"/>
            </p:cNvSpPr>
            <p:nvPr/>
          </p:nvSpPr>
          <p:spPr bwMode="auto">
            <a:xfrm>
              <a:off x="3934" y="162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0986" name="Rectangle 84"/>
            <p:cNvSpPr>
              <a:spLocks noChangeArrowheads="1"/>
            </p:cNvSpPr>
            <p:nvPr/>
          </p:nvSpPr>
          <p:spPr bwMode="auto">
            <a:xfrm>
              <a:off x="3846" y="162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0987" name="Rectangle 85"/>
            <p:cNvSpPr>
              <a:spLocks noChangeArrowheads="1"/>
            </p:cNvSpPr>
            <p:nvPr/>
          </p:nvSpPr>
          <p:spPr bwMode="auto">
            <a:xfrm>
              <a:off x="3456" y="162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0988" name="Rectangle 86"/>
            <p:cNvSpPr>
              <a:spLocks noChangeArrowheads="1"/>
            </p:cNvSpPr>
            <p:nvPr/>
          </p:nvSpPr>
          <p:spPr bwMode="auto">
            <a:xfrm>
              <a:off x="4672" y="138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0989" name="Rectangle 87"/>
            <p:cNvSpPr>
              <a:spLocks noChangeArrowheads="1"/>
            </p:cNvSpPr>
            <p:nvPr/>
          </p:nvSpPr>
          <p:spPr bwMode="auto">
            <a:xfrm>
              <a:off x="4485" y="1381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0990" name="Rectangle 88"/>
            <p:cNvSpPr>
              <a:spLocks noChangeArrowheads="1"/>
            </p:cNvSpPr>
            <p:nvPr/>
          </p:nvSpPr>
          <p:spPr bwMode="auto">
            <a:xfrm>
              <a:off x="4314" y="138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0991" name="Rectangle 89"/>
            <p:cNvSpPr>
              <a:spLocks noChangeArrowheads="1"/>
            </p:cNvSpPr>
            <p:nvPr/>
          </p:nvSpPr>
          <p:spPr bwMode="auto">
            <a:xfrm>
              <a:off x="3934" y="138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0992" name="Rectangle 90"/>
            <p:cNvSpPr>
              <a:spLocks noChangeArrowheads="1"/>
            </p:cNvSpPr>
            <p:nvPr/>
          </p:nvSpPr>
          <p:spPr bwMode="auto">
            <a:xfrm>
              <a:off x="3846" y="1381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0993" name="Rectangle 91"/>
            <p:cNvSpPr>
              <a:spLocks noChangeArrowheads="1"/>
            </p:cNvSpPr>
            <p:nvPr/>
          </p:nvSpPr>
          <p:spPr bwMode="auto">
            <a:xfrm>
              <a:off x="3489" y="1381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0994" name="Rectangle 92"/>
            <p:cNvSpPr>
              <a:spLocks noChangeArrowheads="1"/>
            </p:cNvSpPr>
            <p:nvPr/>
          </p:nvSpPr>
          <p:spPr bwMode="auto">
            <a:xfrm>
              <a:off x="3353" y="1381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0995" name="Rectangle 93"/>
            <p:cNvSpPr>
              <a:spLocks noChangeArrowheads="1"/>
            </p:cNvSpPr>
            <p:nvPr/>
          </p:nvSpPr>
          <p:spPr bwMode="auto">
            <a:xfrm>
              <a:off x="3218" y="1381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d</a:t>
              </a:r>
              <a:endParaRPr lang="en-US" sz="2400"/>
            </a:p>
          </p:txBody>
        </p:sp>
        <p:sp>
          <p:nvSpPr>
            <p:cNvPr id="40996" name="Rectangle 94"/>
            <p:cNvSpPr>
              <a:spLocks noChangeArrowheads="1"/>
            </p:cNvSpPr>
            <p:nvPr/>
          </p:nvSpPr>
          <p:spPr bwMode="auto">
            <a:xfrm>
              <a:off x="3136" y="1381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0997" name="Rectangle 95"/>
            <p:cNvSpPr>
              <a:spLocks noChangeArrowheads="1"/>
            </p:cNvSpPr>
            <p:nvPr/>
          </p:nvSpPr>
          <p:spPr bwMode="auto">
            <a:xfrm>
              <a:off x="4050" y="2045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0998" name="Rectangle 96"/>
            <p:cNvSpPr>
              <a:spLocks noChangeArrowheads="1"/>
            </p:cNvSpPr>
            <p:nvPr/>
          </p:nvSpPr>
          <p:spPr bwMode="auto">
            <a:xfrm>
              <a:off x="3669" y="204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0999" name="Rectangle 97"/>
            <p:cNvSpPr>
              <a:spLocks noChangeArrowheads="1"/>
            </p:cNvSpPr>
            <p:nvPr/>
          </p:nvSpPr>
          <p:spPr bwMode="auto">
            <a:xfrm>
              <a:off x="4030" y="1821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/>
            </a:p>
          </p:txBody>
        </p:sp>
        <p:sp>
          <p:nvSpPr>
            <p:cNvPr id="41000" name="Rectangle 98"/>
            <p:cNvSpPr>
              <a:spLocks noChangeArrowheads="1"/>
            </p:cNvSpPr>
            <p:nvPr/>
          </p:nvSpPr>
          <p:spPr bwMode="auto">
            <a:xfrm>
              <a:off x="3644" y="1821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1001" name="Rectangle 99"/>
            <p:cNvSpPr>
              <a:spLocks noChangeArrowheads="1"/>
            </p:cNvSpPr>
            <p:nvPr/>
          </p:nvSpPr>
          <p:spPr bwMode="auto">
            <a:xfrm>
              <a:off x="4143" y="159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41002" name="Rectangle 100"/>
            <p:cNvSpPr>
              <a:spLocks noChangeArrowheads="1"/>
            </p:cNvSpPr>
            <p:nvPr/>
          </p:nvSpPr>
          <p:spPr bwMode="auto">
            <a:xfrm>
              <a:off x="3669" y="159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1003" name="Rectangle 101"/>
            <p:cNvSpPr>
              <a:spLocks noChangeArrowheads="1"/>
            </p:cNvSpPr>
            <p:nvPr/>
          </p:nvSpPr>
          <p:spPr bwMode="auto">
            <a:xfrm>
              <a:off x="4588" y="1356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1004" name="Rectangle 102"/>
            <p:cNvSpPr>
              <a:spLocks noChangeArrowheads="1"/>
            </p:cNvSpPr>
            <p:nvPr/>
          </p:nvSpPr>
          <p:spPr bwMode="auto">
            <a:xfrm>
              <a:off x="4143" y="135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41005" name="Rectangle 103"/>
            <p:cNvSpPr>
              <a:spLocks noChangeArrowheads="1"/>
            </p:cNvSpPr>
            <p:nvPr/>
          </p:nvSpPr>
          <p:spPr bwMode="auto">
            <a:xfrm>
              <a:off x="3669" y="135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</p:grpSp>
      <p:sp>
        <p:nvSpPr>
          <p:cNvPr id="40967" name="Rectangle 104"/>
          <p:cNvSpPr>
            <a:spLocks noChangeArrowheads="1"/>
          </p:cNvSpPr>
          <p:nvPr/>
        </p:nvSpPr>
        <p:spPr bwMode="auto">
          <a:xfrm>
            <a:off x="4906963" y="3228975"/>
            <a:ext cx="2384425" cy="811213"/>
          </a:xfrm>
          <a:prstGeom prst="rect">
            <a:avLst/>
          </a:prstGeom>
          <a:solidFill>
            <a:srgbClr val="FFCC99">
              <a:alpha val="4313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8" name="Text Box 105"/>
          <p:cNvSpPr txBox="1">
            <a:spLocks noChangeArrowheads="1"/>
          </p:cNvSpPr>
          <p:nvPr/>
        </p:nvSpPr>
        <p:spPr bwMode="auto">
          <a:xfrm>
            <a:off x="5451475" y="4187825"/>
            <a:ext cx="3486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Most common implementation</a:t>
            </a:r>
          </a:p>
          <a:p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For the half-adder</a:t>
            </a:r>
          </a:p>
        </p:txBody>
      </p:sp>
      <p:sp>
        <p:nvSpPr>
          <p:cNvPr id="40969" name="Line 106"/>
          <p:cNvSpPr>
            <a:spLocks noChangeShapeType="1"/>
          </p:cNvSpPr>
          <p:nvPr/>
        </p:nvSpPr>
        <p:spPr bwMode="auto">
          <a:xfrm flipV="1">
            <a:off x="5297488" y="3875088"/>
            <a:ext cx="0" cy="450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2CAAE8F3-5E93-469A-9F83-DC17E236FF23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184150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Implementations: </a:t>
            </a:r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Half-Adder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0238" y="1212850"/>
            <a:ext cx="7772400" cy="5027613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300" smtClean="0">
                <a:solidFill>
                  <a:srgbClr val="000000"/>
                </a:solidFill>
              </a:rPr>
              <a:t>The most common half                                                        adder implementation is:</a:t>
            </a:r>
          </a:p>
          <a:p>
            <a:pPr>
              <a:spcBef>
                <a:spcPct val="0"/>
              </a:spcBef>
            </a:pPr>
            <a:endParaRPr lang="en-US" sz="230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endParaRPr lang="en-US" sz="230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endParaRPr lang="en-US" sz="230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endParaRPr lang="en-US" sz="2300" smtClean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US" sz="2300" smtClean="0">
                <a:solidFill>
                  <a:srgbClr val="000000"/>
                </a:solidFill>
                <a:cs typeface="Times New Roman" pitchFamily="18" charset="0"/>
              </a:rPr>
              <a:t>A NAND only implementation is:</a:t>
            </a:r>
          </a:p>
          <a:p>
            <a:pPr>
              <a:spcBef>
                <a:spcPct val="0"/>
              </a:spcBef>
            </a:pPr>
            <a:endParaRPr lang="en-US" sz="2400" smtClean="0"/>
          </a:p>
          <a:p>
            <a:endParaRPr lang="en-US" smtClean="0"/>
          </a:p>
        </p:txBody>
      </p:sp>
      <p:sp>
        <p:nvSpPr>
          <p:cNvPr id="41989" name="Rectangle 4"/>
          <p:cNvSpPr>
            <a:spLocks noChangeArrowheads="1"/>
          </p:cNvSpPr>
          <p:nvPr/>
        </p:nvSpPr>
        <p:spPr bwMode="auto">
          <a:xfrm>
            <a:off x="8964613" y="6323013"/>
            <a:ext cx="111125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 </a:t>
            </a:r>
            <a:endParaRPr lang="en-US" sz="3200" u="sng" baseline="-25000"/>
          </a:p>
        </p:txBody>
      </p:sp>
      <p:grpSp>
        <p:nvGrpSpPr>
          <p:cNvPr id="41990" name="Group 5"/>
          <p:cNvGrpSpPr>
            <a:grpSpLocks/>
          </p:cNvGrpSpPr>
          <p:nvPr/>
        </p:nvGrpSpPr>
        <p:grpSpPr bwMode="auto">
          <a:xfrm>
            <a:off x="1531938" y="2236788"/>
            <a:ext cx="1498600" cy="822325"/>
            <a:chOff x="965" y="1625"/>
            <a:chExt cx="944" cy="518"/>
          </a:xfrm>
        </p:grpSpPr>
        <p:sp>
          <p:nvSpPr>
            <p:cNvPr id="42088" name="Rectangle 6"/>
            <p:cNvSpPr>
              <a:spLocks noChangeArrowheads="1"/>
            </p:cNvSpPr>
            <p:nvPr/>
          </p:nvSpPr>
          <p:spPr bwMode="auto">
            <a:xfrm>
              <a:off x="1651" y="187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2089" name="Rectangle 7"/>
            <p:cNvSpPr>
              <a:spLocks noChangeArrowheads="1"/>
            </p:cNvSpPr>
            <p:nvPr/>
          </p:nvSpPr>
          <p:spPr bwMode="auto">
            <a:xfrm>
              <a:off x="1364" y="187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2090" name="Rectangle 8"/>
            <p:cNvSpPr>
              <a:spLocks noChangeArrowheads="1"/>
            </p:cNvSpPr>
            <p:nvPr/>
          </p:nvSpPr>
          <p:spPr bwMode="auto">
            <a:xfrm>
              <a:off x="968" y="187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2091" name="Rectangle 9"/>
            <p:cNvSpPr>
              <a:spLocks noChangeArrowheads="1"/>
            </p:cNvSpPr>
            <p:nvPr/>
          </p:nvSpPr>
          <p:spPr bwMode="auto">
            <a:xfrm>
              <a:off x="1747" y="165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2092" name="Rectangle 10"/>
            <p:cNvSpPr>
              <a:spLocks noChangeArrowheads="1"/>
            </p:cNvSpPr>
            <p:nvPr/>
          </p:nvSpPr>
          <p:spPr bwMode="auto">
            <a:xfrm>
              <a:off x="1327" y="165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2093" name="Rectangle 11"/>
            <p:cNvSpPr>
              <a:spLocks noChangeArrowheads="1"/>
            </p:cNvSpPr>
            <p:nvPr/>
          </p:nvSpPr>
          <p:spPr bwMode="auto">
            <a:xfrm>
              <a:off x="965" y="1650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2094" name="Rectangle 12"/>
            <p:cNvSpPr>
              <a:spLocks noChangeArrowheads="1"/>
            </p:cNvSpPr>
            <p:nvPr/>
          </p:nvSpPr>
          <p:spPr bwMode="auto">
            <a:xfrm>
              <a:off x="1562" y="1849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2095" name="Rectangle 13"/>
            <p:cNvSpPr>
              <a:spLocks noChangeArrowheads="1"/>
            </p:cNvSpPr>
            <p:nvPr/>
          </p:nvSpPr>
          <p:spPr bwMode="auto">
            <a:xfrm>
              <a:off x="1181" y="1849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2096" name="Rectangle 14"/>
            <p:cNvSpPr>
              <a:spLocks noChangeArrowheads="1"/>
            </p:cNvSpPr>
            <p:nvPr/>
          </p:nvSpPr>
          <p:spPr bwMode="auto">
            <a:xfrm>
              <a:off x="1531" y="1625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/>
            </a:p>
          </p:txBody>
        </p:sp>
        <p:sp>
          <p:nvSpPr>
            <p:cNvPr id="42097" name="Rectangle 15"/>
            <p:cNvSpPr>
              <a:spLocks noChangeArrowheads="1"/>
            </p:cNvSpPr>
            <p:nvPr/>
          </p:nvSpPr>
          <p:spPr bwMode="auto">
            <a:xfrm>
              <a:off x="1145" y="162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</p:grpSp>
      <p:grpSp>
        <p:nvGrpSpPr>
          <p:cNvPr id="41991" name="Group 16"/>
          <p:cNvGrpSpPr>
            <a:grpSpLocks/>
          </p:cNvGrpSpPr>
          <p:nvPr/>
        </p:nvGrpSpPr>
        <p:grpSpPr bwMode="auto">
          <a:xfrm>
            <a:off x="1303338" y="4079875"/>
            <a:ext cx="2135187" cy="849313"/>
            <a:chOff x="821" y="3066"/>
            <a:chExt cx="1345" cy="535"/>
          </a:xfrm>
        </p:grpSpPr>
        <p:sp>
          <p:nvSpPr>
            <p:cNvPr id="42068" name="Line 17"/>
            <p:cNvSpPr>
              <a:spLocks noChangeShapeType="1"/>
            </p:cNvSpPr>
            <p:nvPr/>
          </p:nvSpPr>
          <p:spPr bwMode="auto">
            <a:xfrm>
              <a:off x="1305" y="3379"/>
              <a:ext cx="435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69" name="Line 18"/>
            <p:cNvSpPr>
              <a:spLocks noChangeShapeType="1"/>
            </p:cNvSpPr>
            <p:nvPr/>
          </p:nvSpPr>
          <p:spPr bwMode="auto">
            <a:xfrm>
              <a:off x="1222" y="3341"/>
              <a:ext cx="600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70" name="Rectangle 19"/>
            <p:cNvSpPr>
              <a:spLocks noChangeArrowheads="1"/>
            </p:cNvSpPr>
            <p:nvPr/>
          </p:nvSpPr>
          <p:spPr bwMode="auto">
            <a:xfrm>
              <a:off x="1755" y="333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2071" name="Rectangle 20"/>
            <p:cNvSpPr>
              <a:spLocks noChangeArrowheads="1"/>
            </p:cNvSpPr>
            <p:nvPr/>
          </p:nvSpPr>
          <p:spPr bwMode="auto">
            <a:xfrm>
              <a:off x="1214" y="333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2072" name="Rectangle 21"/>
            <p:cNvSpPr>
              <a:spLocks noChangeArrowheads="1"/>
            </p:cNvSpPr>
            <p:nvPr/>
          </p:nvSpPr>
          <p:spPr bwMode="auto">
            <a:xfrm>
              <a:off x="824" y="3332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2073" name="Rectangle 22"/>
            <p:cNvSpPr>
              <a:spLocks noChangeArrowheads="1"/>
            </p:cNvSpPr>
            <p:nvPr/>
          </p:nvSpPr>
          <p:spPr bwMode="auto">
            <a:xfrm>
              <a:off x="2004" y="309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2074" name="Rectangle 23"/>
            <p:cNvSpPr>
              <a:spLocks noChangeArrowheads="1"/>
            </p:cNvSpPr>
            <p:nvPr/>
          </p:nvSpPr>
          <p:spPr bwMode="auto">
            <a:xfrm>
              <a:off x="1817" y="3091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2075" name="Rectangle 24"/>
            <p:cNvSpPr>
              <a:spLocks noChangeArrowheads="1"/>
            </p:cNvSpPr>
            <p:nvPr/>
          </p:nvSpPr>
          <p:spPr bwMode="auto">
            <a:xfrm>
              <a:off x="1645" y="309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2076" name="Rectangle 25"/>
            <p:cNvSpPr>
              <a:spLocks noChangeArrowheads="1"/>
            </p:cNvSpPr>
            <p:nvPr/>
          </p:nvSpPr>
          <p:spPr bwMode="auto">
            <a:xfrm>
              <a:off x="1266" y="3091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2077" name="Rectangle 26"/>
            <p:cNvSpPr>
              <a:spLocks noChangeArrowheads="1"/>
            </p:cNvSpPr>
            <p:nvPr/>
          </p:nvSpPr>
          <p:spPr bwMode="auto">
            <a:xfrm>
              <a:off x="1178" y="3091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2078" name="Rectangle 27"/>
            <p:cNvSpPr>
              <a:spLocks noChangeArrowheads="1"/>
            </p:cNvSpPr>
            <p:nvPr/>
          </p:nvSpPr>
          <p:spPr bwMode="auto">
            <a:xfrm>
              <a:off x="821" y="3091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2079" name="Rectangle 28"/>
            <p:cNvSpPr>
              <a:spLocks noChangeArrowheads="1"/>
            </p:cNvSpPr>
            <p:nvPr/>
          </p:nvSpPr>
          <p:spPr bwMode="auto">
            <a:xfrm>
              <a:off x="1687" y="3375"/>
              <a:ext cx="5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2080" name="Rectangle 29"/>
            <p:cNvSpPr>
              <a:spLocks noChangeArrowheads="1"/>
            </p:cNvSpPr>
            <p:nvPr/>
          </p:nvSpPr>
          <p:spPr bwMode="auto">
            <a:xfrm>
              <a:off x="1548" y="3375"/>
              <a:ext cx="127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2081" name="Rectangle 30"/>
            <p:cNvSpPr>
              <a:spLocks noChangeArrowheads="1"/>
            </p:cNvSpPr>
            <p:nvPr/>
          </p:nvSpPr>
          <p:spPr bwMode="auto">
            <a:xfrm>
              <a:off x="1371" y="3375"/>
              <a:ext cx="127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2082" name="Rectangle 31"/>
            <p:cNvSpPr>
              <a:spLocks noChangeArrowheads="1"/>
            </p:cNvSpPr>
            <p:nvPr/>
          </p:nvSpPr>
          <p:spPr bwMode="auto">
            <a:xfrm>
              <a:off x="1298" y="3375"/>
              <a:ext cx="5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2083" name="Rectangle 32"/>
            <p:cNvSpPr>
              <a:spLocks noChangeArrowheads="1"/>
            </p:cNvSpPr>
            <p:nvPr/>
          </p:nvSpPr>
          <p:spPr bwMode="auto">
            <a:xfrm>
              <a:off x="1502" y="3355"/>
              <a:ext cx="44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2084" name="Rectangle 33"/>
            <p:cNvSpPr>
              <a:spLocks noChangeArrowheads="1"/>
            </p:cNvSpPr>
            <p:nvPr/>
          </p:nvSpPr>
          <p:spPr bwMode="auto">
            <a:xfrm>
              <a:off x="1037" y="330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2085" name="Rectangle 34"/>
            <p:cNvSpPr>
              <a:spLocks noChangeArrowheads="1"/>
            </p:cNvSpPr>
            <p:nvPr/>
          </p:nvSpPr>
          <p:spPr bwMode="auto">
            <a:xfrm>
              <a:off x="1920" y="3066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/>
            </a:p>
          </p:txBody>
        </p:sp>
        <p:sp>
          <p:nvSpPr>
            <p:cNvPr id="42086" name="Rectangle 35"/>
            <p:cNvSpPr>
              <a:spLocks noChangeArrowheads="1"/>
            </p:cNvSpPr>
            <p:nvPr/>
          </p:nvSpPr>
          <p:spPr bwMode="auto">
            <a:xfrm>
              <a:off x="1475" y="306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42087" name="Rectangle 36"/>
            <p:cNvSpPr>
              <a:spLocks noChangeArrowheads="1"/>
            </p:cNvSpPr>
            <p:nvPr/>
          </p:nvSpPr>
          <p:spPr bwMode="auto">
            <a:xfrm>
              <a:off x="1001" y="306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</p:grpSp>
      <p:grpSp>
        <p:nvGrpSpPr>
          <p:cNvPr id="41992" name="Group 37"/>
          <p:cNvGrpSpPr>
            <a:grpSpLocks/>
          </p:cNvGrpSpPr>
          <p:nvPr/>
        </p:nvGrpSpPr>
        <p:grpSpPr bwMode="auto">
          <a:xfrm>
            <a:off x="4606925" y="1438275"/>
            <a:ext cx="3105150" cy="1384300"/>
            <a:chOff x="2902" y="906"/>
            <a:chExt cx="1956" cy="872"/>
          </a:xfrm>
        </p:grpSpPr>
        <p:sp>
          <p:nvSpPr>
            <p:cNvPr id="42050" name="Freeform 38"/>
            <p:cNvSpPr>
              <a:spLocks noChangeAspect="1"/>
            </p:cNvSpPr>
            <p:nvPr/>
          </p:nvSpPr>
          <p:spPr bwMode="auto">
            <a:xfrm>
              <a:off x="3627" y="1190"/>
              <a:ext cx="46" cy="47"/>
            </a:xfrm>
            <a:custGeom>
              <a:avLst/>
              <a:gdLst>
                <a:gd name="T0" fmla="*/ 25 w 62"/>
                <a:gd name="T1" fmla="*/ 13 h 64"/>
                <a:gd name="T2" fmla="*/ 24 w 62"/>
                <a:gd name="T3" fmla="*/ 16 h 64"/>
                <a:gd name="T4" fmla="*/ 23 w 62"/>
                <a:gd name="T5" fmla="*/ 19 h 64"/>
                <a:gd name="T6" fmla="*/ 22 w 62"/>
                <a:gd name="T7" fmla="*/ 22 h 64"/>
                <a:gd name="T8" fmla="*/ 18 w 62"/>
                <a:gd name="T9" fmla="*/ 25 h 64"/>
                <a:gd name="T10" fmla="*/ 14 w 62"/>
                <a:gd name="T11" fmla="*/ 26 h 64"/>
                <a:gd name="T12" fmla="*/ 11 w 62"/>
                <a:gd name="T13" fmla="*/ 26 h 64"/>
                <a:gd name="T14" fmla="*/ 7 w 62"/>
                <a:gd name="T15" fmla="*/ 25 h 64"/>
                <a:gd name="T16" fmla="*/ 4 w 62"/>
                <a:gd name="T17" fmla="*/ 22 h 64"/>
                <a:gd name="T18" fmla="*/ 2 w 62"/>
                <a:gd name="T19" fmla="*/ 19 h 64"/>
                <a:gd name="T20" fmla="*/ 1 w 62"/>
                <a:gd name="T21" fmla="*/ 16 h 64"/>
                <a:gd name="T22" fmla="*/ 0 w 62"/>
                <a:gd name="T23" fmla="*/ 13 h 64"/>
                <a:gd name="T24" fmla="*/ 1 w 62"/>
                <a:gd name="T25" fmla="*/ 9 h 64"/>
                <a:gd name="T26" fmla="*/ 2 w 62"/>
                <a:gd name="T27" fmla="*/ 5 h 64"/>
                <a:gd name="T28" fmla="*/ 4 w 62"/>
                <a:gd name="T29" fmla="*/ 3 h 64"/>
                <a:gd name="T30" fmla="*/ 7 w 62"/>
                <a:gd name="T31" fmla="*/ 1 h 64"/>
                <a:gd name="T32" fmla="*/ 11 w 62"/>
                <a:gd name="T33" fmla="*/ 0 h 64"/>
                <a:gd name="T34" fmla="*/ 14 w 62"/>
                <a:gd name="T35" fmla="*/ 0 h 64"/>
                <a:gd name="T36" fmla="*/ 18 w 62"/>
                <a:gd name="T37" fmla="*/ 1 h 64"/>
                <a:gd name="T38" fmla="*/ 22 w 62"/>
                <a:gd name="T39" fmla="*/ 3 h 64"/>
                <a:gd name="T40" fmla="*/ 23 w 62"/>
                <a:gd name="T41" fmla="*/ 5 h 64"/>
                <a:gd name="T42" fmla="*/ 24 w 62"/>
                <a:gd name="T43" fmla="*/ 9 h 64"/>
                <a:gd name="T44" fmla="*/ 25 w 62"/>
                <a:gd name="T45" fmla="*/ 13 h 64"/>
                <a:gd name="T46" fmla="*/ 25 w 62"/>
                <a:gd name="T47" fmla="*/ 13 h 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64"/>
                <a:gd name="T74" fmla="*/ 62 w 62"/>
                <a:gd name="T75" fmla="*/ 64 h 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64">
                  <a:moveTo>
                    <a:pt x="62" y="32"/>
                  </a:moveTo>
                  <a:lnTo>
                    <a:pt x="61" y="41"/>
                  </a:lnTo>
                  <a:lnTo>
                    <a:pt x="57" y="49"/>
                  </a:lnTo>
                  <a:lnTo>
                    <a:pt x="52" y="56"/>
                  </a:lnTo>
                  <a:lnTo>
                    <a:pt x="44" y="62"/>
                  </a:lnTo>
                  <a:lnTo>
                    <a:pt x="35" y="64"/>
                  </a:lnTo>
                  <a:lnTo>
                    <a:pt x="27" y="64"/>
                  </a:lnTo>
                  <a:lnTo>
                    <a:pt x="18" y="62"/>
                  </a:lnTo>
                  <a:lnTo>
                    <a:pt x="10" y="56"/>
                  </a:lnTo>
                  <a:lnTo>
                    <a:pt x="5" y="49"/>
                  </a:lnTo>
                  <a:lnTo>
                    <a:pt x="1" y="41"/>
                  </a:lnTo>
                  <a:lnTo>
                    <a:pt x="0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4" y="2"/>
                  </a:lnTo>
                  <a:lnTo>
                    <a:pt x="52" y="8"/>
                  </a:lnTo>
                  <a:lnTo>
                    <a:pt x="57" y="14"/>
                  </a:lnTo>
                  <a:lnTo>
                    <a:pt x="61" y="2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0000"/>
            </a:solidFill>
            <a:ln w="412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51" name="AutoShape 39"/>
            <p:cNvSpPr>
              <a:spLocks noChangeAspect="1" noChangeArrowheads="1"/>
            </p:cNvSpPr>
            <p:nvPr/>
          </p:nvSpPr>
          <p:spPr bwMode="auto">
            <a:xfrm>
              <a:off x="3852" y="1488"/>
              <a:ext cx="357" cy="290"/>
            </a:xfrm>
            <a:prstGeom prst="flowChartDelay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052" name="Group 40"/>
            <p:cNvGrpSpPr>
              <a:grpSpLocks noChangeAspect="1"/>
            </p:cNvGrpSpPr>
            <p:nvPr/>
          </p:nvGrpSpPr>
          <p:grpSpPr bwMode="auto">
            <a:xfrm>
              <a:off x="3814" y="1003"/>
              <a:ext cx="386" cy="287"/>
              <a:chOff x="750" y="2323"/>
              <a:chExt cx="774" cy="576"/>
            </a:xfrm>
          </p:grpSpPr>
          <p:sp>
            <p:nvSpPr>
              <p:cNvPr id="42066" name="Freeform 41"/>
              <p:cNvSpPr>
                <a:spLocks noChangeAspect="1"/>
              </p:cNvSpPr>
              <p:nvPr/>
            </p:nvSpPr>
            <p:spPr bwMode="auto">
              <a:xfrm>
                <a:off x="816" y="2323"/>
                <a:ext cx="708" cy="576"/>
              </a:xfrm>
              <a:custGeom>
                <a:avLst/>
                <a:gdLst>
                  <a:gd name="T0" fmla="*/ 0 w 708"/>
                  <a:gd name="T1" fmla="*/ 0 h 576"/>
                  <a:gd name="T2" fmla="*/ 17 w 708"/>
                  <a:gd name="T3" fmla="*/ 40 h 576"/>
                  <a:gd name="T4" fmla="*/ 39 w 708"/>
                  <a:gd name="T5" fmla="*/ 95 h 576"/>
                  <a:gd name="T6" fmla="*/ 54 w 708"/>
                  <a:gd name="T7" fmla="*/ 157 h 576"/>
                  <a:gd name="T8" fmla="*/ 66 w 708"/>
                  <a:gd name="T9" fmla="*/ 227 h 576"/>
                  <a:gd name="T10" fmla="*/ 74 w 708"/>
                  <a:gd name="T11" fmla="*/ 284 h 576"/>
                  <a:gd name="T12" fmla="*/ 69 w 708"/>
                  <a:gd name="T13" fmla="*/ 338 h 576"/>
                  <a:gd name="T14" fmla="*/ 58 w 708"/>
                  <a:gd name="T15" fmla="*/ 399 h 576"/>
                  <a:gd name="T16" fmla="*/ 45 w 708"/>
                  <a:gd name="T17" fmla="*/ 458 h 576"/>
                  <a:gd name="T18" fmla="*/ 28 w 708"/>
                  <a:gd name="T19" fmla="*/ 512 h 576"/>
                  <a:gd name="T20" fmla="*/ 0 w 708"/>
                  <a:gd name="T21" fmla="*/ 572 h 576"/>
                  <a:gd name="T22" fmla="*/ 210 w 708"/>
                  <a:gd name="T23" fmla="*/ 576 h 576"/>
                  <a:gd name="T24" fmla="*/ 297 w 708"/>
                  <a:gd name="T25" fmla="*/ 570 h 576"/>
                  <a:gd name="T26" fmla="*/ 342 w 708"/>
                  <a:gd name="T27" fmla="*/ 567 h 576"/>
                  <a:gd name="T28" fmla="*/ 375 w 708"/>
                  <a:gd name="T29" fmla="*/ 559 h 576"/>
                  <a:gd name="T30" fmla="*/ 409 w 708"/>
                  <a:gd name="T31" fmla="*/ 549 h 576"/>
                  <a:gd name="T32" fmla="*/ 445 w 708"/>
                  <a:gd name="T33" fmla="*/ 533 h 576"/>
                  <a:gd name="T34" fmla="*/ 486 w 708"/>
                  <a:gd name="T35" fmla="*/ 515 h 576"/>
                  <a:gd name="T36" fmla="*/ 526 w 708"/>
                  <a:gd name="T37" fmla="*/ 490 h 576"/>
                  <a:gd name="T38" fmla="*/ 552 w 708"/>
                  <a:gd name="T39" fmla="*/ 470 h 576"/>
                  <a:gd name="T40" fmla="*/ 577 w 708"/>
                  <a:gd name="T41" fmla="*/ 447 h 576"/>
                  <a:gd name="T42" fmla="*/ 604 w 708"/>
                  <a:gd name="T43" fmla="*/ 420 h 576"/>
                  <a:gd name="T44" fmla="*/ 628 w 708"/>
                  <a:gd name="T45" fmla="*/ 398 h 576"/>
                  <a:gd name="T46" fmla="*/ 651 w 708"/>
                  <a:gd name="T47" fmla="*/ 370 h 576"/>
                  <a:gd name="T48" fmla="*/ 680 w 708"/>
                  <a:gd name="T49" fmla="*/ 333 h 576"/>
                  <a:gd name="T50" fmla="*/ 708 w 708"/>
                  <a:gd name="T51" fmla="*/ 286 h 576"/>
                  <a:gd name="T52" fmla="*/ 682 w 708"/>
                  <a:gd name="T53" fmla="*/ 245 h 576"/>
                  <a:gd name="T54" fmla="*/ 658 w 708"/>
                  <a:gd name="T55" fmla="*/ 210 h 576"/>
                  <a:gd name="T56" fmla="*/ 638 w 708"/>
                  <a:gd name="T57" fmla="*/ 185 h 576"/>
                  <a:gd name="T58" fmla="*/ 616 w 708"/>
                  <a:gd name="T59" fmla="*/ 161 h 576"/>
                  <a:gd name="T60" fmla="*/ 592 w 708"/>
                  <a:gd name="T61" fmla="*/ 138 h 576"/>
                  <a:gd name="T62" fmla="*/ 572 w 708"/>
                  <a:gd name="T63" fmla="*/ 120 h 576"/>
                  <a:gd name="T64" fmla="*/ 552 w 708"/>
                  <a:gd name="T65" fmla="*/ 103 h 576"/>
                  <a:gd name="T66" fmla="*/ 528 w 708"/>
                  <a:gd name="T67" fmla="*/ 85 h 576"/>
                  <a:gd name="T68" fmla="*/ 506 w 708"/>
                  <a:gd name="T69" fmla="*/ 72 h 576"/>
                  <a:gd name="T70" fmla="*/ 480 w 708"/>
                  <a:gd name="T71" fmla="*/ 58 h 576"/>
                  <a:gd name="T72" fmla="*/ 451 w 708"/>
                  <a:gd name="T73" fmla="*/ 43 h 576"/>
                  <a:gd name="T74" fmla="*/ 415 w 708"/>
                  <a:gd name="T75" fmla="*/ 29 h 576"/>
                  <a:gd name="T76" fmla="*/ 385 w 708"/>
                  <a:gd name="T77" fmla="*/ 20 h 576"/>
                  <a:gd name="T78" fmla="*/ 350 w 708"/>
                  <a:gd name="T79" fmla="*/ 11 h 576"/>
                  <a:gd name="T80" fmla="*/ 313 w 708"/>
                  <a:gd name="T81" fmla="*/ 5 h 576"/>
                  <a:gd name="T82" fmla="*/ 278 w 708"/>
                  <a:gd name="T83" fmla="*/ 1 h 576"/>
                  <a:gd name="T84" fmla="*/ 253 w 708"/>
                  <a:gd name="T85" fmla="*/ 1 h 576"/>
                  <a:gd name="T86" fmla="*/ 227 w 708"/>
                  <a:gd name="T87" fmla="*/ 0 h 576"/>
                  <a:gd name="T88" fmla="*/ 0 w 708"/>
                  <a:gd name="T89" fmla="*/ 0 h 57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08"/>
                  <a:gd name="T136" fmla="*/ 0 h 576"/>
                  <a:gd name="T137" fmla="*/ 708 w 708"/>
                  <a:gd name="T138" fmla="*/ 576 h 57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08" h="576">
                    <a:moveTo>
                      <a:pt x="0" y="0"/>
                    </a:moveTo>
                    <a:lnTo>
                      <a:pt x="17" y="40"/>
                    </a:lnTo>
                    <a:lnTo>
                      <a:pt x="39" y="95"/>
                    </a:lnTo>
                    <a:lnTo>
                      <a:pt x="54" y="157"/>
                    </a:lnTo>
                    <a:lnTo>
                      <a:pt x="66" y="227"/>
                    </a:lnTo>
                    <a:lnTo>
                      <a:pt x="74" y="284"/>
                    </a:lnTo>
                    <a:lnTo>
                      <a:pt x="69" y="338"/>
                    </a:lnTo>
                    <a:lnTo>
                      <a:pt x="58" y="399"/>
                    </a:lnTo>
                    <a:lnTo>
                      <a:pt x="45" y="458"/>
                    </a:lnTo>
                    <a:lnTo>
                      <a:pt x="28" y="512"/>
                    </a:lnTo>
                    <a:lnTo>
                      <a:pt x="0" y="572"/>
                    </a:lnTo>
                    <a:lnTo>
                      <a:pt x="210" y="576"/>
                    </a:lnTo>
                    <a:lnTo>
                      <a:pt x="297" y="570"/>
                    </a:lnTo>
                    <a:lnTo>
                      <a:pt x="342" y="567"/>
                    </a:lnTo>
                    <a:lnTo>
                      <a:pt x="375" y="559"/>
                    </a:lnTo>
                    <a:lnTo>
                      <a:pt x="409" y="549"/>
                    </a:lnTo>
                    <a:lnTo>
                      <a:pt x="445" y="533"/>
                    </a:lnTo>
                    <a:lnTo>
                      <a:pt x="486" y="515"/>
                    </a:lnTo>
                    <a:lnTo>
                      <a:pt x="526" y="490"/>
                    </a:lnTo>
                    <a:lnTo>
                      <a:pt x="552" y="470"/>
                    </a:lnTo>
                    <a:lnTo>
                      <a:pt x="577" y="447"/>
                    </a:lnTo>
                    <a:lnTo>
                      <a:pt x="604" y="420"/>
                    </a:lnTo>
                    <a:lnTo>
                      <a:pt x="628" y="398"/>
                    </a:lnTo>
                    <a:lnTo>
                      <a:pt x="651" y="370"/>
                    </a:lnTo>
                    <a:lnTo>
                      <a:pt x="680" y="333"/>
                    </a:lnTo>
                    <a:lnTo>
                      <a:pt x="708" y="286"/>
                    </a:lnTo>
                    <a:lnTo>
                      <a:pt x="682" y="245"/>
                    </a:lnTo>
                    <a:lnTo>
                      <a:pt x="658" y="210"/>
                    </a:lnTo>
                    <a:lnTo>
                      <a:pt x="638" y="185"/>
                    </a:lnTo>
                    <a:lnTo>
                      <a:pt x="616" y="161"/>
                    </a:lnTo>
                    <a:lnTo>
                      <a:pt x="592" y="138"/>
                    </a:lnTo>
                    <a:lnTo>
                      <a:pt x="572" y="120"/>
                    </a:lnTo>
                    <a:lnTo>
                      <a:pt x="552" y="103"/>
                    </a:lnTo>
                    <a:lnTo>
                      <a:pt x="528" y="85"/>
                    </a:lnTo>
                    <a:lnTo>
                      <a:pt x="506" y="72"/>
                    </a:lnTo>
                    <a:lnTo>
                      <a:pt x="480" y="58"/>
                    </a:lnTo>
                    <a:lnTo>
                      <a:pt x="451" y="43"/>
                    </a:lnTo>
                    <a:lnTo>
                      <a:pt x="415" y="29"/>
                    </a:lnTo>
                    <a:lnTo>
                      <a:pt x="385" y="20"/>
                    </a:lnTo>
                    <a:lnTo>
                      <a:pt x="350" y="11"/>
                    </a:lnTo>
                    <a:lnTo>
                      <a:pt x="313" y="5"/>
                    </a:lnTo>
                    <a:lnTo>
                      <a:pt x="278" y="1"/>
                    </a:lnTo>
                    <a:lnTo>
                      <a:pt x="253" y="1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67" name="Freeform 42"/>
              <p:cNvSpPr>
                <a:spLocks noChangeAspect="1"/>
              </p:cNvSpPr>
              <p:nvPr/>
            </p:nvSpPr>
            <p:spPr bwMode="auto">
              <a:xfrm>
                <a:off x="750" y="2326"/>
                <a:ext cx="76" cy="573"/>
              </a:xfrm>
              <a:custGeom>
                <a:avLst/>
                <a:gdLst>
                  <a:gd name="T0" fmla="*/ 3 w 76"/>
                  <a:gd name="T1" fmla="*/ 0 h 573"/>
                  <a:gd name="T2" fmla="*/ 30 w 76"/>
                  <a:gd name="T3" fmla="*/ 71 h 573"/>
                  <a:gd name="T4" fmla="*/ 48 w 76"/>
                  <a:gd name="T5" fmla="*/ 135 h 573"/>
                  <a:gd name="T6" fmla="*/ 62 w 76"/>
                  <a:gd name="T7" fmla="*/ 194 h 573"/>
                  <a:gd name="T8" fmla="*/ 75 w 76"/>
                  <a:gd name="T9" fmla="*/ 279 h 573"/>
                  <a:gd name="T10" fmla="*/ 66 w 76"/>
                  <a:gd name="T11" fmla="*/ 354 h 573"/>
                  <a:gd name="T12" fmla="*/ 54 w 76"/>
                  <a:gd name="T13" fmla="*/ 411 h 573"/>
                  <a:gd name="T14" fmla="*/ 35 w 76"/>
                  <a:gd name="T15" fmla="*/ 488 h 573"/>
                  <a:gd name="T16" fmla="*/ 0 w 76"/>
                  <a:gd name="T17" fmla="*/ 573 h 5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6"/>
                  <a:gd name="T28" fmla="*/ 0 h 573"/>
                  <a:gd name="T29" fmla="*/ 76 w 76"/>
                  <a:gd name="T30" fmla="*/ 573 h 5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6" h="573">
                    <a:moveTo>
                      <a:pt x="3" y="0"/>
                    </a:moveTo>
                    <a:cubicBezTo>
                      <a:pt x="7" y="12"/>
                      <a:pt x="23" y="49"/>
                      <a:pt x="30" y="71"/>
                    </a:cubicBezTo>
                    <a:cubicBezTo>
                      <a:pt x="37" y="93"/>
                      <a:pt x="43" y="115"/>
                      <a:pt x="48" y="135"/>
                    </a:cubicBezTo>
                    <a:cubicBezTo>
                      <a:pt x="53" y="155"/>
                      <a:pt x="58" y="170"/>
                      <a:pt x="62" y="194"/>
                    </a:cubicBezTo>
                    <a:cubicBezTo>
                      <a:pt x="66" y="218"/>
                      <a:pt x="74" y="252"/>
                      <a:pt x="75" y="279"/>
                    </a:cubicBezTo>
                    <a:cubicBezTo>
                      <a:pt x="76" y="306"/>
                      <a:pt x="69" y="332"/>
                      <a:pt x="66" y="354"/>
                    </a:cubicBezTo>
                    <a:cubicBezTo>
                      <a:pt x="63" y="376"/>
                      <a:pt x="59" y="389"/>
                      <a:pt x="54" y="411"/>
                    </a:cubicBezTo>
                    <a:cubicBezTo>
                      <a:pt x="49" y="433"/>
                      <a:pt x="44" y="461"/>
                      <a:pt x="35" y="488"/>
                    </a:cubicBezTo>
                    <a:cubicBezTo>
                      <a:pt x="26" y="515"/>
                      <a:pt x="7" y="555"/>
                      <a:pt x="0" y="573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2053" name="Line 43"/>
            <p:cNvSpPr>
              <a:spLocks noChangeShapeType="1"/>
            </p:cNvSpPr>
            <p:nvPr/>
          </p:nvSpPr>
          <p:spPr bwMode="auto">
            <a:xfrm>
              <a:off x="4192" y="1152"/>
              <a:ext cx="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54" name="Line 44"/>
            <p:cNvSpPr>
              <a:spLocks noChangeShapeType="1"/>
            </p:cNvSpPr>
            <p:nvPr/>
          </p:nvSpPr>
          <p:spPr bwMode="auto">
            <a:xfrm>
              <a:off x="4200" y="1624"/>
              <a:ext cx="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55" name="Line 45"/>
            <p:cNvSpPr>
              <a:spLocks noChangeShapeType="1"/>
            </p:cNvSpPr>
            <p:nvPr/>
          </p:nvSpPr>
          <p:spPr bwMode="auto">
            <a:xfrm>
              <a:off x="3136" y="1064"/>
              <a:ext cx="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56" name="Line 46"/>
            <p:cNvSpPr>
              <a:spLocks noChangeShapeType="1"/>
            </p:cNvSpPr>
            <p:nvPr/>
          </p:nvSpPr>
          <p:spPr bwMode="auto">
            <a:xfrm>
              <a:off x="3136" y="1216"/>
              <a:ext cx="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57" name="Line 47"/>
            <p:cNvSpPr>
              <a:spLocks noChangeShapeType="1"/>
            </p:cNvSpPr>
            <p:nvPr/>
          </p:nvSpPr>
          <p:spPr bwMode="auto">
            <a:xfrm flipH="1">
              <a:off x="3656" y="1552"/>
              <a:ext cx="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58" name="Line 48"/>
            <p:cNvSpPr>
              <a:spLocks noChangeShapeType="1"/>
            </p:cNvSpPr>
            <p:nvPr/>
          </p:nvSpPr>
          <p:spPr bwMode="auto">
            <a:xfrm flipH="1">
              <a:off x="3424" y="1704"/>
              <a:ext cx="4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59" name="Line 49"/>
            <p:cNvSpPr>
              <a:spLocks noChangeShapeType="1"/>
            </p:cNvSpPr>
            <p:nvPr/>
          </p:nvSpPr>
          <p:spPr bwMode="auto">
            <a:xfrm flipV="1">
              <a:off x="3648" y="121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60" name="Line 50"/>
            <p:cNvSpPr>
              <a:spLocks noChangeShapeType="1"/>
            </p:cNvSpPr>
            <p:nvPr/>
          </p:nvSpPr>
          <p:spPr bwMode="auto">
            <a:xfrm flipV="1">
              <a:off x="3424" y="1072"/>
              <a:ext cx="0" cy="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61" name="Freeform 51"/>
            <p:cNvSpPr>
              <a:spLocks noChangeAspect="1"/>
            </p:cNvSpPr>
            <p:nvPr/>
          </p:nvSpPr>
          <p:spPr bwMode="auto">
            <a:xfrm>
              <a:off x="3403" y="1038"/>
              <a:ext cx="46" cy="47"/>
            </a:xfrm>
            <a:custGeom>
              <a:avLst/>
              <a:gdLst>
                <a:gd name="T0" fmla="*/ 25 w 62"/>
                <a:gd name="T1" fmla="*/ 13 h 64"/>
                <a:gd name="T2" fmla="*/ 24 w 62"/>
                <a:gd name="T3" fmla="*/ 16 h 64"/>
                <a:gd name="T4" fmla="*/ 23 w 62"/>
                <a:gd name="T5" fmla="*/ 19 h 64"/>
                <a:gd name="T6" fmla="*/ 22 w 62"/>
                <a:gd name="T7" fmla="*/ 22 h 64"/>
                <a:gd name="T8" fmla="*/ 18 w 62"/>
                <a:gd name="T9" fmla="*/ 25 h 64"/>
                <a:gd name="T10" fmla="*/ 14 w 62"/>
                <a:gd name="T11" fmla="*/ 26 h 64"/>
                <a:gd name="T12" fmla="*/ 11 w 62"/>
                <a:gd name="T13" fmla="*/ 26 h 64"/>
                <a:gd name="T14" fmla="*/ 7 w 62"/>
                <a:gd name="T15" fmla="*/ 25 h 64"/>
                <a:gd name="T16" fmla="*/ 4 w 62"/>
                <a:gd name="T17" fmla="*/ 22 h 64"/>
                <a:gd name="T18" fmla="*/ 2 w 62"/>
                <a:gd name="T19" fmla="*/ 19 h 64"/>
                <a:gd name="T20" fmla="*/ 1 w 62"/>
                <a:gd name="T21" fmla="*/ 16 h 64"/>
                <a:gd name="T22" fmla="*/ 0 w 62"/>
                <a:gd name="T23" fmla="*/ 13 h 64"/>
                <a:gd name="T24" fmla="*/ 1 w 62"/>
                <a:gd name="T25" fmla="*/ 9 h 64"/>
                <a:gd name="T26" fmla="*/ 2 w 62"/>
                <a:gd name="T27" fmla="*/ 5 h 64"/>
                <a:gd name="T28" fmla="*/ 4 w 62"/>
                <a:gd name="T29" fmla="*/ 3 h 64"/>
                <a:gd name="T30" fmla="*/ 7 w 62"/>
                <a:gd name="T31" fmla="*/ 1 h 64"/>
                <a:gd name="T32" fmla="*/ 11 w 62"/>
                <a:gd name="T33" fmla="*/ 0 h 64"/>
                <a:gd name="T34" fmla="*/ 14 w 62"/>
                <a:gd name="T35" fmla="*/ 0 h 64"/>
                <a:gd name="T36" fmla="*/ 18 w 62"/>
                <a:gd name="T37" fmla="*/ 1 h 64"/>
                <a:gd name="T38" fmla="*/ 22 w 62"/>
                <a:gd name="T39" fmla="*/ 3 h 64"/>
                <a:gd name="T40" fmla="*/ 23 w 62"/>
                <a:gd name="T41" fmla="*/ 5 h 64"/>
                <a:gd name="T42" fmla="*/ 24 w 62"/>
                <a:gd name="T43" fmla="*/ 9 h 64"/>
                <a:gd name="T44" fmla="*/ 25 w 62"/>
                <a:gd name="T45" fmla="*/ 13 h 64"/>
                <a:gd name="T46" fmla="*/ 25 w 62"/>
                <a:gd name="T47" fmla="*/ 13 h 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64"/>
                <a:gd name="T74" fmla="*/ 62 w 62"/>
                <a:gd name="T75" fmla="*/ 64 h 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64">
                  <a:moveTo>
                    <a:pt x="62" y="32"/>
                  </a:moveTo>
                  <a:lnTo>
                    <a:pt x="61" y="41"/>
                  </a:lnTo>
                  <a:lnTo>
                    <a:pt x="57" y="49"/>
                  </a:lnTo>
                  <a:lnTo>
                    <a:pt x="52" y="56"/>
                  </a:lnTo>
                  <a:lnTo>
                    <a:pt x="44" y="62"/>
                  </a:lnTo>
                  <a:lnTo>
                    <a:pt x="35" y="64"/>
                  </a:lnTo>
                  <a:lnTo>
                    <a:pt x="27" y="64"/>
                  </a:lnTo>
                  <a:lnTo>
                    <a:pt x="18" y="62"/>
                  </a:lnTo>
                  <a:lnTo>
                    <a:pt x="10" y="56"/>
                  </a:lnTo>
                  <a:lnTo>
                    <a:pt x="5" y="49"/>
                  </a:lnTo>
                  <a:lnTo>
                    <a:pt x="1" y="41"/>
                  </a:lnTo>
                  <a:lnTo>
                    <a:pt x="0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4" y="2"/>
                  </a:lnTo>
                  <a:lnTo>
                    <a:pt x="52" y="8"/>
                  </a:lnTo>
                  <a:lnTo>
                    <a:pt x="57" y="14"/>
                  </a:lnTo>
                  <a:lnTo>
                    <a:pt x="61" y="2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0000"/>
            </a:solidFill>
            <a:ln w="412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62" name="Text Box 52"/>
            <p:cNvSpPr txBox="1">
              <a:spLocks noChangeArrowheads="1"/>
            </p:cNvSpPr>
            <p:nvPr/>
          </p:nvSpPr>
          <p:spPr bwMode="auto">
            <a:xfrm>
              <a:off x="2902" y="90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X</a:t>
              </a:r>
            </a:p>
          </p:txBody>
        </p:sp>
        <p:sp>
          <p:nvSpPr>
            <p:cNvPr id="42063" name="Text Box 53"/>
            <p:cNvSpPr txBox="1">
              <a:spLocks noChangeArrowheads="1"/>
            </p:cNvSpPr>
            <p:nvPr/>
          </p:nvSpPr>
          <p:spPr bwMode="auto">
            <a:xfrm>
              <a:off x="2902" y="109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Y</a:t>
              </a:r>
            </a:p>
          </p:txBody>
        </p:sp>
        <p:sp>
          <p:nvSpPr>
            <p:cNvPr id="42064" name="Text Box 54"/>
            <p:cNvSpPr txBox="1">
              <a:spLocks noChangeArrowheads="1"/>
            </p:cNvSpPr>
            <p:nvPr/>
          </p:nvSpPr>
          <p:spPr bwMode="auto">
            <a:xfrm>
              <a:off x="4614" y="1482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C</a:t>
              </a:r>
            </a:p>
          </p:txBody>
        </p:sp>
        <p:sp>
          <p:nvSpPr>
            <p:cNvPr id="42065" name="Text Box 55"/>
            <p:cNvSpPr txBox="1">
              <a:spLocks noChangeArrowheads="1"/>
            </p:cNvSpPr>
            <p:nvPr/>
          </p:nvSpPr>
          <p:spPr bwMode="auto">
            <a:xfrm>
              <a:off x="4598" y="1002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/>
                <a:t>S</a:t>
              </a:r>
            </a:p>
          </p:txBody>
        </p:sp>
      </p:grpSp>
      <p:grpSp>
        <p:nvGrpSpPr>
          <p:cNvPr id="41993" name="Group 56"/>
          <p:cNvGrpSpPr>
            <a:grpSpLocks/>
          </p:cNvGrpSpPr>
          <p:nvPr/>
        </p:nvGrpSpPr>
        <p:grpSpPr bwMode="auto">
          <a:xfrm>
            <a:off x="3870325" y="3571875"/>
            <a:ext cx="4121150" cy="1981200"/>
            <a:chOff x="2438" y="2250"/>
            <a:chExt cx="2596" cy="1248"/>
          </a:xfrm>
        </p:grpSpPr>
        <p:grpSp>
          <p:nvGrpSpPr>
            <p:cNvPr id="41995" name="Group 57"/>
            <p:cNvGrpSpPr>
              <a:grpSpLocks/>
            </p:cNvGrpSpPr>
            <p:nvPr/>
          </p:nvGrpSpPr>
          <p:grpSpPr bwMode="auto">
            <a:xfrm>
              <a:off x="4373" y="2270"/>
              <a:ext cx="250" cy="242"/>
              <a:chOff x="3540" y="2114"/>
              <a:chExt cx="250" cy="242"/>
            </a:xfrm>
          </p:grpSpPr>
          <p:sp>
            <p:nvSpPr>
              <p:cNvPr id="42048" name="AutoShape 58"/>
              <p:cNvSpPr>
                <a:spLocks noChangeAspect="1" noChangeArrowheads="1"/>
              </p:cNvSpPr>
              <p:nvPr/>
            </p:nvSpPr>
            <p:spPr bwMode="auto">
              <a:xfrm rot="5400000">
                <a:off x="3516" y="2138"/>
                <a:ext cx="242" cy="194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9" name="Oval 59"/>
              <p:cNvSpPr>
                <a:spLocks noChangeAspect="1" noChangeArrowheads="1"/>
              </p:cNvSpPr>
              <p:nvPr/>
            </p:nvSpPr>
            <p:spPr bwMode="auto">
              <a:xfrm>
                <a:off x="3742" y="2211"/>
                <a:ext cx="48" cy="4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1996" name="Group 60"/>
            <p:cNvGrpSpPr>
              <a:grpSpLocks/>
            </p:cNvGrpSpPr>
            <p:nvPr/>
          </p:nvGrpSpPr>
          <p:grpSpPr bwMode="auto">
            <a:xfrm>
              <a:off x="2948" y="2831"/>
              <a:ext cx="410" cy="290"/>
              <a:chOff x="3876" y="1999"/>
              <a:chExt cx="410" cy="290"/>
            </a:xfrm>
          </p:grpSpPr>
          <p:sp>
            <p:nvSpPr>
              <p:cNvPr id="42046" name="AutoShape 61"/>
              <p:cNvSpPr>
                <a:spLocks noChangeAspect="1" noChangeArrowheads="1"/>
              </p:cNvSpPr>
              <p:nvPr/>
            </p:nvSpPr>
            <p:spPr bwMode="auto">
              <a:xfrm>
                <a:off x="3876" y="1999"/>
                <a:ext cx="357" cy="290"/>
              </a:xfrm>
              <a:prstGeom prst="flowChartDelay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7" name="Oval 62"/>
              <p:cNvSpPr>
                <a:spLocks noChangeAspect="1" noChangeArrowheads="1"/>
              </p:cNvSpPr>
              <p:nvPr/>
            </p:nvSpPr>
            <p:spPr bwMode="auto">
              <a:xfrm>
                <a:off x="4234" y="2119"/>
                <a:ext cx="52" cy="52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1997" name="Group 63"/>
            <p:cNvGrpSpPr>
              <a:grpSpLocks/>
            </p:cNvGrpSpPr>
            <p:nvPr/>
          </p:nvGrpSpPr>
          <p:grpSpPr bwMode="auto">
            <a:xfrm>
              <a:off x="3644" y="2535"/>
              <a:ext cx="410" cy="882"/>
              <a:chOff x="3644" y="2535"/>
              <a:chExt cx="410" cy="882"/>
            </a:xfrm>
          </p:grpSpPr>
          <p:grpSp>
            <p:nvGrpSpPr>
              <p:cNvPr id="42040" name="Group 64"/>
              <p:cNvGrpSpPr>
                <a:grpSpLocks/>
              </p:cNvGrpSpPr>
              <p:nvPr/>
            </p:nvGrpSpPr>
            <p:grpSpPr bwMode="auto">
              <a:xfrm>
                <a:off x="3644" y="2535"/>
                <a:ext cx="410" cy="290"/>
                <a:chOff x="3876" y="1999"/>
                <a:chExt cx="410" cy="290"/>
              </a:xfrm>
            </p:grpSpPr>
            <p:sp>
              <p:nvSpPr>
                <p:cNvPr id="42044" name="AutoShape 65"/>
                <p:cNvSpPr>
                  <a:spLocks noChangeAspect="1" noChangeArrowheads="1"/>
                </p:cNvSpPr>
                <p:nvPr/>
              </p:nvSpPr>
              <p:spPr bwMode="auto">
                <a:xfrm>
                  <a:off x="3876" y="1999"/>
                  <a:ext cx="357" cy="290"/>
                </a:xfrm>
                <a:prstGeom prst="flowChartDelay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45" name="Oval 66"/>
                <p:cNvSpPr>
                  <a:spLocks noChangeAspect="1" noChangeArrowheads="1"/>
                </p:cNvSpPr>
                <p:nvPr/>
              </p:nvSpPr>
              <p:spPr bwMode="auto">
                <a:xfrm>
                  <a:off x="4234" y="2119"/>
                  <a:ext cx="52" cy="52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2041" name="Group 67"/>
              <p:cNvGrpSpPr>
                <a:grpSpLocks/>
              </p:cNvGrpSpPr>
              <p:nvPr/>
            </p:nvGrpSpPr>
            <p:grpSpPr bwMode="auto">
              <a:xfrm>
                <a:off x="3644" y="3127"/>
                <a:ext cx="410" cy="290"/>
                <a:chOff x="3876" y="1999"/>
                <a:chExt cx="410" cy="290"/>
              </a:xfrm>
            </p:grpSpPr>
            <p:sp>
              <p:nvSpPr>
                <p:cNvPr id="42042" name="AutoShape 68"/>
                <p:cNvSpPr>
                  <a:spLocks noChangeAspect="1" noChangeArrowheads="1"/>
                </p:cNvSpPr>
                <p:nvPr/>
              </p:nvSpPr>
              <p:spPr bwMode="auto">
                <a:xfrm>
                  <a:off x="3876" y="1999"/>
                  <a:ext cx="357" cy="290"/>
                </a:xfrm>
                <a:prstGeom prst="flowChartDelay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43" name="Oval 69"/>
                <p:cNvSpPr>
                  <a:spLocks noChangeAspect="1" noChangeArrowheads="1"/>
                </p:cNvSpPr>
                <p:nvPr/>
              </p:nvSpPr>
              <p:spPr bwMode="auto">
                <a:xfrm>
                  <a:off x="4234" y="2119"/>
                  <a:ext cx="52" cy="52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1998" name="Group 70"/>
            <p:cNvGrpSpPr>
              <a:grpSpLocks/>
            </p:cNvGrpSpPr>
            <p:nvPr/>
          </p:nvGrpSpPr>
          <p:grpSpPr bwMode="auto">
            <a:xfrm>
              <a:off x="4210" y="2831"/>
              <a:ext cx="410" cy="290"/>
              <a:chOff x="3876" y="1999"/>
              <a:chExt cx="410" cy="290"/>
            </a:xfrm>
          </p:grpSpPr>
          <p:sp>
            <p:nvSpPr>
              <p:cNvPr id="42038" name="AutoShape 71"/>
              <p:cNvSpPr>
                <a:spLocks noChangeAspect="1" noChangeArrowheads="1"/>
              </p:cNvSpPr>
              <p:nvPr/>
            </p:nvSpPr>
            <p:spPr bwMode="auto">
              <a:xfrm>
                <a:off x="3876" y="1999"/>
                <a:ext cx="357" cy="290"/>
              </a:xfrm>
              <a:prstGeom prst="flowChartDelay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9" name="Oval 72"/>
              <p:cNvSpPr>
                <a:spLocks noChangeAspect="1" noChangeArrowheads="1"/>
              </p:cNvSpPr>
              <p:nvPr/>
            </p:nvSpPr>
            <p:spPr bwMode="auto">
              <a:xfrm>
                <a:off x="4234" y="2119"/>
                <a:ext cx="52" cy="52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1999" name="Group 73"/>
            <p:cNvGrpSpPr>
              <a:grpSpLocks/>
            </p:cNvGrpSpPr>
            <p:nvPr/>
          </p:nvGrpSpPr>
          <p:grpSpPr bwMode="auto">
            <a:xfrm>
              <a:off x="4056" y="2673"/>
              <a:ext cx="147" cy="219"/>
              <a:chOff x="4056" y="2673"/>
              <a:chExt cx="147" cy="219"/>
            </a:xfrm>
          </p:grpSpPr>
          <p:sp>
            <p:nvSpPr>
              <p:cNvPr id="42035" name="Line 74"/>
              <p:cNvSpPr>
                <a:spLocks noChangeShapeType="1"/>
              </p:cNvSpPr>
              <p:nvPr/>
            </p:nvSpPr>
            <p:spPr bwMode="auto">
              <a:xfrm>
                <a:off x="4056" y="2673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36" name="Line 75"/>
              <p:cNvSpPr>
                <a:spLocks noChangeShapeType="1"/>
              </p:cNvSpPr>
              <p:nvPr/>
            </p:nvSpPr>
            <p:spPr bwMode="auto">
              <a:xfrm>
                <a:off x="4128" y="2892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37" name="Line 76"/>
              <p:cNvSpPr>
                <a:spLocks noChangeShapeType="1"/>
              </p:cNvSpPr>
              <p:nvPr/>
            </p:nvSpPr>
            <p:spPr bwMode="auto">
              <a:xfrm>
                <a:off x="4131" y="2673"/>
                <a:ext cx="0" cy="2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2000" name="Group 77"/>
            <p:cNvGrpSpPr>
              <a:grpSpLocks/>
            </p:cNvGrpSpPr>
            <p:nvPr/>
          </p:nvGrpSpPr>
          <p:grpSpPr bwMode="auto">
            <a:xfrm flipV="1">
              <a:off x="4065" y="3054"/>
              <a:ext cx="147" cy="219"/>
              <a:chOff x="4056" y="2673"/>
              <a:chExt cx="147" cy="219"/>
            </a:xfrm>
          </p:grpSpPr>
          <p:sp>
            <p:nvSpPr>
              <p:cNvPr id="42032" name="Line 78"/>
              <p:cNvSpPr>
                <a:spLocks noChangeShapeType="1"/>
              </p:cNvSpPr>
              <p:nvPr/>
            </p:nvSpPr>
            <p:spPr bwMode="auto">
              <a:xfrm>
                <a:off x="4056" y="2673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33" name="Line 79"/>
              <p:cNvSpPr>
                <a:spLocks noChangeShapeType="1"/>
              </p:cNvSpPr>
              <p:nvPr/>
            </p:nvSpPr>
            <p:spPr bwMode="auto">
              <a:xfrm>
                <a:off x="4128" y="2892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34" name="Line 80"/>
              <p:cNvSpPr>
                <a:spLocks noChangeShapeType="1"/>
              </p:cNvSpPr>
              <p:nvPr/>
            </p:nvSpPr>
            <p:spPr bwMode="auto">
              <a:xfrm>
                <a:off x="4131" y="2673"/>
                <a:ext cx="0" cy="2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2001" name="Group 81"/>
            <p:cNvGrpSpPr>
              <a:grpSpLocks/>
            </p:cNvGrpSpPr>
            <p:nvPr/>
          </p:nvGrpSpPr>
          <p:grpSpPr bwMode="auto">
            <a:xfrm>
              <a:off x="3492" y="2982"/>
              <a:ext cx="147" cy="219"/>
              <a:chOff x="4056" y="2673"/>
              <a:chExt cx="147" cy="219"/>
            </a:xfrm>
          </p:grpSpPr>
          <p:sp>
            <p:nvSpPr>
              <p:cNvPr id="42029" name="Line 82"/>
              <p:cNvSpPr>
                <a:spLocks noChangeShapeType="1"/>
              </p:cNvSpPr>
              <p:nvPr/>
            </p:nvSpPr>
            <p:spPr bwMode="auto">
              <a:xfrm>
                <a:off x="4056" y="2673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30" name="Line 83"/>
              <p:cNvSpPr>
                <a:spLocks noChangeShapeType="1"/>
              </p:cNvSpPr>
              <p:nvPr/>
            </p:nvSpPr>
            <p:spPr bwMode="auto">
              <a:xfrm>
                <a:off x="4128" y="2892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31" name="Line 84"/>
              <p:cNvSpPr>
                <a:spLocks noChangeShapeType="1"/>
              </p:cNvSpPr>
              <p:nvPr/>
            </p:nvSpPr>
            <p:spPr bwMode="auto">
              <a:xfrm>
                <a:off x="4131" y="2673"/>
                <a:ext cx="0" cy="2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2002" name="Group 85"/>
            <p:cNvGrpSpPr>
              <a:grpSpLocks/>
            </p:cNvGrpSpPr>
            <p:nvPr/>
          </p:nvGrpSpPr>
          <p:grpSpPr bwMode="auto">
            <a:xfrm flipV="1">
              <a:off x="3492" y="2763"/>
              <a:ext cx="147" cy="219"/>
              <a:chOff x="4056" y="2673"/>
              <a:chExt cx="147" cy="219"/>
            </a:xfrm>
          </p:grpSpPr>
          <p:sp>
            <p:nvSpPr>
              <p:cNvPr id="42026" name="Line 86"/>
              <p:cNvSpPr>
                <a:spLocks noChangeShapeType="1"/>
              </p:cNvSpPr>
              <p:nvPr/>
            </p:nvSpPr>
            <p:spPr bwMode="auto">
              <a:xfrm>
                <a:off x="4056" y="2673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7" name="Line 87"/>
              <p:cNvSpPr>
                <a:spLocks noChangeShapeType="1"/>
              </p:cNvSpPr>
              <p:nvPr/>
            </p:nvSpPr>
            <p:spPr bwMode="auto">
              <a:xfrm>
                <a:off x="4128" y="2892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8" name="Line 88"/>
              <p:cNvSpPr>
                <a:spLocks noChangeShapeType="1"/>
              </p:cNvSpPr>
              <p:nvPr/>
            </p:nvSpPr>
            <p:spPr bwMode="auto">
              <a:xfrm>
                <a:off x="4131" y="2673"/>
                <a:ext cx="0" cy="2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2003" name="Line 89"/>
            <p:cNvSpPr>
              <a:spLocks noChangeShapeType="1"/>
            </p:cNvSpPr>
            <p:nvPr/>
          </p:nvSpPr>
          <p:spPr bwMode="auto">
            <a:xfrm flipH="1">
              <a:off x="3357" y="2982"/>
              <a:ext cx="1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4" name="Line 90"/>
            <p:cNvSpPr>
              <a:spLocks noChangeShapeType="1"/>
            </p:cNvSpPr>
            <p:nvPr/>
          </p:nvSpPr>
          <p:spPr bwMode="auto">
            <a:xfrm flipV="1">
              <a:off x="3567" y="2385"/>
              <a:ext cx="0" cy="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5" name="Line 91"/>
            <p:cNvSpPr>
              <a:spLocks noChangeShapeType="1"/>
            </p:cNvSpPr>
            <p:nvPr/>
          </p:nvSpPr>
          <p:spPr bwMode="auto">
            <a:xfrm flipH="1">
              <a:off x="3564" y="2385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6" name="Line 92"/>
            <p:cNvSpPr>
              <a:spLocks noChangeShapeType="1"/>
            </p:cNvSpPr>
            <p:nvPr/>
          </p:nvSpPr>
          <p:spPr bwMode="auto">
            <a:xfrm>
              <a:off x="4629" y="2391"/>
              <a:ext cx="18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7" name="Line 93"/>
            <p:cNvSpPr>
              <a:spLocks noChangeShapeType="1"/>
            </p:cNvSpPr>
            <p:nvPr/>
          </p:nvSpPr>
          <p:spPr bwMode="auto">
            <a:xfrm>
              <a:off x="4626" y="2976"/>
              <a:ext cx="18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8" name="Line 94"/>
            <p:cNvSpPr>
              <a:spLocks noChangeShapeType="1"/>
            </p:cNvSpPr>
            <p:nvPr/>
          </p:nvSpPr>
          <p:spPr bwMode="auto">
            <a:xfrm flipH="1">
              <a:off x="2655" y="2592"/>
              <a:ext cx="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9" name="Line 95"/>
            <p:cNvSpPr>
              <a:spLocks noChangeShapeType="1"/>
            </p:cNvSpPr>
            <p:nvPr/>
          </p:nvSpPr>
          <p:spPr bwMode="auto">
            <a:xfrm flipH="1">
              <a:off x="2664" y="3342"/>
              <a:ext cx="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2010" name="Group 96"/>
            <p:cNvGrpSpPr>
              <a:grpSpLocks/>
            </p:cNvGrpSpPr>
            <p:nvPr/>
          </p:nvGrpSpPr>
          <p:grpSpPr bwMode="auto">
            <a:xfrm>
              <a:off x="2769" y="2592"/>
              <a:ext cx="180" cy="300"/>
              <a:chOff x="4056" y="2673"/>
              <a:chExt cx="147" cy="219"/>
            </a:xfrm>
          </p:grpSpPr>
          <p:sp>
            <p:nvSpPr>
              <p:cNvPr id="42023" name="Line 97"/>
              <p:cNvSpPr>
                <a:spLocks noChangeShapeType="1"/>
              </p:cNvSpPr>
              <p:nvPr/>
            </p:nvSpPr>
            <p:spPr bwMode="auto">
              <a:xfrm>
                <a:off x="4056" y="2673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4" name="Line 98"/>
              <p:cNvSpPr>
                <a:spLocks noChangeShapeType="1"/>
              </p:cNvSpPr>
              <p:nvPr/>
            </p:nvSpPr>
            <p:spPr bwMode="auto">
              <a:xfrm>
                <a:off x="4128" y="2892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5" name="Line 99"/>
              <p:cNvSpPr>
                <a:spLocks noChangeShapeType="1"/>
              </p:cNvSpPr>
              <p:nvPr/>
            </p:nvSpPr>
            <p:spPr bwMode="auto">
              <a:xfrm>
                <a:off x="4131" y="2673"/>
                <a:ext cx="0" cy="2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2011" name="Group 100"/>
            <p:cNvGrpSpPr>
              <a:grpSpLocks/>
            </p:cNvGrpSpPr>
            <p:nvPr/>
          </p:nvGrpSpPr>
          <p:grpSpPr bwMode="auto">
            <a:xfrm flipV="1">
              <a:off x="2766" y="3057"/>
              <a:ext cx="177" cy="285"/>
              <a:chOff x="4056" y="2673"/>
              <a:chExt cx="147" cy="219"/>
            </a:xfrm>
          </p:grpSpPr>
          <p:sp>
            <p:nvSpPr>
              <p:cNvPr id="42020" name="Line 101"/>
              <p:cNvSpPr>
                <a:spLocks noChangeShapeType="1"/>
              </p:cNvSpPr>
              <p:nvPr/>
            </p:nvSpPr>
            <p:spPr bwMode="auto">
              <a:xfrm>
                <a:off x="4056" y="2673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1" name="Line 102"/>
              <p:cNvSpPr>
                <a:spLocks noChangeShapeType="1"/>
              </p:cNvSpPr>
              <p:nvPr/>
            </p:nvSpPr>
            <p:spPr bwMode="auto">
              <a:xfrm>
                <a:off x="4128" y="2892"/>
                <a:ext cx="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2" name="Line 103"/>
              <p:cNvSpPr>
                <a:spLocks noChangeShapeType="1"/>
              </p:cNvSpPr>
              <p:nvPr/>
            </p:nvSpPr>
            <p:spPr bwMode="auto">
              <a:xfrm>
                <a:off x="4131" y="2673"/>
                <a:ext cx="0" cy="2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2012" name="Freeform 104"/>
            <p:cNvSpPr>
              <a:spLocks noChangeAspect="1"/>
            </p:cNvSpPr>
            <p:nvPr/>
          </p:nvSpPr>
          <p:spPr bwMode="auto">
            <a:xfrm>
              <a:off x="2842" y="2574"/>
              <a:ext cx="35" cy="36"/>
            </a:xfrm>
            <a:custGeom>
              <a:avLst/>
              <a:gdLst>
                <a:gd name="T0" fmla="*/ 11 w 62"/>
                <a:gd name="T1" fmla="*/ 6 h 64"/>
                <a:gd name="T2" fmla="*/ 11 w 62"/>
                <a:gd name="T3" fmla="*/ 7 h 64"/>
                <a:gd name="T4" fmla="*/ 10 w 62"/>
                <a:gd name="T5" fmla="*/ 9 h 64"/>
                <a:gd name="T6" fmla="*/ 9 w 62"/>
                <a:gd name="T7" fmla="*/ 10 h 64"/>
                <a:gd name="T8" fmla="*/ 8 w 62"/>
                <a:gd name="T9" fmla="*/ 11 h 64"/>
                <a:gd name="T10" fmla="*/ 6 w 62"/>
                <a:gd name="T11" fmla="*/ 11 h 64"/>
                <a:gd name="T12" fmla="*/ 5 w 62"/>
                <a:gd name="T13" fmla="*/ 11 h 64"/>
                <a:gd name="T14" fmla="*/ 3 w 62"/>
                <a:gd name="T15" fmla="*/ 11 h 64"/>
                <a:gd name="T16" fmla="*/ 2 w 62"/>
                <a:gd name="T17" fmla="*/ 10 h 64"/>
                <a:gd name="T18" fmla="*/ 1 w 62"/>
                <a:gd name="T19" fmla="*/ 9 h 64"/>
                <a:gd name="T20" fmla="*/ 1 w 62"/>
                <a:gd name="T21" fmla="*/ 7 h 64"/>
                <a:gd name="T22" fmla="*/ 0 w 62"/>
                <a:gd name="T23" fmla="*/ 6 h 64"/>
                <a:gd name="T24" fmla="*/ 1 w 62"/>
                <a:gd name="T25" fmla="*/ 4 h 64"/>
                <a:gd name="T26" fmla="*/ 1 w 62"/>
                <a:gd name="T27" fmla="*/ 3 h 64"/>
                <a:gd name="T28" fmla="*/ 2 w 62"/>
                <a:gd name="T29" fmla="*/ 2 h 64"/>
                <a:gd name="T30" fmla="*/ 3 w 62"/>
                <a:gd name="T31" fmla="*/ 1 h 64"/>
                <a:gd name="T32" fmla="*/ 5 w 62"/>
                <a:gd name="T33" fmla="*/ 0 h 64"/>
                <a:gd name="T34" fmla="*/ 6 w 62"/>
                <a:gd name="T35" fmla="*/ 0 h 64"/>
                <a:gd name="T36" fmla="*/ 8 w 62"/>
                <a:gd name="T37" fmla="*/ 1 h 64"/>
                <a:gd name="T38" fmla="*/ 9 w 62"/>
                <a:gd name="T39" fmla="*/ 2 h 64"/>
                <a:gd name="T40" fmla="*/ 10 w 62"/>
                <a:gd name="T41" fmla="*/ 3 h 64"/>
                <a:gd name="T42" fmla="*/ 11 w 62"/>
                <a:gd name="T43" fmla="*/ 4 h 64"/>
                <a:gd name="T44" fmla="*/ 11 w 62"/>
                <a:gd name="T45" fmla="*/ 6 h 64"/>
                <a:gd name="T46" fmla="*/ 11 w 62"/>
                <a:gd name="T47" fmla="*/ 6 h 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64"/>
                <a:gd name="T74" fmla="*/ 62 w 62"/>
                <a:gd name="T75" fmla="*/ 64 h 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64">
                  <a:moveTo>
                    <a:pt x="62" y="32"/>
                  </a:moveTo>
                  <a:lnTo>
                    <a:pt x="61" y="41"/>
                  </a:lnTo>
                  <a:lnTo>
                    <a:pt x="57" y="49"/>
                  </a:lnTo>
                  <a:lnTo>
                    <a:pt x="52" y="56"/>
                  </a:lnTo>
                  <a:lnTo>
                    <a:pt x="44" y="62"/>
                  </a:lnTo>
                  <a:lnTo>
                    <a:pt x="35" y="64"/>
                  </a:lnTo>
                  <a:lnTo>
                    <a:pt x="27" y="64"/>
                  </a:lnTo>
                  <a:lnTo>
                    <a:pt x="18" y="62"/>
                  </a:lnTo>
                  <a:lnTo>
                    <a:pt x="10" y="56"/>
                  </a:lnTo>
                  <a:lnTo>
                    <a:pt x="5" y="49"/>
                  </a:lnTo>
                  <a:lnTo>
                    <a:pt x="1" y="41"/>
                  </a:lnTo>
                  <a:lnTo>
                    <a:pt x="0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4" y="2"/>
                  </a:lnTo>
                  <a:lnTo>
                    <a:pt x="52" y="8"/>
                  </a:lnTo>
                  <a:lnTo>
                    <a:pt x="57" y="14"/>
                  </a:lnTo>
                  <a:lnTo>
                    <a:pt x="61" y="2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0000"/>
            </a:solidFill>
            <a:ln w="412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3" name="Freeform 105"/>
            <p:cNvSpPr>
              <a:spLocks noChangeAspect="1"/>
            </p:cNvSpPr>
            <p:nvPr/>
          </p:nvSpPr>
          <p:spPr bwMode="auto">
            <a:xfrm>
              <a:off x="3547" y="2742"/>
              <a:ext cx="35" cy="36"/>
            </a:xfrm>
            <a:custGeom>
              <a:avLst/>
              <a:gdLst>
                <a:gd name="T0" fmla="*/ 11 w 62"/>
                <a:gd name="T1" fmla="*/ 6 h 64"/>
                <a:gd name="T2" fmla="*/ 11 w 62"/>
                <a:gd name="T3" fmla="*/ 7 h 64"/>
                <a:gd name="T4" fmla="*/ 10 w 62"/>
                <a:gd name="T5" fmla="*/ 9 h 64"/>
                <a:gd name="T6" fmla="*/ 9 w 62"/>
                <a:gd name="T7" fmla="*/ 10 h 64"/>
                <a:gd name="T8" fmla="*/ 8 w 62"/>
                <a:gd name="T9" fmla="*/ 11 h 64"/>
                <a:gd name="T10" fmla="*/ 6 w 62"/>
                <a:gd name="T11" fmla="*/ 11 h 64"/>
                <a:gd name="T12" fmla="*/ 5 w 62"/>
                <a:gd name="T13" fmla="*/ 11 h 64"/>
                <a:gd name="T14" fmla="*/ 3 w 62"/>
                <a:gd name="T15" fmla="*/ 11 h 64"/>
                <a:gd name="T16" fmla="*/ 2 w 62"/>
                <a:gd name="T17" fmla="*/ 10 h 64"/>
                <a:gd name="T18" fmla="*/ 1 w 62"/>
                <a:gd name="T19" fmla="*/ 9 h 64"/>
                <a:gd name="T20" fmla="*/ 1 w 62"/>
                <a:gd name="T21" fmla="*/ 7 h 64"/>
                <a:gd name="T22" fmla="*/ 0 w 62"/>
                <a:gd name="T23" fmla="*/ 6 h 64"/>
                <a:gd name="T24" fmla="*/ 1 w 62"/>
                <a:gd name="T25" fmla="*/ 4 h 64"/>
                <a:gd name="T26" fmla="*/ 1 w 62"/>
                <a:gd name="T27" fmla="*/ 3 h 64"/>
                <a:gd name="T28" fmla="*/ 2 w 62"/>
                <a:gd name="T29" fmla="*/ 2 h 64"/>
                <a:gd name="T30" fmla="*/ 3 w 62"/>
                <a:gd name="T31" fmla="*/ 1 h 64"/>
                <a:gd name="T32" fmla="*/ 5 w 62"/>
                <a:gd name="T33" fmla="*/ 0 h 64"/>
                <a:gd name="T34" fmla="*/ 6 w 62"/>
                <a:gd name="T35" fmla="*/ 0 h 64"/>
                <a:gd name="T36" fmla="*/ 8 w 62"/>
                <a:gd name="T37" fmla="*/ 1 h 64"/>
                <a:gd name="T38" fmla="*/ 9 w 62"/>
                <a:gd name="T39" fmla="*/ 2 h 64"/>
                <a:gd name="T40" fmla="*/ 10 w 62"/>
                <a:gd name="T41" fmla="*/ 3 h 64"/>
                <a:gd name="T42" fmla="*/ 11 w 62"/>
                <a:gd name="T43" fmla="*/ 4 h 64"/>
                <a:gd name="T44" fmla="*/ 11 w 62"/>
                <a:gd name="T45" fmla="*/ 6 h 64"/>
                <a:gd name="T46" fmla="*/ 11 w 62"/>
                <a:gd name="T47" fmla="*/ 6 h 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64"/>
                <a:gd name="T74" fmla="*/ 62 w 62"/>
                <a:gd name="T75" fmla="*/ 64 h 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64">
                  <a:moveTo>
                    <a:pt x="62" y="32"/>
                  </a:moveTo>
                  <a:lnTo>
                    <a:pt x="61" y="41"/>
                  </a:lnTo>
                  <a:lnTo>
                    <a:pt x="57" y="49"/>
                  </a:lnTo>
                  <a:lnTo>
                    <a:pt x="52" y="56"/>
                  </a:lnTo>
                  <a:lnTo>
                    <a:pt x="44" y="62"/>
                  </a:lnTo>
                  <a:lnTo>
                    <a:pt x="35" y="64"/>
                  </a:lnTo>
                  <a:lnTo>
                    <a:pt x="27" y="64"/>
                  </a:lnTo>
                  <a:lnTo>
                    <a:pt x="18" y="62"/>
                  </a:lnTo>
                  <a:lnTo>
                    <a:pt x="10" y="56"/>
                  </a:lnTo>
                  <a:lnTo>
                    <a:pt x="5" y="49"/>
                  </a:lnTo>
                  <a:lnTo>
                    <a:pt x="1" y="41"/>
                  </a:lnTo>
                  <a:lnTo>
                    <a:pt x="0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4" y="2"/>
                  </a:lnTo>
                  <a:lnTo>
                    <a:pt x="52" y="8"/>
                  </a:lnTo>
                  <a:lnTo>
                    <a:pt x="57" y="14"/>
                  </a:lnTo>
                  <a:lnTo>
                    <a:pt x="61" y="2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0000"/>
            </a:solidFill>
            <a:ln w="412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4" name="Freeform 106"/>
            <p:cNvSpPr>
              <a:spLocks noChangeAspect="1"/>
            </p:cNvSpPr>
            <p:nvPr/>
          </p:nvSpPr>
          <p:spPr bwMode="auto">
            <a:xfrm>
              <a:off x="3547" y="2964"/>
              <a:ext cx="35" cy="36"/>
            </a:xfrm>
            <a:custGeom>
              <a:avLst/>
              <a:gdLst>
                <a:gd name="T0" fmla="*/ 11 w 62"/>
                <a:gd name="T1" fmla="*/ 6 h 64"/>
                <a:gd name="T2" fmla="*/ 11 w 62"/>
                <a:gd name="T3" fmla="*/ 7 h 64"/>
                <a:gd name="T4" fmla="*/ 10 w 62"/>
                <a:gd name="T5" fmla="*/ 9 h 64"/>
                <a:gd name="T6" fmla="*/ 9 w 62"/>
                <a:gd name="T7" fmla="*/ 10 h 64"/>
                <a:gd name="T8" fmla="*/ 8 w 62"/>
                <a:gd name="T9" fmla="*/ 11 h 64"/>
                <a:gd name="T10" fmla="*/ 6 w 62"/>
                <a:gd name="T11" fmla="*/ 11 h 64"/>
                <a:gd name="T12" fmla="*/ 5 w 62"/>
                <a:gd name="T13" fmla="*/ 11 h 64"/>
                <a:gd name="T14" fmla="*/ 3 w 62"/>
                <a:gd name="T15" fmla="*/ 11 h 64"/>
                <a:gd name="T16" fmla="*/ 2 w 62"/>
                <a:gd name="T17" fmla="*/ 10 h 64"/>
                <a:gd name="T18" fmla="*/ 1 w 62"/>
                <a:gd name="T19" fmla="*/ 9 h 64"/>
                <a:gd name="T20" fmla="*/ 1 w 62"/>
                <a:gd name="T21" fmla="*/ 7 h 64"/>
                <a:gd name="T22" fmla="*/ 0 w 62"/>
                <a:gd name="T23" fmla="*/ 6 h 64"/>
                <a:gd name="T24" fmla="*/ 1 w 62"/>
                <a:gd name="T25" fmla="*/ 4 h 64"/>
                <a:gd name="T26" fmla="*/ 1 w 62"/>
                <a:gd name="T27" fmla="*/ 3 h 64"/>
                <a:gd name="T28" fmla="*/ 2 w 62"/>
                <a:gd name="T29" fmla="*/ 2 h 64"/>
                <a:gd name="T30" fmla="*/ 3 w 62"/>
                <a:gd name="T31" fmla="*/ 1 h 64"/>
                <a:gd name="T32" fmla="*/ 5 w 62"/>
                <a:gd name="T33" fmla="*/ 0 h 64"/>
                <a:gd name="T34" fmla="*/ 6 w 62"/>
                <a:gd name="T35" fmla="*/ 0 h 64"/>
                <a:gd name="T36" fmla="*/ 8 w 62"/>
                <a:gd name="T37" fmla="*/ 1 h 64"/>
                <a:gd name="T38" fmla="*/ 9 w 62"/>
                <a:gd name="T39" fmla="*/ 2 h 64"/>
                <a:gd name="T40" fmla="*/ 10 w 62"/>
                <a:gd name="T41" fmla="*/ 3 h 64"/>
                <a:gd name="T42" fmla="*/ 11 w 62"/>
                <a:gd name="T43" fmla="*/ 4 h 64"/>
                <a:gd name="T44" fmla="*/ 11 w 62"/>
                <a:gd name="T45" fmla="*/ 6 h 64"/>
                <a:gd name="T46" fmla="*/ 11 w 62"/>
                <a:gd name="T47" fmla="*/ 6 h 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64"/>
                <a:gd name="T74" fmla="*/ 62 w 62"/>
                <a:gd name="T75" fmla="*/ 64 h 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64">
                  <a:moveTo>
                    <a:pt x="62" y="32"/>
                  </a:moveTo>
                  <a:lnTo>
                    <a:pt x="61" y="41"/>
                  </a:lnTo>
                  <a:lnTo>
                    <a:pt x="57" y="49"/>
                  </a:lnTo>
                  <a:lnTo>
                    <a:pt x="52" y="56"/>
                  </a:lnTo>
                  <a:lnTo>
                    <a:pt x="44" y="62"/>
                  </a:lnTo>
                  <a:lnTo>
                    <a:pt x="35" y="64"/>
                  </a:lnTo>
                  <a:lnTo>
                    <a:pt x="27" y="64"/>
                  </a:lnTo>
                  <a:lnTo>
                    <a:pt x="18" y="62"/>
                  </a:lnTo>
                  <a:lnTo>
                    <a:pt x="10" y="56"/>
                  </a:lnTo>
                  <a:lnTo>
                    <a:pt x="5" y="49"/>
                  </a:lnTo>
                  <a:lnTo>
                    <a:pt x="1" y="41"/>
                  </a:lnTo>
                  <a:lnTo>
                    <a:pt x="0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4" y="2"/>
                  </a:lnTo>
                  <a:lnTo>
                    <a:pt x="52" y="8"/>
                  </a:lnTo>
                  <a:lnTo>
                    <a:pt x="57" y="14"/>
                  </a:lnTo>
                  <a:lnTo>
                    <a:pt x="61" y="2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0000"/>
            </a:solidFill>
            <a:ln w="412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5" name="Freeform 107"/>
            <p:cNvSpPr>
              <a:spLocks noChangeAspect="1"/>
            </p:cNvSpPr>
            <p:nvPr/>
          </p:nvSpPr>
          <p:spPr bwMode="auto">
            <a:xfrm>
              <a:off x="2836" y="3321"/>
              <a:ext cx="35" cy="36"/>
            </a:xfrm>
            <a:custGeom>
              <a:avLst/>
              <a:gdLst>
                <a:gd name="T0" fmla="*/ 11 w 62"/>
                <a:gd name="T1" fmla="*/ 6 h 64"/>
                <a:gd name="T2" fmla="*/ 11 w 62"/>
                <a:gd name="T3" fmla="*/ 7 h 64"/>
                <a:gd name="T4" fmla="*/ 10 w 62"/>
                <a:gd name="T5" fmla="*/ 9 h 64"/>
                <a:gd name="T6" fmla="*/ 9 w 62"/>
                <a:gd name="T7" fmla="*/ 10 h 64"/>
                <a:gd name="T8" fmla="*/ 8 w 62"/>
                <a:gd name="T9" fmla="*/ 11 h 64"/>
                <a:gd name="T10" fmla="*/ 6 w 62"/>
                <a:gd name="T11" fmla="*/ 11 h 64"/>
                <a:gd name="T12" fmla="*/ 5 w 62"/>
                <a:gd name="T13" fmla="*/ 11 h 64"/>
                <a:gd name="T14" fmla="*/ 3 w 62"/>
                <a:gd name="T15" fmla="*/ 11 h 64"/>
                <a:gd name="T16" fmla="*/ 2 w 62"/>
                <a:gd name="T17" fmla="*/ 10 h 64"/>
                <a:gd name="T18" fmla="*/ 1 w 62"/>
                <a:gd name="T19" fmla="*/ 9 h 64"/>
                <a:gd name="T20" fmla="*/ 1 w 62"/>
                <a:gd name="T21" fmla="*/ 7 h 64"/>
                <a:gd name="T22" fmla="*/ 0 w 62"/>
                <a:gd name="T23" fmla="*/ 6 h 64"/>
                <a:gd name="T24" fmla="*/ 1 w 62"/>
                <a:gd name="T25" fmla="*/ 4 h 64"/>
                <a:gd name="T26" fmla="*/ 1 w 62"/>
                <a:gd name="T27" fmla="*/ 3 h 64"/>
                <a:gd name="T28" fmla="*/ 2 w 62"/>
                <a:gd name="T29" fmla="*/ 2 h 64"/>
                <a:gd name="T30" fmla="*/ 3 w 62"/>
                <a:gd name="T31" fmla="*/ 1 h 64"/>
                <a:gd name="T32" fmla="*/ 5 w 62"/>
                <a:gd name="T33" fmla="*/ 0 h 64"/>
                <a:gd name="T34" fmla="*/ 6 w 62"/>
                <a:gd name="T35" fmla="*/ 0 h 64"/>
                <a:gd name="T36" fmla="*/ 8 w 62"/>
                <a:gd name="T37" fmla="*/ 1 h 64"/>
                <a:gd name="T38" fmla="*/ 9 w 62"/>
                <a:gd name="T39" fmla="*/ 2 h 64"/>
                <a:gd name="T40" fmla="*/ 10 w 62"/>
                <a:gd name="T41" fmla="*/ 3 h 64"/>
                <a:gd name="T42" fmla="*/ 11 w 62"/>
                <a:gd name="T43" fmla="*/ 4 h 64"/>
                <a:gd name="T44" fmla="*/ 11 w 62"/>
                <a:gd name="T45" fmla="*/ 6 h 64"/>
                <a:gd name="T46" fmla="*/ 11 w 62"/>
                <a:gd name="T47" fmla="*/ 6 h 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64"/>
                <a:gd name="T74" fmla="*/ 62 w 62"/>
                <a:gd name="T75" fmla="*/ 64 h 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64">
                  <a:moveTo>
                    <a:pt x="62" y="32"/>
                  </a:moveTo>
                  <a:lnTo>
                    <a:pt x="61" y="41"/>
                  </a:lnTo>
                  <a:lnTo>
                    <a:pt x="57" y="49"/>
                  </a:lnTo>
                  <a:lnTo>
                    <a:pt x="52" y="56"/>
                  </a:lnTo>
                  <a:lnTo>
                    <a:pt x="44" y="62"/>
                  </a:lnTo>
                  <a:lnTo>
                    <a:pt x="35" y="64"/>
                  </a:lnTo>
                  <a:lnTo>
                    <a:pt x="27" y="64"/>
                  </a:lnTo>
                  <a:lnTo>
                    <a:pt x="18" y="62"/>
                  </a:lnTo>
                  <a:lnTo>
                    <a:pt x="10" y="56"/>
                  </a:lnTo>
                  <a:lnTo>
                    <a:pt x="5" y="49"/>
                  </a:lnTo>
                  <a:lnTo>
                    <a:pt x="1" y="41"/>
                  </a:lnTo>
                  <a:lnTo>
                    <a:pt x="0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4" y="2"/>
                  </a:lnTo>
                  <a:lnTo>
                    <a:pt x="52" y="8"/>
                  </a:lnTo>
                  <a:lnTo>
                    <a:pt x="57" y="14"/>
                  </a:lnTo>
                  <a:lnTo>
                    <a:pt x="61" y="2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0000"/>
            </a:solidFill>
            <a:ln w="412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6" name="Text Box 108"/>
            <p:cNvSpPr txBox="1">
              <a:spLocks noChangeArrowheads="1"/>
            </p:cNvSpPr>
            <p:nvPr/>
          </p:nvSpPr>
          <p:spPr bwMode="auto">
            <a:xfrm>
              <a:off x="2438" y="245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X</a:t>
              </a:r>
            </a:p>
          </p:txBody>
        </p:sp>
        <p:sp>
          <p:nvSpPr>
            <p:cNvPr id="42017" name="Text Box 109"/>
            <p:cNvSpPr txBox="1">
              <a:spLocks noChangeArrowheads="1"/>
            </p:cNvSpPr>
            <p:nvPr/>
          </p:nvSpPr>
          <p:spPr bwMode="auto">
            <a:xfrm>
              <a:off x="2438" y="321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Y</a:t>
              </a:r>
            </a:p>
          </p:txBody>
        </p:sp>
        <p:sp>
          <p:nvSpPr>
            <p:cNvPr id="42018" name="Text Box 110"/>
            <p:cNvSpPr txBox="1">
              <a:spLocks noChangeArrowheads="1"/>
            </p:cNvSpPr>
            <p:nvPr/>
          </p:nvSpPr>
          <p:spPr bwMode="auto">
            <a:xfrm>
              <a:off x="4790" y="2250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C</a:t>
              </a:r>
            </a:p>
          </p:txBody>
        </p:sp>
        <p:sp>
          <p:nvSpPr>
            <p:cNvPr id="42019" name="Text Box 111"/>
            <p:cNvSpPr txBox="1">
              <a:spLocks noChangeArrowheads="1"/>
            </p:cNvSpPr>
            <p:nvPr/>
          </p:nvSpPr>
          <p:spPr bwMode="auto">
            <a:xfrm>
              <a:off x="4790" y="283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S</a:t>
              </a:r>
            </a:p>
          </p:txBody>
        </p:sp>
      </p:grpSp>
      <p:sp>
        <p:nvSpPr>
          <p:cNvPr id="41994" name="Line 112"/>
          <p:cNvSpPr>
            <a:spLocks noChangeShapeType="1"/>
          </p:cNvSpPr>
          <p:nvPr/>
        </p:nvSpPr>
        <p:spPr bwMode="auto">
          <a:xfrm flipV="1">
            <a:off x="3182938" y="4141788"/>
            <a:ext cx="290512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BADF2C4-3D8F-4A87-A56F-5697D65E1AC1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39700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Combinational</a:t>
            </a:r>
            <a:r>
              <a:rPr lang="en-US" sz="3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Logic Circuits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027612"/>
          </a:xfrm>
        </p:spPr>
        <p:txBody>
          <a:bodyPr/>
          <a:lstStyle/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A combinational logic circuit has: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A set of </a:t>
            </a:r>
            <a:r>
              <a:rPr lang="en-US" sz="2400" b="0" i="1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Boolean inputs,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A set of </a:t>
            </a:r>
            <a:r>
              <a:rPr lang="en-US" sz="2400" b="0" i="1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Boolean outputs, and</a:t>
            </a:r>
          </a:p>
          <a:p>
            <a:pPr lvl="1"/>
            <a:r>
              <a:rPr lang="en-US" sz="2400" b="0" i="1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logic functions, each mapping the 2</a:t>
            </a:r>
            <a:r>
              <a:rPr lang="en-US" sz="2400" b="0" i="1" baseline="30000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input combinations  to an output</a:t>
            </a:r>
          </a:p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Outputs are determined </a:t>
            </a:r>
            <a:r>
              <a:rPr lang="en-US" sz="28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only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by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present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inputs </a:t>
            </a:r>
          </a:p>
          <a:p>
            <a:pPr>
              <a:buFont typeface="Wingdings" pitchFamily="2" charset="2"/>
              <a:buNone/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8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Block diagram:</a:t>
            </a:r>
          </a:p>
          <a:p>
            <a:endParaRPr lang="en-US" sz="2800" b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5" name="Picture 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2963" y="4562475"/>
            <a:ext cx="5227637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AutoShape 37"/>
          <p:cNvSpPr>
            <a:spLocks noChangeArrowheads="1"/>
          </p:cNvSpPr>
          <p:nvPr/>
        </p:nvSpPr>
        <p:spPr bwMode="auto">
          <a:xfrm>
            <a:off x="5521325" y="5959475"/>
            <a:ext cx="658813" cy="347663"/>
          </a:xfrm>
          <a:prstGeom prst="rightArrow">
            <a:avLst>
              <a:gd name="adj1" fmla="val 50000"/>
              <a:gd name="adj2" fmla="val 473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Line 38"/>
          <p:cNvSpPr>
            <a:spLocks noChangeShapeType="1"/>
          </p:cNvSpPr>
          <p:nvPr/>
        </p:nvSpPr>
        <p:spPr bwMode="auto">
          <a:xfrm>
            <a:off x="4664075" y="4768850"/>
            <a:ext cx="2546350" cy="231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8" name="Line 39"/>
          <p:cNvSpPr>
            <a:spLocks noChangeShapeType="1"/>
          </p:cNvSpPr>
          <p:nvPr/>
        </p:nvSpPr>
        <p:spPr bwMode="auto">
          <a:xfrm flipH="1">
            <a:off x="4676775" y="5000625"/>
            <a:ext cx="2522538" cy="1262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9" name="Text Box 40"/>
          <p:cNvSpPr txBox="1">
            <a:spLocks noChangeArrowheads="1"/>
          </p:cNvSpPr>
          <p:nvPr/>
        </p:nvSpPr>
        <p:spPr bwMode="auto">
          <a:xfrm>
            <a:off x="196850" y="5262563"/>
            <a:ext cx="3656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Each Output = F (the m inputs)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17A316A-CFC7-4C3D-84D4-E34502F2290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460375" y="138113"/>
            <a:ext cx="7772400" cy="1020762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Functional Block: </a:t>
            </a: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Full-Adder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7772400" cy="47244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400" smtClean="0"/>
              <a:t>A full adder is similar to a half adder, but </a:t>
            </a:r>
            <a:r>
              <a:rPr lang="en-US" sz="2400" smtClean="0">
                <a:solidFill>
                  <a:srgbClr val="FF0000"/>
                </a:solidFill>
              </a:rPr>
              <a:t>includes a carry-in bit from lower stages</a:t>
            </a:r>
            <a:r>
              <a:rPr lang="en-US" sz="2400" smtClean="0"/>
              <a:t>.   Like the half-adder, it computes a sum bit, S and a carry bit, C.</a:t>
            </a:r>
          </a:p>
          <a:p>
            <a:pPr lvl="1"/>
            <a:r>
              <a:rPr lang="en-US" sz="2400" smtClean="0"/>
              <a:t>For a carry-in (Z) of                                                            0, it is the same as                                                              the half-adder: </a:t>
            </a:r>
            <a:endParaRPr lang="en-US" sz="2400" smtClean="0">
              <a:sym typeface="Symbol" pitchFamily="18" charset="2"/>
            </a:endParaRPr>
          </a:p>
          <a:p>
            <a:pPr lvl="1"/>
            <a:endParaRPr lang="en-US" sz="2400" smtClean="0"/>
          </a:p>
          <a:p>
            <a:pPr lvl="1"/>
            <a:r>
              <a:rPr lang="en-US" sz="2400" smtClean="0"/>
              <a:t>For a carry- in</a:t>
            </a:r>
            <a:br>
              <a:rPr lang="en-US" sz="2400" smtClean="0"/>
            </a:br>
            <a:r>
              <a:rPr lang="en-US" sz="2400" smtClean="0"/>
              <a:t>(Z) of 1:            </a:t>
            </a:r>
          </a:p>
          <a:p>
            <a:endParaRPr lang="en-US" smtClean="0"/>
          </a:p>
        </p:txBody>
      </p:sp>
      <p:grpSp>
        <p:nvGrpSpPr>
          <p:cNvPr id="43013" name="Group 4"/>
          <p:cNvGrpSpPr>
            <a:grpSpLocks/>
          </p:cNvGrpSpPr>
          <p:nvPr/>
        </p:nvGrpSpPr>
        <p:grpSpPr bwMode="auto">
          <a:xfrm>
            <a:off x="4495800" y="2590800"/>
            <a:ext cx="4170363" cy="1674813"/>
            <a:chOff x="2518" y="1592"/>
            <a:chExt cx="2627" cy="1055"/>
          </a:xfrm>
        </p:grpSpPr>
        <p:sp>
          <p:nvSpPr>
            <p:cNvPr id="43046" name="Rectangle 5"/>
            <p:cNvSpPr>
              <a:spLocks noChangeArrowheads="1"/>
            </p:cNvSpPr>
            <p:nvPr/>
          </p:nvSpPr>
          <p:spPr bwMode="auto">
            <a:xfrm>
              <a:off x="2807" y="1592"/>
              <a:ext cx="12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Z</a:t>
              </a:r>
              <a:endParaRPr lang="en-US" sz="2400" b="1"/>
            </a:p>
          </p:txBody>
        </p:sp>
        <p:sp>
          <p:nvSpPr>
            <p:cNvPr id="43047" name="Rectangle 6"/>
            <p:cNvSpPr>
              <a:spLocks noChangeArrowheads="1"/>
            </p:cNvSpPr>
            <p:nvPr/>
          </p:nvSpPr>
          <p:spPr bwMode="auto">
            <a:xfrm>
              <a:off x="3368" y="159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</a:t>
              </a:r>
              <a:endParaRPr lang="en-US" sz="2400" b="1"/>
            </a:p>
          </p:txBody>
        </p:sp>
        <p:sp>
          <p:nvSpPr>
            <p:cNvPr id="43048" name="Rectangle 7"/>
            <p:cNvSpPr>
              <a:spLocks noChangeArrowheads="1"/>
            </p:cNvSpPr>
            <p:nvPr/>
          </p:nvSpPr>
          <p:spPr bwMode="auto">
            <a:xfrm>
              <a:off x="3945" y="159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</a:t>
              </a:r>
              <a:endParaRPr lang="en-US" sz="2400" b="1"/>
            </a:p>
          </p:txBody>
        </p:sp>
        <p:sp>
          <p:nvSpPr>
            <p:cNvPr id="43049" name="Rectangle 8"/>
            <p:cNvSpPr>
              <a:spLocks noChangeArrowheads="1"/>
            </p:cNvSpPr>
            <p:nvPr/>
          </p:nvSpPr>
          <p:spPr bwMode="auto">
            <a:xfrm>
              <a:off x="4497" y="159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</a:t>
              </a:r>
              <a:endParaRPr lang="en-US" sz="2400" b="1"/>
            </a:p>
          </p:txBody>
        </p:sp>
        <p:sp>
          <p:nvSpPr>
            <p:cNvPr id="43050" name="Rectangle 9"/>
            <p:cNvSpPr>
              <a:spLocks noChangeArrowheads="1"/>
            </p:cNvSpPr>
            <p:nvPr/>
          </p:nvSpPr>
          <p:spPr bwMode="auto">
            <a:xfrm>
              <a:off x="5037" y="159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</a:t>
              </a:r>
              <a:endParaRPr lang="en-US" sz="2400" b="1"/>
            </a:p>
          </p:txBody>
        </p:sp>
        <p:sp>
          <p:nvSpPr>
            <p:cNvPr id="43051" name="Rectangle 10"/>
            <p:cNvSpPr>
              <a:spLocks noChangeArrowheads="1"/>
            </p:cNvSpPr>
            <p:nvPr/>
          </p:nvSpPr>
          <p:spPr bwMode="auto">
            <a:xfrm>
              <a:off x="2785" y="1859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X</a:t>
              </a:r>
              <a:endParaRPr lang="en-US" sz="2400" b="1"/>
            </a:p>
          </p:txBody>
        </p:sp>
        <p:sp>
          <p:nvSpPr>
            <p:cNvPr id="43052" name="Rectangle 11"/>
            <p:cNvSpPr>
              <a:spLocks noChangeArrowheads="1"/>
            </p:cNvSpPr>
            <p:nvPr/>
          </p:nvSpPr>
          <p:spPr bwMode="auto">
            <a:xfrm>
              <a:off x="3368" y="185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</a:t>
              </a:r>
              <a:endParaRPr lang="en-US" sz="2400" b="1"/>
            </a:p>
          </p:txBody>
        </p:sp>
        <p:sp>
          <p:nvSpPr>
            <p:cNvPr id="43053" name="Rectangle 12"/>
            <p:cNvSpPr>
              <a:spLocks noChangeArrowheads="1"/>
            </p:cNvSpPr>
            <p:nvPr/>
          </p:nvSpPr>
          <p:spPr bwMode="auto">
            <a:xfrm>
              <a:off x="3945" y="185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</a:t>
              </a:r>
              <a:endParaRPr lang="en-US" sz="2400" b="1"/>
            </a:p>
          </p:txBody>
        </p:sp>
        <p:sp>
          <p:nvSpPr>
            <p:cNvPr id="43054" name="Rectangle 13"/>
            <p:cNvSpPr>
              <a:spLocks noChangeArrowheads="1"/>
            </p:cNvSpPr>
            <p:nvPr/>
          </p:nvSpPr>
          <p:spPr bwMode="auto">
            <a:xfrm>
              <a:off x="4497" y="185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</a:t>
              </a:r>
              <a:endParaRPr lang="en-US" sz="2400" b="1"/>
            </a:p>
          </p:txBody>
        </p:sp>
        <p:sp>
          <p:nvSpPr>
            <p:cNvPr id="43055" name="Rectangle 14"/>
            <p:cNvSpPr>
              <a:spLocks noChangeArrowheads="1"/>
            </p:cNvSpPr>
            <p:nvPr/>
          </p:nvSpPr>
          <p:spPr bwMode="auto">
            <a:xfrm>
              <a:off x="5037" y="185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</a:t>
              </a:r>
              <a:endParaRPr lang="en-US" sz="2400" b="1"/>
            </a:p>
          </p:txBody>
        </p:sp>
        <p:sp>
          <p:nvSpPr>
            <p:cNvPr id="43056" name="Rectangle 15"/>
            <p:cNvSpPr>
              <a:spLocks noChangeArrowheads="1"/>
            </p:cNvSpPr>
            <p:nvPr/>
          </p:nvSpPr>
          <p:spPr bwMode="auto">
            <a:xfrm>
              <a:off x="2629" y="2125"/>
              <a:ext cx="2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Y</a:t>
              </a:r>
              <a:endParaRPr lang="en-US" sz="2400" b="1"/>
            </a:p>
          </p:txBody>
        </p:sp>
        <p:sp>
          <p:nvSpPr>
            <p:cNvPr id="43057" name="Rectangle 16"/>
            <p:cNvSpPr>
              <a:spLocks noChangeArrowheads="1"/>
            </p:cNvSpPr>
            <p:nvPr/>
          </p:nvSpPr>
          <p:spPr bwMode="auto">
            <a:xfrm>
              <a:off x="2518" y="2344"/>
              <a:ext cx="418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8" name="Line 17"/>
            <p:cNvSpPr>
              <a:spLocks noChangeShapeType="1"/>
            </p:cNvSpPr>
            <p:nvPr/>
          </p:nvSpPr>
          <p:spPr bwMode="auto">
            <a:xfrm>
              <a:off x="2518" y="2344"/>
              <a:ext cx="4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9" name="Rectangle 18"/>
            <p:cNvSpPr>
              <a:spLocks noChangeArrowheads="1"/>
            </p:cNvSpPr>
            <p:nvPr/>
          </p:nvSpPr>
          <p:spPr bwMode="auto">
            <a:xfrm>
              <a:off x="3212" y="2125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+ 0</a:t>
              </a:r>
              <a:endParaRPr lang="en-US" sz="2400" b="1"/>
            </a:p>
          </p:txBody>
        </p:sp>
        <p:sp>
          <p:nvSpPr>
            <p:cNvPr id="43060" name="Rectangle 19"/>
            <p:cNvSpPr>
              <a:spLocks noChangeArrowheads="1"/>
            </p:cNvSpPr>
            <p:nvPr/>
          </p:nvSpPr>
          <p:spPr bwMode="auto">
            <a:xfrm>
              <a:off x="3167" y="2344"/>
              <a:ext cx="309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1" name="Line 20"/>
            <p:cNvSpPr>
              <a:spLocks noChangeShapeType="1"/>
            </p:cNvSpPr>
            <p:nvPr/>
          </p:nvSpPr>
          <p:spPr bwMode="auto">
            <a:xfrm>
              <a:off x="3167" y="2344"/>
              <a:ext cx="30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2" name="Rectangle 21"/>
            <p:cNvSpPr>
              <a:spLocks noChangeArrowheads="1"/>
            </p:cNvSpPr>
            <p:nvPr/>
          </p:nvSpPr>
          <p:spPr bwMode="auto">
            <a:xfrm>
              <a:off x="3788" y="2125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+ 1</a:t>
              </a:r>
              <a:endParaRPr lang="en-US" sz="2400" b="1"/>
            </a:p>
          </p:txBody>
        </p:sp>
        <p:sp>
          <p:nvSpPr>
            <p:cNvPr id="43063" name="Rectangle 22"/>
            <p:cNvSpPr>
              <a:spLocks noChangeArrowheads="1"/>
            </p:cNvSpPr>
            <p:nvPr/>
          </p:nvSpPr>
          <p:spPr bwMode="auto">
            <a:xfrm>
              <a:off x="3731" y="2344"/>
              <a:ext cx="322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4" name="Line 23"/>
            <p:cNvSpPr>
              <a:spLocks noChangeShapeType="1"/>
            </p:cNvSpPr>
            <p:nvPr/>
          </p:nvSpPr>
          <p:spPr bwMode="auto">
            <a:xfrm>
              <a:off x="3731" y="2344"/>
              <a:ext cx="3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5" name="Rectangle 24"/>
            <p:cNvSpPr>
              <a:spLocks noChangeArrowheads="1"/>
            </p:cNvSpPr>
            <p:nvPr/>
          </p:nvSpPr>
          <p:spPr bwMode="auto">
            <a:xfrm>
              <a:off x="4340" y="2125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+ 0</a:t>
              </a:r>
              <a:endParaRPr lang="en-US" sz="2400" b="1"/>
            </a:p>
          </p:txBody>
        </p:sp>
        <p:sp>
          <p:nvSpPr>
            <p:cNvPr id="43066" name="Rectangle 25"/>
            <p:cNvSpPr>
              <a:spLocks noChangeArrowheads="1"/>
            </p:cNvSpPr>
            <p:nvPr/>
          </p:nvSpPr>
          <p:spPr bwMode="auto">
            <a:xfrm>
              <a:off x="4295" y="2344"/>
              <a:ext cx="310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7" name="Line 26"/>
            <p:cNvSpPr>
              <a:spLocks noChangeShapeType="1"/>
            </p:cNvSpPr>
            <p:nvPr/>
          </p:nvSpPr>
          <p:spPr bwMode="auto">
            <a:xfrm>
              <a:off x="4295" y="2344"/>
              <a:ext cx="3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8" name="Rectangle 27"/>
            <p:cNvSpPr>
              <a:spLocks noChangeArrowheads="1"/>
            </p:cNvSpPr>
            <p:nvPr/>
          </p:nvSpPr>
          <p:spPr bwMode="auto">
            <a:xfrm>
              <a:off x="4881" y="2125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+ 1</a:t>
              </a:r>
              <a:endParaRPr lang="en-US" sz="2400" b="1"/>
            </a:p>
          </p:txBody>
        </p:sp>
        <p:sp>
          <p:nvSpPr>
            <p:cNvPr id="43069" name="Rectangle 28"/>
            <p:cNvSpPr>
              <a:spLocks noChangeArrowheads="1"/>
            </p:cNvSpPr>
            <p:nvPr/>
          </p:nvSpPr>
          <p:spPr bwMode="auto">
            <a:xfrm>
              <a:off x="4848" y="2344"/>
              <a:ext cx="297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70" name="Line 29"/>
            <p:cNvSpPr>
              <a:spLocks noChangeShapeType="1"/>
            </p:cNvSpPr>
            <p:nvPr/>
          </p:nvSpPr>
          <p:spPr bwMode="auto">
            <a:xfrm>
              <a:off x="4848" y="2344"/>
              <a:ext cx="29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71" name="Rectangle 30"/>
            <p:cNvSpPr>
              <a:spLocks noChangeArrowheads="1"/>
            </p:cNvSpPr>
            <p:nvPr/>
          </p:nvSpPr>
          <p:spPr bwMode="auto">
            <a:xfrm>
              <a:off x="2641" y="2417"/>
              <a:ext cx="29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C S</a:t>
              </a:r>
              <a:endParaRPr lang="en-US" sz="2400" b="1"/>
            </a:p>
          </p:txBody>
        </p:sp>
        <p:sp>
          <p:nvSpPr>
            <p:cNvPr id="43072" name="Rectangle 31"/>
            <p:cNvSpPr>
              <a:spLocks noChangeArrowheads="1"/>
            </p:cNvSpPr>
            <p:nvPr/>
          </p:nvSpPr>
          <p:spPr bwMode="auto">
            <a:xfrm>
              <a:off x="3224" y="2417"/>
              <a:ext cx="14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 </a:t>
              </a:r>
              <a:endParaRPr lang="en-US" sz="2400" b="1"/>
            </a:p>
          </p:txBody>
        </p:sp>
        <p:sp>
          <p:nvSpPr>
            <p:cNvPr id="43073" name="Rectangle 32"/>
            <p:cNvSpPr>
              <a:spLocks noChangeArrowheads="1"/>
            </p:cNvSpPr>
            <p:nvPr/>
          </p:nvSpPr>
          <p:spPr bwMode="auto">
            <a:xfrm>
              <a:off x="3368" y="2417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</a:t>
              </a:r>
              <a:endParaRPr lang="en-US" sz="2400" b="1"/>
            </a:p>
          </p:txBody>
        </p:sp>
        <p:sp>
          <p:nvSpPr>
            <p:cNvPr id="43074" name="Rectangle 33"/>
            <p:cNvSpPr>
              <a:spLocks noChangeArrowheads="1"/>
            </p:cNvSpPr>
            <p:nvPr/>
          </p:nvSpPr>
          <p:spPr bwMode="auto">
            <a:xfrm>
              <a:off x="3801" y="2417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0 1</a:t>
              </a:r>
              <a:endParaRPr lang="en-US" sz="2400" b="1"/>
            </a:p>
          </p:txBody>
        </p:sp>
        <p:sp>
          <p:nvSpPr>
            <p:cNvPr id="43075" name="Rectangle 34"/>
            <p:cNvSpPr>
              <a:spLocks noChangeArrowheads="1"/>
            </p:cNvSpPr>
            <p:nvPr/>
          </p:nvSpPr>
          <p:spPr bwMode="auto">
            <a:xfrm>
              <a:off x="4353" y="2417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0 1</a:t>
              </a:r>
              <a:endParaRPr lang="en-US" sz="2400" b="1"/>
            </a:p>
          </p:txBody>
        </p:sp>
        <p:sp>
          <p:nvSpPr>
            <p:cNvPr id="43076" name="Rectangle 35"/>
            <p:cNvSpPr>
              <a:spLocks noChangeArrowheads="1"/>
            </p:cNvSpPr>
            <p:nvPr/>
          </p:nvSpPr>
          <p:spPr bwMode="auto">
            <a:xfrm>
              <a:off x="4893" y="2417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1 0</a:t>
              </a:r>
              <a:endParaRPr lang="en-US" sz="2400" b="1"/>
            </a:p>
          </p:txBody>
        </p:sp>
      </p:grpSp>
      <p:grpSp>
        <p:nvGrpSpPr>
          <p:cNvPr id="43014" name="Group 36"/>
          <p:cNvGrpSpPr>
            <a:grpSpLocks/>
          </p:cNvGrpSpPr>
          <p:nvPr/>
        </p:nvGrpSpPr>
        <p:grpSpPr bwMode="auto">
          <a:xfrm>
            <a:off x="4495800" y="4572000"/>
            <a:ext cx="4168775" cy="1674813"/>
            <a:chOff x="2530" y="2793"/>
            <a:chExt cx="2626" cy="1055"/>
          </a:xfrm>
        </p:grpSpPr>
        <p:sp>
          <p:nvSpPr>
            <p:cNvPr id="43015" name="Rectangle 37"/>
            <p:cNvSpPr>
              <a:spLocks noChangeArrowheads="1"/>
            </p:cNvSpPr>
            <p:nvPr/>
          </p:nvSpPr>
          <p:spPr bwMode="auto">
            <a:xfrm>
              <a:off x="2818" y="2793"/>
              <a:ext cx="12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Z</a:t>
              </a:r>
              <a:endParaRPr lang="en-US" sz="2400" b="1"/>
            </a:p>
          </p:txBody>
        </p:sp>
        <p:sp>
          <p:nvSpPr>
            <p:cNvPr id="43016" name="Rectangle 38"/>
            <p:cNvSpPr>
              <a:spLocks noChangeArrowheads="1"/>
            </p:cNvSpPr>
            <p:nvPr/>
          </p:nvSpPr>
          <p:spPr bwMode="auto">
            <a:xfrm>
              <a:off x="3380" y="2793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</a:t>
              </a:r>
              <a:endParaRPr lang="en-US" sz="2400" b="1"/>
            </a:p>
          </p:txBody>
        </p:sp>
        <p:sp>
          <p:nvSpPr>
            <p:cNvPr id="43017" name="Rectangle 39"/>
            <p:cNvSpPr>
              <a:spLocks noChangeArrowheads="1"/>
            </p:cNvSpPr>
            <p:nvPr/>
          </p:nvSpPr>
          <p:spPr bwMode="auto">
            <a:xfrm>
              <a:off x="3953" y="2793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</a:t>
              </a:r>
              <a:endParaRPr lang="en-US" sz="2400" b="1"/>
            </a:p>
          </p:txBody>
        </p:sp>
        <p:sp>
          <p:nvSpPr>
            <p:cNvPr id="43018" name="Rectangle 40"/>
            <p:cNvSpPr>
              <a:spLocks noChangeArrowheads="1"/>
            </p:cNvSpPr>
            <p:nvPr/>
          </p:nvSpPr>
          <p:spPr bwMode="auto">
            <a:xfrm>
              <a:off x="4507" y="2793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</a:t>
              </a:r>
              <a:endParaRPr lang="en-US" sz="2400" b="1"/>
            </a:p>
          </p:txBody>
        </p:sp>
        <p:sp>
          <p:nvSpPr>
            <p:cNvPr id="43019" name="Rectangle 41"/>
            <p:cNvSpPr>
              <a:spLocks noChangeArrowheads="1"/>
            </p:cNvSpPr>
            <p:nvPr/>
          </p:nvSpPr>
          <p:spPr bwMode="auto">
            <a:xfrm>
              <a:off x="5049" y="2793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</a:t>
              </a:r>
              <a:endParaRPr lang="en-US" sz="2400" b="1"/>
            </a:p>
          </p:txBody>
        </p:sp>
        <p:sp>
          <p:nvSpPr>
            <p:cNvPr id="43020" name="Rectangle 42"/>
            <p:cNvSpPr>
              <a:spLocks noChangeArrowheads="1"/>
            </p:cNvSpPr>
            <p:nvPr/>
          </p:nvSpPr>
          <p:spPr bwMode="auto">
            <a:xfrm>
              <a:off x="2795" y="3060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X</a:t>
              </a:r>
              <a:endParaRPr lang="en-US" sz="2400" b="1"/>
            </a:p>
          </p:txBody>
        </p:sp>
        <p:sp>
          <p:nvSpPr>
            <p:cNvPr id="43021" name="Rectangle 43"/>
            <p:cNvSpPr>
              <a:spLocks noChangeArrowheads="1"/>
            </p:cNvSpPr>
            <p:nvPr/>
          </p:nvSpPr>
          <p:spPr bwMode="auto">
            <a:xfrm>
              <a:off x="3380" y="3060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</a:t>
              </a:r>
              <a:endParaRPr lang="en-US" sz="2400" b="1"/>
            </a:p>
          </p:txBody>
        </p:sp>
        <p:sp>
          <p:nvSpPr>
            <p:cNvPr id="43022" name="Rectangle 44"/>
            <p:cNvSpPr>
              <a:spLocks noChangeArrowheads="1"/>
            </p:cNvSpPr>
            <p:nvPr/>
          </p:nvSpPr>
          <p:spPr bwMode="auto">
            <a:xfrm>
              <a:off x="3953" y="3060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</a:t>
              </a:r>
              <a:endParaRPr lang="en-US" sz="2400" b="1"/>
            </a:p>
          </p:txBody>
        </p:sp>
        <p:sp>
          <p:nvSpPr>
            <p:cNvPr id="43023" name="Rectangle 45"/>
            <p:cNvSpPr>
              <a:spLocks noChangeArrowheads="1"/>
            </p:cNvSpPr>
            <p:nvPr/>
          </p:nvSpPr>
          <p:spPr bwMode="auto">
            <a:xfrm>
              <a:off x="4507" y="3060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</a:t>
              </a:r>
              <a:endParaRPr lang="en-US" sz="2400" b="1"/>
            </a:p>
          </p:txBody>
        </p:sp>
        <p:sp>
          <p:nvSpPr>
            <p:cNvPr id="43024" name="Rectangle 46"/>
            <p:cNvSpPr>
              <a:spLocks noChangeArrowheads="1"/>
            </p:cNvSpPr>
            <p:nvPr/>
          </p:nvSpPr>
          <p:spPr bwMode="auto">
            <a:xfrm>
              <a:off x="5049" y="3060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</a:t>
              </a:r>
              <a:endParaRPr lang="en-US" sz="2400" b="1"/>
            </a:p>
          </p:txBody>
        </p:sp>
        <p:sp>
          <p:nvSpPr>
            <p:cNvPr id="43025" name="Rectangle 47"/>
            <p:cNvSpPr>
              <a:spLocks noChangeArrowheads="1"/>
            </p:cNvSpPr>
            <p:nvPr/>
          </p:nvSpPr>
          <p:spPr bwMode="auto">
            <a:xfrm>
              <a:off x="2640" y="3328"/>
              <a:ext cx="2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Y</a:t>
              </a:r>
              <a:endParaRPr lang="en-US" sz="2400" b="1"/>
            </a:p>
          </p:txBody>
        </p:sp>
        <p:sp>
          <p:nvSpPr>
            <p:cNvPr id="43026" name="Rectangle 48"/>
            <p:cNvSpPr>
              <a:spLocks noChangeArrowheads="1"/>
            </p:cNvSpPr>
            <p:nvPr/>
          </p:nvSpPr>
          <p:spPr bwMode="auto">
            <a:xfrm>
              <a:off x="2530" y="3545"/>
              <a:ext cx="415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7" name="Line 49"/>
            <p:cNvSpPr>
              <a:spLocks noChangeShapeType="1"/>
            </p:cNvSpPr>
            <p:nvPr/>
          </p:nvSpPr>
          <p:spPr bwMode="auto">
            <a:xfrm>
              <a:off x="2530" y="3545"/>
              <a:ext cx="4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8" name="Rectangle 50"/>
            <p:cNvSpPr>
              <a:spLocks noChangeArrowheads="1"/>
            </p:cNvSpPr>
            <p:nvPr/>
          </p:nvSpPr>
          <p:spPr bwMode="auto">
            <a:xfrm>
              <a:off x="3225" y="3328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+ 0</a:t>
              </a:r>
              <a:endParaRPr lang="en-US" sz="2400" b="1"/>
            </a:p>
          </p:txBody>
        </p:sp>
        <p:sp>
          <p:nvSpPr>
            <p:cNvPr id="43029" name="Rectangle 51"/>
            <p:cNvSpPr>
              <a:spLocks noChangeArrowheads="1"/>
            </p:cNvSpPr>
            <p:nvPr/>
          </p:nvSpPr>
          <p:spPr bwMode="auto">
            <a:xfrm>
              <a:off x="3180" y="3545"/>
              <a:ext cx="307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0" name="Line 52"/>
            <p:cNvSpPr>
              <a:spLocks noChangeShapeType="1"/>
            </p:cNvSpPr>
            <p:nvPr/>
          </p:nvSpPr>
          <p:spPr bwMode="auto">
            <a:xfrm>
              <a:off x="3180" y="3545"/>
              <a:ext cx="3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1" name="Rectangle 53"/>
            <p:cNvSpPr>
              <a:spLocks noChangeArrowheads="1"/>
            </p:cNvSpPr>
            <p:nvPr/>
          </p:nvSpPr>
          <p:spPr bwMode="auto">
            <a:xfrm>
              <a:off x="3798" y="3328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+ 1</a:t>
              </a:r>
              <a:endParaRPr lang="en-US" sz="2400" b="1"/>
            </a:p>
          </p:txBody>
        </p:sp>
        <p:sp>
          <p:nvSpPr>
            <p:cNvPr id="43032" name="Rectangle 54"/>
            <p:cNvSpPr>
              <a:spLocks noChangeArrowheads="1"/>
            </p:cNvSpPr>
            <p:nvPr/>
          </p:nvSpPr>
          <p:spPr bwMode="auto">
            <a:xfrm>
              <a:off x="3742" y="3545"/>
              <a:ext cx="31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3" name="Line 55"/>
            <p:cNvSpPr>
              <a:spLocks noChangeShapeType="1"/>
            </p:cNvSpPr>
            <p:nvPr/>
          </p:nvSpPr>
          <p:spPr bwMode="auto">
            <a:xfrm>
              <a:off x="3742" y="3545"/>
              <a:ext cx="3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4" name="Rectangle 56"/>
            <p:cNvSpPr>
              <a:spLocks noChangeArrowheads="1"/>
            </p:cNvSpPr>
            <p:nvPr/>
          </p:nvSpPr>
          <p:spPr bwMode="auto">
            <a:xfrm>
              <a:off x="4352" y="3328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+ 0</a:t>
              </a:r>
              <a:endParaRPr lang="en-US" sz="2400" b="1"/>
            </a:p>
          </p:txBody>
        </p:sp>
        <p:sp>
          <p:nvSpPr>
            <p:cNvPr id="43035" name="Rectangle 57"/>
            <p:cNvSpPr>
              <a:spLocks noChangeArrowheads="1"/>
            </p:cNvSpPr>
            <p:nvPr/>
          </p:nvSpPr>
          <p:spPr bwMode="auto">
            <a:xfrm>
              <a:off x="4306" y="3545"/>
              <a:ext cx="30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6" name="Line 58"/>
            <p:cNvSpPr>
              <a:spLocks noChangeShapeType="1"/>
            </p:cNvSpPr>
            <p:nvPr/>
          </p:nvSpPr>
          <p:spPr bwMode="auto">
            <a:xfrm>
              <a:off x="4306" y="3545"/>
              <a:ext cx="30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7" name="Rectangle 59"/>
            <p:cNvSpPr>
              <a:spLocks noChangeArrowheads="1"/>
            </p:cNvSpPr>
            <p:nvPr/>
          </p:nvSpPr>
          <p:spPr bwMode="auto">
            <a:xfrm>
              <a:off x="4894" y="3328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+ 1</a:t>
              </a:r>
              <a:endParaRPr lang="en-US" sz="2400" b="1"/>
            </a:p>
          </p:txBody>
        </p:sp>
        <p:sp>
          <p:nvSpPr>
            <p:cNvPr id="43038" name="Rectangle 60"/>
            <p:cNvSpPr>
              <a:spLocks noChangeArrowheads="1"/>
            </p:cNvSpPr>
            <p:nvPr/>
          </p:nvSpPr>
          <p:spPr bwMode="auto">
            <a:xfrm>
              <a:off x="4860" y="3545"/>
              <a:ext cx="296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9" name="Line 61"/>
            <p:cNvSpPr>
              <a:spLocks noChangeShapeType="1"/>
            </p:cNvSpPr>
            <p:nvPr/>
          </p:nvSpPr>
          <p:spPr bwMode="auto">
            <a:xfrm>
              <a:off x="4860" y="3545"/>
              <a:ext cx="29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40" name="Rectangle 62"/>
            <p:cNvSpPr>
              <a:spLocks noChangeArrowheads="1"/>
            </p:cNvSpPr>
            <p:nvPr/>
          </p:nvSpPr>
          <p:spPr bwMode="auto">
            <a:xfrm>
              <a:off x="2651" y="3618"/>
              <a:ext cx="29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C S</a:t>
              </a:r>
              <a:endParaRPr lang="en-US" sz="2400" b="1"/>
            </a:p>
          </p:txBody>
        </p:sp>
        <p:sp>
          <p:nvSpPr>
            <p:cNvPr id="43041" name="Rectangle 63"/>
            <p:cNvSpPr>
              <a:spLocks noChangeArrowheads="1"/>
            </p:cNvSpPr>
            <p:nvPr/>
          </p:nvSpPr>
          <p:spPr bwMode="auto">
            <a:xfrm>
              <a:off x="3236" y="3618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0 1</a:t>
              </a:r>
              <a:endParaRPr lang="en-US" sz="2400" b="1"/>
            </a:p>
          </p:txBody>
        </p:sp>
        <p:sp>
          <p:nvSpPr>
            <p:cNvPr id="43042" name="Rectangle 64"/>
            <p:cNvSpPr>
              <a:spLocks noChangeArrowheads="1"/>
            </p:cNvSpPr>
            <p:nvPr/>
          </p:nvSpPr>
          <p:spPr bwMode="auto">
            <a:xfrm>
              <a:off x="3809" y="3618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1 0</a:t>
              </a:r>
              <a:endParaRPr lang="en-US" sz="2400" b="1"/>
            </a:p>
          </p:txBody>
        </p:sp>
        <p:sp>
          <p:nvSpPr>
            <p:cNvPr id="43043" name="Rectangle 65"/>
            <p:cNvSpPr>
              <a:spLocks noChangeArrowheads="1"/>
            </p:cNvSpPr>
            <p:nvPr/>
          </p:nvSpPr>
          <p:spPr bwMode="auto">
            <a:xfrm>
              <a:off x="4363" y="3618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1 0</a:t>
              </a:r>
              <a:endParaRPr lang="en-US" sz="2400" b="1"/>
            </a:p>
          </p:txBody>
        </p:sp>
        <p:sp>
          <p:nvSpPr>
            <p:cNvPr id="43044" name="Rectangle 66"/>
            <p:cNvSpPr>
              <a:spLocks noChangeArrowheads="1"/>
            </p:cNvSpPr>
            <p:nvPr/>
          </p:nvSpPr>
          <p:spPr bwMode="auto">
            <a:xfrm>
              <a:off x="4905" y="3618"/>
              <a:ext cx="14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 </a:t>
              </a:r>
              <a:endParaRPr lang="en-US" sz="2400" b="1"/>
            </a:p>
          </p:txBody>
        </p:sp>
        <p:sp>
          <p:nvSpPr>
            <p:cNvPr id="43045" name="Rectangle 67"/>
            <p:cNvSpPr>
              <a:spLocks noChangeArrowheads="1"/>
            </p:cNvSpPr>
            <p:nvPr/>
          </p:nvSpPr>
          <p:spPr bwMode="auto">
            <a:xfrm>
              <a:off x="5049" y="3618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400" b="1">
                  <a:solidFill>
                    <a:srgbClr val="000000"/>
                  </a:solidFill>
                </a:rPr>
                <a:t>1</a:t>
              </a:r>
              <a:endParaRPr lang="en-US" sz="2400" b="1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4AB43B43-2D38-440F-9249-ECE1F89D6050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184150"/>
            <a:ext cx="8229600" cy="1020763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Logic Optimization: </a:t>
            </a: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Full-Adder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smtClean="0"/>
              <a:t>Full-Adder Truth Table:  </a:t>
            </a:r>
            <a:endParaRPr lang="en-US" sz="2800" smtClean="0">
              <a:sym typeface="Symbol" pitchFamily="18" charset="2"/>
            </a:endParaRPr>
          </a:p>
          <a:p>
            <a:endParaRPr lang="en-US" sz="2800" smtClean="0">
              <a:sym typeface="Symbol" pitchFamily="18" charset="2"/>
            </a:endParaRPr>
          </a:p>
          <a:p>
            <a:endParaRPr lang="en-US" sz="2800" smtClean="0">
              <a:sym typeface="Symbol" pitchFamily="18" charset="2"/>
            </a:endParaRPr>
          </a:p>
          <a:p>
            <a:endParaRPr lang="en-US" sz="2800" smtClean="0">
              <a:sym typeface="Symbol" pitchFamily="18" charset="2"/>
            </a:endParaRPr>
          </a:p>
          <a:p>
            <a:r>
              <a:rPr lang="en-US" sz="2800" smtClean="0"/>
              <a:t>Full-Adder K-Map:</a:t>
            </a:r>
          </a:p>
        </p:txBody>
      </p:sp>
      <p:grpSp>
        <p:nvGrpSpPr>
          <p:cNvPr id="44037" name="Group 4"/>
          <p:cNvGrpSpPr>
            <a:grpSpLocks/>
          </p:cNvGrpSpPr>
          <p:nvPr/>
        </p:nvGrpSpPr>
        <p:grpSpPr bwMode="auto">
          <a:xfrm>
            <a:off x="5995988" y="1466850"/>
            <a:ext cx="2698750" cy="2625725"/>
            <a:chOff x="3664" y="924"/>
            <a:chExt cx="1700" cy="1654"/>
          </a:xfrm>
        </p:grpSpPr>
        <p:sp>
          <p:nvSpPr>
            <p:cNvPr id="44085" name="Rectangle 5"/>
            <p:cNvSpPr>
              <a:spLocks noChangeArrowheads="1"/>
            </p:cNvSpPr>
            <p:nvPr/>
          </p:nvSpPr>
          <p:spPr bwMode="auto">
            <a:xfrm>
              <a:off x="3742" y="931"/>
              <a:ext cx="12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4086" name="Rectangle 6"/>
            <p:cNvSpPr>
              <a:spLocks noChangeArrowheads="1"/>
            </p:cNvSpPr>
            <p:nvPr/>
          </p:nvSpPr>
          <p:spPr bwMode="auto">
            <a:xfrm>
              <a:off x="4017" y="931"/>
              <a:ext cx="12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4087" name="Rectangle 7"/>
            <p:cNvSpPr>
              <a:spLocks noChangeArrowheads="1"/>
            </p:cNvSpPr>
            <p:nvPr/>
          </p:nvSpPr>
          <p:spPr bwMode="auto">
            <a:xfrm>
              <a:off x="4297" y="931"/>
              <a:ext cx="112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Z</a:t>
              </a:r>
              <a:endParaRPr lang="en-US" sz="2400"/>
            </a:p>
          </p:txBody>
        </p:sp>
        <p:sp>
          <p:nvSpPr>
            <p:cNvPr id="44088" name="Rectangle 8"/>
            <p:cNvSpPr>
              <a:spLocks noChangeArrowheads="1"/>
            </p:cNvSpPr>
            <p:nvPr/>
          </p:nvSpPr>
          <p:spPr bwMode="auto">
            <a:xfrm>
              <a:off x="4645" y="931"/>
              <a:ext cx="12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4089" name="Rectangle 9"/>
            <p:cNvSpPr>
              <a:spLocks noChangeArrowheads="1"/>
            </p:cNvSpPr>
            <p:nvPr/>
          </p:nvSpPr>
          <p:spPr bwMode="auto">
            <a:xfrm>
              <a:off x="5096" y="931"/>
              <a:ext cx="93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4090" name="Rectangle 10"/>
            <p:cNvSpPr>
              <a:spLocks noChangeArrowheads="1"/>
            </p:cNvSpPr>
            <p:nvPr/>
          </p:nvSpPr>
          <p:spPr bwMode="auto">
            <a:xfrm>
              <a:off x="4484" y="924"/>
              <a:ext cx="18" cy="1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91" name="Line 11"/>
            <p:cNvSpPr>
              <a:spLocks noChangeShapeType="1"/>
            </p:cNvSpPr>
            <p:nvPr/>
          </p:nvSpPr>
          <p:spPr bwMode="auto">
            <a:xfrm>
              <a:off x="4484" y="924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92" name="Rectangle 12"/>
            <p:cNvSpPr>
              <a:spLocks noChangeArrowheads="1"/>
            </p:cNvSpPr>
            <p:nvPr/>
          </p:nvSpPr>
          <p:spPr bwMode="auto">
            <a:xfrm>
              <a:off x="3761" y="1129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093" name="Rectangle 13"/>
            <p:cNvSpPr>
              <a:spLocks noChangeArrowheads="1"/>
            </p:cNvSpPr>
            <p:nvPr/>
          </p:nvSpPr>
          <p:spPr bwMode="auto">
            <a:xfrm>
              <a:off x="4036" y="1129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094" name="Rectangle 14"/>
            <p:cNvSpPr>
              <a:spLocks noChangeArrowheads="1"/>
            </p:cNvSpPr>
            <p:nvPr/>
          </p:nvSpPr>
          <p:spPr bwMode="auto">
            <a:xfrm>
              <a:off x="4311" y="1129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095" name="Rectangle 15"/>
            <p:cNvSpPr>
              <a:spLocks noChangeArrowheads="1"/>
            </p:cNvSpPr>
            <p:nvPr/>
          </p:nvSpPr>
          <p:spPr bwMode="auto">
            <a:xfrm>
              <a:off x="4665" y="1129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096" name="Rectangle 16"/>
            <p:cNvSpPr>
              <a:spLocks noChangeArrowheads="1"/>
            </p:cNvSpPr>
            <p:nvPr/>
          </p:nvSpPr>
          <p:spPr bwMode="auto">
            <a:xfrm>
              <a:off x="5101" y="1129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097" name="Rectangle 17"/>
            <p:cNvSpPr>
              <a:spLocks noChangeArrowheads="1"/>
            </p:cNvSpPr>
            <p:nvPr/>
          </p:nvSpPr>
          <p:spPr bwMode="auto">
            <a:xfrm>
              <a:off x="3664" y="1105"/>
              <a:ext cx="276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98" name="Line 18"/>
            <p:cNvSpPr>
              <a:spLocks noChangeShapeType="1"/>
            </p:cNvSpPr>
            <p:nvPr/>
          </p:nvSpPr>
          <p:spPr bwMode="auto">
            <a:xfrm>
              <a:off x="3664" y="1105"/>
              <a:ext cx="27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99" name="Rectangle 19"/>
            <p:cNvSpPr>
              <a:spLocks noChangeArrowheads="1"/>
            </p:cNvSpPr>
            <p:nvPr/>
          </p:nvSpPr>
          <p:spPr bwMode="auto">
            <a:xfrm>
              <a:off x="3940" y="1105"/>
              <a:ext cx="17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0" name="Line 20"/>
            <p:cNvSpPr>
              <a:spLocks noChangeShapeType="1"/>
            </p:cNvSpPr>
            <p:nvPr/>
          </p:nvSpPr>
          <p:spPr bwMode="auto">
            <a:xfrm>
              <a:off x="3940" y="1105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1" name="Line 21"/>
            <p:cNvSpPr>
              <a:spLocks noChangeShapeType="1"/>
            </p:cNvSpPr>
            <p:nvPr/>
          </p:nvSpPr>
          <p:spPr bwMode="auto">
            <a:xfrm>
              <a:off x="3940" y="1105"/>
              <a:ext cx="1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2" name="Rectangle 22"/>
            <p:cNvSpPr>
              <a:spLocks noChangeArrowheads="1"/>
            </p:cNvSpPr>
            <p:nvPr/>
          </p:nvSpPr>
          <p:spPr bwMode="auto">
            <a:xfrm>
              <a:off x="3957" y="1105"/>
              <a:ext cx="258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3" name="Line 23"/>
            <p:cNvSpPr>
              <a:spLocks noChangeShapeType="1"/>
            </p:cNvSpPr>
            <p:nvPr/>
          </p:nvSpPr>
          <p:spPr bwMode="auto">
            <a:xfrm>
              <a:off x="3957" y="1105"/>
              <a:ext cx="2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4" name="Rectangle 24"/>
            <p:cNvSpPr>
              <a:spLocks noChangeArrowheads="1"/>
            </p:cNvSpPr>
            <p:nvPr/>
          </p:nvSpPr>
          <p:spPr bwMode="auto">
            <a:xfrm>
              <a:off x="4215" y="1105"/>
              <a:ext cx="18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5" name="Line 25"/>
            <p:cNvSpPr>
              <a:spLocks noChangeShapeType="1"/>
            </p:cNvSpPr>
            <p:nvPr/>
          </p:nvSpPr>
          <p:spPr bwMode="auto">
            <a:xfrm>
              <a:off x="4215" y="1105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6" name="Line 26"/>
            <p:cNvSpPr>
              <a:spLocks noChangeShapeType="1"/>
            </p:cNvSpPr>
            <p:nvPr/>
          </p:nvSpPr>
          <p:spPr bwMode="auto">
            <a:xfrm>
              <a:off x="4215" y="1105"/>
              <a:ext cx="1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7" name="Rectangle 27"/>
            <p:cNvSpPr>
              <a:spLocks noChangeArrowheads="1"/>
            </p:cNvSpPr>
            <p:nvPr/>
          </p:nvSpPr>
          <p:spPr bwMode="auto">
            <a:xfrm>
              <a:off x="4233" y="1105"/>
              <a:ext cx="251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8" name="Line 28"/>
            <p:cNvSpPr>
              <a:spLocks noChangeShapeType="1"/>
            </p:cNvSpPr>
            <p:nvPr/>
          </p:nvSpPr>
          <p:spPr bwMode="auto">
            <a:xfrm>
              <a:off x="4233" y="1105"/>
              <a:ext cx="2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09" name="Rectangle 29"/>
            <p:cNvSpPr>
              <a:spLocks noChangeArrowheads="1"/>
            </p:cNvSpPr>
            <p:nvPr/>
          </p:nvSpPr>
          <p:spPr bwMode="auto">
            <a:xfrm>
              <a:off x="4484" y="1105"/>
              <a:ext cx="18" cy="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0" name="Line 30"/>
            <p:cNvSpPr>
              <a:spLocks noChangeShapeType="1"/>
            </p:cNvSpPr>
            <p:nvPr/>
          </p:nvSpPr>
          <p:spPr bwMode="auto">
            <a:xfrm>
              <a:off x="4484" y="1105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1" name="Rectangle 31"/>
            <p:cNvSpPr>
              <a:spLocks noChangeArrowheads="1"/>
            </p:cNvSpPr>
            <p:nvPr/>
          </p:nvSpPr>
          <p:spPr bwMode="auto">
            <a:xfrm>
              <a:off x="4502" y="1105"/>
              <a:ext cx="419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2" name="Line 32"/>
            <p:cNvSpPr>
              <a:spLocks noChangeShapeType="1"/>
            </p:cNvSpPr>
            <p:nvPr/>
          </p:nvSpPr>
          <p:spPr bwMode="auto">
            <a:xfrm>
              <a:off x="4502" y="1105"/>
              <a:ext cx="4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3" name="Rectangle 33"/>
            <p:cNvSpPr>
              <a:spLocks noChangeArrowheads="1"/>
            </p:cNvSpPr>
            <p:nvPr/>
          </p:nvSpPr>
          <p:spPr bwMode="auto">
            <a:xfrm>
              <a:off x="4921" y="1105"/>
              <a:ext cx="18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4" name="Line 34"/>
            <p:cNvSpPr>
              <a:spLocks noChangeShapeType="1"/>
            </p:cNvSpPr>
            <p:nvPr/>
          </p:nvSpPr>
          <p:spPr bwMode="auto">
            <a:xfrm>
              <a:off x="4921" y="1105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5" name="Line 35"/>
            <p:cNvSpPr>
              <a:spLocks noChangeShapeType="1"/>
            </p:cNvSpPr>
            <p:nvPr/>
          </p:nvSpPr>
          <p:spPr bwMode="auto">
            <a:xfrm>
              <a:off x="4921" y="1105"/>
              <a:ext cx="1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6" name="Rectangle 36"/>
            <p:cNvSpPr>
              <a:spLocks noChangeArrowheads="1"/>
            </p:cNvSpPr>
            <p:nvPr/>
          </p:nvSpPr>
          <p:spPr bwMode="auto">
            <a:xfrm>
              <a:off x="4939" y="1105"/>
              <a:ext cx="425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7" name="Line 37"/>
            <p:cNvSpPr>
              <a:spLocks noChangeShapeType="1"/>
            </p:cNvSpPr>
            <p:nvPr/>
          </p:nvSpPr>
          <p:spPr bwMode="auto">
            <a:xfrm>
              <a:off x="4939" y="1105"/>
              <a:ext cx="4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8" name="Rectangle 38"/>
            <p:cNvSpPr>
              <a:spLocks noChangeArrowheads="1"/>
            </p:cNvSpPr>
            <p:nvPr/>
          </p:nvSpPr>
          <p:spPr bwMode="auto">
            <a:xfrm>
              <a:off x="4484" y="1122"/>
              <a:ext cx="18" cy="16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9" name="Line 39"/>
            <p:cNvSpPr>
              <a:spLocks noChangeShapeType="1"/>
            </p:cNvSpPr>
            <p:nvPr/>
          </p:nvSpPr>
          <p:spPr bwMode="auto">
            <a:xfrm>
              <a:off x="4484" y="1122"/>
              <a:ext cx="1" cy="1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0" name="Rectangle 40"/>
            <p:cNvSpPr>
              <a:spLocks noChangeArrowheads="1"/>
            </p:cNvSpPr>
            <p:nvPr/>
          </p:nvSpPr>
          <p:spPr bwMode="auto">
            <a:xfrm>
              <a:off x="3761" y="1292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21" name="Rectangle 41"/>
            <p:cNvSpPr>
              <a:spLocks noChangeArrowheads="1"/>
            </p:cNvSpPr>
            <p:nvPr/>
          </p:nvSpPr>
          <p:spPr bwMode="auto">
            <a:xfrm>
              <a:off x="4036" y="1292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22" name="Rectangle 42"/>
            <p:cNvSpPr>
              <a:spLocks noChangeArrowheads="1"/>
            </p:cNvSpPr>
            <p:nvPr/>
          </p:nvSpPr>
          <p:spPr bwMode="auto">
            <a:xfrm>
              <a:off x="4311" y="1292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23" name="Rectangle 43"/>
            <p:cNvSpPr>
              <a:spLocks noChangeArrowheads="1"/>
            </p:cNvSpPr>
            <p:nvPr/>
          </p:nvSpPr>
          <p:spPr bwMode="auto">
            <a:xfrm>
              <a:off x="4665" y="1292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24" name="Rectangle 44"/>
            <p:cNvSpPr>
              <a:spLocks noChangeArrowheads="1"/>
            </p:cNvSpPr>
            <p:nvPr/>
          </p:nvSpPr>
          <p:spPr bwMode="auto">
            <a:xfrm>
              <a:off x="5101" y="1292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25" name="Rectangle 45"/>
            <p:cNvSpPr>
              <a:spLocks noChangeArrowheads="1"/>
            </p:cNvSpPr>
            <p:nvPr/>
          </p:nvSpPr>
          <p:spPr bwMode="auto">
            <a:xfrm>
              <a:off x="4484" y="1285"/>
              <a:ext cx="18" cy="1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6" name="Line 46"/>
            <p:cNvSpPr>
              <a:spLocks noChangeShapeType="1"/>
            </p:cNvSpPr>
            <p:nvPr/>
          </p:nvSpPr>
          <p:spPr bwMode="auto">
            <a:xfrm>
              <a:off x="4484" y="1285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7" name="Rectangle 47"/>
            <p:cNvSpPr>
              <a:spLocks noChangeArrowheads="1"/>
            </p:cNvSpPr>
            <p:nvPr/>
          </p:nvSpPr>
          <p:spPr bwMode="auto">
            <a:xfrm>
              <a:off x="3761" y="1473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28" name="Rectangle 48"/>
            <p:cNvSpPr>
              <a:spLocks noChangeArrowheads="1"/>
            </p:cNvSpPr>
            <p:nvPr/>
          </p:nvSpPr>
          <p:spPr bwMode="auto">
            <a:xfrm>
              <a:off x="4036" y="1473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29" name="Rectangle 49"/>
            <p:cNvSpPr>
              <a:spLocks noChangeArrowheads="1"/>
            </p:cNvSpPr>
            <p:nvPr/>
          </p:nvSpPr>
          <p:spPr bwMode="auto">
            <a:xfrm>
              <a:off x="4311" y="1473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30" name="Rectangle 50"/>
            <p:cNvSpPr>
              <a:spLocks noChangeArrowheads="1"/>
            </p:cNvSpPr>
            <p:nvPr/>
          </p:nvSpPr>
          <p:spPr bwMode="auto">
            <a:xfrm>
              <a:off x="4665" y="1473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31" name="Rectangle 51"/>
            <p:cNvSpPr>
              <a:spLocks noChangeArrowheads="1"/>
            </p:cNvSpPr>
            <p:nvPr/>
          </p:nvSpPr>
          <p:spPr bwMode="auto">
            <a:xfrm>
              <a:off x="5101" y="1473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32" name="Rectangle 52"/>
            <p:cNvSpPr>
              <a:spLocks noChangeArrowheads="1"/>
            </p:cNvSpPr>
            <p:nvPr/>
          </p:nvSpPr>
          <p:spPr bwMode="auto">
            <a:xfrm>
              <a:off x="4484" y="1466"/>
              <a:ext cx="18" cy="1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3" name="Line 53"/>
            <p:cNvSpPr>
              <a:spLocks noChangeShapeType="1"/>
            </p:cNvSpPr>
            <p:nvPr/>
          </p:nvSpPr>
          <p:spPr bwMode="auto">
            <a:xfrm>
              <a:off x="4484" y="1466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4" name="Rectangle 54"/>
            <p:cNvSpPr>
              <a:spLocks noChangeArrowheads="1"/>
            </p:cNvSpPr>
            <p:nvPr/>
          </p:nvSpPr>
          <p:spPr bwMode="auto">
            <a:xfrm>
              <a:off x="3761" y="165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35" name="Rectangle 55"/>
            <p:cNvSpPr>
              <a:spLocks noChangeArrowheads="1"/>
            </p:cNvSpPr>
            <p:nvPr/>
          </p:nvSpPr>
          <p:spPr bwMode="auto">
            <a:xfrm>
              <a:off x="4036" y="165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36" name="Rectangle 56"/>
            <p:cNvSpPr>
              <a:spLocks noChangeArrowheads="1"/>
            </p:cNvSpPr>
            <p:nvPr/>
          </p:nvSpPr>
          <p:spPr bwMode="auto">
            <a:xfrm>
              <a:off x="4311" y="165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37" name="Rectangle 57"/>
            <p:cNvSpPr>
              <a:spLocks noChangeArrowheads="1"/>
            </p:cNvSpPr>
            <p:nvPr/>
          </p:nvSpPr>
          <p:spPr bwMode="auto">
            <a:xfrm>
              <a:off x="4665" y="165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38" name="Rectangle 58"/>
            <p:cNvSpPr>
              <a:spLocks noChangeArrowheads="1"/>
            </p:cNvSpPr>
            <p:nvPr/>
          </p:nvSpPr>
          <p:spPr bwMode="auto">
            <a:xfrm>
              <a:off x="5101" y="165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39" name="Rectangle 59"/>
            <p:cNvSpPr>
              <a:spLocks noChangeArrowheads="1"/>
            </p:cNvSpPr>
            <p:nvPr/>
          </p:nvSpPr>
          <p:spPr bwMode="auto">
            <a:xfrm>
              <a:off x="4484" y="1647"/>
              <a:ext cx="18" cy="18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40" name="Line 60"/>
            <p:cNvSpPr>
              <a:spLocks noChangeShapeType="1"/>
            </p:cNvSpPr>
            <p:nvPr/>
          </p:nvSpPr>
          <p:spPr bwMode="auto">
            <a:xfrm>
              <a:off x="4484" y="1647"/>
              <a:ext cx="1" cy="18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41" name="Rectangle 61"/>
            <p:cNvSpPr>
              <a:spLocks noChangeArrowheads="1"/>
            </p:cNvSpPr>
            <p:nvPr/>
          </p:nvSpPr>
          <p:spPr bwMode="auto">
            <a:xfrm>
              <a:off x="3761" y="183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42" name="Rectangle 62"/>
            <p:cNvSpPr>
              <a:spLocks noChangeArrowheads="1"/>
            </p:cNvSpPr>
            <p:nvPr/>
          </p:nvSpPr>
          <p:spPr bwMode="auto">
            <a:xfrm>
              <a:off x="4036" y="183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43" name="Rectangle 63"/>
            <p:cNvSpPr>
              <a:spLocks noChangeArrowheads="1"/>
            </p:cNvSpPr>
            <p:nvPr/>
          </p:nvSpPr>
          <p:spPr bwMode="auto">
            <a:xfrm>
              <a:off x="4311" y="183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44" name="Rectangle 64"/>
            <p:cNvSpPr>
              <a:spLocks noChangeArrowheads="1"/>
            </p:cNvSpPr>
            <p:nvPr/>
          </p:nvSpPr>
          <p:spPr bwMode="auto">
            <a:xfrm>
              <a:off x="4665" y="183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45" name="Rectangle 65"/>
            <p:cNvSpPr>
              <a:spLocks noChangeArrowheads="1"/>
            </p:cNvSpPr>
            <p:nvPr/>
          </p:nvSpPr>
          <p:spPr bwMode="auto">
            <a:xfrm>
              <a:off x="5101" y="1834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46" name="Rectangle 66"/>
            <p:cNvSpPr>
              <a:spLocks noChangeArrowheads="1"/>
            </p:cNvSpPr>
            <p:nvPr/>
          </p:nvSpPr>
          <p:spPr bwMode="auto">
            <a:xfrm>
              <a:off x="4484" y="1827"/>
              <a:ext cx="18" cy="1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47" name="Line 67"/>
            <p:cNvSpPr>
              <a:spLocks noChangeShapeType="1"/>
            </p:cNvSpPr>
            <p:nvPr/>
          </p:nvSpPr>
          <p:spPr bwMode="auto">
            <a:xfrm>
              <a:off x="4484" y="1827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48" name="Rectangle 68"/>
            <p:cNvSpPr>
              <a:spLocks noChangeArrowheads="1"/>
            </p:cNvSpPr>
            <p:nvPr/>
          </p:nvSpPr>
          <p:spPr bwMode="auto">
            <a:xfrm>
              <a:off x="3761" y="2015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49" name="Rectangle 69"/>
            <p:cNvSpPr>
              <a:spLocks noChangeArrowheads="1"/>
            </p:cNvSpPr>
            <p:nvPr/>
          </p:nvSpPr>
          <p:spPr bwMode="auto">
            <a:xfrm>
              <a:off x="4036" y="2015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50" name="Rectangle 70"/>
            <p:cNvSpPr>
              <a:spLocks noChangeArrowheads="1"/>
            </p:cNvSpPr>
            <p:nvPr/>
          </p:nvSpPr>
          <p:spPr bwMode="auto">
            <a:xfrm>
              <a:off x="4311" y="2015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51" name="Rectangle 71"/>
            <p:cNvSpPr>
              <a:spLocks noChangeArrowheads="1"/>
            </p:cNvSpPr>
            <p:nvPr/>
          </p:nvSpPr>
          <p:spPr bwMode="auto">
            <a:xfrm>
              <a:off x="4665" y="2015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52" name="Rectangle 72"/>
            <p:cNvSpPr>
              <a:spLocks noChangeArrowheads="1"/>
            </p:cNvSpPr>
            <p:nvPr/>
          </p:nvSpPr>
          <p:spPr bwMode="auto">
            <a:xfrm>
              <a:off x="5101" y="2015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53" name="Rectangle 73"/>
            <p:cNvSpPr>
              <a:spLocks noChangeArrowheads="1"/>
            </p:cNvSpPr>
            <p:nvPr/>
          </p:nvSpPr>
          <p:spPr bwMode="auto">
            <a:xfrm>
              <a:off x="4484" y="2008"/>
              <a:ext cx="18" cy="18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54" name="Line 74"/>
            <p:cNvSpPr>
              <a:spLocks noChangeShapeType="1"/>
            </p:cNvSpPr>
            <p:nvPr/>
          </p:nvSpPr>
          <p:spPr bwMode="auto">
            <a:xfrm>
              <a:off x="4484" y="2008"/>
              <a:ext cx="1" cy="18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55" name="Rectangle 75"/>
            <p:cNvSpPr>
              <a:spLocks noChangeArrowheads="1"/>
            </p:cNvSpPr>
            <p:nvPr/>
          </p:nvSpPr>
          <p:spPr bwMode="auto">
            <a:xfrm>
              <a:off x="3761" y="219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56" name="Rectangle 76"/>
            <p:cNvSpPr>
              <a:spLocks noChangeArrowheads="1"/>
            </p:cNvSpPr>
            <p:nvPr/>
          </p:nvSpPr>
          <p:spPr bwMode="auto">
            <a:xfrm>
              <a:off x="4036" y="219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57" name="Rectangle 77"/>
            <p:cNvSpPr>
              <a:spLocks noChangeArrowheads="1"/>
            </p:cNvSpPr>
            <p:nvPr/>
          </p:nvSpPr>
          <p:spPr bwMode="auto">
            <a:xfrm>
              <a:off x="4311" y="219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58" name="Rectangle 78"/>
            <p:cNvSpPr>
              <a:spLocks noChangeArrowheads="1"/>
            </p:cNvSpPr>
            <p:nvPr/>
          </p:nvSpPr>
          <p:spPr bwMode="auto">
            <a:xfrm>
              <a:off x="4665" y="219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59" name="Rectangle 79"/>
            <p:cNvSpPr>
              <a:spLocks noChangeArrowheads="1"/>
            </p:cNvSpPr>
            <p:nvPr/>
          </p:nvSpPr>
          <p:spPr bwMode="auto">
            <a:xfrm>
              <a:off x="5101" y="219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0</a:t>
              </a:r>
              <a:endParaRPr lang="en-US" sz="2400"/>
            </a:p>
          </p:txBody>
        </p:sp>
        <p:sp>
          <p:nvSpPr>
            <p:cNvPr id="44160" name="Rectangle 80"/>
            <p:cNvSpPr>
              <a:spLocks noChangeArrowheads="1"/>
            </p:cNvSpPr>
            <p:nvPr/>
          </p:nvSpPr>
          <p:spPr bwMode="auto">
            <a:xfrm>
              <a:off x="4484" y="2188"/>
              <a:ext cx="18" cy="1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61" name="Line 81"/>
            <p:cNvSpPr>
              <a:spLocks noChangeShapeType="1"/>
            </p:cNvSpPr>
            <p:nvPr/>
          </p:nvSpPr>
          <p:spPr bwMode="auto">
            <a:xfrm>
              <a:off x="4484" y="2188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62" name="Rectangle 82"/>
            <p:cNvSpPr>
              <a:spLocks noChangeArrowheads="1"/>
            </p:cNvSpPr>
            <p:nvPr/>
          </p:nvSpPr>
          <p:spPr bwMode="auto">
            <a:xfrm>
              <a:off x="3761" y="237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63" name="Rectangle 83"/>
            <p:cNvSpPr>
              <a:spLocks noChangeArrowheads="1"/>
            </p:cNvSpPr>
            <p:nvPr/>
          </p:nvSpPr>
          <p:spPr bwMode="auto">
            <a:xfrm>
              <a:off x="4036" y="237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64" name="Rectangle 84"/>
            <p:cNvSpPr>
              <a:spLocks noChangeArrowheads="1"/>
            </p:cNvSpPr>
            <p:nvPr/>
          </p:nvSpPr>
          <p:spPr bwMode="auto">
            <a:xfrm>
              <a:off x="4311" y="237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65" name="Rectangle 85"/>
            <p:cNvSpPr>
              <a:spLocks noChangeArrowheads="1"/>
            </p:cNvSpPr>
            <p:nvPr/>
          </p:nvSpPr>
          <p:spPr bwMode="auto">
            <a:xfrm>
              <a:off x="4665" y="237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66" name="Rectangle 86"/>
            <p:cNvSpPr>
              <a:spLocks noChangeArrowheads="1"/>
            </p:cNvSpPr>
            <p:nvPr/>
          </p:nvSpPr>
          <p:spPr bwMode="auto">
            <a:xfrm>
              <a:off x="5101" y="2376"/>
              <a:ext cx="8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4167" name="Rectangle 87"/>
            <p:cNvSpPr>
              <a:spLocks noChangeArrowheads="1"/>
            </p:cNvSpPr>
            <p:nvPr/>
          </p:nvSpPr>
          <p:spPr bwMode="auto">
            <a:xfrm>
              <a:off x="4484" y="2369"/>
              <a:ext cx="18" cy="18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68" name="Line 88"/>
            <p:cNvSpPr>
              <a:spLocks noChangeShapeType="1"/>
            </p:cNvSpPr>
            <p:nvPr/>
          </p:nvSpPr>
          <p:spPr bwMode="auto">
            <a:xfrm>
              <a:off x="4484" y="2369"/>
              <a:ext cx="1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038" name="Group 89"/>
          <p:cNvGrpSpPr>
            <a:grpSpLocks/>
          </p:cNvGrpSpPr>
          <p:nvPr/>
        </p:nvGrpSpPr>
        <p:grpSpPr bwMode="auto">
          <a:xfrm>
            <a:off x="1219200" y="4343400"/>
            <a:ext cx="5270500" cy="1660525"/>
            <a:chOff x="768" y="2736"/>
            <a:chExt cx="3320" cy="1046"/>
          </a:xfrm>
        </p:grpSpPr>
        <p:sp>
          <p:nvSpPr>
            <p:cNvPr id="44040" name="Freeform 90"/>
            <p:cNvSpPr>
              <a:spLocks/>
            </p:cNvSpPr>
            <p:nvPr/>
          </p:nvSpPr>
          <p:spPr bwMode="auto">
            <a:xfrm>
              <a:off x="979" y="2970"/>
              <a:ext cx="1164" cy="582"/>
            </a:xfrm>
            <a:custGeom>
              <a:avLst/>
              <a:gdLst>
                <a:gd name="T0" fmla="*/ 0 w 1164"/>
                <a:gd name="T1" fmla="*/ 0 h 582"/>
                <a:gd name="T2" fmla="*/ 0 w 1164"/>
                <a:gd name="T3" fmla="*/ 582 h 582"/>
                <a:gd name="T4" fmla="*/ 1164 w 1164"/>
                <a:gd name="T5" fmla="*/ 582 h 582"/>
                <a:gd name="T6" fmla="*/ 1164 w 1164"/>
                <a:gd name="T7" fmla="*/ 0 h 582"/>
                <a:gd name="T8" fmla="*/ 0 w 1164"/>
                <a:gd name="T9" fmla="*/ 0 h 582"/>
                <a:gd name="T10" fmla="*/ 6 w 1164"/>
                <a:gd name="T11" fmla="*/ 12 h 582"/>
                <a:gd name="T12" fmla="*/ 1158 w 1164"/>
                <a:gd name="T13" fmla="*/ 12 h 582"/>
                <a:gd name="T14" fmla="*/ 1152 w 1164"/>
                <a:gd name="T15" fmla="*/ 6 h 582"/>
                <a:gd name="T16" fmla="*/ 1152 w 1164"/>
                <a:gd name="T17" fmla="*/ 577 h 582"/>
                <a:gd name="T18" fmla="*/ 1158 w 1164"/>
                <a:gd name="T19" fmla="*/ 571 h 582"/>
                <a:gd name="T20" fmla="*/ 6 w 1164"/>
                <a:gd name="T21" fmla="*/ 571 h 582"/>
                <a:gd name="T22" fmla="*/ 12 w 1164"/>
                <a:gd name="T23" fmla="*/ 577 h 582"/>
                <a:gd name="T24" fmla="*/ 12 w 1164"/>
                <a:gd name="T25" fmla="*/ 6 h 582"/>
                <a:gd name="T26" fmla="*/ 6 w 1164"/>
                <a:gd name="T27" fmla="*/ 12 h 582"/>
                <a:gd name="T28" fmla="*/ 0 w 1164"/>
                <a:gd name="T29" fmla="*/ 0 h 5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4"/>
                <a:gd name="T46" fmla="*/ 0 h 582"/>
                <a:gd name="T47" fmla="*/ 1164 w 1164"/>
                <a:gd name="T48" fmla="*/ 582 h 5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4" h="582">
                  <a:moveTo>
                    <a:pt x="0" y="0"/>
                  </a:moveTo>
                  <a:lnTo>
                    <a:pt x="0" y="582"/>
                  </a:lnTo>
                  <a:lnTo>
                    <a:pt x="1164" y="582"/>
                  </a:lnTo>
                  <a:lnTo>
                    <a:pt x="1164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158" y="12"/>
                  </a:lnTo>
                  <a:lnTo>
                    <a:pt x="1152" y="6"/>
                  </a:lnTo>
                  <a:lnTo>
                    <a:pt x="1152" y="577"/>
                  </a:lnTo>
                  <a:lnTo>
                    <a:pt x="1158" y="571"/>
                  </a:lnTo>
                  <a:lnTo>
                    <a:pt x="6" y="571"/>
                  </a:lnTo>
                  <a:lnTo>
                    <a:pt x="12" y="577"/>
                  </a:lnTo>
                  <a:lnTo>
                    <a:pt x="12" y="6"/>
                  </a:lnTo>
                  <a:lnTo>
                    <a:pt x="6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1" name="Rectangle 91"/>
            <p:cNvSpPr>
              <a:spLocks noChangeArrowheads="1"/>
            </p:cNvSpPr>
            <p:nvPr/>
          </p:nvSpPr>
          <p:spPr bwMode="auto">
            <a:xfrm>
              <a:off x="808" y="3276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Arial" pitchFamily="34" charset="0"/>
                </a:rPr>
                <a:t>X</a:t>
              </a:r>
              <a:endParaRPr lang="en-US" sz="2400" b="1"/>
            </a:p>
          </p:txBody>
        </p:sp>
        <p:sp>
          <p:nvSpPr>
            <p:cNvPr id="44042" name="Rectangle 92"/>
            <p:cNvSpPr>
              <a:spLocks noChangeArrowheads="1"/>
            </p:cNvSpPr>
            <p:nvPr/>
          </p:nvSpPr>
          <p:spPr bwMode="auto">
            <a:xfrm>
              <a:off x="1812" y="2736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Arial" pitchFamily="34" charset="0"/>
                </a:rPr>
                <a:t>Y</a:t>
              </a:r>
              <a:endParaRPr lang="en-US" sz="2400" b="1"/>
            </a:p>
          </p:txBody>
        </p:sp>
        <p:sp>
          <p:nvSpPr>
            <p:cNvPr id="44043" name="Rectangle 93"/>
            <p:cNvSpPr>
              <a:spLocks noChangeArrowheads="1"/>
            </p:cNvSpPr>
            <p:nvPr/>
          </p:nvSpPr>
          <p:spPr bwMode="auto">
            <a:xfrm>
              <a:off x="1524" y="3600"/>
              <a:ext cx="93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Arial" pitchFamily="34" charset="0"/>
                </a:rPr>
                <a:t>Z</a:t>
              </a:r>
              <a:endParaRPr lang="en-US" sz="2400" b="1"/>
            </a:p>
          </p:txBody>
        </p:sp>
        <p:sp>
          <p:nvSpPr>
            <p:cNvPr id="44044" name="Freeform 94"/>
            <p:cNvSpPr>
              <a:spLocks/>
            </p:cNvSpPr>
            <p:nvPr/>
          </p:nvSpPr>
          <p:spPr bwMode="auto">
            <a:xfrm>
              <a:off x="1555" y="2826"/>
              <a:ext cx="12" cy="732"/>
            </a:xfrm>
            <a:custGeom>
              <a:avLst/>
              <a:gdLst>
                <a:gd name="T0" fmla="*/ 12 w 12"/>
                <a:gd name="T1" fmla="*/ 6 h 732"/>
                <a:gd name="T2" fmla="*/ 12 w 12"/>
                <a:gd name="T3" fmla="*/ 4 h 732"/>
                <a:gd name="T4" fmla="*/ 10 w 12"/>
                <a:gd name="T5" fmla="*/ 2 h 732"/>
                <a:gd name="T6" fmla="*/ 10 w 12"/>
                <a:gd name="T7" fmla="*/ 0 h 732"/>
                <a:gd name="T8" fmla="*/ 4 w 12"/>
                <a:gd name="T9" fmla="*/ 0 h 732"/>
                <a:gd name="T10" fmla="*/ 0 w 12"/>
                <a:gd name="T11" fmla="*/ 4 h 732"/>
                <a:gd name="T12" fmla="*/ 0 w 12"/>
                <a:gd name="T13" fmla="*/ 730 h 732"/>
                <a:gd name="T14" fmla="*/ 2 w 12"/>
                <a:gd name="T15" fmla="*/ 730 h 732"/>
                <a:gd name="T16" fmla="*/ 4 w 12"/>
                <a:gd name="T17" fmla="*/ 732 h 732"/>
                <a:gd name="T18" fmla="*/ 10 w 12"/>
                <a:gd name="T19" fmla="*/ 732 h 732"/>
                <a:gd name="T20" fmla="*/ 10 w 12"/>
                <a:gd name="T21" fmla="*/ 730 h 732"/>
                <a:gd name="T22" fmla="*/ 12 w 12"/>
                <a:gd name="T23" fmla="*/ 730 h 732"/>
                <a:gd name="T24" fmla="*/ 12 w 12"/>
                <a:gd name="T25" fmla="*/ 726 h 732"/>
                <a:gd name="T26" fmla="*/ 12 w 12"/>
                <a:gd name="T27" fmla="*/ 6 h 7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"/>
                <a:gd name="T43" fmla="*/ 0 h 732"/>
                <a:gd name="T44" fmla="*/ 12 w 12"/>
                <a:gd name="T45" fmla="*/ 732 h 7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" h="732">
                  <a:moveTo>
                    <a:pt x="12" y="6"/>
                  </a:moveTo>
                  <a:lnTo>
                    <a:pt x="12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4" y="732"/>
                  </a:lnTo>
                  <a:lnTo>
                    <a:pt x="10" y="732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2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5" name="Freeform 95"/>
            <p:cNvSpPr>
              <a:spLocks/>
            </p:cNvSpPr>
            <p:nvPr/>
          </p:nvSpPr>
          <p:spPr bwMode="auto">
            <a:xfrm>
              <a:off x="1267" y="2970"/>
              <a:ext cx="12" cy="732"/>
            </a:xfrm>
            <a:custGeom>
              <a:avLst/>
              <a:gdLst>
                <a:gd name="T0" fmla="*/ 12 w 12"/>
                <a:gd name="T1" fmla="*/ 6 h 732"/>
                <a:gd name="T2" fmla="*/ 12 w 12"/>
                <a:gd name="T3" fmla="*/ 4 h 732"/>
                <a:gd name="T4" fmla="*/ 10 w 12"/>
                <a:gd name="T5" fmla="*/ 2 h 732"/>
                <a:gd name="T6" fmla="*/ 10 w 12"/>
                <a:gd name="T7" fmla="*/ 0 h 732"/>
                <a:gd name="T8" fmla="*/ 4 w 12"/>
                <a:gd name="T9" fmla="*/ 0 h 732"/>
                <a:gd name="T10" fmla="*/ 0 w 12"/>
                <a:gd name="T11" fmla="*/ 4 h 732"/>
                <a:gd name="T12" fmla="*/ 0 w 12"/>
                <a:gd name="T13" fmla="*/ 730 h 732"/>
                <a:gd name="T14" fmla="*/ 2 w 12"/>
                <a:gd name="T15" fmla="*/ 730 h 732"/>
                <a:gd name="T16" fmla="*/ 4 w 12"/>
                <a:gd name="T17" fmla="*/ 732 h 732"/>
                <a:gd name="T18" fmla="*/ 10 w 12"/>
                <a:gd name="T19" fmla="*/ 732 h 732"/>
                <a:gd name="T20" fmla="*/ 10 w 12"/>
                <a:gd name="T21" fmla="*/ 730 h 732"/>
                <a:gd name="T22" fmla="*/ 12 w 12"/>
                <a:gd name="T23" fmla="*/ 730 h 732"/>
                <a:gd name="T24" fmla="*/ 12 w 12"/>
                <a:gd name="T25" fmla="*/ 726 h 732"/>
                <a:gd name="T26" fmla="*/ 12 w 12"/>
                <a:gd name="T27" fmla="*/ 6 h 7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"/>
                <a:gd name="T43" fmla="*/ 0 h 732"/>
                <a:gd name="T44" fmla="*/ 12 w 12"/>
                <a:gd name="T45" fmla="*/ 732 h 7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" h="732">
                  <a:moveTo>
                    <a:pt x="12" y="6"/>
                  </a:moveTo>
                  <a:lnTo>
                    <a:pt x="12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4" y="732"/>
                  </a:lnTo>
                  <a:lnTo>
                    <a:pt x="10" y="732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2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6" name="Freeform 96"/>
            <p:cNvSpPr>
              <a:spLocks/>
            </p:cNvSpPr>
            <p:nvPr/>
          </p:nvSpPr>
          <p:spPr bwMode="auto">
            <a:xfrm>
              <a:off x="799" y="3258"/>
              <a:ext cx="1344" cy="12"/>
            </a:xfrm>
            <a:custGeom>
              <a:avLst/>
              <a:gdLst>
                <a:gd name="T0" fmla="*/ 5 w 1344"/>
                <a:gd name="T1" fmla="*/ 0 h 12"/>
                <a:gd name="T2" fmla="*/ 3 w 1344"/>
                <a:gd name="T3" fmla="*/ 0 h 12"/>
                <a:gd name="T4" fmla="*/ 0 w 1344"/>
                <a:gd name="T5" fmla="*/ 4 h 12"/>
                <a:gd name="T6" fmla="*/ 0 w 1344"/>
                <a:gd name="T7" fmla="*/ 10 h 12"/>
                <a:gd name="T8" fmla="*/ 1 w 1344"/>
                <a:gd name="T9" fmla="*/ 10 h 12"/>
                <a:gd name="T10" fmla="*/ 3 w 1344"/>
                <a:gd name="T11" fmla="*/ 12 h 12"/>
                <a:gd name="T12" fmla="*/ 1342 w 1344"/>
                <a:gd name="T13" fmla="*/ 12 h 12"/>
                <a:gd name="T14" fmla="*/ 1342 w 1344"/>
                <a:gd name="T15" fmla="*/ 10 h 12"/>
                <a:gd name="T16" fmla="*/ 1344 w 1344"/>
                <a:gd name="T17" fmla="*/ 10 h 12"/>
                <a:gd name="T18" fmla="*/ 1344 w 1344"/>
                <a:gd name="T19" fmla="*/ 4 h 12"/>
                <a:gd name="T20" fmla="*/ 1342 w 1344"/>
                <a:gd name="T21" fmla="*/ 2 h 12"/>
                <a:gd name="T22" fmla="*/ 1342 w 1344"/>
                <a:gd name="T23" fmla="*/ 0 h 12"/>
                <a:gd name="T24" fmla="*/ 1338 w 1344"/>
                <a:gd name="T25" fmla="*/ 0 h 12"/>
                <a:gd name="T26" fmla="*/ 5 w 1344"/>
                <a:gd name="T27" fmla="*/ 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44"/>
                <a:gd name="T43" fmla="*/ 0 h 12"/>
                <a:gd name="T44" fmla="*/ 1344 w 1344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44" h="12">
                  <a:moveTo>
                    <a:pt x="5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3" y="12"/>
                  </a:lnTo>
                  <a:lnTo>
                    <a:pt x="1342" y="12"/>
                  </a:lnTo>
                  <a:lnTo>
                    <a:pt x="1342" y="10"/>
                  </a:lnTo>
                  <a:lnTo>
                    <a:pt x="1344" y="10"/>
                  </a:lnTo>
                  <a:lnTo>
                    <a:pt x="1344" y="4"/>
                  </a:lnTo>
                  <a:lnTo>
                    <a:pt x="1342" y="2"/>
                  </a:lnTo>
                  <a:lnTo>
                    <a:pt x="1342" y="0"/>
                  </a:lnTo>
                  <a:lnTo>
                    <a:pt x="1338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7" name="Rectangle 97"/>
            <p:cNvSpPr>
              <a:spLocks noChangeArrowheads="1"/>
            </p:cNvSpPr>
            <p:nvPr/>
          </p:nvSpPr>
          <p:spPr bwMode="auto">
            <a:xfrm>
              <a:off x="1200" y="3153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en-US" sz="2400" b="1"/>
            </a:p>
          </p:txBody>
        </p:sp>
        <p:sp>
          <p:nvSpPr>
            <p:cNvPr id="44048" name="Rectangle 98"/>
            <p:cNvSpPr>
              <a:spLocks noChangeArrowheads="1"/>
            </p:cNvSpPr>
            <p:nvPr/>
          </p:nvSpPr>
          <p:spPr bwMode="auto">
            <a:xfrm>
              <a:off x="1488" y="3153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49" name="Rectangle 99"/>
            <p:cNvSpPr>
              <a:spLocks noChangeArrowheads="1"/>
            </p:cNvSpPr>
            <p:nvPr/>
          </p:nvSpPr>
          <p:spPr bwMode="auto">
            <a:xfrm>
              <a:off x="1776" y="3153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endParaRPr lang="en-US" sz="2400" b="1"/>
            </a:p>
          </p:txBody>
        </p:sp>
        <p:sp>
          <p:nvSpPr>
            <p:cNvPr id="44050" name="Rectangle 100"/>
            <p:cNvSpPr>
              <a:spLocks noChangeArrowheads="1"/>
            </p:cNvSpPr>
            <p:nvPr/>
          </p:nvSpPr>
          <p:spPr bwMode="auto">
            <a:xfrm>
              <a:off x="2064" y="3153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2</a:t>
              </a:r>
              <a:endParaRPr lang="en-US" sz="2400" b="1"/>
            </a:p>
          </p:txBody>
        </p:sp>
        <p:sp>
          <p:nvSpPr>
            <p:cNvPr id="44051" name="Rectangle 101"/>
            <p:cNvSpPr>
              <a:spLocks noChangeArrowheads="1"/>
            </p:cNvSpPr>
            <p:nvPr/>
          </p:nvSpPr>
          <p:spPr bwMode="auto">
            <a:xfrm>
              <a:off x="1200" y="3441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4</a:t>
              </a:r>
              <a:endParaRPr lang="en-US" sz="2400" b="1"/>
            </a:p>
          </p:txBody>
        </p:sp>
        <p:sp>
          <p:nvSpPr>
            <p:cNvPr id="44052" name="Rectangle 102"/>
            <p:cNvSpPr>
              <a:spLocks noChangeArrowheads="1"/>
            </p:cNvSpPr>
            <p:nvPr/>
          </p:nvSpPr>
          <p:spPr bwMode="auto">
            <a:xfrm>
              <a:off x="1488" y="3441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5</a:t>
              </a:r>
              <a:endParaRPr lang="en-US" sz="2400" b="1"/>
            </a:p>
          </p:txBody>
        </p:sp>
        <p:sp>
          <p:nvSpPr>
            <p:cNvPr id="44053" name="Rectangle 103"/>
            <p:cNvSpPr>
              <a:spLocks noChangeArrowheads="1"/>
            </p:cNvSpPr>
            <p:nvPr/>
          </p:nvSpPr>
          <p:spPr bwMode="auto">
            <a:xfrm>
              <a:off x="1776" y="3441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7</a:t>
              </a:r>
              <a:endParaRPr lang="en-US" sz="2400" b="1"/>
            </a:p>
          </p:txBody>
        </p:sp>
        <p:sp>
          <p:nvSpPr>
            <p:cNvPr id="44054" name="Rectangle 104"/>
            <p:cNvSpPr>
              <a:spLocks noChangeArrowheads="1"/>
            </p:cNvSpPr>
            <p:nvPr/>
          </p:nvSpPr>
          <p:spPr bwMode="auto">
            <a:xfrm>
              <a:off x="2064" y="3441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6</a:t>
              </a:r>
              <a:endParaRPr lang="en-US" sz="2400" b="1"/>
            </a:p>
          </p:txBody>
        </p:sp>
        <p:sp>
          <p:nvSpPr>
            <p:cNvPr id="44055" name="Rectangle 105"/>
            <p:cNvSpPr>
              <a:spLocks noChangeArrowheads="1"/>
            </p:cNvSpPr>
            <p:nvPr/>
          </p:nvSpPr>
          <p:spPr bwMode="auto">
            <a:xfrm>
              <a:off x="1092" y="3291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56" name="Rectangle 106"/>
            <p:cNvSpPr>
              <a:spLocks noChangeArrowheads="1"/>
            </p:cNvSpPr>
            <p:nvPr/>
          </p:nvSpPr>
          <p:spPr bwMode="auto">
            <a:xfrm>
              <a:off x="1380" y="3003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57" name="Rectangle 107"/>
            <p:cNvSpPr>
              <a:spLocks noChangeArrowheads="1"/>
            </p:cNvSpPr>
            <p:nvPr/>
          </p:nvSpPr>
          <p:spPr bwMode="auto">
            <a:xfrm>
              <a:off x="1668" y="3291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58" name="Rectangle 108"/>
            <p:cNvSpPr>
              <a:spLocks noChangeArrowheads="1"/>
            </p:cNvSpPr>
            <p:nvPr/>
          </p:nvSpPr>
          <p:spPr bwMode="auto">
            <a:xfrm>
              <a:off x="1956" y="3003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59" name="Freeform 109"/>
            <p:cNvSpPr>
              <a:spLocks/>
            </p:cNvSpPr>
            <p:nvPr/>
          </p:nvSpPr>
          <p:spPr bwMode="auto">
            <a:xfrm>
              <a:off x="1849" y="2976"/>
              <a:ext cx="11" cy="732"/>
            </a:xfrm>
            <a:custGeom>
              <a:avLst/>
              <a:gdLst>
                <a:gd name="T0" fmla="*/ 11 w 11"/>
                <a:gd name="T1" fmla="*/ 6 h 732"/>
                <a:gd name="T2" fmla="*/ 11 w 11"/>
                <a:gd name="T3" fmla="*/ 4 h 732"/>
                <a:gd name="T4" fmla="*/ 10 w 11"/>
                <a:gd name="T5" fmla="*/ 2 h 732"/>
                <a:gd name="T6" fmla="*/ 10 w 11"/>
                <a:gd name="T7" fmla="*/ 0 h 732"/>
                <a:gd name="T8" fmla="*/ 4 w 11"/>
                <a:gd name="T9" fmla="*/ 0 h 732"/>
                <a:gd name="T10" fmla="*/ 0 w 11"/>
                <a:gd name="T11" fmla="*/ 4 h 732"/>
                <a:gd name="T12" fmla="*/ 0 w 11"/>
                <a:gd name="T13" fmla="*/ 730 h 732"/>
                <a:gd name="T14" fmla="*/ 2 w 11"/>
                <a:gd name="T15" fmla="*/ 730 h 732"/>
                <a:gd name="T16" fmla="*/ 4 w 11"/>
                <a:gd name="T17" fmla="*/ 732 h 732"/>
                <a:gd name="T18" fmla="*/ 10 w 11"/>
                <a:gd name="T19" fmla="*/ 732 h 732"/>
                <a:gd name="T20" fmla="*/ 10 w 11"/>
                <a:gd name="T21" fmla="*/ 730 h 732"/>
                <a:gd name="T22" fmla="*/ 11 w 11"/>
                <a:gd name="T23" fmla="*/ 730 h 732"/>
                <a:gd name="T24" fmla="*/ 11 w 11"/>
                <a:gd name="T25" fmla="*/ 726 h 732"/>
                <a:gd name="T26" fmla="*/ 11 w 11"/>
                <a:gd name="T27" fmla="*/ 6 h 7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732"/>
                <a:gd name="T44" fmla="*/ 11 w 11"/>
                <a:gd name="T45" fmla="*/ 732 h 7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732">
                  <a:moveTo>
                    <a:pt x="11" y="6"/>
                  </a:moveTo>
                  <a:lnTo>
                    <a:pt x="11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4" y="732"/>
                  </a:lnTo>
                  <a:lnTo>
                    <a:pt x="10" y="732"/>
                  </a:lnTo>
                  <a:lnTo>
                    <a:pt x="10" y="730"/>
                  </a:lnTo>
                  <a:lnTo>
                    <a:pt x="11" y="730"/>
                  </a:lnTo>
                  <a:lnTo>
                    <a:pt x="11" y="72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0" name="Rectangle 110"/>
            <p:cNvSpPr>
              <a:spLocks noChangeArrowheads="1"/>
            </p:cNvSpPr>
            <p:nvPr/>
          </p:nvSpPr>
          <p:spPr bwMode="auto">
            <a:xfrm>
              <a:off x="768" y="2736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Arial" pitchFamily="34" charset="0"/>
                </a:rPr>
                <a:t>S</a:t>
              </a:r>
              <a:endParaRPr lang="en-US" sz="2400" b="1"/>
            </a:p>
          </p:txBody>
        </p:sp>
        <p:sp>
          <p:nvSpPr>
            <p:cNvPr id="44061" name="Freeform 111"/>
            <p:cNvSpPr>
              <a:spLocks/>
            </p:cNvSpPr>
            <p:nvPr/>
          </p:nvSpPr>
          <p:spPr bwMode="auto">
            <a:xfrm>
              <a:off x="2924" y="2970"/>
              <a:ext cx="1164" cy="582"/>
            </a:xfrm>
            <a:custGeom>
              <a:avLst/>
              <a:gdLst>
                <a:gd name="T0" fmla="*/ 0 w 1164"/>
                <a:gd name="T1" fmla="*/ 0 h 582"/>
                <a:gd name="T2" fmla="*/ 0 w 1164"/>
                <a:gd name="T3" fmla="*/ 582 h 582"/>
                <a:gd name="T4" fmla="*/ 1164 w 1164"/>
                <a:gd name="T5" fmla="*/ 582 h 582"/>
                <a:gd name="T6" fmla="*/ 1164 w 1164"/>
                <a:gd name="T7" fmla="*/ 0 h 582"/>
                <a:gd name="T8" fmla="*/ 0 w 1164"/>
                <a:gd name="T9" fmla="*/ 0 h 582"/>
                <a:gd name="T10" fmla="*/ 6 w 1164"/>
                <a:gd name="T11" fmla="*/ 12 h 582"/>
                <a:gd name="T12" fmla="*/ 1158 w 1164"/>
                <a:gd name="T13" fmla="*/ 12 h 582"/>
                <a:gd name="T14" fmla="*/ 1152 w 1164"/>
                <a:gd name="T15" fmla="*/ 6 h 582"/>
                <a:gd name="T16" fmla="*/ 1152 w 1164"/>
                <a:gd name="T17" fmla="*/ 577 h 582"/>
                <a:gd name="T18" fmla="*/ 1158 w 1164"/>
                <a:gd name="T19" fmla="*/ 571 h 582"/>
                <a:gd name="T20" fmla="*/ 6 w 1164"/>
                <a:gd name="T21" fmla="*/ 571 h 582"/>
                <a:gd name="T22" fmla="*/ 12 w 1164"/>
                <a:gd name="T23" fmla="*/ 577 h 582"/>
                <a:gd name="T24" fmla="*/ 12 w 1164"/>
                <a:gd name="T25" fmla="*/ 6 h 582"/>
                <a:gd name="T26" fmla="*/ 6 w 1164"/>
                <a:gd name="T27" fmla="*/ 12 h 582"/>
                <a:gd name="T28" fmla="*/ 0 w 1164"/>
                <a:gd name="T29" fmla="*/ 0 h 5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4"/>
                <a:gd name="T46" fmla="*/ 0 h 582"/>
                <a:gd name="T47" fmla="*/ 1164 w 1164"/>
                <a:gd name="T48" fmla="*/ 582 h 5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4" h="582">
                  <a:moveTo>
                    <a:pt x="0" y="0"/>
                  </a:moveTo>
                  <a:lnTo>
                    <a:pt x="0" y="582"/>
                  </a:lnTo>
                  <a:lnTo>
                    <a:pt x="1164" y="582"/>
                  </a:lnTo>
                  <a:lnTo>
                    <a:pt x="1164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158" y="12"/>
                  </a:lnTo>
                  <a:lnTo>
                    <a:pt x="1152" y="6"/>
                  </a:lnTo>
                  <a:lnTo>
                    <a:pt x="1152" y="577"/>
                  </a:lnTo>
                  <a:lnTo>
                    <a:pt x="1158" y="571"/>
                  </a:lnTo>
                  <a:lnTo>
                    <a:pt x="6" y="571"/>
                  </a:lnTo>
                  <a:lnTo>
                    <a:pt x="12" y="577"/>
                  </a:lnTo>
                  <a:lnTo>
                    <a:pt x="12" y="6"/>
                  </a:lnTo>
                  <a:lnTo>
                    <a:pt x="6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2" name="Rectangle 112"/>
            <p:cNvSpPr>
              <a:spLocks noChangeArrowheads="1"/>
            </p:cNvSpPr>
            <p:nvPr/>
          </p:nvSpPr>
          <p:spPr bwMode="auto">
            <a:xfrm>
              <a:off x="2753" y="3276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Arial" pitchFamily="34" charset="0"/>
                </a:rPr>
                <a:t>X</a:t>
              </a:r>
              <a:endParaRPr lang="en-US" sz="2400" b="1"/>
            </a:p>
          </p:txBody>
        </p:sp>
        <p:sp>
          <p:nvSpPr>
            <p:cNvPr id="44063" name="Rectangle 113"/>
            <p:cNvSpPr>
              <a:spLocks noChangeArrowheads="1"/>
            </p:cNvSpPr>
            <p:nvPr/>
          </p:nvSpPr>
          <p:spPr bwMode="auto">
            <a:xfrm>
              <a:off x="3758" y="2736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Arial" pitchFamily="34" charset="0"/>
                </a:rPr>
                <a:t>Y</a:t>
              </a:r>
              <a:endParaRPr lang="en-US" sz="2400" b="1"/>
            </a:p>
          </p:txBody>
        </p:sp>
        <p:sp>
          <p:nvSpPr>
            <p:cNvPr id="44064" name="Rectangle 114"/>
            <p:cNvSpPr>
              <a:spLocks noChangeArrowheads="1"/>
            </p:cNvSpPr>
            <p:nvPr/>
          </p:nvSpPr>
          <p:spPr bwMode="auto">
            <a:xfrm>
              <a:off x="3470" y="3600"/>
              <a:ext cx="93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Arial" pitchFamily="34" charset="0"/>
                </a:rPr>
                <a:t>Z</a:t>
              </a:r>
              <a:endParaRPr lang="en-US" sz="2400" b="1"/>
            </a:p>
          </p:txBody>
        </p:sp>
        <p:sp>
          <p:nvSpPr>
            <p:cNvPr id="44065" name="Freeform 115"/>
            <p:cNvSpPr>
              <a:spLocks/>
            </p:cNvSpPr>
            <p:nvPr/>
          </p:nvSpPr>
          <p:spPr bwMode="auto">
            <a:xfrm>
              <a:off x="3500" y="2826"/>
              <a:ext cx="12" cy="732"/>
            </a:xfrm>
            <a:custGeom>
              <a:avLst/>
              <a:gdLst>
                <a:gd name="T0" fmla="*/ 12 w 12"/>
                <a:gd name="T1" fmla="*/ 6 h 732"/>
                <a:gd name="T2" fmla="*/ 12 w 12"/>
                <a:gd name="T3" fmla="*/ 4 h 732"/>
                <a:gd name="T4" fmla="*/ 10 w 12"/>
                <a:gd name="T5" fmla="*/ 2 h 732"/>
                <a:gd name="T6" fmla="*/ 10 w 12"/>
                <a:gd name="T7" fmla="*/ 0 h 732"/>
                <a:gd name="T8" fmla="*/ 4 w 12"/>
                <a:gd name="T9" fmla="*/ 0 h 732"/>
                <a:gd name="T10" fmla="*/ 0 w 12"/>
                <a:gd name="T11" fmla="*/ 4 h 732"/>
                <a:gd name="T12" fmla="*/ 0 w 12"/>
                <a:gd name="T13" fmla="*/ 730 h 732"/>
                <a:gd name="T14" fmla="*/ 2 w 12"/>
                <a:gd name="T15" fmla="*/ 730 h 732"/>
                <a:gd name="T16" fmla="*/ 4 w 12"/>
                <a:gd name="T17" fmla="*/ 732 h 732"/>
                <a:gd name="T18" fmla="*/ 10 w 12"/>
                <a:gd name="T19" fmla="*/ 732 h 732"/>
                <a:gd name="T20" fmla="*/ 10 w 12"/>
                <a:gd name="T21" fmla="*/ 730 h 732"/>
                <a:gd name="T22" fmla="*/ 12 w 12"/>
                <a:gd name="T23" fmla="*/ 730 h 732"/>
                <a:gd name="T24" fmla="*/ 12 w 12"/>
                <a:gd name="T25" fmla="*/ 726 h 732"/>
                <a:gd name="T26" fmla="*/ 12 w 12"/>
                <a:gd name="T27" fmla="*/ 6 h 7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"/>
                <a:gd name="T43" fmla="*/ 0 h 732"/>
                <a:gd name="T44" fmla="*/ 12 w 12"/>
                <a:gd name="T45" fmla="*/ 732 h 7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" h="732">
                  <a:moveTo>
                    <a:pt x="12" y="6"/>
                  </a:moveTo>
                  <a:lnTo>
                    <a:pt x="12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4" y="732"/>
                  </a:lnTo>
                  <a:lnTo>
                    <a:pt x="10" y="732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2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6" name="Freeform 116"/>
            <p:cNvSpPr>
              <a:spLocks/>
            </p:cNvSpPr>
            <p:nvPr/>
          </p:nvSpPr>
          <p:spPr bwMode="auto">
            <a:xfrm>
              <a:off x="3212" y="2970"/>
              <a:ext cx="12" cy="732"/>
            </a:xfrm>
            <a:custGeom>
              <a:avLst/>
              <a:gdLst>
                <a:gd name="T0" fmla="*/ 12 w 12"/>
                <a:gd name="T1" fmla="*/ 6 h 732"/>
                <a:gd name="T2" fmla="*/ 12 w 12"/>
                <a:gd name="T3" fmla="*/ 4 h 732"/>
                <a:gd name="T4" fmla="*/ 10 w 12"/>
                <a:gd name="T5" fmla="*/ 2 h 732"/>
                <a:gd name="T6" fmla="*/ 10 w 12"/>
                <a:gd name="T7" fmla="*/ 0 h 732"/>
                <a:gd name="T8" fmla="*/ 4 w 12"/>
                <a:gd name="T9" fmla="*/ 0 h 732"/>
                <a:gd name="T10" fmla="*/ 0 w 12"/>
                <a:gd name="T11" fmla="*/ 4 h 732"/>
                <a:gd name="T12" fmla="*/ 0 w 12"/>
                <a:gd name="T13" fmla="*/ 730 h 732"/>
                <a:gd name="T14" fmla="*/ 2 w 12"/>
                <a:gd name="T15" fmla="*/ 730 h 732"/>
                <a:gd name="T16" fmla="*/ 4 w 12"/>
                <a:gd name="T17" fmla="*/ 732 h 732"/>
                <a:gd name="T18" fmla="*/ 10 w 12"/>
                <a:gd name="T19" fmla="*/ 732 h 732"/>
                <a:gd name="T20" fmla="*/ 10 w 12"/>
                <a:gd name="T21" fmla="*/ 730 h 732"/>
                <a:gd name="T22" fmla="*/ 12 w 12"/>
                <a:gd name="T23" fmla="*/ 730 h 732"/>
                <a:gd name="T24" fmla="*/ 12 w 12"/>
                <a:gd name="T25" fmla="*/ 726 h 732"/>
                <a:gd name="T26" fmla="*/ 12 w 12"/>
                <a:gd name="T27" fmla="*/ 6 h 7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"/>
                <a:gd name="T43" fmla="*/ 0 h 732"/>
                <a:gd name="T44" fmla="*/ 12 w 12"/>
                <a:gd name="T45" fmla="*/ 732 h 7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" h="732">
                  <a:moveTo>
                    <a:pt x="12" y="6"/>
                  </a:moveTo>
                  <a:lnTo>
                    <a:pt x="12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4" y="732"/>
                  </a:lnTo>
                  <a:lnTo>
                    <a:pt x="10" y="732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2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7" name="Freeform 117"/>
            <p:cNvSpPr>
              <a:spLocks/>
            </p:cNvSpPr>
            <p:nvPr/>
          </p:nvSpPr>
          <p:spPr bwMode="auto">
            <a:xfrm>
              <a:off x="2744" y="3258"/>
              <a:ext cx="1344" cy="12"/>
            </a:xfrm>
            <a:custGeom>
              <a:avLst/>
              <a:gdLst>
                <a:gd name="T0" fmla="*/ 6 w 1344"/>
                <a:gd name="T1" fmla="*/ 0 h 12"/>
                <a:gd name="T2" fmla="*/ 4 w 1344"/>
                <a:gd name="T3" fmla="*/ 0 h 12"/>
                <a:gd name="T4" fmla="*/ 0 w 1344"/>
                <a:gd name="T5" fmla="*/ 4 h 12"/>
                <a:gd name="T6" fmla="*/ 0 w 1344"/>
                <a:gd name="T7" fmla="*/ 10 h 12"/>
                <a:gd name="T8" fmla="*/ 2 w 1344"/>
                <a:gd name="T9" fmla="*/ 10 h 12"/>
                <a:gd name="T10" fmla="*/ 4 w 1344"/>
                <a:gd name="T11" fmla="*/ 12 h 12"/>
                <a:gd name="T12" fmla="*/ 1342 w 1344"/>
                <a:gd name="T13" fmla="*/ 12 h 12"/>
                <a:gd name="T14" fmla="*/ 1342 w 1344"/>
                <a:gd name="T15" fmla="*/ 10 h 12"/>
                <a:gd name="T16" fmla="*/ 1344 w 1344"/>
                <a:gd name="T17" fmla="*/ 10 h 12"/>
                <a:gd name="T18" fmla="*/ 1344 w 1344"/>
                <a:gd name="T19" fmla="*/ 4 h 12"/>
                <a:gd name="T20" fmla="*/ 1342 w 1344"/>
                <a:gd name="T21" fmla="*/ 2 h 12"/>
                <a:gd name="T22" fmla="*/ 1342 w 1344"/>
                <a:gd name="T23" fmla="*/ 0 h 12"/>
                <a:gd name="T24" fmla="*/ 1338 w 1344"/>
                <a:gd name="T25" fmla="*/ 0 h 12"/>
                <a:gd name="T26" fmla="*/ 6 w 1344"/>
                <a:gd name="T27" fmla="*/ 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44"/>
                <a:gd name="T43" fmla="*/ 0 h 12"/>
                <a:gd name="T44" fmla="*/ 1344 w 1344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44" h="12">
                  <a:moveTo>
                    <a:pt x="6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1342" y="12"/>
                  </a:lnTo>
                  <a:lnTo>
                    <a:pt x="1342" y="10"/>
                  </a:lnTo>
                  <a:lnTo>
                    <a:pt x="1344" y="10"/>
                  </a:lnTo>
                  <a:lnTo>
                    <a:pt x="1344" y="4"/>
                  </a:lnTo>
                  <a:lnTo>
                    <a:pt x="1342" y="2"/>
                  </a:lnTo>
                  <a:lnTo>
                    <a:pt x="1342" y="0"/>
                  </a:lnTo>
                  <a:lnTo>
                    <a:pt x="133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8" name="Rectangle 118"/>
            <p:cNvSpPr>
              <a:spLocks noChangeArrowheads="1"/>
            </p:cNvSpPr>
            <p:nvPr/>
          </p:nvSpPr>
          <p:spPr bwMode="auto">
            <a:xfrm>
              <a:off x="3145" y="3153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0</a:t>
              </a:r>
              <a:endParaRPr lang="en-US" sz="2400" b="1"/>
            </a:p>
          </p:txBody>
        </p:sp>
        <p:sp>
          <p:nvSpPr>
            <p:cNvPr id="44069" name="Rectangle 119"/>
            <p:cNvSpPr>
              <a:spLocks noChangeArrowheads="1"/>
            </p:cNvSpPr>
            <p:nvPr/>
          </p:nvSpPr>
          <p:spPr bwMode="auto">
            <a:xfrm>
              <a:off x="3433" y="3153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70" name="Rectangle 120"/>
            <p:cNvSpPr>
              <a:spLocks noChangeArrowheads="1"/>
            </p:cNvSpPr>
            <p:nvPr/>
          </p:nvSpPr>
          <p:spPr bwMode="auto">
            <a:xfrm>
              <a:off x="3721" y="3153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3</a:t>
              </a:r>
              <a:endParaRPr lang="en-US" sz="2400" b="1"/>
            </a:p>
          </p:txBody>
        </p:sp>
        <p:sp>
          <p:nvSpPr>
            <p:cNvPr id="44071" name="Rectangle 121"/>
            <p:cNvSpPr>
              <a:spLocks noChangeArrowheads="1"/>
            </p:cNvSpPr>
            <p:nvPr/>
          </p:nvSpPr>
          <p:spPr bwMode="auto">
            <a:xfrm>
              <a:off x="4009" y="3153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2</a:t>
              </a:r>
              <a:endParaRPr lang="en-US" sz="2400" b="1"/>
            </a:p>
          </p:txBody>
        </p:sp>
        <p:sp>
          <p:nvSpPr>
            <p:cNvPr id="44072" name="Rectangle 122"/>
            <p:cNvSpPr>
              <a:spLocks noChangeArrowheads="1"/>
            </p:cNvSpPr>
            <p:nvPr/>
          </p:nvSpPr>
          <p:spPr bwMode="auto">
            <a:xfrm>
              <a:off x="3145" y="3441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4</a:t>
              </a:r>
              <a:endParaRPr lang="en-US" sz="2400" b="1"/>
            </a:p>
          </p:txBody>
        </p:sp>
        <p:sp>
          <p:nvSpPr>
            <p:cNvPr id="44073" name="Rectangle 123"/>
            <p:cNvSpPr>
              <a:spLocks noChangeArrowheads="1"/>
            </p:cNvSpPr>
            <p:nvPr/>
          </p:nvSpPr>
          <p:spPr bwMode="auto">
            <a:xfrm>
              <a:off x="3433" y="3441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5</a:t>
              </a:r>
              <a:endParaRPr lang="en-US" sz="2400" b="1"/>
            </a:p>
          </p:txBody>
        </p:sp>
        <p:sp>
          <p:nvSpPr>
            <p:cNvPr id="44074" name="Rectangle 124"/>
            <p:cNvSpPr>
              <a:spLocks noChangeArrowheads="1"/>
            </p:cNvSpPr>
            <p:nvPr/>
          </p:nvSpPr>
          <p:spPr bwMode="auto">
            <a:xfrm>
              <a:off x="3721" y="3441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7</a:t>
              </a:r>
              <a:endParaRPr lang="en-US" sz="2400" b="1"/>
            </a:p>
          </p:txBody>
        </p:sp>
        <p:sp>
          <p:nvSpPr>
            <p:cNvPr id="44075" name="Rectangle 125"/>
            <p:cNvSpPr>
              <a:spLocks noChangeArrowheads="1"/>
            </p:cNvSpPr>
            <p:nvPr/>
          </p:nvSpPr>
          <p:spPr bwMode="auto">
            <a:xfrm>
              <a:off x="4009" y="3441"/>
              <a:ext cx="4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1">
                  <a:solidFill>
                    <a:srgbClr val="000000"/>
                  </a:solidFill>
                  <a:latin typeface="Arial" pitchFamily="34" charset="0"/>
                </a:rPr>
                <a:t>6</a:t>
              </a:r>
              <a:endParaRPr lang="en-US" sz="2400" b="1"/>
            </a:p>
          </p:txBody>
        </p:sp>
        <p:sp>
          <p:nvSpPr>
            <p:cNvPr id="44076" name="Rectangle 126"/>
            <p:cNvSpPr>
              <a:spLocks noChangeArrowheads="1"/>
            </p:cNvSpPr>
            <p:nvPr/>
          </p:nvSpPr>
          <p:spPr bwMode="auto">
            <a:xfrm>
              <a:off x="3326" y="3291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77" name="Rectangle 127"/>
            <p:cNvSpPr>
              <a:spLocks noChangeArrowheads="1"/>
            </p:cNvSpPr>
            <p:nvPr/>
          </p:nvSpPr>
          <p:spPr bwMode="auto">
            <a:xfrm>
              <a:off x="3902" y="3291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78" name="Rectangle 128"/>
            <p:cNvSpPr>
              <a:spLocks noChangeArrowheads="1"/>
            </p:cNvSpPr>
            <p:nvPr/>
          </p:nvSpPr>
          <p:spPr bwMode="auto">
            <a:xfrm>
              <a:off x="3614" y="3291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79" name="Rectangle 129"/>
            <p:cNvSpPr>
              <a:spLocks noChangeArrowheads="1"/>
            </p:cNvSpPr>
            <p:nvPr/>
          </p:nvSpPr>
          <p:spPr bwMode="auto">
            <a:xfrm>
              <a:off x="3614" y="3003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  <a:latin typeface="Arial" pitchFamily="34" charset="0"/>
                </a:rPr>
                <a:t>1</a:t>
              </a:r>
              <a:endParaRPr lang="en-US" sz="2400" b="1"/>
            </a:p>
          </p:txBody>
        </p:sp>
        <p:sp>
          <p:nvSpPr>
            <p:cNvPr id="44080" name="Freeform 130"/>
            <p:cNvSpPr>
              <a:spLocks/>
            </p:cNvSpPr>
            <p:nvPr/>
          </p:nvSpPr>
          <p:spPr bwMode="auto">
            <a:xfrm>
              <a:off x="3794" y="2976"/>
              <a:ext cx="12" cy="732"/>
            </a:xfrm>
            <a:custGeom>
              <a:avLst/>
              <a:gdLst>
                <a:gd name="T0" fmla="*/ 12 w 12"/>
                <a:gd name="T1" fmla="*/ 6 h 732"/>
                <a:gd name="T2" fmla="*/ 12 w 12"/>
                <a:gd name="T3" fmla="*/ 4 h 732"/>
                <a:gd name="T4" fmla="*/ 10 w 12"/>
                <a:gd name="T5" fmla="*/ 2 h 732"/>
                <a:gd name="T6" fmla="*/ 10 w 12"/>
                <a:gd name="T7" fmla="*/ 0 h 732"/>
                <a:gd name="T8" fmla="*/ 4 w 12"/>
                <a:gd name="T9" fmla="*/ 0 h 732"/>
                <a:gd name="T10" fmla="*/ 0 w 12"/>
                <a:gd name="T11" fmla="*/ 4 h 732"/>
                <a:gd name="T12" fmla="*/ 0 w 12"/>
                <a:gd name="T13" fmla="*/ 730 h 732"/>
                <a:gd name="T14" fmla="*/ 2 w 12"/>
                <a:gd name="T15" fmla="*/ 730 h 732"/>
                <a:gd name="T16" fmla="*/ 4 w 12"/>
                <a:gd name="T17" fmla="*/ 732 h 732"/>
                <a:gd name="T18" fmla="*/ 10 w 12"/>
                <a:gd name="T19" fmla="*/ 732 h 732"/>
                <a:gd name="T20" fmla="*/ 10 w 12"/>
                <a:gd name="T21" fmla="*/ 730 h 732"/>
                <a:gd name="T22" fmla="*/ 12 w 12"/>
                <a:gd name="T23" fmla="*/ 730 h 732"/>
                <a:gd name="T24" fmla="*/ 12 w 12"/>
                <a:gd name="T25" fmla="*/ 726 h 732"/>
                <a:gd name="T26" fmla="*/ 12 w 12"/>
                <a:gd name="T27" fmla="*/ 6 h 7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"/>
                <a:gd name="T43" fmla="*/ 0 h 732"/>
                <a:gd name="T44" fmla="*/ 12 w 12"/>
                <a:gd name="T45" fmla="*/ 732 h 7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" h="732">
                  <a:moveTo>
                    <a:pt x="12" y="6"/>
                  </a:moveTo>
                  <a:lnTo>
                    <a:pt x="12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4" y="732"/>
                  </a:lnTo>
                  <a:lnTo>
                    <a:pt x="10" y="732"/>
                  </a:lnTo>
                  <a:lnTo>
                    <a:pt x="10" y="730"/>
                  </a:lnTo>
                  <a:lnTo>
                    <a:pt x="12" y="730"/>
                  </a:lnTo>
                  <a:lnTo>
                    <a:pt x="12" y="72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81" name="Rectangle 131"/>
            <p:cNvSpPr>
              <a:spLocks noChangeArrowheads="1"/>
            </p:cNvSpPr>
            <p:nvPr/>
          </p:nvSpPr>
          <p:spPr bwMode="auto">
            <a:xfrm>
              <a:off x="2713" y="2736"/>
              <a:ext cx="11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900" b="1">
                  <a:solidFill>
                    <a:srgbClr val="000000"/>
                  </a:solidFill>
                  <a:latin typeface="Arial" pitchFamily="34" charset="0"/>
                </a:rPr>
                <a:t>C</a:t>
              </a:r>
              <a:endParaRPr lang="en-US" sz="2400" b="1"/>
            </a:p>
          </p:txBody>
        </p:sp>
        <p:sp>
          <p:nvSpPr>
            <p:cNvPr id="44082" name="AutoShape 132"/>
            <p:cNvSpPr>
              <a:spLocks noChangeArrowheads="1"/>
            </p:cNvSpPr>
            <p:nvPr/>
          </p:nvSpPr>
          <p:spPr bwMode="auto">
            <a:xfrm>
              <a:off x="3248" y="3280"/>
              <a:ext cx="488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3200" u="sng" baseline="-25000">
                <a:solidFill>
                  <a:schemeClr val="accent2"/>
                </a:solidFill>
              </a:endParaRPr>
            </a:p>
          </p:txBody>
        </p:sp>
        <p:sp>
          <p:nvSpPr>
            <p:cNvPr id="44083" name="AutoShape 133"/>
            <p:cNvSpPr>
              <a:spLocks noChangeArrowheads="1"/>
            </p:cNvSpPr>
            <p:nvPr/>
          </p:nvSpPr>
          <p:spPr bwMode="auto">
            <a:xfrm>
              <a:off x="3560" y="3296"/>
              <a:ext cx="488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3200" u="sng" baseline="-25000">
                <a:solidFill>
                  <a:schemeClr val="accent2"/>
                </a:solidFill>
              </a:endParaRPr>
            </a:p>
          </p:txBody>
        </p:sp>
        <p:sp>
          <p:nvSpPr>
            <p:cNvPr id="44084" name="AutoShape 134"/>
            <p:cNvSpPr>
              <a:spLocks noChangeArrowheads="1"/>
            </p:cNvSpPr>
            <p:nvPr/>
          </p:nvSpPr>
          <p:spPr bwMode="auto">
            <a:xfrm rot="-5400000">
              <a:off x="3408" y="3144"/>
              <a:ext cx="488" cy="21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en-US" sz="3200" u="sng" baseline="-25000">
                <a:solidFill>
                  <a:schemeClr val="accent2"/>
                </a:solidFill>
              </a:endParaRPr>
            </a:p>
          </p:txBody>
        </p:sp>
      </p:grpSp>
      <p:pic>
        <p:nvPicPr>
          <p:cNvPr id="44039" name="Picture 1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500" y="4335463"/>
            <a:ext cx="2376488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2C651D3-19AD-4D8F-835E-193B1C75C287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588963" y="219075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Equations: </a:t>
            </a: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Full-Adder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1775" y="1174750"/>
            <a:ext cx="8769350" cy="5027613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000" smtClean="0"/>
              <a:t>From the K-Map, we get: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</a:pPr>
            <a:endParaRPr lang="en-US" sz="60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	The S function is the 3-bit XOR function (Odd Function):</a:t>
            </a:r>
          </a:p>
          <a:p>
            <a:pPr>
              <a:lnSpc>
                <a:spcPct val="80000"/>
              </a:lnSpc>
            </a:pPr>
            <a:endParaRPr lang="en-US" sz="2000" smtClean="0">
              <a:sym typeface="Symbol" pitchFamily="18" charset="2"/>
            </a:endParaRPr>
          </a:p>
          <a:p>
            <a:pPr>
              <a:lnSpc>
                <a:spcPct val="80000"/>
              </a:lnSpc>
            </a:pPr>
            <a:endParaRPr lang="en-US" sz="2000" smtClean="0">
              <a:sym typeface="Symbol" pitchFamily="18" charset="2"/>
            </a:endParaRPr>
          </a:p>
          <a:p>
            <a:pPr>
              <a:lnSpc>
                <a:spcPct val="80000"/>
              </a:lnSpc>
            </a:pPr>
            <a:endParaRPr lang="en-US" sz="2000" smtClean="0">
              <a:sym typeface="Symbol" pitchFamily="18" charset="2"/>
            </a:endParaRPr>
          </a:p>
          <a:p>
            <a:pPr>
              <a:lnSpc>
                <a:spcPct val="80000"/>
              </a:lnSpc>
            </a:pPr>
            <a:r>
              <a:rPr lang="en-US" sz="2400" smtClean="0"/>
              <a:t>C = XY + XYZ + XYZ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         = XY + Z(XY+XY)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	     </a:t>
            </a:r>
            <a:r>
              <a:rPr lang="en-US" sz="2400" smtClean="0"/>
              <a:t>= XY + Z(X</a:t>
            </a:r>
            <a:r>
              <a:rPr lang="en-US" sz="2400" smtClean="0">
                <a:sym typeface="Symbol" pitchFamily="18" charset="2"/>
              </a:rPr>
              <a:t>Y)</a:t>
            </a:r>
            <a:endParaRPr lang="en-US" sz="2000" smtClean="0">
              <a:sym typeface="Symbol" pitchFamily="18" charset="2"/>
            </a:endParaRPr>
          </a:p>
          <a:p>
            <a:pPr>
              <a:lnSpc>
                <a:spcPct val="80000"/>
              </a:lnSpc>
            </a:pPr>
            <a:r>
              <a:rPr lang="en-US" sz="2000" smtClean="0"/>
              <a:t>The Carry bit C is 1 if both X and Y are 1 (the sum is 2), or if the sum is 1 and a carry-in (Z) occurs.   Thus C can be re-written as: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sz="2000" smtClean="0"/>
              <a:t>The term X</a:t>
            </a:r>
            <a:r>
              <a:rPr lang="en-US" sz="2000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000" smtClean="0"/>
              <a:t>Y   is </a:t>
            </a:r>
            <a:r>
              <a:rPr lang="en-US" sz="2000" smtClean="0">
                <a:solidFill>
                  <a:srgbClr val="FF0000"/>
                </a:solidFill>
              </a:rPr>
              <a:t>“</a:t>
            </a:r>
            <a:r>
              <a:rPr lang="en-US" sz="2000" i="1" smtClean="0">
                <a:solidFill>
                  <a:srgbClr val="FF0000"/>
                </a:solidFill>
              </a:rPr>
              <a:t>carry generate” </a:t>
            </a:r>
            <a:r>
              <a:rPr lang="en-US" sz="2000" i="1" smtClean="0"/>
              <a:t>at the bit position</a:t>
            </a:r>
            <a:r>
              <a:rPr lang="en-US" sz="2000" i="1" smtClean="0">
                <a:solidFill>
                  <a:srgbClr val="FF0000"/>
                </a:solidFill>
              </a:rPr>
              <a:t> (i.e. from X and Y)</a:t>
            </a: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smtClean="0"/>
              <a:t>The term X</a:t>
            </a:r>
            <a:r>
              <a:rPr lang="en-US" sz="2000" smtClean="0">
                <a:sym typeface="Symbol" pitchFamily="18" charset="2"/>
              </a:rPr>
              <a:t></a:t>
            </a:r>
            <a:r>
              <a:rPr lang="en-US" sz="2000" smtClean="0"/>
              <a:t>Y  is </a:t>
            </a:r>
            <a:r>
              <a:rPr lang="en-US" sz="2000" smtClean="0">
                <a:solidFill>
                  <a:srgbClr val="6600CC"/>
                </a:solidFill>
              </a:rPr>
              <a:t>“</a:t>
            </a:r>
            <a:r>
              <a:rPr lang="en-US" sz="2000" i="1" smtClean="0">
                <a:solidFill>
                  <a:srgbClr val="6600CC"/>
                </a:solidFill>
              </a:rPr>
              <a:t>carry propagate”</a:t>
            </a:r>
            <a:r>
              <a:rPr lang="en-US" sz="2000" i="1" smtClean="0"/>
              <a:t> </a:t>
            </a:r>
            <a:r>
              <a:rPr lang="en-US" sz="2000" i="1" smtClean="0">
                <a:solidFill>
                  <a:srgbClr val="6600CC"/>
                </a:solidFill>
              </a:rPr>
              <a:t>(i.e. allow Z to be passed as carry out)</a:t>
            </a:r>
            <a:endParaRPr lang="en-US" sz="2000" smtClean="0">
              <a:solidFill>
                <a:srgbClr val="6600CC"/>
              </a:solidFill>
            </a:endParaRPr>
          </a:p>
        </p:txBody>
      </p:sp>
      <p:grpSp>
        <p:nvGrpSpPr>
          <p:cNvPr id="45061" name="Group 4"/>
          <p:cNvGrpSpPr>
            <a:grpSpLocks/>
          </p:cNvGrpSpPr>
          <p:nvPr/>
        </p:nvGrpSpPr>
        <p:grpSpPr bwMode="auto">
          <a:xfrm>
            <a:off x="1162050" y="2309813"/>
            <a:ext cx="2133600" cy="466725"/>
            <a:chOff x="1003" y="2038"/>
            <a:chExt cx="1344" cy="294"/>
          </a:xfrm>
        </p:grpSpPr>
        <p:sp>
          <p:nvSpPr>
            <p:cNvPr id="45082" name="Rectangle 5"/>
            <p:cNvSpPr>
              <a:spLocks noChangeArrowheads="1"/>
            </p:cNvSpPr>
            <p:nvPr/>
          </p:nvSpPr>
          <p:spPr bwMode="auto">
            <a:xfrm>
              <a:off x="2198" y="2063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Z</a:t>
              </a:r>
              <a:endParaRPr lang="en-US" sz="2400"/>
            </a:p>
          </p:txBody>
        </p:sp>
        <p:sp>
          <p:nvSpPr>
            <p:cNvPr id="45083" name="Rectangle 6"/>
            <p:cNvSpPr>
              <a:spLocks noChangeArrowheads="1"/>
            </p:cNvSpPr>
            <p:nvPr/>
          </p:nvSpPr>
          <p:spPr bwMode="auto">
            <a:xfrm>
              <a:off x="1785" y="2063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5084" name="Rectangle 7"/>
            <p:cNvSpPr>
              <a:spLocks noChangeArrowheads="1"/>
            </p:cNvSpPr>
            <p:nvPr/>
          </p:nvSpPr>
          <p:spPr bwMode="auto">
            <a:xfrm>
              <a:off x="1365" y="2063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5085" name="Rectangle 8"/>
            <p:cNvSpPr>
              <a:spLocks noChangeArrowheads="1"/>
            </p:cNvSpPr>
            <p:nvPr/>
          </p:nvSpPr>
          <p:spPr bwMode="auto">
            <a:xfrm>
              <a:off x="1003" y="2063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5086" name="Rectangle 9"/>
            <p:cNvSpPr>
              <a:spLocks noChangeArrowheads="1"/>
            </p:cNvSpPr>
            <p:nvPr/>
          </p:nvSpPr>
          <p:spPr bwMode="auto">
            <a:xfrm>
              <a:off x="1983" y="2038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/>
            </a:p>
          </p:txBody>
        </p:sp>
        <p:sp>
          <p:nvSpPr>
            <p:cNvPr id="45087" name="Rectangle 10"/>
            <p:cNvSpPr>
              <a:spLocks noChangeArrowheads="1"/>
            </p:cNvSpPr>
            <p:nvPr/>
          </p:nvSpPr>
          <p:spPr bwMode="auto">
            <a:xfrm>
              <a:off x="1569" y="2038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/>
            </a:p>
          </p:txBody>
        </p:sp>
        <p:sp>
          <p:nvSpPr>
            <p:cNvPr id="45088" name="Rectangle 11"/>
            <p:cNvSpPr>
              <a:spLocks noChangeArrowheads="1"/>
            </p:cNvSpPr>
            <p:nvPr/>
          </p:nvSpPr>
          <p:spPr bwMode="auto">
            <a:xfrm>
              <a:off x="1183" y="2038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</p:grpSp>
      <p:grpSp>
        <p:nvGrpSpPr>
          <p:cNvPr id="45062" name="Group 12"/>
          <p:cNvGrpSpPr>
            <a:grpSpLocks/>
          </p:cNvGrpSpPr>
          <p:nvPr/>
        </p:nvGrpSpPr>
        <p:grpSpPr bwMode="auto">
          <a:xfrm>
            <a:off x="693738" y="4845050"/>
            <a:ext cx="3187700" cy="466725"/>
            <a:chOff x="1043" y="2971"/>
            <a:chExt cx="2008" cy="294"/>
          </a:xfrm>
        </p:grpSpPr>
        <p:sp>
          <p:nvSpPr>
            <p:cNvPr id="45071" name="Rectangle 13"/>
            <p:cNvSpPr>
              <a:spLocks noChangeArrowheads="1"/>
            </p:cNvSpPr>
            <p:nvPr/>
          </p:nvSpPr>
          <p:spPr bwMode="auto">
            <a:xfrm>
              <a:off x="2790" y="2996"/>
              <a:ext cx="261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. Z</a:t>
              </a:r>
              <a:endParaRPr lang="en-US" sz="2400"/>
            </a:p>
          </p:txBody>
        </p:sp>
        <p:sp>
          <p:nvSpPr>
            <p:cNvPr id="45072" name="Rectangle 14"/>
            <p:cNvSpPr>
              <a:spLocks noChangeArrowheads="1"/>
            </p:cNvSpPr>
            <p:nvPr/>
          </p:nvSpPr>
          <p:spPr bwMode="auto">
            <a:xfrm>
              <a:off x="2686" y="2996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)</a:t>
              </a:r>
              <a:endParaRPr lang="en-US" sz="2400"/>
            </a:p>
          </p:txBody>
        </p:sp>
        <p:sp>
          <p:nvSpPr>
            <p:cNvPr id="45073" name="Rectangle 15"/>
            <p:cNvSpPr>
              <a:spLocks noChangeArrowheads="1"/>
            </p:cNvSpPr>
            <p:nvPr/>
          </p:nvSpPr>
          <p:spPr bwMode="auto">
            <a:xfrm>
              <a:off x="2514" y="299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5074" name="Rectangle 16"/>
            <p:cNvSpPr>
              <a:spLocks noChangeArrowheads="1"/>
            </p:cNvSpPr>
            <p:nvPr/>
          </p:nvSpPr>
          <p:spPr bwMode="auto">
            <a:xfrm>
              <a:off x="2095" y="299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5075" name="Rectangle 17"/>
            <p:cNvSpPr>
              <a:spLocks noChangeArrowheads="1"/>
            </p:cNvSpPr>
            <p:nvPr/>
          </p:nvSpPr>
          <p:spPr bwMode="auto">
            <a:xfrm>
              <a:off x="2007" y="2996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(</a:t>
              </a:r>
              <a:endParaRPr lang="en-US" sz="2400"/>
            </a:p>
          </p:txBody>
        </p:sp>
        <p:sp>
          <p:nvSpPr>
            <p:cNvPr id="45076" name="Rectangle 18"/>
            <p:cNvSpPr>
              <a:spLocks noChangeArrowheads="1"/>
            </p:cNvSpPr>
            <p:nvPr/>
          </p:nvSpPr>
          <p:spPr bwMode="auto">
            <a:xfrm>
              <a:off x="1638" y="299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Y</a:t>
              </a:r>
              <a:endParaRPr lang="en-US" sz="2400"/>
            </a:p>
          </p:txBody>
        </p:sp>
        <p:sp>
          <p:nvSpPr>
            <p:cNvPr id="45077" name="Rectangle 19"/>
            <p:cNvSpPr>
              <a:spLocks noChangeArrowheads="1"/>
            </p:cNvSpPr>
            <p:nvPr/>
          </p:nvSpPr>
          <p:spPr bwMode="auto">
            <a:xfrm>
              <a:off x="1439" y="299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X</a:t>
              </a:r>
              <a:endParaRPr lang="en-US" sz="2400"/>
            </a:p>
          </p:txBody>
        </p:sp>
        <p:sp>
          <p:nvSpPr>
            <p:cNvPr id="45078" name="Rectangle 20"/>
            <p:cNvSpPr>
              <a:spLocks noChangeArrowheads="1"/>
            </p:cNvSpPr>
            <p:nvPr/>
          </p:nvSpPr>
          <p:spPr bwMode="auto">
            <a:xfrm>
              <a:off x="1043" y="2996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5079" name="Rectangle 21"/>
            <p:cNvSpPr>
              <a:spLocks noChangeArrowheads="1"/>
            </p:cNvSpPr>
            <p:nvPr/>
          </p:nvSpPr>
          <p:spPr bwMode="auto">
            <a:xfrm>
              <a:off x="2299" y="2971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/>
            </a:p>
          </p:txBody>
        </p:sp>
        <p:sp>
          <p:nvSpPr>
            <p:cNvPr id="45080" name="Rectangle 22"/>
            <p:cNvSpPr>
              <a:spLocks noChangeArrowheads="1"/>
            </p:cNvSpPr>
            <p:nvPr/>
          </p:nvSpPr>
          <p:spPr bwMode="auto">
            <a:xfrm>
              <a:off x="1842" y="2971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45081" name="Rectangle 23"/>
            <p:cNvSpPr>
              <a:spLocks noChangeArrowheads="1"/>
            </p:cNvSpPr>
            <p:nvPr/>
          </p:nvSpPr>
          <p:spPr bwMode="auto">
            <a:xfrm>
              <a:off x="1256" y="2971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</p:grpSp>
      <p:pic>
        <p:nvPicPr>
          <p:cNvPr id="45063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0" y="1219200"/>
            <a:ext cx="219075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7438" y="1539875"/>
            <a:ext cx="427196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5" name="Line 26"/>
          <p:cNvSpPr>
            <a:spLocks noChangeShapeType="1"/>
          </p:cNvSpPr>
          <p:nvPr/>
        </p:nvSpPr>
        <p:spPr bwMode="auto">
          <a:xfrm>
            <a:off x="2211388" y="3195638"/>
            <a:ext cx="1730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6" name="Line 27"/>
          <p:cNvSpPr>
            <a:spLocks noChangeShapeType="1"/>
          </p:cNvSpPr>
          <p:nvPr/>
        </p:nvSpPr>
        <p:spPr bwMode="auto">
          <a:xfrm>
            <a:off x="2954338" y="3186113"/>
            <a:ext cx="1730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7" name="Line 28"/>
          <p:cNvSpPr>
            <a:spLocks noChangeShapeType="1"/>
          </p:cNvSpPr>
          <p:nvPr/>
        </p:nvSpPr>
        <p:spPr bwMode="auto">
          <a:xfrm>
            <a:off x="2547938" y="3543300"/>
            <a:ext cx="1968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8" name="Line 29"/>
          <p:cNvSpPr>
            <a:spLocks noChangeShapeType="1"/>
          </p:cNvSpPr>
          <p:nvPr/>
        </p:nvSpPr>
        <p:spPr bwMode="auto">
          <a:xfrm>
            <a:off x="2932113" y="3544888"/>
            <a:ext cx="1730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9" name="Text Box 30"/>
          <p:cNvSpPr txBox="1">
            <a:spLocks noChangeArrowheads="1"/>
          </p:cNvSpPr>
          <p:nvPr/>
        </p:nvSpPr>
        <p:spPr bwMode="auto">
          <a:xfrm>
            <a:off x="4294188" y="4892675"/>
            <a:ext cx="1411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CC0000"/>
                </a:solidFill>
                <a:latin typeface="Arial" pitchFamily="34" charset="0"/>
              </a:rPr>
              <a:t>(As above)</a:t>
            </a:r>
          </a:p>
        </p:txBody>
      </p:sp>
      <p:pic>
        <p:nvPicPr>
          <p:cNvPr id="45070" name="Picture 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7863" y="2736850"/>
            <a:ext cx="2116137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1F5E1A9-274D-44DC-A497-5B0DF9A3D66B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161925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Implementation: 1-bit </a:t>
            </a:r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Full Adder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838" y="2133600"/>
            <a:ext cx="7772400" cy="472440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400" smtClean="0"/>
              <a:t>Full Adder Schematic  </a:t>
            </a:r>
            <a:endParaRPr lang="en-US" sz="2400" smtClean="0">
              <a:sym typeface="Symbol" pitchFamily="18" charset="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400" smtClean="0"/>
              <a:t>Here X, Y, and Z, and C</a:t>
            </a:r>
            <a:br>
              <a:rPr lang="en-US" sz="2400" smtClean="0"/>
            </a:br>
            <a:r>
              <a:rPr lang="en-US" sz="2400" smtClean="0"/>
              <a:t>(from the previous pages)</a:t>
            </a:r>
            <a:br>
              <a:rPr lang="en-US" sz="2400" smtClean="0"/>
            </a:br>
            <a:r>
              <a:rPr lang="en-US" sz="2400" smtClean="0"/>
              <a:t>are A</a:t>
            </a:r>
            <a:r>
              <a:rPr lang="en-US" sz="2400" baseline="-25000" smtClean="0"/>
              <a:t>i</a:t>
            </a:r>
            <a:r>
              <a:rPr lang="en-US" sz="2400" smtClean="0"/>
              <a:t>, B</a:t>
            </a:r>
            <a:r>
              <a:rPr lang="en-US" sz="2400" baseline="-25000" smtClean="0"/>
              <a:t>i</a:t>
            </a:r>
            <a:r>
              <a:rPr lang="en-US" sz="2400" smtClean="0"/>
              <a:t>, C</a:t>
            </a:r>
            <a:r>
              <a:rPr lang="en-US" sz="2400" baseline="-25000" smtClean="0"/>
              <a:t>i</a:t>
            </a:r>
            <a:r>
              <a:rPr lang="en-US" sz="2400" smtClean="0"/>
              <a:t> and C</a:t>
            </a:r>
            <a:r>
              <a:rPr lang="en-US" sz="2400" baseline="-25000" smtClean="0"/>
              <a:t>i+1</a:t>
            </a:r>
            <a:r>
              <a:rPr lang="en-US" sz="2400" smtClean="0"/>
              <a:t>,</a:t>
            </a:r>
            <a:br>
              <a:rPr lang="en-US" sz="2400" smtClean="0"/>
            </a:br>
            <a:r>
              <a:rPr lang="en-US" sz="2400" smtClean="0"/>
              <a:t>respectively. Also, </a:t>
            </a:r>
            <a:r>
              <a:rPr lang="en-US" sz="2800" smtClean="0"/>
              <a:t/>
            </a:r>
            <a:br>
              <a:rPr lang="en-US" sz="2800" smtClean="0"/>
            </a:br>
            <a:r>
              <a:rPr lang="en-US" smtClean="0"/>
              <a:t>   </a:t>
            </a:r>
            <a:r>
              <a:rPr lang="en-US" sz="2400" smtClean="0"/>
              <a:t>G</a:t>
            </a:r>
            <a:r>
              <a:rPr lang="en-US" sz="2400" baseline="-25000" smtClean="0"/>
              <a:t>i</a:t>
            </a:r>
            <a:r>
              <a:rPr lang="en-US" sz="2400" smtClean="0"/>
              <a:t> = Generated carry and </a:t>
            </a:r>
            <a:br>
              <a:rPr lang="en-US" sz="2400" smtClean="0"/>
            </a:br>
            <a:r>
              <a:rPr lang="en-US" sz="2400" smtClean="0"/>
              <a:t>    P</a:t>
            </a:r>
            <a:r>
              <a:rPr lang="en-US" sz="2400" baseline="-25000" smtClean="0"/>
              <a:t>i</a:t>
            </a:r>
            <a:r>
              <a:rPr lang="en-US" sz="2400" smtClean="0"/>
              <a:t>  = Propagate delay.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Note:  This is really a combination</a:t>
            </a:r>
            <a:br>
              <a:rPr lang="en-US" sz="2400" smtClean="0"/>
            </a:br>
            <a:r>
              <a:rPr lang="en-US" sz="2400" smtClean="0"/>
              <a:t>of a 3-bit odd function (for S)) and</a:t>
            </a:r>
            <a:br>
              <a:rPr lang="en-US" sz="2400" smtClean="0"/>
            </a:br>
            <a:r>
              <a:rPr lang="en-US" sz="2400" smtClean="0"/>
              <a:t>Carry logic (for C</a:t>
            </a:r>
            <a:r>
              <a:rPr lang="en-US" sz="2400" baseline="-25000" smtClean="0"/>
              <a:t>o</a:t>
            </a:r>
            <a:r>
              <a:rPr lang="en-US" sz="2400" smtClean="0"/>
              <a:t>):</a:t>
            </a:r>
            <a:br>
              <a:rPr lang="en-US" sz="2400" smtClean="0"/>
            </a:br>
            <a:r>
              <a:rPr lang="en-US" sz="2400" smtClean="0"/>
              <a:t>	</a:t>
            </a:r>
            <a:r>
              <a:rPr lang="en-US" sz="2000" smtClean="0"/>
              <a:t>(G</a:t>
            </a:r>
            <a:r>
              <a:rPr lang="en-US" sz="2000" baseline="-25000" smtClean="0"/>
              <a:t>i</a:t>
            </a:r>
            <a:r>
              <a:rPr lang="en-US" sz="2000" smtClean="0"/>
              <a:t> = Generated)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/>
              <a:t>	  OR (P</a:t>
            </a:r>
            <a:r>
              <a:rPr lang="en-US" sz="2000" baseline="-25000" smtClean="0"/>
              <a:t>i</a:t>
            </a:r>
            <a:r>
              <a:rPr lang="en-US" sz="2000" smtClean="0"/>
              <a:t> = Propagate AND C</a:t>
            </a:r>
            <a:r>
              <a:rPr lang="en-US" sz="2000" baseline="-25000" smtClean="0"/>
              <a:t>i</a:t>
            </a:r>
            <a:r>
              <a:rPr lang="en-US" sz="2000" smtClean="0"/>
              <a:t>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cs typeface="Times New Roman" pitchFamily="18" charset="0"/>
              </a:rPr>
              <a:t>		</a:t>
            </a:r>
            <a:r>
              <a:rPr lang="en-US" sz="2000" smtClean="0">
                <a:cs typeface="Times New Roman" pitchFamily="18" charset="0"/>
              </a:rPr>
              <a:t>C</a:t>
            </a:r>
            <a:r>
              <a:rPr lang="en-US" sz="2000" baseline="-25000" smtClean="0">
                <a:cs typeface="Times New Roman" pitchFamily="18" charset="0"/>
              </a:rPr>
              <a:t>i+1</a:t>
            </a:r>
            <a:r>
              <a:rPr lang="en-US" sz="2000" smtClean="0">
                <a:cs typeface="Times New Roman" pitchFamily="18" charset="0"/>
              </a:rPr>
              <a:t> </a:t>
            </a:r>
            <a:r>
              <a:rPr lang="en-US" sz="2000" smtClean="0">
                <a:latin typeface="Symbol" pitchFamily="18" charset="2"/>
                <a:cs typeface="Times New Roman" pitchFamily="18" charset="0"/>
              </a:rPr>
              <a:t>=</a:t>
            </a:r>
            <a:r>
              <a:rPr lang="en-US" sz="2000" smtClean="0"/>
              <a:t> G</a:t>
            </a:r>
            <a:r>
              <a:rPr lang="en-US" sz="2000" baseline="-25000" smtClean="0"/>
              <a:t>i</a:t>
            </a:r>
            <a:r>
              <a:rPr lang="en-US" sz="2000" smtClean="0"/>
              <a:t> + P</a:t>
            </a:r>
            <a:r>
              <a:rPr lang="en-US" sz="2000" baseline="-25000" smtClean="0"/>
              <a:t>i</a:t>
            </a:r>
            <a:r>
              <a:rPr lang="en-US" sz="2000" smtClean="0"/>
              <a:t> </a:t>
            </a:r>
            <a:r>
              <a:rPr lang="en-US" sz="2000" smtClean="0">
                <a:sym typeface="Symbol" pitchFamily="18" charset="2"/>
              </a:rPr>
              <a:t>· </a:t>
            </a:r>
            <a:r>
              <a:rPr lang="en-US" sz="2000" smtClean="0"/>
              <a:t>C</a:t>
            </a:r>
            <a:r>
              <a:rPr lang="en-US" sz="2000" baseline="-25000" smtClean="0"/>
              <a:t>i</a:t>
            </a:r>
          </a:p>
        </p:txBody>
      </p:sp>
      <p:grpSp>
        <p:nvGrpSpPr>
          <p:cNvPr id="46085" name="Group 5"/>
          <p:cNvGrpSpPr>
            <a:grpSpLocks noChangeAspect="1"/>
          </p:cNvGrpSpPr>
          <p:nvPr/>
        </p:nvGrpSpPr>
        <p:grpSpPr bwMode="auto">
          <a:xfrm rot="5400000">
            <a:off x="7769225" y="3833813"/>
            <a:ext cx="693737" cy="515938"/>
            <a:chOff x="750" y="2323"/>
            <a:chExt cx="774" cy="576"/>
          </a:xfrm>
        </p:grpSpPr>
        <p:sp>
          <p:nvSpPr>
            <p:cNvPr id="46150" name="Freeform 6"/>
            <p:cNvSpPr>
              <a:spLocks noChangeAspect="1"/>
            </p:cNvSpPr>
            <p:nvPr/>
          </p:nvSpPr>
          <p:spPr bwMode="auto">
            <a:xfrm>
              <a:off x="816" y="2323"/>
              <a:ext cx="708" cy="576"/>
            </a:xfrm>
            <a:custGeom>
              <a:avLst/>
              <a:gdLst>
                <a:gd name="T0" fmla="*/ 0 w 708"/>
                <a:gd name="T1" fmla="*/ 0 h 576"/>
                <a:gd name="T2" fmla="*/ 17 w 708"/>
                <a:gd name="T3" fmla="*/ 40 h 576"/>
                <a:gd name="T4" fmla="*/ 39 w 708"/>
                <a:gd name="T5" fmla="*/ 95 h 576"/>
                <a:gd name="T6" fmla="*/ 54 w 708"/>
                <a:gd name="T7" fmla="*/ 157 h 576"/>
                <a:gd name="T8" fmla="*/ 66 w 708"/>
                <a:gd name="T9" fmla="*/ 227 h 576"/>
                <a:gd name="T10" fmla="*/ 74 w 708"/>
                <a:gd name="T11" fmla="*/ 284 h 576"/>
                <a:gd name="T12" fmla="*/ 69 w 708"/>
                <a:gd name="T13" fmla="*/ 338 h 576"/>
                <a:gd name="T14" fmla="*/ 58 w 708"/>
                <a:gd name="T15" fmla="*/ 399 h 576"/>
                <a:gd name="T16" fmla="*/ 45 w 708"/>
                <a:gd name="T17" fmla="*/ 458 h 576"/>
                <a:gd name="T18" fmla="*/ 28 w 708"/>
                <a:gd name="T19" fmla="*/ 512 h 576"/>
                <a:gd name="T20" fmla="*/ 0 w 708"/>
                <a:gd name="T21" fmla="*/ 572 h 576"/>
                <a:gd name="T22" fmla="*/ 210 w 708"/>
                <a:gd name="T23" fmla="*/ 576 h 576"/>
                <a:gd name="T24" fmla="*/ 297 w 708"/>
                <a:gd name="T25" fmla="*/ 570 h 576"/>
                <a:gd name="T26" fmla="*/ 342 w 708"/>
                <a:gd name="T27" fmla="*/ 567 h 576"/>
                <a:gd name="T28" fmla="*/ 375 w 708"/>
                <a:gd name="T29" fmla="*/ 559 h 576"/>
                <a:gd name="T30" fmla="*/ 409 w 708"/>
                <a:gd name="T31" fmla="*/ 549 h 576"/>
                <a:gd name="T32" fmla="*/ 445 w 708"/>
                <a:gd name="T33" fmla="*/ 533 h 576"/>
                <a:gd name="T34" fmla="*/ 486 w 708"/>
                <a:gd name="T35" fmla="*/ 515 h 576"/>
                <a:gd name="T36" fmla="*/ 526 w 708"/>
                <a:gd name="T37" fmla="*/ 490 h 576"/>
                <a:gd name="T38" fmla="*/ 552 w 708"/>
                <a:gd name="T39" fmla="*/ 470 h 576"/>
                <a:gd name="T40" fmla="*/ 577 w 708"/>
                <a:gd name="T41" fmla="*/ 447 h 576"/>
                <a:gd name="T42" fmla="*/ 604 w 708"/>
                <a:gd name="T43" fmla="*/ 420 h 576"/>
                <a:gd name="T44" fmla="*/ 628 w 708"/>
                <a:gd name="T45" fmla="*/ 398 h 576"/>
                <a:gd name="T46" fmla="*/ 651 w 708"/>
                <a:gd name="T47" fmla="*/ 370 h 576"/>
                <a:gd name="T48" fmla="*/ 680 w 708"/>
                <a:gd name="T49" fmla="*/ 333 h 576"/>
                <a:gd name="T50" fmla="*/ 708 w 708"/>
                <a:gd name="T51" fmla="*/ 286 h 576"/>
                <a:gd name="T52" fmla="*/ 682 w 708"/>
                <a:gd name="T53" fmla="*/ 245 h 576"/>
                <a:gd name="T54" fmla="*/ 658 w 708"/>
                <a:gd name="T55" fmla="*/ 210 h 576"/>
                <a:gd name="T56" fmla="*/ 638 w 708"/>
                <a:gd name="T57" fmla="*/ 185 h 576"/>
                <a:gd name="T58" fmla="*/ 616 w 708"/>
                <a:gd name="T59" fmla="*/ 161 h 576"/>
                <a:gd name="T60" fmla="*/ 592 w 708"/>
                <a:gd name="T61" fmla="*/ 138 h 576"/>
                <a:gd name="T62" fmla="*/ 572 w 708"/>
                <a:gd name="T63" fmla="*/ 120 h 576"/>
                <a:gd name="T64" fmla="*/ 552 w 708"/>
                <a:gd name="T65" fmla="*/ 103 h 576"/>
                <a:gd name="T66" fmla="*/ 528 w 708"/>
                <a:gd name="T67" fmla="*/ 85 h 576"/>
                <a:gd name="T68" fmla="*/ 506 w 708"/>
                <a:gd name="T69" fmla="*/ 72 h 576"/>
                <a:gd name="T70" fmla="*/ 480 w 708"/>
                <a:gd name="T71" fmla="*/ 58 h 576"/>
                <a:gd name="T72" fmla="*/ 451 w 708"/>
                <a:gd name="T73" fmla="*/ 43 h 576"/>
                <a:gd name="T74" fmla="*/ 415 w 708"/>
                <a:gd name="T75" fmla="*/ 29 h 576"/>
                <a:gd name="T76" fmla="*/ 385 w 708"/>
                <a:gd name="T77" fmla="*/ 20 h 576"/>
                <a:gd name="T78" fmla="*/ 350 w 708"/>
                <a:gd name="T79" fmla="*/ 11 h 576"/>
                <a:gd name="T80" fmla="*/ 313 w 708"/>
                <a:gd name="T81" fmla="*/ 5 h 576"/>
                <a:gd name="T82" fmla="*/ 278 w 708"/>
                <a:gd name="T83" fmla="*/ 1 h 576"/>
                <a:gd name="T84" fmla="*/ 253 w 708"/>
                <a:gd name="T85" fmla="*/ 1 h 576"/>
                <a:gd name="T86" fmla="*/ 227 w 708"/>
                <a:gd name="T87" fmla="*/ 0 h 576"/>
                <a:gd name="T88" fmla="*/ 0 w 708"/>
                <a:gd name="T89" fmla="*/ 0 h 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08"/>
                <a:gd name="T136" fmla="*/ 0 h 576"/>
                <a:gd name="T137" fmla="*/ 708 w 708"/>
                <a:gd name="T138" fmla="*/ 576 h 5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08" h="576">
                  <a:moveTo>
                    <a:pt x="0" y="0"/>
                  </a:moveTo>
                  <a:lnTo>
                    <a:pt x="17" y="40"/>
                  </a:lnTo>
                  <a:lnTo>
                    <a:pt x="39" y="95"/>
                  </a:lnTo>
                  <a:lnTo>
                    <a:pt x="54" y="157"/>
                  </a:lnTo>
                  <a:lnTo>
                    <a:pt x="66" y="227"/>
                  </a:lnTo>
                  <a:lnTo>
                    <a:pt x="74" y="284"/>
                  </a:lnTo>
                  <a:lnTo>
                    <a:pt x="69" y="338"/>
                  </a:lnTo>
                  <a:lnTo>
                    <a:pt x="58" y="399"/>
                  </a:lnTo>
                  <a:lnTo>
                    <a:pt x="45" y="458"/>
                  </a:lnTo>
                  <a:lnTo>
                    <a:pt x="28" y="512"/>
                  </a:lnTo>
                  <a:lnTo>
                    <a:pt x="0" y="572"/>
                  </a:lnTo>
                  <a:lnTo>
                    <a:pt x="210" y="576"/>
                  </a:lnTo>
                  <a:lnTo>
                    <a:pt x="297" y="570"/>
                  </a:lnTo>
                  <a:lnTo>
                    <a:pt x="342" y="567"/>
                  </a:lnTo>
                  <a:lnTo>
                    <a:pt x="375" y="559"/>
                  </a:lnTo>
                  <a:lnTo>
                    <a:pt x="409" y="549"/>
                  </a:lnTo>
                  <a:lnTo>
                    <a:pt x="445" y="533"/>
                  </a:lnTo>
                  <a:lnTo>
                    <a:pt x="486" y="515"/>
                  </a:lnTo>
                  <a:lnTo>
                    <a:pt x="526" y="490"/>
                  </a:lnTo>
                  <a:lnTo>
                    <a:pt x="552" y="470"/>
                  </a:lnTo>
                  <a:lnTo>
                    <a:pt x="577" y="447"/>
                  </a:lnTo>
                  <a:lnTo>
                    <a:pt x="604" y="420"/>
                  </a:lnTo>
                  <a:lnTo>
                    <a:pt x="628" y="398"/>
                  </a:lnTo>
                  <a:lnTo>
                    <a:pt x="651" y="370"/>
                  </a:lnTo>
                  <a:lnTo>
                    <a:pt x="680" y="333"/>
                  </a:lnTo>
                  <a:lnTo>
                    <a:pt x="708" y="286"/>
                  </a:lnTo>
                  <a:lnTo>
                    <a:pt x="682" y="245"/>
                  </a:lnTo>
                  <a:lnTo>
                    <a:pt x="658" y="210"/>
                  </a:lnTo>
                  <a:lnTo>
                    <a:pt x="638" y="185"/>
                  </a:lnTo>
                  <a:lnTo>
                    <a:pt x="616" y="161"/>
                  </a:lnTo>
                  <a:lnTo>
                    <a:pt x="592" y="138"/>
                  </a:lnTo>
                  <a:lnTo>
                    <a:pt x="572" y="120"/>
                  </a:lnTo>
                  <a:lnTo>
                    <a:pt x="552" y="103"/>
                  </a:lnTo>
                  <a:lnTo>
                    <a:pt x="528" y="85"/>
                  </a:lnTo>
                  <a:lnTo>
                    <a:pt x="506" y="72"/>
                  </a:lnTo>
                  <a:lnTo>
                    <a:pt x="480" y="58"/>
                  </a:lnTo>
                  <a:lnTo>
                    <a:pt x="451" y="43"/>
                  </a:lnTo>
                  <a:lnTo>
                    <a:pt x="415" y="29"/>
                  </a:lnTo>
                  <a:lnTo>
                    <a:pt x="385" y="20"/>
                  </a:lnTo>
                  <a:lnTo>
                    <a:pt x="350" y="11"/>
                  </a:lnTo>
                  <a:lnTo>
                    <a:pt x="313" y="5"/>
                  </a:lnTo>
                  <a:lnTo>
                    <a:pt x="278" y="1"/>
                  </a:lnTo>
                  <a:lnTo>
                    <a:pt x="253" y="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51" name="Freeform 7"/>
            <p:cNvSpPr>
              <a:spLocks noChangeAspect="1"/>
            </p:cNvSpPr>
            <p:nvPr/>
          </p:nvSpPr>
          <p:spPr bwMode="auto">
            <a:xfrm>
              <a:off x="750" y="2326"/>
              <a:ext cx="76" cy="573"/>
            </a:xfrm>
            <a:custGeom>
              <a:avLst/>
              <a:gdLst>
                <a:gd name="T0" fmla="*/ 3 w 76"/>
                <a:gd name="T1" fmla="*/ 0 h 573"/>
                <a:gd name="T2" fmla="*/ 30 w 76"/>
                <a:gd name="T3" fmla="*/ 71 h 573"/>
                <a:gd name="T4" fmla="*/ 48 w 76"/>
                <a:gd name="T5" fmla="*/ 135 h 573"/>
                <a:gd name="T6" fmla="*/ 62 w 76"/>
                <a:gd name="T7" fmla="*/ 194 h 573"/>
                <a:gd name="T8" fmla="*/ 75 w 76"/>
                <a:gd name="T9" fmla="*/ 279 h 573"/>
                <a:gd name="T10" fmla="*/ 66 w 76"/>
                <a:gd name="T11" fmla="*/ 354 h 573"/>
                <a:gd name="T12" fmla="*/ 54 w 76"/>
                <a:gd name="T13" fmla="*/ 411 h 573"/>
                <a:gd name="T14" fmla="*/ 35 w 76"/>
                <a:gd name="T15" fmla="*/ 488 h 573"/>
                <a:gd name="T16" fmla="*/ 0 w 76"/>
                <a:gd name="T17" fmla="*/ 573 h 5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"/>
                <a:gd name="T28" fmla="*/ 0 h 573"/>
                <a:gd name="T29" fmla="*/ 76 w 76"/>
                <a:gd name="T30" fmla="*/ 573 h 5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" h="573">
                  <a:moveTo>
                    <a:pt x="3" y="0"/>
                  </a:moveTo>
                  <a:cubicBezTo>
                    <a:pt x="7" y="12"/>
                    <a:pt x="23" y="49"/>
                    <a:pt x="30" y="71"/>
                  </a:cubicBezTo>
                  <a:cubicBezTo>
                    <a:pt x="37" y="93"/>
                    <a:pt x="43" y="115"/>
                    <a:pt x="48" y="135"/>
                  </a:cubicBezTo>
                  <a:cubicBezTo>
                    <a:pt x="53" y="155"/>
                    <a:pt x="58" y="170"/>
                    <a:pt x="62" y="194"/>
                  </a:cubicBezTo>
                  <a:cubicBezTo>
                    <a:pt x="66" y="218"/>
                    <a:pt x="74" y="252"/>
                    <a:pt x="75" y="279"/>
                  </a:cubicBezTo>
                  <a:cubicBezTo>
                    <a:pt x="76" y="306"/>
                    <a:pt x="69" y="332"/>
                    <a:pt x="66" y="354"/>
                  </a:cubicBezTo>
                  <a:cubicBezTo>
                    <a:pt x="63" y="376"/>
                    <a:pt x="59" y="389"/>
                    <a:pt x="54" y="411"/>
                  </a:cubicBezTo>
                  <a:cubicBezTo>
                    <a:pt x="49" y="433"/>
                    <a:pt x="44" y="461"/>
                    <a:pt x="35" y="488"/>
                  </a:cubicBezTo>
                  <a:cubicBezTo>
                    <a:pt x="26" y="515"/>
                    <a:pt x="7" y="555"/>
                    <a:pt x="0" y="573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086" name="AutoShape 8"/>
          <p:cNvSpPr>
            <a:spLocks noChangeAspect="1" noChangeArrowheads="1"/>
          </p:cNvSpPr>
          <p:nvPr/>
        </p:nvSpPr>
        <p:spPr bwMode="auto">
          <a:xfrm flipH="1">
            <a:off x="6977063" y="3140075"/>
            <a:ext cx="631825" cy="514350"/>
          </a:xfrm>
          <a:prstGeom prst="flowChartDe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3200" u="sng" baseline="-25000"/>
          </a:p>
        </p:txBody>
      </p:sp>
      <p:sp>
        <p:nvSpPr>
          <p:cNvPr id="46087" name="Freeform 9"/>
          <p:cNvSpPr>
            <a:spLocks noChangeAspect="1"/>
          </p:cNvSpPr>
          <p:nvPr/>
        </p:nvSpPr>
        <p:spPr bwMode="auto">
          <a:xfrm rot="5400000">
            <a:off x="6375400" y="3865563"/>
            <a:ext cx="631825" cy="514350"/>
          </a:xfrm>
          <a:custGeom>
            <a:avLst/>
            <a:gdLst>
              <a:gd name="T0" fmla="*/ 0 w 708"/>
              <a:gd name="T1" fmla="*/ 0 h 576"/>
              <a:gd name="T2" fmla="*/ 2147483647 w 708"/>
              <a:gd name="T3" fmla="*/ 2147483647 h 576"/>
              <a:gd name="T4" fmla="*/ 2147483647 w 708"/>
              <a:gd name="T5" fmla="*/ 2147483647 h 576"/>
              <a:gd name="T6" fmla="*/ 2147483647 w 708"/>
              <a:gd name="T7" fmla="*/ 2147483647 h 576"/>
              <a:gd name="T8" fmla="*/ 2147483647 w 708"/>
              <a:gd name="T9" fmla="*/ 2147483647 h 576"/>
              <a:gd name="T10" fmla="*/ 2147483647 w 708"/>
              <a:gd name="T11" fmla="*/ 2147483647 h 576"/>
              <a:gd name="T12" fmla="*/ 2147483647 w 708"/>
              <a:gd name="T13" fmla="*/ 2147483647 h 576"/>
              <a:gd name="T14" fmla="*/ 2147483647 w 708"/>
              <a:gd name="T15" fmla="*/ 2147483647 h 576"/>
              <a:gd name="T16" fmla="*/ 2147483647 w 708"/>
              <a:gd name="T17" fmla="*/ 2147483647 h 576"/>
              <a:gd name="T18" fmla="*/ 2147483647 w 708"/>
              <a:gd name="T19" fmla="*/ 2147483647 h 576"/>
              <a:gd name="T20" fmla="*/ 0 w 708"/>
              <a:gd name="T21" fmla="*/ 2147483647 h 576"/>
              <a:gd name="T22" fmla="*/ 2147483647 w 708"/>
              <a:gd name="T23" fmla="*/ 2147483647 h 576"/>
              <a:gd name="T24" fmla="*/ 2147483647 w 708"/>
              <a:gd name="T25" fmla="*/ 2147483647 h 576"/>
              <a:gd name="T26" fmla="*/ 2147483647 w 708"/>
              <a:gd name="T27" fmla="*/ 2147483647 h 576"/>
              <a:gd name="T28" fmla="*/ 2147483647 w 708"/>
              <a:gd name="T29" fmla="*/ 2147483647 h 576"/>
              <a:gd name="T30" fmla="*/ 2147483647 w 708"/>
              <a:gd name="T31" fmla="*/ 2147483647 h 576"/>
              <a:gd name="T32" fmla="*/ 2147483647 w 708"/>
              <a:gd name="T33" fmla="*/ 2147483647 h 576"/>
              <a:gd name="T34" fmla="*/ 2147483647 w 708"/>
              <a:gd name="T35" fmla="*/ 2147483647 h 576"/>
              <a:gd name="T36" fmla="*/ 2147483647 w 708"/>
              <a:gd name="T37" fmla="*/ 2147483647 h 576"/>
              <a:gd name="T38" fmla="*/ 2147483647 w 708"/>
              <a:gd name="T39" fmla="*/ 2147483647 h 576"/>
              <a:gd name="T40" fmla="*/ 2147483647 w 708"/>
              <a:gd name="T41" fmla="*/ 2147483647 h 576"/>
              <a:gd name="T42" fmla="*/ 2147483647 w 708"/>
              <a:gd name="T43" fmla="*/ 2147483647 h 576"/>
              <a:gd name="T44" fmla="*/ 2147483647 w 708"/>
              <a:gd name="T45" fmla="*/ 2147483647 h 576"/>
              <a:gd name="T46" fmla="*/ 2147483647 w 708"/>
              <a:gd name="T47" fmla="*/ 2147483647 h 576"/>
              <a:gd name="T48" fmla="*/ 2147483647 w 708"/>
              <a:gd name="T49" fmla="*/ 2147483647 h 576"/>
              <a:gd name="T50" fmla="*/ 2147483647 w 708"/>
              <a:gd name="T51" fmla="*/ 2147483647 h 576"/>
              <a:gd name="T52" fmla="*/ 2147483647 w 708"/>
              <a:gd name="T53" fmla="*/ 2147483647 h 576"/>
              <a:gd name="T54" fmla="*/ 2147483647 w 708"/>
              <a:gd name="T55" fmla="*/ 2147483647 h 576"/>
              <a:gd name="T56" fmla="*/ 2147483647 w 708"/>
              <a:gd name="T57" fmla="*/ 2147483647 h 576"/>
              <a:gd name="T58" fmla="*/ 2147483647 w 708"/>
              <a:gd name="T59" fmla="*/ 2147483647 h 576"/>
              <a:gd name="T60" fmla="*/ 2147483647 w 708"/>
              <a:gd name="T61" fmla="*/ 2147483647 h 576"/>
              <a:gd name="T62" fmla="*/ 2147483647 w 708"/>
              <a:gd name="T63" fmla="*/ 2147483647 h 576"/>
              <a:gd name="T64" fmla="*/ 2147483647 w 708"/>
              <a:gd name="T65" fmla="*/ 2147483647 h 576"/>
              <a:gd name="T66" fmla="*/ 2147483647 w 708"/>
              <a:gd name="T67" fmla="*/ 2147483647 h 576"/>
              <a:gd name="T68" fmla="*/ 2147483647 w 708"/>
              <a:gd name="T69" fmla="*/ 2147483647 h 576"/>
              <a:gd name="T70" fmla="*/ 2147483647 w 708"/>
              <a:gd name="T71" fmla="*/ 2147483647 h 576"/>
              <a:gd name="T72" fmla="*/ 2147483647 w 708"/>
              <a:gd name="T73" fmla="*/ 2147483647 h 576"/>
              <a:gd name="T74" fmla="*/ 2147483647 w 708"/>
              <a:gd name="T75" fmla="*/ 2147483647 h 576"/>
              <a:gd name="T76" fmla="*/ 2147483647 w 708"/>
              <a:gd name="T77" fmla="*/ 2147483647 h 576"/>
              <a:gd name="T78" fmla="*/ 2147483647 w 708"/>
              <a:gd name="T79" fmla="*/ 2147483647 h 576"/>
              <a:gd name="T80" fmla="*/ 2147483647 w 708"/>
              <a:gd name="T81" fmla="*/ 2147483647 h 576"/>
              <a:gd name="T82" fmla="*/ 2147483647 w 708"/>
              <a:gd name="T83" fmla="*/ 712071955 h 576"/>
              <a:gd name="T84" fmla="*/ 2147483647 w 708"/>
              <a:gd name="T85" fmla="*/ 712071955 h 576"/>
              <a:gd name="T86" fmla="*/ 2147483647 w 708"/>
              <a:gd name="T87" fmla="*/ 0 h 576"/>
              <a:gd name="T88" fmla="*/ 0 w 708"/>
              <a:gd name="T89" fmla="*/ 0 h 57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08"/>
              <a:gd name="T136" fmla="*/ 0 h 576"/>
              <a:gd name="T137" fmla="*/ 708 w 708"/>
              <a:gd name="T138" fmla="*/ 576 h 57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08" h="576">
                <a:moveTo>
                  <a:pt x="0" y="0"/>
                </a:moveTo>
                <a:lnTo>
                  <a:pt x="17" y="40"/>
                </a:lnTo>
                <a:lnTo>
                  <a:pt x="39" y="95"/>
                </a:lnTo>
                <a:lnTo>
                  <a:pt x="54" y="157"/>
                </a:lnTo>
                <a:lnTo>
                  <a:pt x="66" y="227"/>
                </a:lnTo>
                <a:lnTo>
                  <a:pt x="74" y="284"/>
                </a:lnTo>
                <a:lnTo>
                  <a:pt x="69" y="338"/>
                </a:lnTo>
                <a:lnTo>
                  <a:pt x="58" y="399"/>
                </a:lnTo>
                <a:lnTo>
                  <a:pt x="45" y="458"/>
                </a:lnTo>
                <a:lnTo>
                  <a:pt x="28" y="512"/>
                </a:lnTo>
                <a:lnTo>
                  <a:pt x="0" y="572"/>
                </a:lnTo>
                <a:lnTo>
                  <a:pt x="210" y="576"/>
                </a:lnTo>
                <a:lnTo>
                  <a:pt x="297" y="570"/>
                </a:lnTo>
                <a:lnTo>
                  <a:pt x="342" y="567"/>
                </a:lnTo>
                <a:lnTo>
                  <a:pt x="375" y="559"/>
                </a:lnTo>
                <a:lnTo>
                  <a:pt x="409" y="549"/>
                </a:lnTo>
                <a:lnTo>
                  <a:pt x="445" y="533"/>
                </a:lnTo>
                <a:lnTo>
                  <a:pt x="486" y="515"/>
                </a:lnTo>
                <a:lnTo>
                  <a:pt x="526" y="490"/>
                </a:lnTo>
                <a:lnTo>
                  <a:pt x="552" y="470"/>
                </a:lnTo>
                <a:lnTo>
                  <a:pt x="577" y="447"/>
                </a:lnTo>
                <a:lnTo>
                  <a:pt x="604" y="420"/>
                </a:lnTo>
                <a:lnTo>
                  <a:pt x="628" y="398"/>
                </a:lnTo>
                <a:lnTo>
                  <a:pt x="651" y="370"/>
                </a:lnTo>
                <a:lnTo>
                  <a:pt x="680" y="333"/>
                </a:lnTo>
                <a:lnTo>
                  <a:pt x="708" y="286"/>
                </a:lnTo>
                <a:lnTo>
                  <a:pt x="682" y="245"/>
                </a:lnTo>
                <a:lnTo>
                  <a:pt x="658" y="210"/>
                </a:lnTo>
                <a:lnTo>
                  <a:pt x="638" y="185"/>
                </a:lnTo>
                <a:lnTo>
                  <a:pt x="616" y="161"/>
                </a:lnTo>
                <a:lnTo>
                  <a:pt x="592" y="138"/>
                </a:lnTo>
                <a:lnTo>
                  <a:pt x="572" y="120"/>
                </a:lnTo>
                <a:lnTo>
                  <a:pt x="552" y="103"/>
                </a:lnTo>
                <a:lnTo>
                  <a:pt x="528" y="85"/>
                </a:lnTo>
                <a:lnTo>
                  <a:pt x="506" y="72"/>
                </a:lnTo>
                <a:lnTo>
                  <a:pt x="480" y="58"/>
                </a:lnTo>
                <a:lnTo>
                  <a:pt x="451" y="43"/>
                </a:lnTo>
                <a:lnTo>
                  <a:pt x="415" y="29"/>
                </a:lnTo>
                <a:lnTo>
                  <a:pt x="385" y="20"/>
                </a:lnTo>
                <a:lnTo>
                  <a:pt x="350" y="11"/>
                </a:lnTo>
                <a:lnTo>
                  <a:pt x="313" y="5"/>
                </a:lnTo>
                <a:lnTo>
                  <a:pt x="278" y="1"/>
                </a:lnTo>
                <a:lnTo>
                  <a:pt x="253" y="1"/>
                </a:lnTo>
                <a:lnTo>
                  <a:pt x="227" y="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88" name="AutoShape 10"/>
          <p:cNvSpPr>
            <a:spLocks noChangeAspect="1" noChangeArrowheads="1"/>
          </p:cNvSpPr>
          <p:nvPr/>
        </p:nvSpPr>
        <p:spPr bwMode="auto">
          <a:xfrm flipH="1">
            <a:off x="6977063" y="1871663"/>
            <a:ext cx="631825" cy="514350"/>
          </a:xfrm>
          <a:prstGeom prst="flowChartDe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3200" u="sng" baseline="-25000"/>
          </a:p>
        </p:txBody>
      </p:sp>
      <p:grpSp>
        <p:nvGrpSpPr>
          <p:cNvPr id="46089" name="Group 11"/>
          <p:cNvGrpSpPr>
            <a:grpSpLocks noChangeAspect="1"/>
          </p:cNvGrpSpPr>
          <p:nvPr/>
        </p:nvGrpSpPr>
        <p:grpSpPr bwMode="auto">
          <a:xfrm rot="5400000">
            <a:off x="7626350" y="2495550"/>
            <a:ext cx="693738" cy="515938"/>
            <a:chOff x="750" y="2323"/>
            <a:chExt cx="774" cy="576"/>
          </a:xfrm>
        </p:grpSpPr>
        <p:sp>
          <p:nvSpPr>
            <p:cNvPr id="46148" name="Freeform 12"/>
            <p:cNvSpPr>
              <a:spLocks noChangeAspect="1"/>
            </p:cNvSpPr>
            <p:nvPr/>
          </p:nvSpPr>
          <p:spPr bwMode="auto">
            <a:xfrm>
              <a:off x="816" y="2323"/>
              <a:ext cx="708" cy="576"/>
            </a:xfrm>
            <a:custGeom>
              <a:avLst/>
              <a:gdLst>
                <a:gd name="T0" fmla="*/ 0 w 708"/>
                <a:gd name="T1" fmla="*/ 0 h 576"/>
                <a:gd name="T2" fmla="*/ 17 w 708"/>
                <a:gd name="T3" fmla="*/ 40 h 576"/>
                <a:gd name="T4" fmla="*/ 39 w 708"/>
                <a:gd name="T5" fmla="*/ 95 h 576"/>
                <a:gd name="T6" fmla="*/ 54 w 708"/>
                <a:gd name="T7" fmla="*/ 157 h 576"/>
                <a:gd name="T8" fmla="*/ 66 w 708"/>
                <a:gd name="T9" fmla="*/ 227 h 576"/>
                <a:gd name="T10" fmla="*/ 74 w 708"/>
                <a:gd name="T11" fmla="*/ 284 h 576"/>
                <a:gd name="T12" fmla="*/ 69 w 708"/>
                <a:gd name="T13" fmla="*/ 338 h 576"/>
                <a:gd name="T14" fmla="*/ 58 w 708"/>
                <a:gd name="T15" fmla="*/ 399 h 576"/>
                <a:gd name="T16" fmla="*/ 45 w 708"/>
                <a:gd name="T17" fmla="*/ 458 h 576"/>
                <a:gd name="T18" fmla="*/ 28 w 708"/>
                <a:gd name="T19" fmla="*/ 512 h 576"/>
                <a:gd name="T20" fmla="*/ 0 w 708"/>
                <a:gd name="T21" fmla="*/ 572 h 576"/>
                <a:gd name="T22" fmla="*/ 210 w 708"/>
                <a:gd name="T23" fmla="*/ 576 h 576"/>
                <a:gd name="T24" fmla="*/ 297 w 708"/>
                <a:gd name="T25" fmla="*/ 570 h 576"/>
                <a:gd name="T26" fmla="*/ 342 w 708"/>
                <a:gd name="T27" fmla="*/ 567 h 576"/>
                <a:gd name="T28" fmla="*/ 375 w 708"/>
                <a:gd name="T29" fmla="*/ 559 h 576"/>
                <a:gd name="T30" fmla="*/ 409 w 708"/>
                <a:gd name="T31" fmla="*/ 549 h 576"/>
                <a:gd name="T32" fmla="*/ 445 w 708"/>
                <a:gd name="T33" fmla="*/ 533 h 576"/>
                <a:gd name="T34" fmla="*/ 486 w 708"/>
                <a:gd name="T35" fmla="*/ 515 h 576"/>
                <a:gd name="T36" fmla="*/ 526 w 708"/>
                <a:gd name="T37" fmla="*/ 490 h 576"/>
                <a:gd name="T38" fmla="*/ 552 w 708"/>
                <a:gd name="T39" fmla="*/ 470 h 576"/>
                <a:gd name="T40" fmla="*/ 577 w 708"/>
                <a:gd name="T41" fmla="*/ 447 h 576"/>
                <a:gd name="T42" fmla="*/ 604 w 708"/>
                <a:gd name="T43" fmla="*/ 420 h 576"/>
                <a:gd name="T44" fmla="*/ 628 w 708"/>
                <a:gd name="T45" fmla="*/ 398 h 576"/>
                <a:gd name="T46" fmla="*/ 651 w 708"/>
                <a:gd name="T47" fmla="*/ 370 h 576"/>
                <a:gd name="T48" fmla="*/ 680 w 708"/>
                <a:gd name="T49" fmla="*/ 333 h 576"/>
                <a:gd name="T50" fmla="*/ 708 w 708"/>
                <a:gd name="T51" fmla="*/ 286 h 576"/>
                <a:gd name="T52" fmla="*/ 682 w 708"/>
                <a:gd name="T53" fmla="*/ 245 h 576"/>
                <a:gd name="T54" fmla="*/ 658 w 708"/>
                <a:gd name="T55" fmla="*/ 210 h 576"/>
                <a:gd name="T56" fmla="*/ 638 w 708"/>
                <a:gd name="T57" fmla="*/ 185 h 576"/>
                <a:gd name="T58" fmla="*/ 616 w 708"/>
                <a:gd name="T59" fmla="*/ 161 h 576"/>
                <a:gd name="T60" fmla="*/ 592 w 708"/>
                <a:gd name="T61" fmla="*/ 138 h 576"/>
                <a:gd name="T62" fmla="*/ 572 w 708"/>
                <a:gd name="T63" fmla="*/ 120 h 576"/>
                <a:gd name="T64" fmla="*/ 552 w 708"/>
                <a:gd name="T65" fmla="*/ 103 h 576"/>
                <a:gd name="T66" fmla="*/ 528 w 708"/>
                <a:gd name="T67" fmla="*/ 85 h 576"/>
                <a:gd name="T68" fmla="*/ 506 w 708"/>
                <a:gd name="T69" fmla="*/ 72 h 576"/>
                <a:gd name="T70" fmla="*/ 480 w 708"/>
                <a:gd name="T71" fmla="*/ 58 h 576"/>
                <a:gd name="T72" fmla="*/ 451 w 708"/>
                <a:gd name="T73" fmla="*/ 43 h 576"/>
                <a:gd name="T74" fmla="*/ 415 w 708"/>
                <a:gd name="T75" fmla="*/ 29 h 576"/>
                <a:gd name="T76" fmla="*/ 385 w 708"/>
                <a:gd name="T77" fmla="*/ 20 h 576"/>
                <a:gd name="T78" fmla="*/ 350 w 708"/>
                <a:gd name="T79" fmla="*/ 11 h 576"/>
                <a:gd name="T80" fmla="*/ 313 w 708"/>
                <a:gd name="T81" fmla="*/ 5 h 576"/>
                <a:gd name="T82" fmla="*/ 278 w 708"/>
                <a:gd name="T83" fmla="*/ 1 h 576"/>
                <a:gd name="T84" fmla="*/ 253 w 708"/>
                <a:gd name="T85" fmla="*/ 1 h 576"/>
                <a:gd name="T86" fmla="*/ 227 w 708"/>
                <a:gd name="T87" fmla="*/ 0 h 576"/>
                <a:gd name="T88" fmla="*/ 0 w 708"/>
                <a:gd name="T89" fmla="*/ 0 h 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08"/>
                <a:gd name="T136" fmla="*/ 0 h 576"/>
                <a:gd name="T137" fmla="*/ 708 w 708"/>
                <a:gd name="T138" fmla="*/ 576 h 5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08" h="576">
                  <a:moveTo>
                    <a:pt x="0" y="0"/>
                  </a:moveTo>
                  <a:lnTo>
                    <a:pt x="17" y="40"/>
                  </a:lnTo>
                  <a:lnTo>
                    <a:pt x="39" y="95"/>
                  </a:lnTo>
                  <a:lnTo>
                    <a:pt x="54" y="157"/>
                  </a:lnTo>
                  <a:lnTo>
                    <a:pt x="66" y="227"/>
                  </a:lnTo>
                  <a:lnTo>
                    <a:pt x="74" y="284"/>
                  </a:lnTo>
                  <a:lnTo>
                    <a:pt x="69" y="338"/>
                  </a:lnTo>
                  <a:lnTo>
                    <a:pt x="58" y="399"/>
                  </a:lnTo>
                  <a:lnTo>
                    <a:pt x="45" y="458"/>
                  </a:lnTo>
                  <a:lnTo>
                    <a:pt x="28" y="512"/>
                  </a:lnTo>
                  <a:lnTo>
                    <a:pt x="0" y="572"/>
                  </a:lnTo>
                  <a:lnTo>
                    <a:pt x="210" y="576"/>
                  </a:lnTo>
                  <a:lnTo>
                    <a:pt x="297" y="570"/>
                  </a:lnTo>
                  <a:lnTo>
                    <a:pt x="342" y="567"/>
                  </a:lnTo>
                  <a:lnTo>
                    <a:pt x="375" y="559"/>
                  </a:lnTo>
                  <a:lnTo>
                    <a:pt x="409" y="549"/>
                  </a:lnTo>
                  <a:lnTo>
                    <a:pt x="445" y="533"/>
                  </a:lnTo>
                  <a:lnTo>
                    <a:pt x="486" y="515"/>
                  </a:lnTo>
                  <a:lnTo>
                    <a:pt x="526" y="490"/>
                  </a:lnTo>
                  <a:lnTo>
                    <a:pt x="552" y="470"/>
                  </a:lnTo>
                  <a:lnTo>
                    <a:pt x="577" y="447"/>
                  </a:lnTo>
                  <a:lnTo>
                    <a:pt x="604" y="420"/>
                  </a:lnTo>
                  <a:lnTo>
                    <a:pt x="628" y="398"/>
                  </a:lnTo>
                  <a:lnTo>
                    <a:pt x="651" y="370"/>
                  </a:lnTo>
                  <a:lnTo>
                    <a:pt x="680" y="333"/>
                  </a:lnTo>
                  <a:lnTo>
                    <a:pt x="708" y="286"/>
                  </a:lnTo>
                  <a:lnTo>
                    <a:pt x="682" y="245"/>
                  </a:lnTo>
                  <a:lnTo>
                    <a:pt x="658" y="210"/>
                  </a:lnTo>
                  <a:lnTo>
                    <a:pt x="638" y="185"/>
                  </a:lnTo>
                  <a:lnTo>
                    <a:pt x="616" y="161"/>
                  </a:lnTo>
                  <a:lnTo>
                    <a:pt x="592" y="138"/>
                  </a:lnTo>
                  <a:lnTo>
                    <a:pt x="572" y="120"/>
                  </a:lnTo>
                  <a:lnTo>
                    <a:pt x="552" y="103"/>
                  </a:lnTo>
                  <a:lnTo>
                    <a:pt x="528" y="85"/>
                  </a:lnTo>
                  <a:lnTo>
                    <a:pt x="506" y="72"/>
                  </a:lnTo>
                  <a:lnTo>
                    <a:pt x="480" y="58"/>
                  </a:lnTo>
                  <a:lnTo>
                    <a:pt x="451" y="43"/>
                  </a:lnTo>
                  <a:lnTo>
                    <a:pt x="415" y="29"/>
                  </a:lnTo>
                  <a:lnTo>
                    <a:pt x="385" y="20"/>
                  </a:lnTo>
                  <a:lnTo>
                    <a:pt x="350" y="11"/>
                  </a:lnTo>
                  <a:lnTo>
                    <a:pt x="313" y="5"/>
                  </a:lnTo>
                  <a:lnTo>
                    <a:pt x="278" y="1"/>
                  </a:lnTo>
                  <a:lnTo>
                    <a:pt x="253" y="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49" name="Freeform 13"/>
            <p:cNvSpPr>
              <a:spLocks noChangeAspect="1"/>
            </p:cNvSpPr>
            <p:nvPr/>
          </p:nvSpPr>
          <p:spPr bwMode="auto">
            <a:xfrm>
              <a:off x="750" y="2326"/>
              <a:ext cx="76" cy="573"/>
            </a:xfrm>
            <a:custGeom>
              <a:avLst/>
              <a:gdLst>
                <a:gd name="T0" fmla="*/ 3 w 76"/>
                <a:gd name="T1" fmla="*/ 0 h 573"/>
                <a:gd name="T2" fmla="*/ 30 w 76"/>
                <a:gd name="T3" fmla="*/ 71 h 573"/>
                <a:gd name="T4" fmla="*/ 48 w 76"/>
                <a:gd name="T5" fmla="*/ 135 h 573"/>
                <a:gd name="T6" fmla="*/ 62 w 76"/>
                <a:gd name="T7" fmla="*/ 194 h 573"/>
                <a:gd name="T8" fmla="*/ 75 w 76"/>
                <a:gd name="T9" fmla="*/ 279 h 573"/>
                <a:gd name="T10" fmla="*/ 66 w 76"/>
                <a:gd name="T11" fmla="*/ 354 h 573"/>
                <a:gd name="T12" fmla="*/ 54 w 76"/>
                <a:gd name="T13" fmla="*/ 411 h 573"/>
                <a:gd name="T14" fmla="*/ 35 w 76"/>
                <a:gd name="T15" fmla="*/ 488 h 573"/>
                <a:gd name="T16" fmla="*/ 0 w 76"/>
                <a:gd name="T17" fmla="*/ 573 h 5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"/>
                <a:gd name="T28" fmla="*/ 0 h 573"/>
                <a:gd name="T29" fmla="*/ 76 w 76"/>
                <a:gd name="T30" fmla="*/ 573 h 5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" h="573">
                  <a:moveTo>
                    <a:pt x="3" y="0"/>
                  </a:moveTo>
                  <a:cubicBezTo>
                    <a:pt x="7" y="12"/>
                    <a:pt x="23" y="49"/>
                    <a:pt x="30" y="71"/>
                  </a:cubicBezTo>
                  <a:cubicBezTo>
                    <a:pt x="37" y="93"/>
                    <a:pt x="43" y="115"/>
                    <a:pt x="48" y="135"/>
                  </a:cubicBezTo>
                  <a:cubicBezTo>
                    <a:pt x="53" y="155"/>
                    <a:pt x="58" y="170"/>
                    <a:pt x="62" y="194"/>
                  </a:cubicBezTo>
                  <a:cubicBezTo>
                    <a:pt x="66" y="218"/>
                    <a:pt x="74" y="252"/>
                    <a:pt x="75" y="279"/>
                  </a:cubicBezTo>
                  <a:cubicBezTo>
                    <a:pt x="76" y="306"/>
                    <a:pt x="69" y="332"/>
                    <a:pt x="66" y="354"/>
                  </a:cubicBezTo>
                  <a:cubicBezTo>
                    <a:pt x="63" y="376"/>
                    <a:pt x="59" y="389"/>
                    <a:pt x="54" y="411"/>
                  </a:cubicBezTo>
                  <a:cubicBezTo>
                    <a:pt x="49" y="433"/>
                    <a:pt x="44" y="461"/>
                    <a:pt x="35" y="488"/>
                  </a:cubicBezTo>
                  <a:cubicBezTo>
                    <a:pt x="26" y="515"/>
                    <a:pt x="7" y="555"/>
                    <a:pt x="0" y="573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090" name="Line 14"/>
          <p:cNvSpPr>
            <a:spLocks noChangeAspect="1" noChangeShapeType="1"/>
          </p:cNvSpPr>
          <p:nvPr/>
        </p:nvSpPr>
        <p:spPr bwMode="auto">
          <a:xfrm>
            <a:off x="6696075" y="4446588"/>
            <a:ext cx="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1" name="Line 15"/>
          <p:cNvSpPr>
            <a:spLocks noChangeAspect="1" noChangeShapeType="1"/>
          </p:cNvSpPr>
          <p:nvPr/>
        </p:nvSpPr>
        <p:spPr bwMode="auto">
          <a:xfrm>
            <a:off x="8124825" y="4437063"/>
            <a:ext cx="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2" name="Line 16"/>
          <p:cNvSpPr>
            <a:spLocks noChangeAspect="1" noChangeShapeType="1"/>
          </p:cNvSpPr>
          <p:nvPr/>
        </p:nvSpPr>
        <p:spPr bwMode="auto">
          <a:xfrm>
            <a:off x="7972425" y="3101975"/>
            <a:ext cx="0" cy="735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3" name="Line 17"/>
          <p:cNvSpPr>
            <a:spLocks noChangeAspect="1" noChangeShapeType="1"/>
          </p:cNvSpPr>
          <p:nvPr/>
        </p:nvSpPr>
        <p:spPr bwMode="auto">
          <a:xfrm>
            <a:off x="8248650" y="3521075"/>
            <a:ext cx="0" cy="344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4" name="Line 18"/>
          <p:cNvSpPr>
            <a:spLocks noChangeAspect="1" noChangeShapeType="1"/>
          </p:cNvSpPr>
          <p:nvPr/>
        </p:nvSpPr>
        <p:spPr bwMode="auto">
          <a:xfrm>
            <a:off x="7620000" y="3530600"/>
            <a:ext cx="973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5" name="Line 19"/>
          <p:cNvSpPr>
            <a:spLocks noChangeAspect="1" noChangeShapeType="1"/>
          </p:cNvSpPr>
          <p:nvPr/>
        </p:nvSpPr>
        <p:spPr bwMode="auto">
          <a:xfrm>
            <a:off x="7610475" y="3244850"/>
            <a:ext cx="361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6" name="Line 20"/>
          <p:cNvSpPr>
            <a:spLocks noChangeAspect="1" noChangeShapeType="1"/>
          </p:cNvSpPr>
          <p:nvPr/>
        </p:nvSpPr>
        <p:spPr bwMode="auto">
          <a:xfrm flipV="1">
            <a:off x="6819900" y="3387725"/>
            <a:ext cx="0" cy="45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7" name="Line 21"/>
          <p:cNvSpPr>
            <a:spLocks noChangeAspect="1" noChangeShapeType="1"/>
          </p:cNvSpPr>
          <p:nvPr/>
        </p:nvSpPr>
        <p:spPr bwMode="auto">
          <a:xfrm flipV="1">
            <a:off x="6553200" y="2120900"/>
            <a:ext cx="0" cy="1725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8" name="Line 22"/>
          <p:cNvSpPr>
            <a:spLocks noChangeAspect="1" noChangeShapeType="1"/>
          </p:cNvSpPr>
          <p:nvPr/>
        </p:nvSpPr>
        <p:spPr bwMode="auto">
          <a:xfrm>
            <a:off x="6553200" y="2120900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9" name="Line 23"/>
          <p:cNvSpPr>
            <a:spLocks noChangeAspect="1" noChangeShapeType="1"/>
          </p:cNvSpPr>
          <p:nvPr/>
        </p:nvSpPr>
        <p:spPr bwMode="auto">
          <a:xfrm flipH="1">
            <a:off x="6810375" y="337820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00" name="Line 24"/>
          <p:cNvSpPr>
            <a:spLocks noChangeAspect="1" noChangeShapeType="1"/>
          </p:cNvSpPr>
          <p:nvPr/>
        </p:nvSpPr>
        <p:spPr bwMode="auto">
          <a:xfrm flipV="1">
            <a:off x="7829550" y="1662113"/>
            <a:ext cx="0" cy="849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01" name="Line 25"/>
          <p:cNvSpPr>
            <a:spLocks noChangeAspect="1" noChangeShapeType="1"/>
          </p:cNvSpPr>
          <p:nvPr/>
        </p:nvSpPr>
        <p:spPr bwMode="auto">
          <a:xfrm flipV="1">
            <a:off x="8115300" y="1662113"/>
            <a:ext cx="0" cy="830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02" name="Line 26"/>
          <p:cNvSpPr>
            <a:spLocks noChangeAspect="1" noChangeShapeType="1"/>
          </p:cNvSpPr>
          <p:nvPr/>
        </p:nvSpPr>
        <p:spPr bwMode="auto">
          <a:xfrm>
            <a:off x="7600950" y="1966913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03" name="Line 27"/>
          <p:cNvSpPr>
            <a:spLocks noChangeAspect="1" noChangeShapeType="1"/>
          </p:cNvSpPr>
          <p:nvPr/>
        </p:nvSpPr>
        <p:spPr bwMode="auto">
          <a:xfrm>
            <a:off x="7600950" y="2263775"/>
            <a:ext cx="514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04" name="Text Box 28"/>
          <p:cNvSpPr txBox="1">
            <a:spLocks noChangeAspect="1" noChangeArrowheads="1"/>
          </p:cNvSpPr>
          <p:nvPr/>
        </p:nvSpPr>
        <p:spPr bwMode="auto">
          <a:xfrm>
            <a:off x="7583488" y="1200150"/>
            <a:ext cx="6143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A</a:t>
            </a:r>
            <a:r>
              <a:rPr lang="en-US" sz="2800" baseline="-25000"/>
              <a:t>i</a:t>
            </a:r>
          </a:p>
        </p:txBody>
      </p:sp>
      <p:sp>
        <p:nvSpPr>
          <p:cNvPr id="46105" name="Text Box 29"/>
          <p:cNvSpPr txBox="1">
            <a:spLocks noChangeAspect="1" noChangeArrowheads="1"/>
          </p:cNvSpPr>
          <p:nvPr/>
        </p:nvSpPr>
        <p:spPr bwMode="auto">
          <a:xfrm>
            <a:off x="7942263" y="1200150"/>
            <a:ext cx="5889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B</a:t>
            </a:r>
            <a:r>
              <a:rPr lang="en-US" sz="2800" baseline="-25000"/>
              <a:t>i</a:t>
            </a:r>
          </a:p>
        </p:txBody>
      </p:sp>
      <p:sp>
        <p:nvSpPr>
          <p:cNvPr id="46106" name="Text Box 30"/>
          <p:cNvSpPr txBox="1">
            <a:spLocks noChangeAspect="1" noChangeArrowheads="1"/>
          </p:cNvSpPr>
          <p:nvPr/>
        </p:nvSpPr>
        <p:spPr bwMode="auto">
          <a:xfrm>
            <a:off x="8580438" y="3316288"/>
            <a:ext cx="5635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C</a:t>
            </a:r>
            <a:r>
              <a:rPr lang="en-US" sz="2800" baseline="-25000"/>
              <a:t>i</a:t>
            </a:r>
          </a:p>
        </p:txBody>
      </p:sp>
      <p:sp>
        <p:nvSpPr>
          <p:cNvPr id="46107" name="Text Box 31"/>
          <p:cNvSpPr txBox="1">
            <a:spLocks noChangeAspect="1" noChangeArrowheads="1"/>
          </p:cNvSpPr>
          <p:nvPr/>
        </p:nvSpPr>
        <p:spPr bwMode="auto">
          <a:xfrm>
            <a:off x="5895975" y="4533900"/>
            <a:ext cx="846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6600CC"/>
                </a:solidFill>
              </a:rPr>
              <a:t>C</a:t>
            </a:r>
            <a:r>
              <a:rPr lang="en-US" sz="2800" b="1" baseline="-25000">
                <a:solidFill>
                  <a:srgbClr val="6600CC"/>
                </a:solidFill>
              </a:rPr>
              <a:t>i+1</a:t>
            </a:r>
          </a:p>
        </p:txBody>
      </p:sp>
      <p:sp>
        <p:nvSpPr>
          <p:cNvPr id="46108" name="Text Box 32"/>
          <p:cNvSpPr txBox="1">
            <a:spLocks noChangeAspect="1" noChangeArrowheads="1"/>
          </p:cNvSpPr>
          <p:nvPr/>
        </p:nvSpPr>
        <p:spPr bwMode="auto">
          <a:xfrm>
            <a:off x="6315075" y="1549400"/>
            <a:ext cx="588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6600CC"/>
                </a:solidFill>
              </a:rPr>
              <a:t>G</a:t>
            </a:r>
            <a:r>
              <a:rPr lang="en-US" sz="2800" baseline="-25000">
                <a:solidFill>
                  <a:srgbClr val="6600CC"/>
                </a:solidFill>
              </a:rPr>
              <a:t>i</a:t>
            </a:r>
          </a:p>
        </p:txBody>
      </p:sp>
      <p:sp>
        <p:nvSpPr>
          <p:cNvPr id="46109" name="Text Box 33"/>
          <p:cNvSpPr txBox="1">
            <a:spLocks noChangeAspect="1" noChangeArrowheads="1"/>
          </p:cNvSpPr>
          <p:nvPr/>
        </p:nvSpPr>
        <p:spPr bwMode="auto">
          <a:xfrm>
            <a:off x="8008938" y="3001963"/>
            <a:ext cx="449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008000"/>
                </a:solidFill>
              </a:rPr>
              <a:t>P</a:t>
            </a:r>
            <a:r>
              <a:rPr lang="en-US" sz="2800" baseline="-25000">
                <a:solidFill>
                  <a:srgbClr val="008000"/>
                </a:solidFill>
              </a:rPr>
              <a:t>i</a:t>
            </a:r>
          </a:p>
        </p:txBody>
      </p:sp>
      <p:sp>
        <p:nvSpPr>
          <p:cNvPr id="46110" name="Freeform 34"/>
          <p:cNvSpPr>
            <a:spLocks noChangeAspect="1"/>
          </p:cNvSpPr>
          <p:nvPr/>
        </p:nvSpPr>
        <p:spPr bwMode="auto">
          <a:xfrm>
            <a:off x="7794625" y="1936750"/>
            <a:ext cx="65088" cy="57150"/>
          </a:xfrm>
          <a:custGeom>
            <a:avLst/>
            <a:gdLst>
              <a:gd name="T0" fmla="*/ 2147483647 w 95"/>
              <a:gd name="T1" fmla="*/ 2147483647 h 94"/>
              <a:gd name="T2" fmla="*/ 2147483647 w 95"/>
              <a:gd name="T3" fmla="*/ 2147483647 h 94"/>
              <a:gd name="T4" fmla="*/ 2147483647 w 95"/>
              <a:gd name="T5" fmla="*/ 2147483647 h 94"/>
              <a:gd name="T6" fmla="*/ 2147483647 w 95"/>
              <a:gd name="T7" fmla="*/ 2147483647 h 94"/>
              <a:gd name="T8" fmla="*/ 2147483647 w 95"/>
              <a:gd name="T9" fmla="*/ 2147483647 h 94"/>
              <a:gd name="T10" fmla="*/ 2147483647 w 95"/>
              <a:gd name="T11" fmla="*/ 2147483647 h 94"/>
              <a:gd name="T12" fmla="*/ 2147483647 w 95"/>
              <a:gd name="T13" fmla="*/ 2147483647 h 94"/>
              <a:gd name="T14" fmla="*/ 2147483647 w 95"/>
              <a:gd name="T15" fmla="*/ 2147483647 h 94"/>
              <a:gd name="T16" fmla="*/ 2147483647 w 95"/>
              <a:gd name="T17" fmla="*/ 2147483647 h 94"/>
              <a:gd name="T18" fmla="*/ 2147483647 w 95"/>
              <a:gd name="T19" fmla="*/ 2147483647 h 94"/>
              <a:gd name="T20" fmla="*/ 2147483647 w 95"/>
              <a:gd name="T21" fmla="*/ 2147483647 h 94"/>
              <a:gd name="T22" fmla="*/ 1929755124 w 95"/>
              <a:gd name="T23" fmla="*/ 2147483647 h 94"/>
              <a:gd name="T24" fmla="*/ 643095440 w 95"/>
              <a:gd name="T25" fmla="*/ 2147483647 h 94"/>
              <a:gd name="T26" fmla="*/ 0 w 95"/>
              <a:gd name="T27" fmla="*/ 2147483647 h 94"/>
              <a:gd name="T28" fmla="*/ 643095440 w 95"/>
              <a:gd name="T29" fmla="*/ 2147483647 h 94"/>
              <a:gd name="T30" fmla="*/ 1929755124 w 95"/>
              <a:gd name="T31" fmla="*/ 2147483647 h 94"/>
              <a:gd name="T32" fmla="*/ 2147483647 w 95"/>
              <a:gd name="T33" fmla="*/ 2147483647 h 94"/>
              <a:gd name="T34" fmla="*/ 2147483647 w 95"/>
              <a:gd name="T35" fmla="*/ 1797919569 h 94"/>
              <a:gd name="T36" fmla="*/ 2147483647 w 95"/>
              <a:gd name="T37" fmla="*/ 674219914 h 94"/>
              <a:gd name="T38" fmla="*/ 2147483647 w 95"/>
              <a:gd name="T39" fmla="*/ 0 h 94"/>
              <a:gd name="T40" fmla="*/ 2147483647 w 95"/>
              <a:gd name="T41" fmla="*/ 0 h 94"/>
              <a:gd name="T42" fmla="*/ 2147483647 w 95"/>
              <a:gd name="T43" fmla="*/ 674219914 h 94"/>
              <a:gd name="T44" fmla="*/ 2147483647 w 95"/>
              <a:gd name="T45" fmla="*/ 1797919569 h 94"/>
              <a:gd name="T46" fmla="*/ 2147483647 w 95"/>
              <a:gd name="T47" fmla="*/ 2147483647 h 94"/>
              <a:gd name="T48" fmla="*/ 2147483647 w 95"/>
              <a:gd name="T49" fmla="*/ 2147483647 h 94"/>
              <a:gd name="T50" fmla="*/ 2147483647 w 95"/>
              <a:gd name="T51" fmla="*/ 2147483647 h 94"/>
              <a:gd name="T52" fmla="*/ 2147483647 w 95"/>
              <a:gd name="T53" fmla="*/ 2147483647 h 94"/>
              <a:gd name="T54" fmla="*/ 2147483647 w 95"/>
              <a:gd name="T55" fmla="*/ 2147483647 h 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5"/>
              <a:gd name="T85" fmla="*/ 0 h 94"/>
              <a:gd name="T86" fmla="*/ 95 w 95"/>
              <a:gd name="T87" fmla="*/ 94 h 9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5" h="94">
                <a:moveTo>
                  <a:pt x="95" y="47"/>
                </a:moveTo>
                <a:lnTo>
                  <a:pt x="94" y="58"/>
                </a:lnTo>
                <a:lnTo>
                  <a:pt x="89" y="69"/>
                </a:lnTo>
                <a:lnTo>
                  <a:pt x="82" y="78"/>
                </a:lnTo>
                <a:lnTo>
                  <a:pt x="74" y="85"/>
                </a:lnTo>
                <a:lnTo>
                  <a:pt x="64" y="91"/>
                </a:lnTo>
                <a:lnTo>
                  <a:pt x="53" y="94"/>
                </a:lnTo>
                <a:lnTo>
                  <a:pt x="42" y="94"/>
                </a:lnTo>
                <a:lnTo>
                  <a:pt x="31" y="91"/>
                </a:lnTo>
                <a:lnTo>
                  <a:pt x="21" y="85"/>
                </a:lnTo>
                <a:lnTo>
                  <a:pt x="13" y="78"/>
                </a:lnTo>
                <a:lnTo>
                  <a:pt x="6" y="69"/>
                </a:lnTo>
                <a:lnTo>
                  <a:pt x="2" y="58"/>
                </a:lnTo>
                <a:lnTo>
                  <a:pt x="0" y="47"/>
                </a:lnTo>
                <a:lnTo>
                  <a:pt x="2" y="36"/>
                </a:lnTo>
                <a:lnTo>
                  <a:pt x="6" y="25"/>
                </a:lnTo>
                <a:lnTo>
                  <a:pt x="13" y="15"/>
                </a:lnTo>
                <a:lnTo>
                  <a:pt x="21" y="8"/>
                </a:lnTo>
                <a:lnTo>
                  <a:pt x="31" y="3"/>
                </a:lnTo>
                <a:lnTo>
                  <a:pt x="42" y="0"/>
                </a:lnTo>
                <a:lnTo>
                  <a:pt x="53" y="0"/>
                </a:lnTo>
                <a:lnTo>
                  <a:pt x="64" y="3"/>
                </a:lnTo>
                <a:lnTo>
                  <a:pt x="74" y="8"/>
                </a:lnTo>
                <a:lnTo>
                  <a:pt x="82" y="15"/>
                </a:lnTo>
                <a:lnTo>
                  <a:pt x="89" y="25"/>
                </a:lnTo>
                <a:lnTo>
                  <a:pt x="94" y="36"/>
                </a:lnTo>
                <a:lnTo>
                  <a:pt x="95" y="47"/>
                </a:lnTo>
                <a:close/>
              </a:path>
            </a:pathLst>
          </a:custGeom>
          <a:solidFill>
            <a:srgbClr val="000000"/>
          </a:solidFill>
          <a:ln w="444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11" name="Freeform 35"/>
          <p:cNvSpPr>
            <a:spLocks noChangeAspect="1"/>
          </p:cNvSpPr>
          <p:nvPr/>
        </p:nvSpPr>
        <p:spPr bwMode="auto">
          <a:xfrm>
            <a:off x="8081963" y="2241550"/>
            <a:ext cx="63500" cy="57150"/>
          </a:xfrm>
          <a:custGeom>
            <a:avLst/>
            <a:gdLst>
              <a:gd name="T0" fmla="*/ 2147483647 w 95"/>
              <a:gd name="T1" fmla="*/ 2147483647 h 94"/>
              <a:gd name="T2" fmla="*/ 2147483647 w 95"/>
              <a:gd name="T3" fmla="*/ 2147483647 h 94"/>
              <a:gd name="T4" fmla="*/ 2147483647 w 95"/>
              <a:gd name="T5" fmla="*/ 2147483647 h 94"/>
              <a:gd name="T6" fmla="*/ 2147483647 w 95"/>
              <a:gd name="T7" fmla="*/ 2147483647 h 94"/>
              <a:gd name="T8" fmla="*/ 2147483647 w 95"/>
              <a:gd name="T9" fmla="*/ 2147483647 h 94"/>
              <a:gd name="T10" fmla="*/ 2147483647 w 95"/>
              <a:gd name="T11" fmla="*/ 2147483647 h 94"/>
              <a:gd name="T12" fmla="*/ 2147483647 w 95"/>
              <a:gd name="T13" fmla="*/ 2147483647 h 94"/>
              <a:gd name="T14" fmla="*/ 2147483647 w 95"/>
              <a:gd name="T15" fmla="*/ 2147483647 h 94"/>
              <a:gd name="T16" fmla="*/ 2147483647 w 95"/>
              <a:gd name="T17" fmla="*/ 2147483647 h 94"/>
              <a:gd name="T18" fmla="*/ 2147483647 w 95"/>
              <a:gd name="T19" fmla="*/ 2147483647 h 94"/>
              <a:gd name="T20" fmla="*/ 2147483647 w 95"/>
              <a:gd name="T21" fmla="*/ 2147483647 h 94"/>
              <a:gd name="T22" fmla="*/ 1792060998 w 95"/>
              <a:gd name="T23" fmla="*/ 2147483647 h 94"/>
              <a:gd name="T24" fmla="*/ 597353833 w 95"/>
              <a:gd name="T25" fmla="*/ 2147483647 h 94"/>
              <a:gd name="T26" fmla="*/ 0 w 95"/>
              <a:gd name="T27" fmla="*/ 2147483647 h 94"/>
              <a:gd name="T28" fmla="*/ 597353833 w 95"/>
              <a:gd name="T29" fmla="*/ 2147483647 h 94"/>
              <a:gd name="T30" fmla="*/ 1792060998 w 95"/>
              <a:gd name="T31" fmla="*/ 2147483647 h 94"/>
              <a:gd name="T32" fmla="*/ 2147483647 w 95"/>
              <a:gd name="T33" fmla="*/ 2147483647 h 94"/>
              <a:gd name="T34" fmla="*/ 2147483647 w 95"/>
              <a:gd name="T35" fmla="*/ 1797919569 h 94"/>
              <a:gd name="T36" fmla="*/ 2147483647 w 95"/>
              <a:gd name="T37" fmla="*/ 674219914 h 94"/>
              <a:gd name="T38" fmla="*/ 2147483647 w 95"/>
              <a:gd name="T39" fmla="*/ 0 h 94"/>
              <a:gd name="T40" fmla="*/ 2147483647 w 95"/>
              <a:gd name="T41" fmla="*/ 0 h 94"/>
              <a:gd name="T42" fmla="*/ 2147483647 w 95"/>
              <a:gd name="T43" fmla="*/ 674219914 h 94"/>
              <a:gd name="T44" fmla="*/ 2147483647 w 95"/>
              <a:gd name="T45" fmla="*/ 1797919569 h 94"/>
              <a:gd name="T46" fmla="*/ 2147483647 w 95"/>
              <a:gd name="T47" fmla="*/ 2147483647 h 94"/>
              <a:gd name="T48" fmla="*/ 2147483647 w 95"/>
              <a:gd name="T49" fmla="*/ 2147483647 h 94"/>
              <a:gd name="T50" fmla="*/ 2147483647 w 95"/>
              <a:gd name="T51" fmla="*/ 2147483647 h 94"/>
              <a:gd name="T52" fmla="*/ 2147483647 w 95"/>
              <a:gd name="T53" fmla="*/ 2147483647 h 94"/>
              <a:gd name="T54" fmla="*/ 2147483647 w 95"/>
              <a:gd name="T55" fmla="*/ 2147483647 h 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5"/>
              <a:gd name="T85" fmla="*/ 0 h 94"/>
              <a:gd name="T86" fmla="*/ 95 w 95"/>
              <a:gd name="T87" fmla="*/ 94 h 9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5" h="94">
                <a:moveTo>
                  <a:pt x="95" y="47"/>
                </a:moveTo>
                <a:lnTo>
                  <a:pt x="94" y="58"/>
                </a:lnTo>
                <a:lnTo>
                  <a:pt x="89" y="69"/>
                </a:lnTo>
                <a:lnTo>
                  <a:pt x="82" y="78"/>
                </a:lnTo>
                <a:lnTo>
                  <a:pt x="74" y="85"/>
                </a:lnTo>
                <a:lnTo>
                  <a:pt x="64" y="91"/>
                </a:lnTo>
                <a:lnTo>
                  <a:pt x="53" y="94"/>
                </a:lnTo>
                <a:lnTo>
                  <a:pt x="42" y="94"/>
                </a:lnTo>
                <a:lnTo>
                  <a:pt x="31" y="91"/>
                </a:lnTo>
                <a:lnTo>
                  <a:pt x="21" y="85"/>
                </a:lnTo>
                <a:lnTo>
                  <a:pt x="13" y="78"/>
                </a:lnTo>
                <a:lnTo>
                  <a:pt x="6" y="69"/>
                </a:lnTo>
                <a:lnTo>
                  <a:pt x="2" y="58"/>
                </a:lnTo>
                <a:lnTo>
                  <a:pt x="0" y="47"/>
                </a:lnTo>
                <a:lnTo>
                  <a:pt x="2" y="36"/>
                </a:lnTo>
                <a:lnTo>
                  <a:pt x="6" y="25"/>
                </a:lnTo>
                <a:lnTo>
                  <a:pt x="13" y="15"/>
                </a:lnTo>
                <a:lnTo>
                  <a:pt x="21" y="8"/>
                </a:lnTo>
                <a:lnTo>
                  <a:pt x="31" y="3"/>
                </a:lnTo>
                <a:lnTo>
                  <a:pt x="42" y="0"/>
                </a:lnTo>
                <a:lnTo>
                  <a:pt x="53" y="0"/>
                </a:lnTo>
                <a:lnTo>
                  <a:pt x="64" y="3"/>
                </a:lnTo>
                <a:lnTo>
                  <a:pt x="74" y="8"/>
                </a:lnTo>
                <a:lnTo>
                  <a:pt x="82" y="15"/>
                </a:lnTo>
                <a:lnTo>
                  <a:pt x="89" y="25"/>
                </a:lnTo>
                <a:lnTo>
                  <a:pt x="94" y="36"/>
                </a:lnTo>
                <a:lnTo>
                  <a:pt x="95" y="47"/>
                </a:lnTo>
                <a:close/>
              </a:path>
            </a:pathLst>
          </a:custGeom>
          <a:solidFill>
            <a:srgbClr val="000000"/>
          </a:solidFill>
          <a:ln w="444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12" name="Freeform 36"/>
          <p:cNvSpPr>
            <a:spLocks noChangeAspect="1"/>
          </p:cNvSpPr>
          <p:nvPr/>
        </p:nvSpPr>
        <p:spPr bwMode="auto">
          <a:xfrm>
            <a:off x="7937500" y="3224213"/>
            <a:ext cx="65088" cy="57150"/>
          </a:xfrm>
          <a:custGeom>
            <a:avLst/>
            <a:gdLst>
              <a:gd name="T0" fmla="*/ 2147483647 w 95"/>
              <a:gd name="T1" fmla="*/ 2147483647 h 94"/>
              <a:gd name="T2" fmla="*/ 2147483647 w 95"/>
              <a:gd name="T3" fmla="*/ 2147483647 h 94"/>
              <a:gd name="T4" fmla="*/ 2147483647 w 95"/>
              <a:gd name="T5" fmla="*/ 2147483647 h 94"/>
              <a:gd name="T6" fmla="*/ 2147483647 w 95"/>
              <a:gd name="T7" fmla="*/ 2147483647 h 94"/>
              <a:gd name="T8" fmla="*/ 2147483647 w 95"/>
              <a:gd name="T9" fmla="*/ 2147483647 h 94"/>
              <a:gd name="T10" fmla="*/ 2147483647 w 95"/>
              <a:gd name="T11" fmla="*/ 2147483647 h 94"/>
              <a:gd name="T12" fmla="*/ 2147483647 w 95"/>
              <a:gd name="T13" fmla="*/ 2147483647 h 94"/>
              <a:gd name="T14" fmla="*/ 2147483647 w 95"/>
              <a:gd name="T15" fmla="*/ 2147483647 h 94"/>
              <a:gd name="T16" fmla="*/ 2147483647 w 95"/>
              <a:gd name="T17" fmla="*/ 2147483647 h 94"/>
              <a:gd name="T18" fmla="*/ 2147483647 w 95"/>
              <a:gd name="T19" fmla="*/ 2147483647 h 94"/>
              <a:gd name="T20" fmla="*/ 2147483647 w 95"/>
              <a:gd name="T21" fmla="*/ 2147483647 h 94"/>
              <a:gd name="T22" fmla="*/ 1929755124 w 95"/>
              <a:gd name="T23" fmla="*/ 2147483647 h 94"/>
              <a:gd name="T24" fmla="*/ 643095440 w 95"/>
              <a:gd name="T25" fmla="*/ 2147483647 h 94"/>
              <a:gd name="T26" fmla="*/ 0 w 95"/>
              <a:gd name="T27" fmla="*/ 2147483647 h 94"/>
              <a:gd name="T28" fmla="*/ 643095440 w 95"/>
              <a:gd name="T29" fmla="*/ 2147483647 h 94"/>
              <a:gd name="T30" fmla="*/ 1929755124 w 95"/>
              <a:gd name="T31" fmla="*/ 2147483647 h 94"/>
              <a:gd name="T32" fmla="*/ 2147483647 w 95"/>
              <a:gd name="T33" fmla="*/ 2147483647 h 94"/>
              <a:gd name="T34" fmla="*/ 2147483647 w 95"/>
              <a:gd name="T35" fmla="*/ 1797919569 h 94"/>
              <a:gd name="T36" fmla="*/ 2147483647 w 95"/>
              <a:gd name="T37" fmla="*/ 674219914 h 94"/>
              <a:gd name="T38" fmla="*/ 2147483647 w 95"/>
              <a:gd name="T39" fmla="*/ 0 h 94"/>
              <a:gd name="T40" fmla="*/ 2147483647 w 95"/>
              <a:gd name="T41" fmla="*/ 0 h 94"/>
              <a:gd name="T42" fmla="*/ 2147483647 w 95"/>
              <a:gd name="T43" fmla="*/ 674219914 h 94"/>
              <a:gd name="T44" fmla="*/ 2147483647 w 95"/>
              <a:gd name="T45" fmla="*/ 1797919569 h 94"/>
              <a:gd name="T46" fmla="*/ 2147483647 w 95"/>
              <a:gd name="T47" fmla="*/ 2147483647 h 94"/>
              <a:gd name="T48" fmla="*/ 2147483647 w 95"/>
              <a:gd name="T49" fmla="*/ 2147483647 h 94"/>
              <a:gd name="T50" fmla="*/ 2147483647 w 95"/>
              <a:gd name="T51" fmla="*/ 2147483647 h 94"/>
              <a:gd name="T52" fmla="*/ 2147483647 w 95"/>
              <a:gd name="T53" fmla="*/ 2147483647 h 94"/>
              <a:gd name="T54" fmla="*/ 2147483647 w 95"/>
              <a:gd name="T55" fmla="*/ 2147483647 h 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5"/>
              <a:gd name="T85" fmla="*/ 0 h 94"/>
              <a:gd name="T86" fmla="*/ 95 w 95"/>
              <a:gd name="T87" fmla="*/ 94 h 9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5" h="94">
                <a:moveTo>
                  <a:pt x="95" y="47"/>
                </a:moveTo>
                <a:lnTo>
                  <a:pt x="94" y="58"/>
                </a:lnTo>
                <a:lnTo>
                  <a:pt x="89" y="69"/>
                </a:lnTo>
                <a:lnTo>
                  <a:pt x="82" y="78"/>
                </a:lnTo>
                <a:lnTo>
                  <a:pt x="74" y="85"/>
                </a:lnTo>
                <a:lnTo>
                  <a:pt x="64" y="91"/>
                </a:lnTo>
                <a:lnTo>
                  <a:pt x="53" y="94"/>
                </a:lnTo>
                <a:lnTo>
                  <a:pt x="42" y="94"/>
                </a:lnTo>
                <a:lnTo>
                  <a:pt x="31" y="91"/>
                </a:lnTo>
                <a:lnTo>
                  <a:pt x="21" y="85"/>
                </a:lnTo>
                <a:lnTo>
                  <a:pt x="13" y="78"/>
                </a:lnTo>
                <a:lnTo>
                  <a:pt x="6" y="69"/>
                </a:lnTo>
                <a:lnTo>
                  <a:pt x="2" y="58"/>
                </a:lnTo>
                <a:lnTo>
                  <a:pt x="0" y="47"/>
                </a:lnTo>
                <a:lnTo>
                  <a:pt x="2" y="36"/>
                </a:lnTo>
                <a:lnTo>
                  <a:pt x="6" y="25"/>
                </a:lnTo>
                <a:lnTo>
                  <a:pt x="13" y="15"/>
                </a:lnTo>
                <a:lnTo>
                  <a:pt x="21" y="8"/>
                </a:lnTo>
                <a:lnTo>
                  <a:pt x="31" y="3"/>
                </a:lnTo>
                <a:lnTo>
                  <a:pt x="42" y="0"/>
                </a:lnTo>
                <a:lnTo>
                  <a:pt x="53" y="0"/>
                </a:lnTo>
                <a:lnTo>
                  <a:pt x="64" y="3"/>
                </a:lnTo>
                <a:lnTo>
                  <a:pt x="74" y="8"/>
                </a:lnTo>
                <a:lnTo>
                  <a:pt x="82" y="15"/>
                </a:lnTo>
                <a:lnTo>
                  <a:pt x="89" y="25"/>
                </a:lnTo>
                <a:lnTo>
                  <a:pt x="94" y="36"/>
                </a:lnTo>
                <a:lnTo>
                  <a:pt x="95" y="47"/>
                </a:lnTo>
                <a:close/>
              </a:path>
            </a:pathLst>
          </a:custGeom>
          <a:solidFill>
            <a:srgbClr val="000000"/>
          </a:solidFill>
          <a:ln w="444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13" name="Freeform 37"/>
          <p:cNvSpPr>
            <a:spLocks noChangeAspect="1"/>
          </p:cNvSpPr>
          <p:nvPr/>
        </p:nvSpPr>
        <p:spPr bwMode="auto">
          <a:xfrm>
            <a:off x="8215313" y="3509963"/>
            <a:ext cx="63500" cy="57150"/>
          </a:xfrm>
          <a:custGeom>
            <a:avLst/>
            <a:gdLst>
              <a:gd name="T0" fmla="*/ 2147483647 w 95"/>
              <a:gd name="T1" fmla="*/ 2147483647 h 94"/>
              <a:gd name="T2" fmla="*/ 2147483647 w 95"/>
              <a:gd name="T3" fmla="*/ 2147483647 h 94"/>
              <a:gd name="T4" fmla="*/ 2147483647 w 95"/>
              <a:gd name="T5" fmla="*/ 2147483647 h 94"/>
              <a:gd name="T6" fmla="*/ 2147483647 w 95"/>
              <a:gd name="T7" fmla="*/ 2147483647 h 94"/>
              <a:gd name="T8" fmla="*/ 2147483647 w 95"/>
              <a:gd name="T9" fmla="*/ 2147483647 h 94"/>
              <a:gd name="T10" fmla="*/ 2147483647 w 95"/>
              <a:gd name="T11" fmla="*/ 2147483647 h 94"/>
              <a:gd name="T12" fmla="*/ 2147483647 w 95"/>
              <a:gd name="T13" fmla="*/ 2147483647 h 94"/>
              <a:gd name="T14" fmla="*/ 2147483647 w 95"/>
              <a:gd name="T15" fmla="*/ 2147483647 h 94"/>
              <a:gd name="T16" fmla="*/ 2147483647 w 95"/>
              <a:gd name="T17" fmla="*/ 2147483647 h 94"/>
              <a:gd name="T18" fmla="*/ 2147483647 w 95"/>
              <a:gd name="T19" fmla="*/ 2147483647 h 94"/>
              <a:gd name="T20" fmla="*/ 2147483647 w 95"/>
              <a:gd name="T21" fmla="*/ 2147483647 h 94"/>
              <a:gd name="T22" fmla="*/ 1792060998 w 95"/>
              <a:gd name="T23" fmla="*/ 2147483647 h 94"/>
              <a:gd name="T24" fmla="*/ 597353833 w 95"/>
              <a:gd name="T25" fmla="*/ 2147483647 h 94"/>
              <a:gd name="T26" fmla="*/ 0 w 95"/>
              <a:gd name="T27" fmla="*/ 2147483647 h 94"/>
              <a:gd name="T28" fmla="*/ 597353833 w 95"/>
              <a:gd name="T29" fmla="*/ 2147483647 h 94"/>
              <a:gd name="T30" fmla="*/ 1792060998 w 95"/>
              <a:gd name="T31" fmla="*/ 2147483647 h 94"/>
              <a:gd name="T32" fmla="*/ 2147483647 w 95"/>
              <a:gd name="T33" fmla="*/ 2147483647 h 94"/>
              <a:gd name="T34" fmla="*/ 2147483647 w 95"/>
              <a:gd name="T35" fmla="*/ 1797919569 h 94"/>
              <a:gd name="T36" fmla="*/ 2147483647 w 95"/>
              <a:gd name="T37" fmla="*/ 674219914 h 94"/>
              <a:gd name="T38" fmla="*/ 2147483647 w 95"/>
              <a:gd name="T39" fmla="*/ 0 h 94"/>
              <a:gd name="T40" fmla="*/ 2147483647 w 95"/>
              <a:gd name="T41" fmla="*/ 0 h 94"/>
              <a:gd name="T42" fmla="*/ 2147483647 w 95"/>
              <a:gd name="T43" fmla="*/ 674219914 h 94"/>
              <a:gd name="T44" fmla="*/ 2147483647 w 95"/>
              <a:gd name="T45" fmla="*/ 1797919569 h 94"/>
              <a:gd name="T46" fmla="*/ 2147483647 w 95"/>
              <a:gd name="T47" fmla="*/ 2147483647 h 94"/>
              <a:gd name="T48" fmla="*/ 2147483647 w 95"/>
              <a:gd name="T49" fmla="*/ 2147483647 h 94"/>
              <a:gd name="T50" fmla="*/ 2147483647 w 95"/>
              <a:gd name="T51" fmla="*/ 2147483647 h 94"/>
              <a:gd name="T52" fmla="*/ 2147483647 w 95"/>
              <a:gd name="T53" fmla="*/ 2147483647 h 94"/>
              <a:gd name="T54" fmla="*/ 2147483647 w 95"/>
              <a:gd name="T55" fmla="*/ 2147483647 h 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5"/>
              <a:gd name="T85" fmla="*/ 0 h 94"/>
              <a:gd name="T86" fmla="*/ 95 w 95"/>
              <a:gd name="T87" fmla="*/ 94 h 9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5" h="94">
                <a:moveTo>
                  <a:pt x="95" y="47"/>
                </a:moveTo>
                <a:lnTo>
                  <a:pt x="94" y="58"/>
                </a:lnTo>
                <a:lnTo>
                  <a:pt x="89" y="69"/>
                </a:lnTo>
                <a:lnTo>
                  <a:pt x="82" y="78"/>
                </a:lnTo>
                <a:lnTo>
                  <a:pt x="74" y="85"/>
                </a:lnTo>
                <a:lnTo>
                  <a:pt x="64" y="91"/>
                </a:lnTo>
                <a:lnTo>
                  <a:pt x="53" y="94"/>
                </a:lnTo>
                <a:lnTo>
                  <a:pt x="42" y="94"/>
                </a:lnTo>
                <a:lnTo>
                  <a:pt x="31" y="91"/>
                </a:lnTo>
                <a:lnTo>
                  <a:pt x="21" y="85"/>
                </a:lnTo>
                <a:lnTo>
                  <a:pt x="13" y="78"/>
                </a:lnTo>
                <a:lnTo>
                  <a:pt x="6" y="69"/>
                </a:lnTo>
                <a:lnTo>
                  <a:pt x="2" y="58"/>
                </a:lnTo>
                <a:lnTo>
                  <a:pt x="0" y="47"/>
                </a:lnTo>
                <a:lnTo>
                  <a:pt x="2" y="36"/>
                </a:lnTo>
                <a:lnTo>
                  <a:pt x="6" y="25"/>
                </a:lnTo>
                <a:lnTo>
                  <a:pt x="13" y="15"/>
                </a:lnTo>
                <a:lnTo>
                  <a:pt x="21" y="8"/>
                </a:lnTo>
                <a:lnTo>
                  <a:pt x="31" y="3"/>
                </a:lnTo>
                <a:lnTo>
                  <a:pt x="42" y="0"/>
                </a:lnTo>
                <a:lnTo>
                  <a:pt x="53" y="0"/>
                </a:lnTo>
                <a:lnTo>
                  <a:pt x="64" y="3"/>
                </a:lnTo>
                <a:lnTo>
                  <a:pt x="74" y="8"/>
                </a:lnTo>
                <a:lnTo>
                  <a:pt x="82" y="15"/>
                </a:lnTo>
                <a:lnTo>
                  <a:pt x="89" y="25"/>
                </a:lnTo>
                <a:lnTo>
                  <a:pt x="94" y="36"/>
                </a:lnTo>
                <a:lnTo>
                  <a:pt x="95" y="47"/>
                </a:lnTo>
                <a:close/>
              </a:path>
            </a:pathLst>
          </a:custGeom>
          <a:solidFill>
            <a:srgbClr val="000000"/>
          </a:solidFill>
          <a:ln w="444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114" name="Text Box 38"/>
          <p:cNvSpPr txBox="1">
            <a:spLocks noChangeAspect="1" noChangeArrowheads="1"/>
          </p:cNvSpPr>
          <p:nvPr/>
        </p:nvSpPr>
        <p:spPr bwMode="auto">
          <a:xfrm>
            <a:off x="7843838" y="4700588"/>
            <a:ext cx="5635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C0000"/>
                </a:solidFill>
              </a:rPr>
              <a:t>S</a:t>
            </a:r>
            <a:r>
              <a:rPr lang="en-US" sz="2800" b="1" baseline="-25000">
                <a:solidFill>
                  <a:srgbClr val="CC0000"/>
                </a:solidFill>
              </a:rPr>
              <a:t>i</a:t>
            </a:r>
          </a:p>
        </p:txBody>
      </p:sp>
      <p:sp>
        <p:nvSpPr>
          <p:cNvPr id="46115" name="Line 39"/>
          <p:cNvSpPr>
            <a:spLocks noChangeShapeType="1"/>
          </p:cNvSpPr>
          <p:nvPr/>
        </p:nvSpPr>
        <p:spPr bwMode="auto">
          <a:xfrm flipH="1">
            <a:off x="6508750" y="4787900"/>
            <a:ext cx="190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6116" name="Group 40"/>
          <p:cNvGrpSpPr>
            <a:grpSpLocks/>
          </p:cNvGrpSpPr>
          <p:nvPr/>
        </p:nvGrpSpPr>
        <p:grpSpPr bwMode="auto">
          <a:xfrm>
            <a:off x="6923088" y="5946775"/>
            <a:ext cx="2220912" cy="466725"/>
            <a:chOff x="1003" y="2038"/>
            <a:chExt cx="1399" cy="294"/>
          </a:xfrm>
        </p:grpSpPr>
        <p:sp>
          <p:nvSpPr>
            <p:cNvPr id="46141" name="Rectangle 41"/>
            <p:cNvSpPr>
              <a:spLocks noChangeArrowheads="1"/>
            </p:cNvSpPr>
            <p:nvPr/>
          </p:nvSpPr>
          <p:spPr bwMode="auto">
            <a:xfrm>
              <a:off x="2198" y="2063"/>
              <a:ext cx="20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CC0000"/>
                  </a:solidFill>
                </a:rPr>
                <a:t>C</a:t>
              </a:r>
              <a:r>
                <a:rPr lang="en-US" sz="2800" b="1" baseline="-25000">
                  <a:solidFill>
                    <a:srgbClr val="CC0000"/>
                  </a:solidFill>
                </a:rPr>
                <a:t>i</a:t>
              </a:r>
            </a:p>
          </p:txBody>
        </p:sp>
        <p:sp>
          <p:nvSpPr>
            <p:cNvPr id="46142" name="Rectangle 42"/>
            <p:cNvSpPr>
              <a:spLocks noChangeArrowheads="1"/>
            </p:cNvSpPr>
            <p:nvPr/>
          </p:nvSpPr>
          <p:spPr bwMode="auto">
            <a:xfrm>
              <a:off x="1785" y="2063"/>
              <a:ext cx="191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CC0000"/>
                  </a:solidFill>
                </a:rPr>
                <a:t>B</a:t>
              </a:r>
              <a:r>
                <a:rPr lang="en-US" sz="2800" b="1" baseline="-25000">
                  <a:solidFill>
                    <a:srgbClr val="CC0000"/>
                  </a:solidFill>
                </a:rPr>
                <a:t>i</a:t>
              </a:r>
            </a:p>
          </p:txBody>
        </p:sp>
        <p:sp>
          <p:nvSpPr>
            <p:cNvPr id="46143" name="Rectangle 43"/>
            <p:cNvSpPr>
              <a:spLocks noChangeArrowheads="1"/>
            </p:cNvSpPr>
            <p:nvPr/>
          </p:nvSpPr>
          <p:spPr bwMode="auto">
            <a:xfrm>
              <a:off x="1365" y="2063"/>
              <a:ext cx="20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CC0000"/>
                  </a:solidFill>
                </a:rPr>
                <a:t>A</a:t>
              </a:r>
              <a:r>
                <a:rPr lang="en-US" sz="2800" b="1" baseline="-25000">
                  <a:solidFill>
                    <a:srgbClr val="CC0000"/>
                  </a:solidFill>
                </a:rPr>
                <a:t>i</a:t>
              </a:r>
            </a:p>
          </p:txBody>
        </p:sp>
        <p:sp>
          <p:nvSpPr>
            <p:cNvPr id="46144" name="Rectangle 44"/>
            <p:cNvSpPr>
              <a:spLocks noChangeArrowheads="1"/>
            </p:cNvSpPr>
            <p:nvPr/>
          </p:nvSpPr>
          <p:spPr bwMode="auto">
            <a:xfrm>
              <a:off x="1003" y="2063"/>
              <a:ext cx="16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CC0000"/>
                  </a:solidFill>
                </a:rPr>
                <a:t>S</a:t>
              </a:r>
              <a:r>
                <a:rPr lang="en-US" sz="2800" b="1" baseline="-25000">
                  <a:solidFill>
                    <a:srgbClr val="CC0000"/>
                  </a:solidFill>
                </a:rPr>
                <a:t>i</a:t>
              </a:r>
            </a:p>
          </p:txBody>
        </p:sp>
        <p:sp>
          <p:nvSpPr>
            <p:cNvPr id="46145" name="Rectangle 45"/>
            <p:cNvSpPr>
              <a:spLocks noChangeArrowheads="1"/>
            </p:cNvSpPr>
            <p:nvPr/>
          </p:nvSpPr>
          <p:spPr bwMode="auto">
            <a:xfrm>
              <a:off x="1983" y="2038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CC0000"/>
                  </a:solidFill>
                  <a:latin typeface="Symbol" pitchFamily="18" charset="2"/>
                </a:rPr>
                <a:t>Å</a:t>
              </a:r>
              <a:endParaRPr lang="en-US" sz="2400">
                <a:solidFill>
                  <a:srgbClr val="CC0000"/>
                </a:solidFill>
              </a:endParaRPr>
            </a:p>
          </p:txBody>
        </p:sp>
        <p:sp>
          <p:nvSpPr>
            <p:cNvPr id="46146" name="Rectangle 46"/>
            <p:cNvSpPr>
              <a:spLocks noChangeArrowheads="1"/>
            </p:cNvSpPr>
            <p:nvPr/>
          </p:nvSpPr>
          <p:spPr bwMode="auto">
            <a:xfrm>
              <a:off x="1569" y="2038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CC0000"/>
                  </a:solidFill>
                  <a:latin typeface="Symbol" pitchFamily="18" charset="2"/>
                </a:rPr>
                <a:t>Å</a:t>
              </a:r>
              <a:endParaRPr lang="en-US" sz="2400">
                <a:solidFill>
                  <a:srgbClr val="CC0000"/>
                </a:solidFill>
              </a:endParaRPr>
            </a:p>
          </p:txBody>
        </p:sp>
        <p:sp>
          <p:nvSpPr>
            <p:cNvPr id="46147" name="Rectangle 47"/>
            <p:cNvSpPr>
              <a:spLocks noChangeArrowheads="1"/>
            </p:cNvSpPr>
            <p:nvPr/>
          </p:nvSpPr>
          <p:spPr bwMode="auto">
            <a:xfrm>
              <a:off x="1183" y="2038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CC0000"/>
                  </a:solidFill>
                  <a:latin typeface="Symbol" pitchFamily="18" charset="2"/>
                </a:rPr>
                <a:t>=</a:t>
              </a:r>
              <a:endParaRPr lang="en-US" sz="2400">
                <a:solidFill>
                  <a:srgbClr val="CC0000"/>
                </a:solidFill>
              </a:endParaRPr>
            </a:p>
          </p:txBody>
        </p:sp>
      </p:grpSp>
      <p:sp>
        <p:nvSpPr>
          <p:cNvPr id="46117" name="Rectangle 49"/>
          <p:cNvSpPr>
            <a:spLocks noChangeArrowheads="1"/>
          </p:cNvSpPr>
          <p:nvPr/>
        </p:nvSpPr>
        <p:spPr bwMode="auto">
          <a:xfrm>
            <a:off x="7610475" y="5254625"/>
            <a:ext cx="3238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</a:rPr>
              <a:t>C</a:t>
            </a:r>
            <a:r>
              <a:rPr lang="en-US" sz="2800" b="1" baseline="-25000">
                <a:solidFill>
                  <a:srgbClr val="6600CC"/>
                </a:solidFill>
              </a:rPr>
              <a:t>i</a:t>
            </a:r>
          </a:p>
        </p:txBody>
      </p:sp>
      <p:sp>
        <p:nvSpPr>
          <p:cNvPr id="46118" name="Rectangle 50"/>
          <p:cNvSpPr>
            <a:spLocks noChangeArrowheads="1"/>
          </p:cNvSpPr>
          <p:nvPr/>
        </p:nvSpPr>
        <p:spPr bwMode="auto">
          <a:xfrm>
            <a:off x="7445375" y="5254625"/>
            <a:ext cx="1190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</a:rPr>
              <a:t>)</a:t>
            </a:r>
            <a:endParaRPr lang="en-US" sz="2400"/>
          </a:p>
        </p:txBody>
      </p:sp>
      <p:sp>
        <p:nvSpPr>
          <p:cNvPr id="46119" name="Rectangle 51"/>
          <p:cNvSpPr>
            <a:spLocks noChangeArrowheads="1"/>
          </p:cNvSpPr>
          <p:nvPr/>
        </p:nvSpPr>
        <p:spPr bwMode="auto">
          <a:xfrm>
            <a:off x="7172325" y="5254625"/>
            <a:ext cx="30321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</a:rPr>
              <a:t>B</a:t>
            </a:r>
            <a:r>
              <a:rPr lang="en-US" sz="2800" b="1" baseline="-25000">
                <a:solidFill>
                  <a:srgbClr val="6600CC"/>
                </a:solidFill>
              </a:rPr>
              <a:t>i</a:t>
            </a:r>
          </a:p>
        </p:txBody>
      </p:sp>
      <p:sp>
        <p:nvSpPr>
          <p:cNvPr id="46120" name="Rectangle 52"/>
          <p:cNvSpPr>
            <a:spLocks noChangeArrowheads="1"/>
          </p:cNvSpPr>
          <p:nvPr/>
        </p:nvSpPr>
        <p:spPr bwMode="auto">
          <a:xfrm>
            <a:off x="6507163" y="5254625"/>
            <a:ext cx="3238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</a:rPr>
              <a:t>A</a:t>
            </a:r>
            <a:r>
              <a:rPr lang="en-US" sz="2800" b="1" baseline="-25000">
                <a:solidFill>
                  <a:srgbClr val="6600CC"/>
                </a:solidFill>
              </a:rPr>
              <a:t>i</a:t>
            </a:r>
          </a:p>
        </p:txBody>
      </p:sp>
      <p:sp>
        <p:nvSpPr>
          <p:cNvPr id="46121" name="Rectangle 53"/>
          <p:cNvSpPr>
            <a:spLocks noChangeArrowheads="1"/>
          </p:cNvSpPr>
          <p:nvPr/>
        </p:nvSpPr>
        <p:spPr bwMode="auto">
          <a:xfrm>
            <a:off x="6367463" y="5254625"/>
            <a:ext cx="1190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</a:rPr>
              <a:t>(</a:t>
            </a:r>
            <a:endParaRPr lang="en-US" sz="2400">
              <a:solidFill>
                <a:srgbClr val="6600CC"/>
              </a:solidFill>
            </a:endParaRPr>
          </a:p>
        </p:txBody>
      </p:sp>
      <p:sp>
        <p:nvSpPr>
          <p:cNvPr id="46122" name="Rectangle 54"/>
          <p:cNvSpPr>
            <a:spLocks noChangeArrowheads="1"/>
          </p:cNvSpPr>
          <p:nvPr/>
        </p:nvSpPr>
        <p:spPr bwMode="auto">
          <a:xfrm>
            <a:off x="5781675" y="5254625"/>
            <a:ext cx="30321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</a:rPr>
              <a:t>B</a:t>
            </a:r>
            <a:r>
              <a:rPr lang="en-US" sz="2800" b="1" baseline="-25000">
                <a:solidFill>
                  <a:srgbClr val="6600CC"/>
                </a:solidFill>
              </a:rPr>
              <a:t>i</a:t>
            </a:r>
          </a:p>
        </p:txBody>
      </p:sp>
      <p:sp>
        <p:nvSpPr>
          <p:cNvPr id="46123" name="Rectangle 55"/>
          <p:cNvSpPr>
            <a:spLocks noChangeArrowheads="1"/>
          </p:cNvSpPr>
          <p:nvPr/>
        </p:nvSpPr>
        <p:spPr bwMode="auto">
          <a:xfrm>
            <a:off x="5465763" y="5254625"/>
            <a:ext cx="3238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</a:rPr>
              <a:t>A</a:t>
            </a:r>
            <a:r>
              <a:rPr lang="en-US" sz="2800" b="1" baseline="-25000">
                <a:solidFill>
                  <a:srgbClr val="6600CC"/>
                </a:solidFill>
              </a:rPr>
              <a:t>i</a:t>
            </a:r>
          </a:p>
        </p:txBody>
      </p:sp>
      <p:sp>
        <p:nvSpPr>
          <p:cNvPr id="46124" name="Rectangle 56"/>
          <p:cNvSpPr>
            <a:spLocks noChangeArrowheads="1"/>
          </p:cNvSpPr>
          <p:nvPr/>
        </p:nvSpPr>
        <p:spPr bwMode="auto">
          <a:xfrm>
            <a:off x="4605338" y="5254625"/>
            <a:ext cx="58261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</a:rPr>
              <a:t>C</a:t>
            </a:r>
            <a:r>
              <a:rPr lang="en-US" sz="2800" b="1" baseline="-25000">
                <a:solidFill>
                  <a:srgbClr val="6600CC"/>
                </a:solidFill>
              </a:rPr>
              <a:t>i+1</a:t>
            </a:r>
          </a:p>
        </p:txBody>
      </p:sp>
      <p:sp>
        <p:nvSpPr>
          <p:cNvPr id="46125" name="Rectangle 57"/>
          <p:cNvSpPr>
            <a:spLocks noChangeArrowheads="1"/>
          </p:cNvSpPr>
          <p:nvPr/>
        </p:nvSpPr>
        <p:spPr bwMode="auto">
          <a:xfrm>
            <a:off x="6831013" y="5214938"/>
            <a:ext cx="2730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  <a:latin typeface="Symbol" pitchFamily="18" charset="2"/>
              </a:rPr>
              <a:t>Å</a:t>
            </a:r>
            <a:endParaRPr lang="en-US" sz="2400">
              <a:solidFill>
                <a:srgbClr val="6600CC"/>
              </a:solidFill>
            </a:endParaRPr>
          </a:p>
        </p:txBody>
      </p:sp>
      <p:sp>
        <p:nvSpPr>
          <p:cNvPr id="46126" name="Rectangle 58"/>
          <p:cNvSpPr>
            <a:spLocks noChangeArrowheads="1"/>
          </p:cNvSpPr>
          <p:nvPr/>
        </p:nvSpPr>
        <p:spPr bwMode="auto">
          <a:xfrm>
            <a:off x="6105525" y="5214938"/>
            <a:ext cx="1952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  <a:latin typeface="Symbol" pitchFamily="18" charset="2"/>
              </a:rPr>
              <a:t>+</a:t>
            </a:r>
            <a:endParaRPr lang="en-US" sz="2400">
              <a:solidFill>
                <a:srgbClr val="6600CC"/>
              </a:solidFill>
            </a:endParaRPr>
          </a:p>
        </p:txBody>
      </p:sp>
      <p:sp>
        <p:nvSpPr>
          <p:cNvPr id="46127" name="Rectangle 59"/>
          <p:cNvSpPr>
            <a:spLocks noChangeArrowheads="1"/>
          </p:cNvSpPr>
          <p:nvPr/>
        </p:nvSpPr>
        <p:spPr bwMode="auto">
          <a:xfrm>
            <a:off x="5175250" y="5214938"/>
            <a:ext cx="1952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6600CC"/>
                </a:solidFill>
                <a:latin typeface="Symbol" pitchFamily="18" charset="2"/>
              </a:rPr>
              <a:t>=</a:t>
            </a:r>
            <a:endParaRPr lang="en-US" sz="2400">
              <a:solidFill>
                <a:srgbClr val="6600CC"/>
              </a:solidFill>
            </a:endParaRPr>
          </a:p>
        </p:txBody>
      </p:sp>
      <p:sp>
        <p:nvSpPr>
          <p:cNvPr id="46128" name="Rectangle 60"/>
          <p:cNvSpPr>
            <a:spLocks noChangeArrowheads="1"/>
          </p:cNvSpPr>
          <p:nvPr/>
        </p:nvSpPr>
        <p:spPr bwMode="auto">
          <a:xfrm>
            <a:off x="3876675" y="1365250"/>
            <a:ext cx="2211388" cy="868363"/>
          </a:xfrm>
          <a:prstGeom prst="rect">
            <a:avLst/>
          </a:prstGeom>
          <a:solidFill>
            <a:srgbClr val="FF0000">
              <a:alpha val="2117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Carry </a:t>
            </a:r>
            <a:r>
              <a:rPr lang="en-US" sz="1600" u="sng">
                <a:solidFill>
                  <a:srgbClr val="6600CC"/>
                </a:solidFill>
                <a:latin typeface="Arial" pitchFamily="34" charset="0"/>
              </a:rPr>
              <a:t>Generated</a:t>
            </a:r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 </a:t>
            </a:r>
          </a:p>
          <a:p>
            <a:pPr algn="ctr"/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From the 2 bits added</a:t>
            </a:r>
          </a:p>
          <a:p>
            <a:pPr algn="ctr"/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(since both are 1)</a:t>
            </a:r>
          </a:p>
        </p:txBody>
      </p:sp>
      <p:sp>
        <p:nvSpPr>
          <p:cNvPr id="46129" name="Rectangle 61"/>
          <p:cNvSpPr>
            <a:spLocks noChangeArrowheads="1"/>
          </p:cNvSpPr>
          <p:nvPr/>
        </p:nvSpPr>
        <p:spPr bwMode="auto">
          <a:xfrm>
            <a:off x="4144963" y="2722563"/>
            <a:ext cx="2349500" cy="868362"/>
          </a:xfrm>
          <a:prstGeom prst="rect">
            <a:avLst/>
          </a:prstGeom>
          <a:solidFill>
            <a:srgbClr val="00FF00">
              <a:alpha val="2117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Carry in (if it exists) is </a:t>
            </a:r>
          </a:p>
          <a:p>
            <a:pPr algn="ctr"/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allowed to </a:t>
            </a:r>
            <a:r>
              <a:rPr lang="en-US" sz="1600" u="sng">
                <a:solidFill>
                  <a:srgbClr val="6600CC"/>
                </a:solidFill>
                <a:latin typeface="Arial" pitchFamily="34" charset="0"/>
              </a:rPr>
              <a:t>propagate</a:t>
            </a:r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 to</a:t>
            </a:r>
          </a:p>
          <a:p>
            <a:pPr algn="ctr"/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Cout if one of A,B is 1</a:t>
            </a:r>
          </a:p>
        </p:txBody>
      </p:sp>
      <p:sp>
        <p:nvSpPr>
          <p:cNvPr id="46130" name="Line 62"/>
          <p:cNvSpPr>
            <a:spLocks noChangeShapeType="1"/>
          </p:cNvSpPr>
          <p:nvPr/>
        </p:nvSpPr>
        <p:spPr bwMode="auto">
          <a:xfrm>
            <a:off x="6088063" y="1955800"/>
            <a:ext cx="45085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131" name="Line 63"/>
          <p:cNvSpPr>
            <a:spLocks noChangeShapeType="1"/>
          </p:cNvSpPr>
          <p:nvPr/>
        </p:nvSpPr>
        <p:spPr bwMode="auto">
          <a:xfrm>
            <a:off x="6492875" y="2963863"/>
            <a:ext cx="371475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132" name="Rectangle 64"/>
          <p:cNvSpPr>
            <a:spLocks noChangeArrowheads="1"/>
          </p:cNvSpPr>
          <p:nvPr/>
        </p:nvSpPr>
        <p:spPr bwMode="auto">
          <a:xfrm>
            <a:off x="5435600" y="5264150"/>
            <a:ext cx="671513" cy="393700"/>
          </a:xfrm>
          <a:prstGeom prst="rect">
            <a:avLst/>
          </a:prstGeom>
          <a:solidFill>
            <a:srgbClr val="3366FF">
              <a:alpha val="1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133" name="Text Box 65"/>
          <p:cNvSpPr txBox="1">
            <a:spLocks noChangeArrowheads="1"/>
          </p:cNvSpPr>
          <p:nvPr/>
        </p:nvSpPr>
        <p:spPr bwMode="auto">
          <a:xfrm>
            <a:off x="8636000" y="3900488"/>
            <a:ext cx="476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(Z)</a:t>
            </a:r>
          </a:p>
        </p:txBody>
      </p:sp>
      <p:sp>
        <p:nvSpPr>
          <p:cNvPr id="46134" name="Rectangle 66"/>
          <p:cNvSpPr>
            <a:spLocks noChangeArrowheads="1"/>
          </p:cNvSpPr>
          <p:nvPr/>
        </p:nvSpPr>
        <p:spPr bwMode="auto">
          <a:xfrm>
            <a:off x="6338888" y="5289550"/>
            <a:ext cx="1233487" cy="393700"/>
          </a:xfrm>
          <a:prstGeom prst="rect">
            <a:avLst/>
          </a:prstGeom>
          <a:solidFill>
            <a:srgbClr val="00FF00">
              <a:alpha val="1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135" name="Text Box 67"/>
          <p:cNvSpPr txBox="1">
            <a:spLocks noChangeArrowheads="1"/>
          </p:cNvSpPr>
          <p:nvPr/>
        </p:nvSpPr>
        <p:spPr bwMode="auto">
          <a:xfrm>
            <a:off x="5192713" y="5795963"/>
            <a:ext cx="1446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Generated, G</a:t>
            </a:r>
            <a:r>
              <a:rPr lang="en-US" baseline="-25000"/>
              <a:t>i</a:t>
            </a:r>
          </a:p>
        </p:txBody>
      </p:sp>
      <p:sp>
        <p:nvSpPr>
          <p:cNvPr id="46136" name="Text Box 68"/>
          <p:cNvSpPr txBox="1">
            <a:spLocks noChangeArrowheads="1"/>
          </p:cNvSpPr>
          <p:nvPr/>
        </p:nvSpPr>
        <p:spPr bwMode="auto">
          <a:xfrm>
            <a:off x="5129213" y="6240463"/>
            <a:ext cx="1212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Propagated</a:t>
            </a:r>
          </a:p>
        </p:txBody>
      </p:sp>
      <p:sp>
        <p:nvSpPr>
          <p:cNvPr id="46137" name="Line 69"/>
          <p:cNvSpPr>
            <a:spLocks noChangeShapeType="1"/>
          </p:cNvSpPr>
          <p:nvPr/>
        </p:nvSpPr>
        <p:spPr bwMode="auto">
          <a:xfrm flipV="1">
            <a:off x="6249988" y="5718175"/>
            <a:ext cx="301625" cy="601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138" name="Rectangle 70"/>
          <p:cNvSpPr>
            <a:spLocks noChangeArrowheads="1"/>
          </p:cNvSpPr>
          <p:nvPr/>
        </p:nvSpPr>
        <p:spPr bwMode="auto">
          <a:xfrm>
            <a:off x="6296025" y="5219700"/>
            <a:ext cx="1728788" cy="487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139" name="Line 71"/>
          <p:cNvSpPr>
            <a:spLocks noChangeShapeType="1"/>
          </p:cNvSpPr>
          <p:nvPr/>
        </p:nvSpPr>
        <p:spPr bwMode="auto">
          <a:xfrm flipH="1">
            <a:off x="7286625" y="5195888"/>
            <a:ext cx="754063" cy="812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140" name="Line 73"/>
          <p:cNvSpPr>
            <a:spLocks noChangeShapeType="1"/>
          </p:cNvSpPr>
          <p:nvPr/>
        </p:nvSpPr>
        <p:spPr bwMode="auto">
          <a:xfrm flipV="1">
            <a:off x="5254625" y="5616575"/>
            <a:ext cx="1889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67A1084-B57E-4EAA-B22C-4D7BC58DF7D5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4-bit Ripple-Carry Binary Adder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724400"/>
          </a:xfrm>
        </p:spPr>
        <p:txBody>
          <a:bodyPr/>
          <a:lstStyle/>
          <a:p>
            <a:r>
              <a:rPr lang="en-US" sz="2800" smtClean="0"/>
              <a:t>A four-bit Ripple Carry Adder made from four 1-bit Full Adders:    </a:t>
            </a:r>
            <a:endParaRPr lang="en-US" sz="2800" smtClean="0">
              <a:sym typeface="Symbol" pitchFamily="18" charset="2"/>
            </a:endParaRPr>
          </a:p>
          <a:p>
            <a:endParaRPr lang="en-US" sz="2800" smtClean="0">
              <a:sym typeface="Symbol" pitchFamily="18" charset="2"/>
            </a:endParaRPr>
          </a:p>
          <a:p>
            <a:endParaRPr lang="en-US" sz="2800" smtClean="0">
              <a:sym typeface="Symbol" pitchFamily="18" charset="2"/>
            </a:endParaRPr>
          </a:p>
          <a:p>
            <a:endParaRPr lang="en-US" sz="2800" smtClean="0">
              <a:sym typeface="Symbol" pitchFamily="18" charset="2"/>
            </a:endParaRPr>
          </a:p>
          <a:p>
            <a:endParaRPr lang="en-US" sz="2800" smtClean="0"/>
          </a:p>
          <a:p>
            <a:endParaRPr lang="en-US" sz="2800" smtClean="0">
              <a:sym typeface="Symbol" pitchFamily="18" charset="2"/>
            </a:endParaRPr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1109663" y="3048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400" b="1">
              <a:sym typeface="Symbol" pitchFamily="18" charset="2"/>
            </a:endParaRPr>
          </a:p>
        </p:txBody>
      </p:sp>
      <p:pic>
        <p:nvPicPr>
          <p:cNvPr id="47110" name="Picture 5" descr="Fig_5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550" y="2784475"/>
            <a:ext cx="77343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3F3F9B3-DC47-404A-9BE1-433E78349B75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519113" y="0"/>
            <a:ext cx="7772400" cy="1020763"/>
          </a:xfrm>
        </p:spPr>
        <p:txBody>
          <a:bodyPr/>
          <a:lstStyle/>
          <a:p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4-bit Ripple-Carry Adder:                 Carry Propagation &amp; Delay</a:t>
            </a:r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6025"/>
            <a:ext cx="9144000" cy="5641975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</a:rPr>
              <a:t>One problem with the addition of binary numbers is the length of time taken to </a:t>
            </a:r>
            <a:r>
              <a:rPr lang="en-US" sz="2400" smtClean="0">
                <a:solidFill>
                  <a:srgbClr val="CC0000"/>
                </a:solidFill>
                <a:cs typeface="Times New Roman" pitchFamily="18" charset="0"/>
              </a:rPr>
              <a:t>propagate the ripple carry</a:t>
            </a:r>
            <a:r>
              <a:rPr lang="en-US" sz="2400" smtClean="0">
                <a:cs typeface="Times New Roman" pitchFamily="18" charset="0"/>
              </a:rPr>
              <a:t> from the least significant bit to the most significant bit.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</a:rPr>
              <a:t>Gate-level propagation path for the 4-bit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cs typeface="Times New Roman" pitchFamily="18" charset="0"/>
              </a:rPr>
              <a:t>     ripple carry adder of the last example:</a:t>
            </a:r>
          </a:p>
          <a:p>
            <a:pPr>
              <a:lnSpc>
                <a:spcPct val="90000"/>
              </a:lnSpc>
            </a:pPr>
            <a:endParaRPr lang="en-US" sz="240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40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</a:rPr>
              <a:t>Note: The "long path" is from A</a:t>
            </a:r>
            <a:r>
              <a:rPr lang="en-US" sz="2400" baseline="-25000" smtClean="0">
                <a:cs typeface="Times New Roman" pitchFamily="18" charset="0"/>
              </a:rPr>
              <a:t>0</a:t>
            </a:r>
            <a:r>
              <a:rPr lang="en-US" sz="2400" smtClean="0">
                <a:cs typeface="Times New Roman" pitchFamily="18" charset="0"/>
              </a:rPr>
              <a:t> or B</a:t>
            </a:r>
            <a:r>
              <a:rPr lang="en-US" sz="2400" baseline="-25000" smtClean="0">
                <a:cs typeface="Times New Roman" pitchFamily="18" charset="0"/>
              </a:rPr>
              <a:t>0</a:t>
            </a:r>
            <a:r>
              <a:rPr lang="en-US" sz="2400" smtClean="0">
                <a:cs typeface="Times New Roman" pitchFamily="18" charset="0"/>
              </a:rPr>
              <a:t> though the circuit to S</a:t>
            </a:r>
            <a:r>
              <a:rPr lang="en-US" sz="2400" baseline="-25000" smtClean="0">
                <a:cs typeface="Times New Roman" pitchFamily="18" charset="0"/>
              </a:rPr>
              <a:t>3</a:t>
            </a:r>
            <a:r>
              <a:rPr lang="en-US" sz="2400" smtClean="0"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en-US" sz="1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Longest Total</a:t>
            </a:r>
            <a:r>
              <a:rPr lang="en-US" sz="18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Carry Ripple Delay from inputs to S3 = </a:t>
            </a:r>
            <a:r>
              <a:rPr lang="en-US" sz="1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1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+ </a:t>
            </a:r>
            <a:r>
              <a:rPr lang="en-US" sz="1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1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+ 2(n-1)</a:t>
            </a:r>
            <a:r>
              <a:rPr lang="en-US" sz="1800" smtClean="0">
                <a:latin typeface="Arial" pitchFamily="34" charset="0"/>
                <a:cs typeface="Arial" pitchFamily="34" charset="0"/>
              </a:rPr>
              <a:t> gate delays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cs typeface="Times New Roman" pitchFamily="18" charset="0"/>
              </a:rPr>
              <a:t>     Where n is the number of stages (= 4 here) </a:t>
            </a:r>
            <a:r>
              <a:rPr lang="en-US" sz="2400" smtClean="0">
                <a:cs typeface="Times New Roman" pitchFamily="18" charset="0"/>
                <a:sym typeface="Wingdings" pitchFamily="2" charset="2"/>
              </a:rPr>
              <a:t> 12 gate delays</a:t>
            </a:r>
            <a:endParaRPr lang="en-US" sz="2400" smtClean="0"/>
          </a:p>
        </p:txBody>
      </p:sp>
      <p:grpSp>
        <p:nvGrpSpPr>
          <p:cNvPr id="48133" name="Group 4"/>
          <p:cNvGrpSpPr>
            <a:grpSpLocks/>
          </p:cNvGrpSpPr>
          <p:nvPr/>
        </p:nvGrpSpPr>
        <p:grpSpPr bwMode="auto">
          <a:xfrm>
            <a:off x="1725613" y="3222625"/>
            <a:ext cx="5978525" cy="2270125"/>
            <a:chOff x="1087" y="2030"/>
            <a:chExt cx="3766" cy="1430"/>
          </a:xfrm>
        </p:grpSpPr>
        <p:sp>
          <p:nvSpPr>
            <p:cNvPr id="48143" name="Rectangle 5"/>
            <p:cNvSpPr>
              <a:spLocks noChangeArrowheads="1"/>
            </p:cNvSpPr>
            <p:nvPr/>
          </p:nvSpPr>
          <p:spPr bwMode="auto">
            <a:xfrm>
              <a:off x="1722" y="2030"/>
              <a:ext cx="177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A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3</a:t>
              </a:r>
            </a:p>
          </p:txBody>
        </p:sp>
        <p:sp>
          <p:nvSpPr>
            <p:cNvPr id="48144" name="Rectangle 6"/>
            <p:cNvSpPr>
              <a:spLocks noChangeArrowheads="1"/>
            </p:cNvSpPr>
            <p:nvPr/>
          </p:nvSpPr>
          <p:spPr bwMode="auto">
            <a:xfrm>
              <a:off x="1944" y="2174"/>
              <a:ext cx="168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B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3</a:t>
              </a:r>
              <a:endParaRPr lang="en-US" sz="2400" b="1" baseline="-25000"/>
            </a:p>
          </p:txBody>
        </p:sp>
        <p:sp>
          <p:nvSpPr>
            <p:cNvPr id="48145" name="Rectangle 7"/>
            <p:cNvSpPr>
              <a:spLocks noChangeArrowheads="1"/>
            </p:cNvSpPr>
            <p:nvPr/>
          </p:nvSpPr>
          <p:spPr bwMode="auto">
            <a:xfrm>
              <a:off x="1648" y="3258"/>
              <a:ext cx="14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S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3</a:t>
              </a:r>
            </a:p>
          </p:txBody>
        </p:sp>
        <p:sp>
          <p:nvSpPr>
            <p:cNvPr id="48146" name="Rectangle 8"/>
            <p:cNvSpPr>
              <a:spLocks noChangeArrowheads="1"/>
            </p:cNvSpPr>
            <p:nvPr/>
          </p:nvSpPr>
          <p:spPr bwMode="auto">
            <a:xfrm>
              <a:off x="2870" y="2174"/>
              <a:ext cx="168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B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2</a:t>
              </a:r>
            </a:p>
          </p:txBody>
        </p:sp>
        <p:sp>
          <p:nvSpPr>
            <p:cNvPr id="48147" name="Rectangle 9"/>
            <p:cNvSpPr>
              <a:spLocks noChangeArrowheads="1"/>
            </p:cNvSpPr>
            <p:nvPr/>
          </p:nvSpPr>
          <p:spPr bwMode="auto">
            <a:xfrm>
              <a:off x="2574" y="3258"/>
              <a:ext cx="14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S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2</a:t>
              </a:r>
              <a:endParaRPr lang="en-US" sz="2400" b="1" baseline="-25000"/>
            </a:p>
          </p:txBody>
        </p:sp>
        <p:sp>
          <p:nvSpPr>
            <p:cNvPr id="48148" name="Rectangle 10"/>
            <p:cNvSpPr>
              <a:spLocks noChangeArrowheads="1"/>
            </p:cNvSpPr>
            <p:nvPr/>
          </p:nvSpPr>
          <p:spPr bwMode="auto">
            <a:xfrm>
              <a:off x="3796" y="2174"/>
              <a:ext cx="168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B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1</a:t>
              </a:r>
            </a:p>
          </p:txBody>
        </p:sp>
        <p:sp>
          <p:nvSpPr>
            <p:cNvPr id="48149" name="Rectangle 11"/>
            <p:cNvSpPr>
              <a:spLocks noChangeArrowheads="1"/>
            </p:cNvSpPr>
            <p:nvPr/>
          </p:nvSpPr>
          <p:spPr bwMode="auto">
            <a:xfrm>
              <a:off x="3500" y="3258"/>
              <a:ext cx="14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S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1</a:t>
              </a:r>
            </a:p>
          </p:txBody>
        </p:sp>
        <p:sp>
          <p:nvSpPr>
            <p:cNvPr id="48150" name="Rectangle 12"/>
            <p:cNvSpPr>
              <a:spLocks noChangeArrowheads="1"/>
            </p:cNvSpPr>
            <p:nvPr/>
          </p:nvSpPr>
          <p:spPr bwMode="auto">
            <a:xfrm>
              <a:off x="4388" y="3258"/>
              <a:ext cx="14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S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0</a:t>
              </a:r>
            </a:p>
          </p:txBody>
        </p:sp>
        <p:sp>
          <p:nvSpPr>
            <p:cNvPr id="48151" name="Rectangle 13"/>
            <p:cNvSpPr>
              <a:spLocks noChangeArrowheads="1"/>
            </p:cNvSpPr>
            <p:nvPr/>
          </p:nvSpPr>
          <p:spPr bwMode="auto">
            <a:xfrm>
              <a:off x="4685" y="2174"/>
              <a:ext cx="168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B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0</a:t>
              </a:r>
            </a:p>
          </p:txBody>
        </p:sp>
        <p:sp>
          <p:nvSpPr>
            <p:cNvPr id="48152" name="Rectangle 14"/>
            <p:cNvSpPr>
              <a:spLocks noChangeArrowheads="1"/>
            </p:cNvSpPr>
            <p:nvPr/>
          </p:nvSpPr>
          <p:spPr bwMode="auto">
            <a:xfrm>
              <a:off x="2648" y="2030"/>
              <a:ext cx="177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A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2</a:t>
              </a:r>
            </a:p>
          </p:txBody>
        </p:sp>
        <p:sp>
          <p:nvSpPr>
            <p:cNvPr id="48153" name="Rectangle 15"/>
            <p:cNvSpPr>
              <a:spLocks noChangeArrowheads="1"/>
            </p:cNvSpPr>
            <p:nvPr/>
          </p:nvSpPr>
          <p:spPr bwMode="auto">
            <a:xfrm>
              <a:off x="3574" y="2030"/>
              <a:ext cx="177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A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1</a:t>
              </a:r>
            </a:p>
          </p:txBody>
        </p:sp>
        <p:sp>
          <p:nvSpPr>
            <p:cNvPr id="48154" name="Rectangle 16"/>
            <p:cNvSpPr>
              <a:spLocks noChangeArrowheads="1"/>
            </p:cNvSpPr>
            <p:nvPr/>
          </p:nvSpPr>
          <p:spPr bwMode="auto">
            <a:xfrm>
              <a:off x="4462" y="2030"/>
              <a:ext cx="177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b="1">
                  <a:solidFill>
                    <a:srgbClr val="000000"/>
                  </a:solidFill>
                  <a:latin typeface="SWISS" charset="0"/>
                </a:rPr>
                <a:t>A</a:t>
              </a:r>
              <a:r>
                <a:rPr lang="en-US" sz="2100" b="1" baseline="-25000">
                  <a:solidFill>
                    <a:srgbClr val="000000"/>
                  </a:solidFill>
                  <a:latin typeface="SWISS" charset="0"/>
                </a:rPr>
                <a:t>0</a:t>
              </a:r>
            </a:p>
          </p:txBody>
        </p:sp>
        <p:sp>
          <p:nvSpPr>
            <p:cNvPr id="48155" name="Rectangle 17"/>
            <p:cNvSpPr>
              <a:spLocks noChangeArrowheads="1"/>
            </p:cNvSpPr>
            <p:nvPr/>
          </p:nvSpPr>
          <p:spPr bwMode="auto">
            <a:xfrm>
              <a:off x="1087" y="3090"/>
              <a:ext cx="14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" charset="0"/>
                </a:rPr>
                <a:t>C</a:t>
              </a:r>
              <a:r>
                <a:rPr lang="en-US" sz="1700" b="1" baseline="-25000">
                  <a:solidFill>
                    <a:srgbClr val="000000"/>
                  </a:solidFill>
                  <a:latin typeface="SWISS" charset="0"/>
                </a:rPr>
                <a:t>4</a:t>
              </a:r>
            </a:p>
          </p:txBody>
        </p:sp>
        <p:sp>
          <p:nvSpPr>
            <p:cNvPr id="48156" name="Rectangle 18"/>
            <p:cNvSpPr>
              <a:spLocks noChangeArrowheads="1"/>
            </p:cNvSpPr>
            <p:nvPr/>
          </p:nvSpPr>
          <p:spPr bwMode="auto">
            <a:xfrm>
              <a:off x="1963" y="2598"/>
              <a:ext cx="14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" charset="0"/>
                </a:rPr>
                <a:t>C</a:t>
              </a:r>
              <a:r>
                <a:rPr lang="en-US" sz="1700" b="1" baseline="-25000">
                  <a:solidFill>
                    <a:srgbClr val="000000"/>
                  </a:solidFill>
                  <a:latin typeface="SWISS" charset="0"/>
                </a:rPr>
                <a:t>3</a:t>
              </a:r>
            </a:p>
          </p:txBody>
        </p:sp>
        <p:sp>
          <p:nvSpPr>
            <p:cNvPr id="48157" name="Rectangle 19"/>
            <p:cNvSpPr>
              <a:spLocks noChangeArrowheads="1"/>
            </p:cNvSpPr>
            <p:nvPr/>
          </p:nvSpPr>
          <p:spPr bwMode="auto">
            <a:xfrm>
              <a:off x="2840" y="2624"/>
              <a:ext cx="14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" charset="0"/>
                </a:rPr>
                <a:t>C</a:t>
              </a:r>
              <a:r>
                <a:rPr lang="en-US" sz="1700" b="1" baseline="-25000">
                  <a:solidFill>
                    <a:srgbClr val="000000"/>
                  </a:solidFill>
                  <a:latin typeface="SWISS" charset="0"/>
                </a:rPr>
                <a:t>2</a:t>
              </a:r>
            </a:p>
          </p:txBody>
        </p:sp>
        <p:sp>
          <p:nvSpPr>
            <p:cNvPr id="48158" name="Rectangle 20"/>
            <p:cNvSpPr>
              <a:spLocks noChangeArrowheads="1"/>
            </p:cNvSpPr>
            <p:nvPr/>
          </p:nvSpPr>
          <p:spPr bwMode="auto">
            <a:xfrm>
              <a:off x="3748" y="2629"/>
              <a:ext cx="14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" charset="0"/>
                </a:rPr>
                <a:t>C</a:t>
              </a:r>
              <a:r>
                <a:rPr lang="en-US" sz="1700" b="1" baseline="-25000">
                  <a:solidFill>
                    <a:srgbClr val="000000"/>
                  </a:solidFill>
                  <a:latin typeface="SWISS" charset="0"/>
                </a:rPr>
                <a:t>1</a:t>
              </a:r>
            </a:p>
          </p:txBody>
        </p:sp>
        <p:sp>
          <p:nvSpPr>
            <p:cNvPr id="48159" name="Rectangle 21"/>
            <p:cNvSpPr>
              <a:spLocks noChangeArrowheads="1"/>
            </p:cNvSpPr>
            <p:nvPr/>
          </p:nvSpPr>
          <p:spPr bwMode="auto">
            <a:xfrm>
              <a:off x="4706" y="2685"/>
              <a:ext cx="14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000000"/>
                  </a:solidFill>
                  <a:latin typeface="SWISS" charset="0"/>
                </a:rPr>
                <a:t>C</a:t>
              </a:r>
              <a:r>
                <a:rPr lang="en-US" sz="1700" b="1" baseline="-25000">
                  <a:solidFill>
                    <a:srgbClr val="000000"/>
                  </a:solidFill>
                  <a:latin typeface="SWISS" charset="0"/>
                </a:rPr>
                <a:t>0</a:t>
              </a:r>
            </a:p>
          </p:txBody>
        </p:sp>
        <p:sp>
          <p:nvSpPr>
            <p:cNvPr id="48160" name="Freeform 22"/>
            <p:cNvSpPr>
              <a:spLocks/>
            </p:cNvSpPr>
            <p:nvPr/>
          </p:nvSpPr>
          <p:spPr bwMode="auto">
            <a:xfrm>
              <a:off x="4106" y="2840"/>
              <a:ext cx="23" cy="56"/>
            </a:xfrm>
            <a:custGeom>
              <a:avLst/>
              <a:gdLst>
                <a:gd name="T0" fmla="*/ 0 w 23"/>
                <a:gd name="T1" fmla="*/ 0 h 56"/>
                <a:gd name="T2" fmla="*/ 2 w 23"/>
                <a:gd name="T3" fmla="*/ 15 h 56"/>
                <a:gd name="T4" fmla="*/ 7 w 23"/>
                <a:gd name="T5" fmla="*/ 29 h 56"/>
                <a:gd name="T6" fmla="*/ 13 w 23"/>
                <a:gd name="T7" fmla="*/ 44 h 56"/>
                <a:gd name="T8" fmla="*/ 23 w 23"/>
                <a:gd name="T9" fmla="*/ 56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56"/>
                <a:gd name="T17" fmla="*/ 23 w 23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56">
                  <a:moveTo>
                    <a:pt x="0" y="0"/>
                  </a:moveTo>
                  <a:lnTo>
                    <a:pt x="2" y="15"/>
                  </a:lnTo>
                  <a:lnTo>
                    <a:pt x="7" y="29"/>
                  </a:lnTo>
                  <a:lnTo>
                    <a:pt x="13" y="44"/>
                  </a:lnTo>
                  <a:lnTo>
                    <a:pt x="23" y="56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1" name="Freeform 23"/>
            <p:cNvSpPr>
              <a:spLocks/>
            </p:cNvSpPr>
            <p:nvPr/>
          </p:nvSpPr>
          <p:spPr bwMode="auto">
            <a:xfrm>
              <a:off x="3966" y="2843"/>
              <a:ext cx="161" cy="53"/>
            </a:xfrm>
            <a:custGeom>
              <a:avLst/>
              <a:gdLst>
                <a:gd name="T0" fmla="*/ 0 w 161"/>
                <a:gd name="T1" fmla="*/ 0 h 53"/>
                <a:gd name="T2" fmla="*/ 13 w 161"/>
                <a:gd name="T3" fmla="*/ 10 h 53"/>
                <a:gd name="T4" fmla="*/ 27 w 161"/>
                <a:gd name="T5" fmla="*/ 19 h 53"/>
                <a:gd name="T6" fmla="*/ 43 w 161"/>
                <a:gd name="T7" fmla="*/ 27 h 53"/>
                <a:gd name="T8" fmla="*/ 61 w 161"/>
                <a:gd name="T9" fmla="*/ 35 h 53"/>
                <a:gd name="T10" fmla="*/ 79 w 161"/>
                <a:gd name="T11" fmla="*/ 41 h 53"/>
                <a:gd name="T12" fmla="*/ 99 w 161"/>
                <a:gd name="T13" fmla="*/ 46 h 53"/>
                <a:gd name="T14" fmla="*/ 119 w 161"/>
                <a:gd name="T15" fmla="*/ 50 h 53"/>
                <a:gd name="T16" fmla="*/ 140 w 161"/>
                <a:gd name="T17" fmla="*/ 52 h 53"/>
                <a:gd name="T18" fmla="*/ 161 w 161"/>
                <a:gd name="T19" fmla="*/ 53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53"/>
                <a:gd name="T32" fmla="*/ 161 w 161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53">
                  <a:moveTo>
                    <a:pt x="0" y="0"/>
                  </a:moveTo>
                  <a:lnTo>
                    <a:pt x="13" y="10"/>
                  </a:lnTo>
                  <a:lnTo>
                    <a:pt x="27" y="19"/>
                  </a:lnTo>
                  <a:lnTo>
                    <a:pt x="43" y="27"/>
                  </a:lnTo>
                  <a:lnTo>
                    <a:pt x="61" y="35"/>
                  </a:lnTo>
                  <a:lnTo>
                    <a:pt x="79" y="41"/>
                  </a:lnTo>
                  <a:lnTo>
                    <a:pt x="99" y="46"/>
                  </a:lnTo>
                  <a:lnTo>
                    <a:pt x="119" y="50"/>
                  </a:lnTo>
                  <a:lnTo>
                    <a:pt x="140" y="52"/>
                  </a:lnTo>
                  <a:lnTo>
                    <a:pt x="161" y="53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2" name="Freeform 24"/>
            <p:cNvSpPr>
              <a:spLocks/>
            </p:cNvSpPr>
            <p:nvPr/>
          </p:nvSpPr>
          <p:spPr bwMode="auto">
            <a:xfrm>
              <a:off x="4104" y="2781"/>
              <a:ext cx="21" cy="56"/>
            </a:xfrm>
            <a:custGeom>
              <a:avLst/>
              <a:gdLst>
                <a:gd name="T0" fmla="*/ 0 w 21"/>
                <a:gd name="T1" fmla="*/ 56 h 56"/>
                <a:gd name="T2" fmla="*/ 3 w 21"/>
                <a:gd name="T3" fmla="*/ 41 h 56"/>
                <a:gd name="T4" fmla="*/ 7 w 21"/>
                <a:gd name="T5" fmla="*/ 27 h 56"/>
                <a:gd name="T6" fmla="*/ 13 w 21"/>
                <a:gd name="T7" fmla="*/ 12 h 56"/>
                <a:gd name="T8" fmla="*/ 21 w 21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56"/>
                <a:gd name="T17" fmla="*/ 21 w 21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56">
                  <a:moveTo>
                    <a:pt x="0" y="56"/>
                  </a:moveTo>
                  <a:lnTo>
                    <a:pt x="3" y="41"/>
                  </a:lnTo>
                  <a:lnTo>
                    <a:pt x="7" y="27"/>
                  </a:lnTo>
                  <a:lnTo>
                    <a:pt x="13" y="12"/>
                  </a:lnTo>
                  <a:lnTo>
                    <a:pt x="21" y="0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3" name="Freeform 25"/>
            <p:cNvSpPr>
              <a:spLocks/>
            </p:cNvSpPr>
            <p:nvPr/>
          </p:nvSpPr>
          <p:spPr bwMode="auto">
            <a:xfrm>
              <a:off x="3964" y="2782"/>
              <a:ext cx="159" cy="53"/>
            </a:xfrm>
            <a:custGeom>
              <a:avLst/>
              <a:gdLst>
                <a:gd name="T0" fmla="*/ 0 w 159"/>
                <a:gd name="T1" fmla="*/ 53 h 53"/>
                <a:gd name="T2" fmla="*/ 12 w 159"/>
                <a:gd name="T3" fmla="*/ 43 h 53"/>
                <a:gd name="T4" fmla="*/ 26 w 159"/>
                <a:gd name="T5" fmla="*/ 34 h 53"/>
                <a:gd name="T6" fmla="*/ 42 w 159"/>
                <a:gd name="T7" fmla="*/ 26 h 53"/>
                <a:gd name="T8" fmla="*/ 59 w 159"/>
                <a:gd name="T9" fmla="*/ 17 h 53"/>
                <a:gd name="T10" fmla="*/ 78 w 159"/>
                <a:gd name="T11" fmla="*/ 12 h 53"/>
                <a:gd name="T12" fmla="*/ 97 w 159"/>
                <a:gd name="T13" fmla="*/ 7 h 53"/>
                <a:gd name="T14" fmla="*/ 117 w 159"/>
                <a:gd name="T15" fmla="*/ 3 h 53"/>
                <a:gd name="T16" fmla="*/ 138 w 159"/>
                <a:gd name="T17" fmla="*/ 1 h 53"/>
                <a:gd name="T18" fmla="*/ 159 w 159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9"/>
                <a:gd name="T31" fmla="*/ 0 h 53"/>
                <a:gd name="T32" fmla="*/ 159 w 159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9" h="53">
                  <a:moveTo>
                    <a:pt x="0" y="53"/>
                  </a:moveTo>
                  <a:lnTo>
                    <a:pt x="12" y="43"/>
                  </a:lnTo>
                  <a:lnTo>
                    <a:pt x="26" y="34"/>
                  </a:lnTo>
                  <a:lnTo>
                    <a:pt x="42" y="26"/>
                  </a:lnTo>
                  <a:lnTo>
                    <a:pt x="59" y="17"/>
                  </a:lnTo>
                  <a:lnTo>
                    <a:pt x="78" y="12"/>
                  </a:lnTo>
                  <a:lnTo>
                    <a:pt x="97" y="7"/>
                  </a:lnTo>
                  <a:lnTo>
                    <a:pt x="117" y="3"/>
                  </a:lnTo>
                  <a:lnTo>
                    <a:pt x="138" y="1"/>
                  </a:lnTo>
                  <a:lnTo>
                    <a:pt x="159" y="0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4" name="Line 26"/>
            <p:cNvSpPr>
              <a:spLocks noChangeShapeType="1"/>
            </p:cNvSpPr>
            <p:nvPr/>
          </p:nvSpPr>
          <p:spPr bwMode="auto">
            <a:xfrm flipH="1">
              <a:off x="4121" y="2877"/>
              <a:ext cx="66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5" name="Line 27"/>
            <p:cNvSpPr>
              <a:spLocks noChangeShapeType="1"/>
            </p:cNvSpPr>
            <p:nvPr/>
          </p:nvSpPr>
          <p:spPr bwMode="auto">
            <a:xfrm flipH="1">
              <a:off x="4121" y="2793"/>
              <a:ext cx="75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6" name="Line 28"/>
            <p:cNvSpPr>
              <a:spLocks noChangeShapeType="1"/>
            </p:cNvSpPr>
            <p:nvPr/>
          </p:nvSpPr>
          <p:spPr bwMode="auto">
            <a:xfrm flipH="1">
              <a:off x="3918" y="2840"/>
              <a:ext cx="42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7" name="Freeform 29"/>
            <p:cNvSpPr>
              <a:spLocks/>
            </p:cNvSpPr>
            <p:nvPr/>
          </p:nvSpPr>
          <p:spPr bwMode="auto">
            <a:xfrm>
              <a:off x="4537" y="2564"/>
              <a:ext cx="72" cy="20"/>
            </a:xfrm>
            <a:custGeom>
              <a:avLst/>
              <a:gdLst>
                <a:gd name="T0" fmla="*/ 0 w 72"/>
                <a:gd name="T1" fmla="*/ 20 h 20"/>
                <a:gd name="T2" fmla="*/ 19 w 72"/>
                <a:gd name="T3" fmla="*/ 18 h 20"/>
                <a:gd name="T4" fmla="*/ 38 w 72"/>
                <a:gd name="T5" fmla="*/ 13 h 20"/>
                <a:gd name="T6" fmla="*/ 55 w 72"/>
                <a:gd name="T7" fmla="*/ 8 h 20"/>
                <a:gd name="T8" fmla="*/ 72 w 72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20"/>
                <a:gd name="T17" fmla="*/ 72 w 7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20">
                  <a:moveTo>
                    <a:pt x="0" y="20"/>
                  </a:moveTo>
                  <a:lnTo>
                    <a:pt x="19" y="18"/>
                  </a:lnTo>
                  <a:lnTo>
                    <a:pt x="38" y="13"/>
                  </a:lnTo>
                  <a:lnTo>
                    <a:pt x="55" y="8"/>
                  </a:lnTo>
                  <a:lnTo>
                    <a:pt x="72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8" name="Freeform 30"/>
            <p:cNvSpPr>
              <a:spLocks/>
            </p:cNvSpPr>
            <p:nvPr/>
          </p:nvSpPr>
          <p:spPr bwMode="auto">
            <a:xfrm>
              <a:off x="4540" y="2567"/>
              <a:ext cx="68" cy="135"/>
            </a:xfrm>
            <a:custGeom>
              <a:avLst/>
              <a:gdLst>
                <a:gd name="T0" fmla="*/ 0 w 68"/>
                <a:gd name="T1" fmla="*/ 135 h 135"/>
                <a:gd name="T2" fmla="*/ 13 w 68"/>
                <a:gd name="T3" fmla="*/ 125 h 135"/>
                <a:gd name="T4" fmla="*/ 25 w 68"/>
                <a:gd name="T5" fmla="*/ 113 h 135"/>
                <a:gd name="T6" fmla="*/ 36 w 68"/>
                <a:gd name="T7" fmla="*/ 99 h 135"/>
                <a:gd name="T8" fmla="*/ 45 w 68"/>
                <a:gd name="T9" fmla="*/ 85 h 135"/>
                <a:gd name="T10" fmla="*/ 52 w 68"/>
                <a:gd name="T11" fmla="*/ 69 h 135"/>
                <a:gd name="T12" fmla="*/ 60 w 68"/>
                <a:gd name="T13" fmla="*/ 53 h 135"/>
                <a:gd name="T14" fmla="*/ 63 w 68"/>
                <a:gd name="T15" fmla="*/ 35 h 135"/>
                <a:gd name="T16" fmla="*/ 67 w 68"/>
                <a:gd name="T17" fmla="*/ 18 h 135"/>
                <a:gd name="T18" fmla="*/ 68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0" y="135"/>
                  </a:moveTo>
                  <a:lnTo>
                    <a:pt x="13" y="125"/>
                  </a:lnTo>
                  <a:lnTo>
                    <a:pt x="25" y="113"/>
                  </a:lnTo>
                  <a:lnTo>
                    <a:pt x="36" y="99"/>
                  </a:lnTo>
                  <a:lnTo>
                    <a:pt x="45" y="85"/>
                  </a:lnTo>
                  <a:lnTo>
                    <a:pt x="52" y="69"/>
                  </a:lnTo>
                  <a:lnTo>
                    <a:pt x="60" y="53"/>
                  </a:lnTo>
                  <a:lnTo>
                    <a:pt x="63" y="35"/>
                  </a:lnTo>
                  <a:lnTo>
                    <a:pt x="67" y="18"/>
                  </a:lnTo>
                  <a:lnTo>
                    <a:pt x="68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9" name="Freeform 31"/>
            <p:cNvSpPr>
              <a:spLocks/>
            </p:cNvSpPr>
            <p:nvPr/>
          </p:nvSpPr>
          <p:spPr bwMode="auto">
            <a:xfrm>
              <a:off x="4462" y="2566"/>
              <a:ext cx="72" cy="18"/>
            </a:xfrm>
            <a:custGeom>
              <a:avLst/>
              <a:gdLst>
                <a:gd name="T0" fmla="*/ 72 w 72"/>
                <a:gd name="T1" fmla="*/ 18 h 18"/>
                <a:gd name="T2" fmla="*/ 52 w 72"/>
                <a:gd name="T3" fmla="*/ 16 h 18"/>
                <a:gd name="T4" fmla="*/ 34 w 72"/>
                <a:gd name="T5" fmla="*/ 12 h 18"/>
                <a:gd name="T6" fmla="*/ 17 w 72"/>
                <a:gd name="T7" fmla="*/ 7 h 18"/>
                <a:gd name="T8" fmla="*/ 0 w 7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8"/>
                <a:gd name="T17" fmla="*/ 72 w 7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8">
                  <a:moveTo>
                    <a:pt x="72" y="18"/>
                  </a:moveTo>
                  <a:lnTo>
                    <a:pt x="52" y="16"/>
                  </a:lnTo>
                  <a:lnTo>
                    <a:pt x="34" y="12"/>
                  </a:lnTo>
                  <a:lnTo>
                    <a:pt x="17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0" name="Freeform 32"/>
            <p:cNvSpPr>
              <a:spLocks/>
            </p:cNvSpPr>
            <p:nvPr/>
          </p:nvSpPr>
          <p:spPr bwMode="auto">
            <a:xfrm>
              <a:off x="4462" y="2570"/>
              <a:ext cx="68" cy="135"/>
            </a:xfrm>
            <a:custGeom>
              <a:avLst/>
              <a:gdLst>
                <a:gd name="T0" fmla="*/ 68 w 68"/>
                <a:gd name="T1" fmla="*/ 135 h 135"/>
                <a:gd name="T2" fmla="*/ 56 w 68"/>
                <a:gd name="T3" fmla="*/ 125 h 135"/>
                <a:gd name="T4" fmla="*/ 44 w 68"/>
                <a:gd name="T5" fmla="*/ 113 h 135"/>
                <a:gd name="T6" fmla="*/ 33 w 68"/>
                <a:gd name="T7" fmla="*/ 99 h 135"/>
                <a:gd name="T8" fmla="*/ 24 w 68"/>
                <a:gd name="T9" fmla="*/ 85 h 135"/>
                <a:gd name="T10" fmla="*/ 17 w 68"/>
                <a:gd name="T11" fmla="*/ 69 h 135"/>
                <a:gd name="T12" fmla="*/ 9 w 68"/>
                <a:gd name="T13" fmla="*/ 53 h 135"/>
                <a:gd name="T14" fmla="*/ 5 w 68"/>
                <a:gd name="T15" fmla="*/ 35 h 135"/>
                <a:gd name="T16" fmla="*/ 2 w 68"/>
                <a:gd name="T17" fmla="*/ 18 h 135"/>
                <a:gd name="T18" fmla="*/ 0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68" y="135"/>
                  </a:moveTo>
                  <a:lnTo>
                    <a:pt x="56" y="125"/>
                  </a:lnTo>
                  <a:lnTo>
                    <a:pt x="44" y="113"/>
                  </a:lnTo>
                  <a:lnTo>
                    <a:pt x="33" y="99"/>
                  </a:lnTo>
                  <a:lnTo>
                    <a:pt x="24" y="85"/>
                  </a:lnTo>
                  <a:lnTo>
                    <a:pt x="17" y="69"/>
                  </a:lnTo>
                  <a:lnTo>
                    <a:pt x="9" y="53"/>
                  </a:lnTo>
                  <a:lnTo>
                    <a:pt x="5" y="35"/>
                  </a:lnTo>
                  <a:lnTo>
                    <a:pt x="2" y="18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1" name="Line 33"/>
            <p:cNvSpPr>
              <a:spLocks noChangeShapeType="1"/>
            </p:cNvSpPr>
            <p:nvPr/>
          </p:nvSpPr>
          <p:spPr bwMode="auto">
            <a:xfrm>
              <a:off x="4585" y="2514"/>
              <a:ext cx="1" cy="57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2" name="Line 34"/>
            <p:cNvSpPr>
              <a:spLocks noChangeShapeType="1"/>
            </p:cNvSpPr>
            <p:nvPr/>
          </p:nvSpPr>
          <p:spPr bwMode="auto">
            <a:xfrm>
              <a:off x="4479" y="2507"/>
              <a:ext cx="1" cy="64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3" name="Line 35"/>
            <p:cNvSpPr>
              <a:spLocks noChangeShapeType="1"/>
            </p:cNvSpPr>
            <p:nvPr/>
          </p:nvSpPr>
          <p:spPr bwMode="auto">
            <a:xfrm>
              <a:off x="4537" y="2708"/>
              <a:ext cx="1" cy="36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4" name="Freeform 36"/>
            <p:cNvSpPr>
              <a:spLocks/>
            </p:cNvSpPr>
            <p:nvPr/>
          </p:nvSpPr>
          <p:spPr bwMode="auto">
            <a:xfrm>
              <a:off x="4539" y="2531"/>
              <a:ext cx="72" cy="19"/>
            </a:xfrm>
            <a:custGeom>
              <a:avLst/>
              <a:gdLst>
                <a:gd name="T0" fmla="*/ 0 w 72"/>
                <a:gd name="T1" fmla="*/ 19 h 19"/>
                <a:gd name="T2" fmla="*/ 20 w 72"/>
                <a:gd name="T3" fmla="*/ 17 h 19"/>
                <a:gd name="T4" fmla="*/ 38 w 72"/>
                <a:gd name="T5" fmla="*/ 12 h 19"/>
                <a:gd name="T6" fmla="*/ 56 w 72"/>
                <a:gd name="T7" fmla="*/ 7 h 19"/>
                <a:gd name="T8" fmla="*/ 72 w 72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9"/>
                <a:gd name="T17" fmla="*/ 72 w 7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9">
                  <a:moveTo>
                    <a:pt x="0" y="19"/>
                  </a:moveTo>
                  <a:lnTo>
                    <a:pt x="20" y="17"/>
                  </a:lnTo>
                  <a:lnTo>
                    <a:pt x="38" y="12"/>
                  </a:lnTo>
                  <a:lnTo>
                    <a:pt x="56" y="7"/>
                  </a:lnTo>
                  <a:lnTo>
                    <a:pt x="72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5" name="Freeform 37"/>
            <p:cNvSpPr>
              <a:spLocks/>
            </p:cNvSpPr>
            <p:nvPr/>
          </p:nvSpPr>
          <p:spPr bwMode="auto">
            <a:xfrm>
              <a:off x="4464" y="2533"/>
              <a:ext cx="73" cy="19"/>
            </a:xfrm>
            <a:custGeom>
              <a:avLst/>
              <a:gdLst>
                <a:gd name="T0" fmla="*/ 73 w 73"/>
                <a:gd name="T1" fmla="*/ 19 h 19"/>
                <a:gd name="T2" fmla="*/ 53 w 73"/>
                <a:gd name="T3" fmla="*/ 17 h 19"/>
                <a:gd name="T4" fmla="*/ 34 w 73"/>
                <a:gd name="T5" fmla="*/ 12 h 19"/>
                <a:gd name="T6" fmla="*/ 17 w 73"/>
                <a:gd name="T7" fmla="*/ 7 h 19"/>
                <a:gd name="T8" fmla="*/ 0 w 73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19"/>
                <a:gd name="T17" fmla="*/ 73 w 73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19">
                  <a:moveTo>
                    <a:pt x="73" y="19"/>
                  </a:moveTo>
                  <a:lnTo>
                    <a:pt x="53" y="17"/>
                  </a:lnTo>
                  <a:lnTo>
                    <a:pt x="34" y="12"/>
                  </a:lnTo>
                  <a:lnTo>
                    <a:pt x="17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6" name="Line 38"/>
            <p:cNvSpPr>
              <a:spLocks noChangeShapeType="1"/>
            </p:cNvSpPr>
            <p:nvPr/>
          </p:nvSpPr>
          <p:spPr bwMode="auto">
            <a:xfrm>
              <a:off x="4439" y="2479"/>
              <a:ext cx="140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7" name="Line 39"/>
            <p:cNvSpPr>
              <a:spLocks noChangeShapeType="1"/>
            </p:cNvSpPr>
            <p:nvPr/>
          </p:nvSpPr>
          <p:spPr bwMode="auto">
            <a:xfrm flipH="1" flipV="1">
              <a:off x="4477" y="2265"/>
              <a:ext cx="2" cy="24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8" name="Freeform 40"/>
            <p:cNvSpPr>
              <a:spLocks/>
            </p:cNvSpPr>
            <p:nvPr/>
          </p:nvSpPr>
          <p:spPr bwMode="auto">
            <a:xfrm>
              <a:off x="4446" y="2384"/>
              <a:ext cx="62" cy="50"/>
            </a:xfrm>
            <a:custGeom>
              <a:avLst/>
              <a:gdLst>
                <a:gd name="T0" fmla="*/ 62 w 62"/>
                <a:gd name="T1" fmla="*/ 25 h 50"/>
                <a:gd name="T2" fmla="*/ 61 w 62"/>
                <a:gd name="T3" fmla="*/ 32 h 50"/>
                <a:gd name="T4" fmla="*/ 57 w 62"/>
                <a:gd name="T5" fmla="*/ 39 h 50"/>
                <a:gd name="T6" fmla="*/ 51 w 62"/>
                <a:gd name="T7" fmla="*/ 44 h 50"/>
                <a:gd name="T8" fmla="*/ 44 w 62"/>
                <a:gd name="T9" fmla="*/ 48 h 50"/>
                <a:gd name="T10" fmla="*/ 36 w 62"/>
                <a:gd name="T11" fmla="*/ 50 h 50"/>
                <a:gd name="T12" fmla="*/ 26 w 62"/>
                <a:gd name="T13" fmla="*/ 50 h 50"/>
                <a:gd name="T14" fmla="*/ 19 w 62"/>
                <a:gd name="T15" fmla="*/ 48 h 50"/>
                <a:gd name="T16" fmla="*/ 12 w 62"/>
                <a:gd name="T17" fmla="*/ 44 h 50"/>
                <a:gd name="T18" fmla="*/ 5 w 62"/>
                <a:gd name="T19" fmla="*/ 39 h 50"/>
                <a:gd name="T20" fmla="*/ 2 w 62"/>
                <a:gd name="T21" fmla="*/ 32 h 50"/>
                <a:gd name="T22" fmla="*/ 0 w 62"/>
                <a:gd name="T23" fmla="*/ 25 h 50"/>
                <a:gd name="T24" fmla="*/ 2 w 62"/>
                <a:gd name="T25" fmla="*/ 18 h 50"/>
                <a:gd name="T26" fmla="*/ 5 w 62"/>
                <a:gd name="T27" fmla="*/ 12 h 50"/>
                <a:gd name="T28" fmla="*/ 12 w 62"/>
                <a:gd name="T29" fmla="*/ 7 h 50"/>
                <a:gd name="T30" fmla="*/ 19 w 62"/>
                <a:gd name="T31" fmla="*/ 3 h 50"/>
                <a:gd name="T32" fmla="*/ 26 w 62"/>
                <a:gd name="T33" fmla="*/ 0 h 50"/>
                <a:gd name="T34" fmla="*/ 36 w 62"/>
                <a:gd name="T35" fmla="*/ 0 h 50"/>
                <a:gd name="T36" fmla="*/ 44 w 62"/>
                <a:gd name="T37" fmla="*/ 3 h 50"/>
                <a:gd name="T38" fmla="*/ 51 w 62"/>
                <a:gd name="T39" fmla="*/ 7 h 50"/>
                <a:gd name="T40" fmla="*/ 57 w 62"/>
                <a:gd name="T41" fmla="*/ 12 h 50"/>
                <a:gd name="T42" fmla="*/ 61 w 62"/>
                <a:gd name="T43" fmla="*/ 18 h 50"/>
                <a:gd name="T44" fmla="*/ 62 w 62"/>
                <a:gd name="T45" fmla="*/ 25 h 50"/>
                <a:gd name="T46" fmla="*/ 62 w 62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50"/>
                <a:gd name="T74" fmla="*/ 62 w 62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50">
                  <a:moveTo>
                    <a:pt x="62" y="25"/>
                  </a:moveTo>
                  <a:lnTo>
                    <a:pt x="61" y="32"/>
                  </a:lnTo>
                  <a:lnTo>
                    <a:pt x="57" y="39"/>
                  </a:lnTo>
                  <a:lnTo>
                    <a:pt x="51" y="44"/>
                  </a:lnTo>
                  <a:lnTo>
                    <a:pt x="44" y="48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9" y="48"/>
                  </a:lnTo>
                  <a:lnTo>
                    <a:pt x="12" y="44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5" y="12"/>
                  </a:lnTo>
                  <a:lnTo>
                    <a:pt x="12" y="7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4" y="3"/>
                  </a:lnTo>
                  <a:lnTo>
                    <a:pt x="51" y="7"/>
                  </a:lnTo>
                  <a:lnTo>
                    <a:pt x="57" y="12"/>
                  </a:lnTo>
                  <a:lnTo>
                    <a:pt x="61" y="18"/>
                  </a:lnTo>
                  <a:lnTo>
                    <a:pt x="62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9" name="Freeform 41"/>
            <p:cNvSpPr>
              <a:spLocks/>
            </p:cNvSpPr>
            <p:nvPr/>
          </p:nvSpPr>
          <p:spPr bwMode="auto">
            <a:xfrm>
              <a:off x="4446" y="2384"/>
              <a:ext cx="62" cy="50"/>
            </a:xfrm>
            <a:custGeom>
              <a:avLst/>
              <a:gdLst>
                <a:gd name="T0" fmla="*/ 62 w 62"/>
                <a:gd name="T1" fmla="*/ 25 h 50"/>
                <a:gd name="T2" fmla="*/ 61 w 62"/>
                <a:gd name="T3" fmla="*/ 32 h 50"/>
                <a:gd name="T4" fmla="*/ 57 w 62"/>
                <a:gd name="T5" fmla="*/ 39 h 50"/>
                <a:gd name="T6" fmla="*/ 51 w 62"/>
                <a:gd name="T7" fmla="*/ 44 h 50"/>
                <a:gd name="T8" fmla="*/ 44 w 62"/>
                <a:gd name="T9" fmla="*/ 48 h 50"/>
                <a:gd name="T10" fmla="*/ 36 w 62"/>
                <a:gd name="T11" fmla="*/ 50 h 50"/>
                <a:gd name="T12" fmla="*/ 26 w 62"/>
                <a:gd name="T13" fmla="*/ 50 h 50"/>
                <a:gd name="T14" fmla="*/ 19 w 62"/>
                <a:gd name="T15" fmla="*/ 48 h 50"/>
                <a:gd name="T16" fmla="*/ 12 w 62"/>
                <a:gd name="T17" fmla="*/ 44 h 50"/>
                <a:gd name="T18" fmla="*/ 5 w 62"/>
                <a:gd name="T19" fmla="*/ 39 h 50"/>
                <a:gd name="T20" fmla="*/ 2 w 62"/>
                <a:gd name="T21" fmla="*/ 32 h 50"/>
                <a:gd name="T22" fmla="*/ 0 w 62"/>
                <a:gd name="T23" fmla="*/ 25 h 50"/>
                <a:gd name="T24" fmla="*/ 2 w 62"/>
                <a:gd name="T25" fmla="*/ 18 h 50"/>
                <a:gd name="T26" fmla="*/ 5 w 62"/>
                <a:gd name="T27" fmla="*/ 12 h 50"/>
                <a:gd name="T28" fmla="*/ 12 w 62"/>
                <a:gd name="T29" fmla="*/ 7 h 50"/>
                <a:gd name="T30" fmla="*/ 19 w 62"/>
                <a:gd name="T31" fmla="*/ 3 h 50"/>
                <a:gd name="T32" fmla="*/ 26 w 62"/>
                <a:gd name="T33" fmla="*/ 0 h 50"/>
                <a:gd name="T34" fmla="*/ 36 w 62"/>
                <a:gd name="T35" fmla="*/ 0 h 50"/>
                <a:gd name="T36" fmla="*/ 44 w 62"/>
                <a:gd name="T37" fmla="*/ 3 h 50"/>
                <a:gd name="T38" fmla="*/ 51 w 62"/>
                <a:gd name="T39" fmla="*/ 7 h 50"/>
                <a:gd name="T40" fmla="*/ 57 w 62"/>
                <a:gd name="T41" fmla="*/ 12 h 50"/>
                <a:gd name="T42" fmla="*/ 61 w 62"/>
                <a:gd name="T43" fmla="*/ 18 h 50"/>
                <a:gd name="T44" fmla="*/ 62 w 62"/>
                <a:gd name="T45" fmla="*/ 25 h 50"/>
                <a:gd name="T46" fmla="*/ 62 w 62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50"/>
                <a:gd name="T74" fmla="*/ 62 w 62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50">
                  <a:moveTo>
                    <a:pt x="62" y="25"/>
                  </a:moveTo>
                  <a:lnTo>
                    <a:pt x="61" y="32"/>
                  </a:lnTo>
                  <a:lnTo>
                    <a:pt x="57" y="39"/>
                  </a:lnTo>
                  <a:lnTo>
                    <a:pt x="51" y="44"/>
                  </a:lnTo>
                  <a:lnTo>
                    <a:pt x="44" y="48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9" y="48"/>
                  </a:lnTo>
                  <a:lnTo>
                    <a:pt x="12" y="44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5" y="12"/>
                  </a:lnTo>
                  <a:lnTo>
                    <a:pt x="12" y="7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4" y="3"/>
                  </a:lnTo>
                  <a:lnTo>
                    <a:pt x="51" y="7"/>
                  </a:lnTo>
                  <a:lnTo>
                    <a:pt x="57" y="12"/>
                  </a:lnTo>
                  <a:lnTo>
                    <a:pt x="61" y="18"/>
                  </a:lnTo>
                  <a:lnTo>
                    <a:pt x="62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0" name="Freeform 42"/>
            <p:cNvSpPr>
              <a:spLocks/>
            </p:cNvSpPr>
            <p:nvPr/>
          </p:nvSpPr>
          <p:spPr bwMode="auto">
            <a:xfrm>
              <a:off x="4546" y="2447"/>
              <a:ext cx="60" cy="50"/>
            </a:xfrm>
            <a:custGeom>
              <a:avLst/>
              <a:gdLst>
                <a:gd name="T0" fmla="*/ 60 w 60"/>
                <a:gd name="T1" fmla="*/ 25 h 50"/>
                <a:gd name="T2" fmla="*/ 58 w 60"/>
                <a:gd name="T3" fmla="*/ 32 h 50"/>
                <a:gd name="T4" fmla="*/ 55 w 60"/>
                <a:gd name="T5" fmla="*/ 39 h 50"/>
                <a:gd name="T6" fmla="*/ 50 w 60"/>
                <a:gd name="T7" fmla="*/ 44 h 50"/>
                <a:gd name="T8" fmla="*/ 42 w 60"/>
                <a:gd name="T9" fmla="*/ 48 h 50"/>
                <a:gd name="T10" fmla="*/ 34 w 60"/>
                <a:gd name="T11" fmla="*/ 50 h 50"/>
                <a:gd name="T12" fmla="*/ 26 w 60"/>
                <a:gd name="T13" fmla="*/ 50 h 50"/>
                <a:gd name="T14" fmla="*/ 18 w 60"/>
                <a:gd name="T15" fmla="*/ 48 h 50"/>
                <a:gd name="T16" fmla="*/ 10 w 60"/>
                <a:gd name="T17" fmla="*/ 44 h 50"/>
                <a:gd name="T18" fmla="*/ 5 w 60"/>
                <a:gd name="T19" fmla="*/ 39 h 50"/>
                <a:gd name="T20" fmla="*/ 2 w 60"/>
                <a:gd name="T21" fmla="*/ 32 h 50"/>
                <a:gd name="T22" fmla="*/ 0 w 60"/>
                <a:gd name="T23" fmla="*/ 25 h 50"/>
                <a:gd name="T24" fmla="*/ 2 w 60"/>
                <a:gd name="T25" fmla="*/ 18 h 50"/>
                <a:gd name="T26" fmla="*/ 5 w 60"/>
                <a:gd name="T27" fmla="*/ 12 h 50"/>
                <a:gd name="T28" fmla="*/ 10 w 60"/>
                <a:gd name="T29" fmla="*/ 7 h 50"/>
                <a:gd name="T30" fmla="*/ 18 w 60"/>
                <a:gd name="T31" fmla="*/ 2 h 50"/>
                <a:gd name="T32" fmla="*/ 26 w 60"/>
                <a:gd name="T33" fmla="*/ 0 h 50"/>
                <a:gd name="T34" fmla="*/ 34 w 60"/>
                <a:gd name="T35" fmla="*/ 0 h 50"/>
                <a:gd name="T36" fmla="*/ 42 w 60"/>
                <a:gd name="T37" fmla="*/ 2 h 50"/>
                <a:gd name="T38" fmla="*/ 50 w 60"/>
                <a:gd name="T39" fmla="*/ 7 h 50"/>
                <a:gd name="T40" fmla="*/ 55 w 60"/>
                <a:gd name="T41" fmla="*/ 12 h 50"/>
                <a:gd name="T42" fmla="*/ 58 w 60"/>
                <a:gd name="T43" fmla="*/ 18 h 50"/>
                <a:gd name="T44" fmla="*/ 60 w 60"/>
                <a:gd name="T45" fmla="*/ 25 h 50"/>
                <a:gd name="T46" fmla="*/ 60 w 60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"/>
                <a:gd name="T73" fmla="*/ 0 h 50"/>
                <a:gd name="T74" fmla="*/ 60 w 60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" h="50">
                  <a:moveTo>
                    <a:pt x="60" y="25"/>
                  </a:moveTo>
                  <a:lnTo>
                    <a:pt x="58" y="32"/>
                  </a:lnTo>
                  <a:lnTo>
                    <a:pt x="55" y="39"/>
                  </a:lnTo>
                  <a:lnTo>
                    <a:pt x="50" y="44"/>
                  </a:lnTo>
                  <a:lnTo>
                    <a:pt x="42" y="48"/>
                  </a:lnTo>
                  <a:lnTo>
                    <a:pt x="34" y="50"/>
                  </a:lnTo>
                  <a:lnTo>
                    <a:pt x="26" y="50"/>
                  </a:lnTo>
                  <a:lnTo>
                    <a:pt x="18" y="48"/>
                  </a:lnTo>
                  <a:lnTo>
                    <a:pt x="10" y="44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5" y="12"/>
                  </a:lnTo>
                  <a:lnTo>
                    <a:pt x="10" y="7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50" y="7"/>
                  </a:lnTo>
                  <a:lnTo>
                    <a:pt x="55" y="12"/>
                  </a:lnTo>
                  <a:lnTo>
                    <a:pt x="58" y="18"/>
                  </a:lnTo>
                  <a:lnTo>
                    <a:pt x="60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1" name="Freeform 43"/>
            <p:cNvSpPr>
              <a:spLocks/>
            </p:cNvSpPr>
            <p:nvPr/>
          </p:nvSpPr>
          <p:spPr bwMode="auto">
            <a:xfrm>
              <a:off x="4546" y="2447"/>
              <a:ext cx="60" cy="50"/>
            </a:xfrm>
            <a:custGeom>
              <a:avLst/>
              <a:gdLst>
                <a:gd name="T0" fmla="*/ 60 w 60"/>
                <a:gd name="T1" fmla="*/ 25 h 50"/>
                <a:gd name="T2" fmla="*/ 58 w 60"/>
                <a:gd name="T3" fmla="*/ 32 h 50"/>
                <a:gd name="T4" fmla="*/ 55 w 60"/>
                <a:gd name="T5" fmla="*/ 39 h 50"/>
                <a:gd name="T6" fmla="*/ 50 w 60"/>
                <a:gd name="T7" fmla="*/ 44 h 50"/>
                <a:gd name="T8" fmla="*/ 42 w 60"/>
                <a:gd name="T9" fmla="*/ 48 h 50"/>
                <a:gd name="T10" fmla="*/ 34 w 60"/>
                <a:gd name="T11" fmla="*/ 50 h 50"/>
                <a:gd name="T12" fmla="*/ 26 w 60"/>
                <a:gd name="T13" fmla="*/ 50 h 50"/>
                <a:gd name="T14" fmla="*/ 18 w 60"/>
                <a:gd name="T15" fmla="*/ 48 h 50"/>
                <a:gd name="T16" fmla="*/ 10 w 60"/>
                <a:gd name="T17" fmla="*/ 44 h 50"/>
                <a:gd name="T18" fmla="*/ 5 w 60"/>
                <a:gd name="T19" fmla="*/ 39 h 50"/>
                <a:gd name="T20" fmla="*/ 2 w 60"/>
                <a:gd name="T21" fmla="*/ 32 h 50"/>
                <a:gd name="T22" fmla="*/ 0 w 60"/>
                <a:gd name="T23" fmla="*/ 25 h 50"/>
                <a:gd name="T24" fmla="*/ 2 w 60"/>
                <a:gd name="T25" fmla="*/ 18 h 50"/>
                <a:gd name="T26" fmla="*/ 5 w 60"/>
                <a:gd name="T27" fmla="*/ 12 h 50"/>
                <a:gd name="T28" fmla="*/ 10 w 60"/>
                <a:gd name="T29" fmla="*/ 7 h 50"/>
                <a:gd name="T30" fmla="*/ 18 w 60"/>
                <a:gd name="T31" fmla="*/ 2 h 50"/>
                <a:gd name="T32" fmla="*/ 26 w 60"/>
                <a:gd name="T33" fmla="*/ 0 h 50"/>
                <a:gd name="T34" fmla="*/ 34 w 60"/>
                <a:gd name="T35" fmla="*/ 0 h 50"/>
                <a:gd name="T36" fmla="*/ 42 w 60"/>
                <a:gd name="T37" fmla="*/ 2 h 50"/>
                <a:gd name="T38" fmla="*/ 50 w 60"/>
                <a:gd name="T39" fmla="*/ 7 h 50"/>
                <a:gd name="T40" fmla="*/ 55 w 60"/>
                <a:gd name="T41" fmla="*/ 12 h 50"/>
                <a:gd name="T42" fmla="*/ 58 w 60"/>
                <a:gd name="T43" fmla="*/ 18 h 50"/>
                <a:gd name="T44" fmla="*/ 60 w 60"/>
                <a:gd name="T45" fmla="*/ 25 h 50"/>
                <a:gd name="T46" fmla="*/ 60 w 60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"/>
                <a:gd name="T73" fmla="*/ 0 h 50"/>
                <a:gd name="T74" fmla="*/ 60 w 60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" h="50">
                  <a:moveTo>
                    <a:pt x="60" y="25"/>
                  </a:moveTo>
                  <a:lnTo>
                    <a:pt x="58" y="32"/>
                  </a:lnTo>
                  <a:lnTo>
                    <a:pt x="55" y="39"/>
                  </a:lnTo>
                  <a:lnTo>
                    <a:pt x="50" y="44"/>
                  </a:lnTo>
                  <a:lnTo>
                    <a:pt x="42" y="48"/>
                  </a:lnTo>
                  <a:lnTo>
                    <a:pt x="34" y="50"/>
                  </a:lnTo>
                  <a:lnTo>
                    <a:pt x="26" y="50"/>
                  </a:lnTo>
                  <a:lnTo>
                    <a:pt x="18" y="48"/>
                  </a:lnTo>
                  <a:lnTo>
                    <a:pt x="10" y="44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5" y="12"/>
                  </a:lnTo>
                  <a:lnTo>
                    <a:pt x="10" y="7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50" y="7"/>
                  </a:lnTo>
                  <a:lnTo>
                    <a:pt x="55" y="12"/>
                  </a:lnTo>
                  <a:lnTo>
                    <a:pt x="58" y="18"/>
                  </a:lnTo>
                  <a:lnTo>
                    <a:pt x="60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2" name="Freeform 44"/>
            <p:cNvSpPr>
              <a:spLocks/>
            </p:cNvSpPr>
            <p:nvPr/>
          </p:nvSpPr>
          <p:spPr bwMode="auto">
            <a:xfrm>
              <a:off x="4586" y="3010"/>
              <a:ext cx="72" cy="19"/>
            </a:xfrm>
            <a:custGeom>
              <a:avLst/>
              <a:gdLst>
                <a:gd name="T0" fmla="*/ 0 w 72"/>
                <a:gd name="T1" fmla="*/ 19 h 19"/>
                <a:gd name="T2" fmla="*/ 20 w 72"/>
                <a:gd name="T3" fmla="*/ 17 h 19"/>
                <a:gd name="T4" fmla="*/ 38 w 72"/>
                <a:gd name="T5" fmla="*/ 13 h 19"/>
                <a:gd name="T6" fmla="*/ 55 w 72"/>
                <a:gd name="T7" fmla="*/ 8 h 19"/>
                <a:gd name="T8" fmla="*/ 72 w 72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9"/>
                <a:gd name="T17" fmla="*/ 72 w 7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9">
                  <a:moveTo>
                    <a:pt x="0" y="19"/>
                  </a:moveTo>
                  <a:lnTo>
                    <a:pt x="20" y="17"/>
                  </a:lnTo>
                  <a:lnTo>
                    <a:pt x="38" y="13"/>
                  </a:lnTo>
                  <a:lnTo>
                    <a:pt x="55" y="8"/>
                  </a:lnTo>
                  <a:lnTo>
                    <a:pt x="72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3" name="Freeform 45"/>
            <p:cNvSpPr>
              <a:spLocks/>
            </p:cNvSpPr>
            <p:nvPr/>
          </p:nvSpPr>
          <p:spPr bwMode="auto">
            <a:xfrm>
              <a:off x="4590" y="3013"/>
              <a:ext cx="66" cy="135"/>
            </a:xfrm>
            <a:custGeom>
              <a:avLst/>
              <a:gdLst>
                <a:gd name="T0" fmla="*/ 0 w 66"/>
                <a:gd name="T1" fmla="*/ 135 h 135"/>
                <a:gd name="T2" fmla="*/ 12 w 66"/>
                <a:gd name="T3" fmla="*/ 124 h 135"/>
                <a:gd name="T4" fmla="*/ 23 w 66"/>
                <a:gd name="T5" fmla="*/ 112 h 135"/>
                <a:gd name="T6" fmla="*/ 34 w 66"/>
                <a:gd name="T7" fmla="*/ 99 h 135"/>
                <a:gd name="T8" fmla="*/ 43 w 66"/>
                <a:gd name="T9" fmla="*/ 83 h 135"/>
                <a:gd name="T10" fmla="*/ 51 w 66"/>
                <a:gd name="T11" fmla="*/ 68 h 135"/>
                <a:gd name="T12" fmla="*/ 58 w 66"/>
                <a:gd name="T13" fmla="*/ 52 h 135"/>
                <a:gd name="T14" fmla="*/ 61 w 66"/>
                <a:gd name="T15" fmla="*/ 35 h 135"/>
                <a:gd name="T16" fmla="*/ 65 w 66"/>
                <a:gd name="T17" fmla="*/ 17 h 135"/>
                <a:gd name="T18" fmla="*/ 66 w 66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135"/>
                <a:gd name="T32" fmla="*/ 66 w 66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135">
                  <a:moveTo>
                    <a:pt x="0" y="135"/>
                  </a:moveTo>
                  <a:lnTo>
                    <a:pt x="12" y="124"/>
                  </a:lnTo>
                  <a:lnTo>
                    <a:pt x="23" y="112"/>
                  </a:lnTo>
                  <a:lnTo>
                    <a:pt x="34" y="99"/>
                  </a:lnTo>
                  <a:lnTo>
                    <a:pt x="43" y="83"/>
                  </a:lnTo>
                  <a:lnTo>
                    <a:pt x="51" y="68"/>
                  </a:lnTo>
                  <a:lnTo>
                    <a:pt x="58" y="52"/>
                  </a:lnTo>
                  <a:lnTo>
                    <a:pt x="61" y="35"/>
                  </a:lnTo>
                  <a:lnTo>
                    <a:pt x="65" y="17"/>
                  </a:lnTo>
                  <a:lnTo>
                    <a:pt x="66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4" name="Freeform 46"/>
            <p:cNvSpPr>
              <a:spLocks/>
            </p:cNvSpPr>
            <p:nvPr/>
          </p:nvSpPr>
          <p:spPr bwMode="auto">
            <a:xfrm>
              <a:off x="4512" y="3012"/>
              <a:ext cx="71" cy="17"/>
            </a:xfrm>
            <a:custGeom>
              <a:avLst/>
              <a:gdLst>
                <a:gd name="T0" fmla="*/ 71 w 71"/>
                <a:gd name="T1" fmla="*/ 17 h 17"/>
                <a:gd name="T2" fmla="*/ 53 w 71"/>
                <a:gd name="T3" fmla="*/ 15 h 17"/>
                <a:gd name="T4" fmla="*/ 34 w 71"/>
                <a:gd name="T5" fmla="*/ 12 h 17"/>
                <a:gd name="T6" fmla="*/ 16 w 71"/>
                <a:gd name="T7" fmla="*/ 7 h 17"/>
                <a:gd name="T8" fmla="*/ 0 w 71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7"/>
                <a:gd name="T17" fmla="*/ 71 w 7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7">
                  <a:moveTo>
                    <a:pt x="71" y="17"/>
                  </a:moveTo>
                  <a:lnTo>
                    <a:pt x="53" y="15"/>
                  </a:lnTo>
                  <a:lnTo>
                    <a:pt x="34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5" name="Freeform 47"/>
            <p:cNvSpPr>
              <a:spLocks/>
            </p:cNvSpPr>
            <p:nvPr/>
          </p:nvSpPr>
          <p:spPr bwMode="auto">
            <a:xfrm>
              <a:off x="4512" y="3016"/>
              <a:ext cx="68" cy="135"/>
            </a:xfrm>
            <a:custGeom>
              <a:avLst/>
              <a:gdLst>
                <a:gd name="T0" fmla="*/ 68 w 68"/>
                <a:gd name="T1" fmla="*/ 135 h 135"/>
                <a:gd name="T2" fmla="*/ 55 w 68"/>
                <a:gd name="T3" fmla="*/ 125 h 135"/>
                <a:gd name="T4" fmla="*/ 43 w 68"/>
                <a:gd name="T5" fmla="*/ 112 h 135"/>
                <a:gd name="T6" fmla="*/ 32 w 68"/>
                <a:gd name="T7" fmla="*/ 99 h 135"/>
                <a:gd name="T8" fmla="*/ 23 w 68"/>
                <a:gd name="T9" fmla="*/ 85 h 135"/>
                <a:gd name="T10" fmla="*/ 16 w 68"/>
                <a:gd name="T11" fmla="*/ 69 h 135"/>
                <a:gd name="T12" fmla="*/ 8 w 68"/>
                <a:gd name="T13" fmla="*/ 53 h 135"/>
                <a:gd name="T14" fmla="*/ 5 w 68"/>
                <a:gd name="T15" fmla="*/ 35 h 135"/>
                <a:gd name="T16" fmla="*/ 1 w 68"/>
                <a:gd name="T17" fmla="*/ 17 h 135"/>
                <a:gd name="T18" fmla="*/ 0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68" y="135"/>
                  </a:moveTo>
                  <a:lnTo>
                    <a:pt x="55" y="125"/>
                  </a:lnTo>
                  <a:lnTo>
                    <a:pt x="43" y="112"/>
                  </a:lnTo>
                  <a:lnTo>
                    <a:pt x="32" y="99"/>
                  </a:lnTo>
                  <a:lnTo>
                    <a:pt x="23" y="85"/>
                  </a:lnTo>
                  <a:lnTo>
                    <a:pt x="16" y="69"/>
                  </a:lnTo>
                  <a:lnTo>
                    <a:pt x="8" y="53"/>
                  </a:lnTo>
                  <a:lnTo>
                    <a:pt x="5" y="35"/>
                  </a:lnTo>
                  <a:lnTo>
                    <a:pt x="1" y="1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6" name="Line 48"/>
            <p:cNvSpPr>
              <a:spLocks noChangeShapeType="1"/>
            </p:cNvSpPr>
            <p:nvPr/>
          </p:nvSpPr>
          <p:spPr bwMode="auto">
            <a:xfrm>
              <a:off x="4633" y="2960"/>
              <a:ext cx="1" cy="57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7" name="Line 49"/>
            <p:cNvSpPr>
              <a:spLocks noChangeShapeType="1"/>
            </p:cNvSpPr>
            <p:nvPr/>
          </p:nvSpPr>
          <p:spPr bwMode="auto">
            <a:xfrm>
              <a:off x="4528" y="2953"/>
              <a:ext cx="1" cy="64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8" name="Line 50"/>
            <p:cNvSpPr>
              <a:spLocks noChangeShapeType="1"/>
            </p:cNvSpPr>
            <p:nvPr/>
          </p:nvSpPr>
          <p:spPr bwMode="auto">
            <a:xfrm>
              <a:off x="4586" y="3154"/>
              <a:ext cx="1" cy="35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9" name="Freeform 51"/>
            <p:cNvSpPr>
              <a:spLocks/>
            </p:cNvSpPr>
            <p:nvPr/>
          </p:nvSpPr>
          <p:spPr bwMode="auto">
            <a:xfrm>
              <a:off x="4588" y="2977"/>
              <a:ext cx="72" cy="18"/>
            </a:xfrm>
            <a:custGeom>
              <a:avLst/>
              <a:gdLst>
                <a:gd name="T0" fmla="*/ 0 w 72"/>
                <a:gd name="T1" fmla="*/ 18 h 18"/>
                <a:gd name="T2" fmla="*/ 19 w 72"/>
                <a:gd name="T3" fmla="*/ 16 h 18"/>
                <a:gd name="T4" fmla="*/ 37 w 72"/>
                <a:gd name="T5" fmla="*/ 12 h 18"/>
                <a:gd name="T6" fmla="*/ 56 w 72"/>
                <a:gd name="T7" fmla="*/ 7 h 18"/>
                <a:gd name="T8" fmla="*/ 72 w 7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8"/>
                <a:gd name="T17" fmla="*/ 72 w 7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8">
                  <a:moveTo>
                    <a:pt x="0" y="18"/>
                  </a:moveTo>
                  <a:lnTo>
                    <a:pt x="19" y="16"/>
                  </a:lnTo>
                  <a:lnTo>
                    <a:pt x="37" y="12"/>
                  </a:lnTo>
                  <a:lnTo>
                    <a:pt x="56" y="7"/>
                  </a:lnTo>
                  <a:lnTo>
                    <a:pt x="72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0" name="Freeform 52"/>
            <p:cNvSpPr>
              <a:spLocks/>
            </p:cNvSpPr>
            <p:nvPr/>
          </p:nvSpPr>
          <p:spPr bwMode="auto">
            <a:xfrm>
              <a:off x="4513" y="2979"/>
              <a:ext cx="72" cy="18"/>
            </a:xfrm>
            <a:custGeom>
              <a:avLst/>
              <a:gdLst>
                <a:gd name="T0" fmla="*/ 72 w 72"/>
                <a:gd name="T1" fmla="*/ 18 h 18"/>
                <a:gd name="T2" fmla="*/ 52 w 72"/>
                <a:gd name="T3" fmla="*/ 16 h 18"/>
                <a:gd name="T4" fmla="*/ 33 w 72"/>
                <a:gd name="T5" fmla="*/ 12 h 18"/>
                <a:gd name="T6" fmla="*/ 16 w 72"/>
                <a:gd name="T7" fmla="*/ 7 h 18"/>
                <a:gd name="T8" fmla="*/ 0 w 7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8"/>
                <a:gd name="T17" fmla="*/ 72 w 7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8">
                  <a:moveTo>
                    <a:pt x="72" y="18"/>
                  </a:moveTo>
                  <a:lnTo>
                    <a:pt x="52" y="16"/>
                  </a:lnTo>
                  <a:lnTo>
                    <a:pt x="33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1" name="Line 53"/>
            <p:cNvSpPr>
              <a:spLocks noChangeShapeType="1"/>
            </p:cNvSpPr>
            <p:nvPr/>
          </p:nvSpPr>
          <p:spPr bwMode="auto">
            <a:xfrm>
              <a:off x="4443" y="2919"/>
              <a:ext cx="185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2" name="Line 54"/>
            <p:cNvSpPr>
              <a:spLocks noChangeShapeType="1"/>
            </p:cNvSpPr>
            <p:nvPr/>
          </p:nvSpPr>
          <p:spPr bwMode="auto">
            <a:xfrm flipV="1">
              <a:off x="4525" y="2849"/>
              <a:ext cx="1" cy="9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3" name="Line 55"/>
            <p:cNvSpPr>
              <a:spLocks noChangeShapeType="1"/>
            </p:cNvSpPr>
            <p:nvPr/>
          </p:nvSpPr>
          <p:spPr bwMode="auto">
            <a:xfrm>
              <a:off x="4441" y="2851"/>
              <a:ext cx="87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4" name="Freeform 56"/>
            <p:cNvSpPr>
              <a:spLocks/>
            </p:cNvSpPr>
            <p:nvPr/>
          </p:nvSpPr>
          <p:spPr bwMode="auto">
            <a:xfrm>
              <a:off x="4495" y="2822"/>
              <a:ext cx="61" cy="50"/>
            </a:xfrm>
            <a:custGeom>
              <a:avLst/>
              <a:gdLst>
                <a:gd name="T0" fmla="*/ 61 w 61"/>
                <a:gd name="T1" fmla="*/ 25 h 50"/>
                <a:gd name="T2" fmla="*/ 60 w 61"/>
                <a:gd name="T3" fmla="*/ 32 h 50"/>
                <a:gd name="T4" fmla="*/ 56 w 61"/>
                <a:gd name="T5" fmla="*/ 38 h 50"/>
                <a:gd name="T6" fmla="*/ 50 w 61"/>
                <a:gd name="T7" fmla="*/ 43 h 50"/>
                <a:gd name="T8" fmla="*/ 43 w 61"/>
                <a:gd name="T9" fmla="*/ 47 h 50"/>
                <a:gd name="T10" fmla="*/ 35 w 61"/>
                <a:gd name="T11" fmla="*/ 50 h 50"/>
                <a:gd name="T12" fmla="*/ 25 w 61"/>
                <a:gd name="T13" fmla="*/ 50 h 50"/>
                <a:gd name="T14" fmla="*/ 18 w 61"/>
                <a:gd name="T15" fmla="*/ 47 h 50"/>
                <a:gd name="T16" fmla="*/ 11 w 61"/>
                <a:gd name="T17" fmla="*/ 43 h 50"/>
                <a:gd name="T18" fmla="*/ 5 w 61"/>
                <a:gd name="T19" fmla="*/ 38 h 50"/>
                <a:gd name="T20" fmla="*/ 1 w 61"/>
                <a:gd name="T21" fmla="*/ 32 h 50"/>
                <a:gd name="T22" fmla="*/ 0 w 61"/>
                <a:gd name="T23" fmla="*/ 25 h 50"/>
                <a:gd name="T24" fmla="*/ 1 w 61"/>
                <a:gd name="T25" fmla="*/ 18 h 50"/>
                <a:gd name="T26" fmla="*/ 5 w 61"/>
                <a:gd name="T27" fmla="*/ 11 h 50"/>
                <a:gd name="T28" fmla="*/ 11 w 61"/>
                <a:gd name="T29" fmla="*/ 6 h 50"/>
                <a:gd name="T30" fmla="*/ 18 w 61"/>
                <a:gd name="T31" fmla="*/ 2 h 50"/>
                <a:gd name="T32" fmla="*/ 25 w 61"/>
                <a:gd name="T33" fmla="*/ 0 h 50"/>
                <a:gd name="T34" fmla="*/ 35 w 61"/>
                <a:gd name="T35" fmla="*/ 0 h 50"/>
                <a:gd name="T36" fmla="*/ 43 w 61"/>
                <a:gd name="T37" fmla="*/ 2 h 50"/>
                <a:gd name="T38" fmla="*/ 50 w 61"/>
                <a:gd name="T39" fmla="*/ 6 h 50"/>
                <a:gd name="T40" fmla="*/ 56 w 61"/>
                <a:gd name="T41" fmla="*/ 11 h 50"/>
                <a:gd name="T42" fmla="*/ 60 w 61"/>
                <a:gd name="T43" fmla="*/ 18 h 50"/>
                <a:gd name="T44" fmla="*/ 61 w 61"/>
                <a:gd name="T45" fmla="*/ 25 h 50"/>
                <a:gd name="T46" fmla="*/ 61 w 61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"/>
                <a:gd name="T73" fmla="*/ 0 h 50"/>
                <a:gd name="T74" fmla="*/ 61 w 61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" h="50">
                  <a:moveTo>
                    <a:pt x="61" y="25"/>
                  </a:moveTo>
                  <a:lnTo>
                    <a:pt x="60" y="32"/>
                  </a:lnTo>
                  <a:lnTo>
                    <a:pt x="56" y="38"/>
                  </a:lnTo>
                  <a:lnTo>
                    <a:pt x="50" y="43"/>
                  </a:lnTo>
                  <a:lnTo>
                    <a:pt x="43" y="47"/>
                  </a:lnTo>
                  <a:lnTo>
                    <a:pt x="35" y="50"/>
                  </a:lnTo>
                  <a:lnTo>
                    <a:pt x="25" y="50"/>
                  </a:lnTo>
                  <a:lnTo>
                    <a:pt x="18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5" y="0"/>
                  </a:lnTo>
                  <a:lnTo>
                    <a:pt x="43" y="2"/>
                  </a:lnTo>
                  <a:lnTo>
                    <a:pt x="50" y="6"/>
                  </a:lnTo>
                  <a:lnTo>
                    <a:pt x="56" y="11"/>
                  </a:lnTo>
                  <a:lnTo>
                    <a:pt x="60" y="18"/>
                  </a:lnTo>
                  <a:lnTo>
                    <a:pt x="61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5" name="Freeform 57"/>
            <p:cNvSpPr>
              <a:spLocks/>
            </p:cNvSpPr>
            <p:nvPr/>
          </p:nvSpPr>
          <p:spPr bwMode="auto">
            <a:xfrm>
              <a:off x="4495" y="2822"/>
              <a:ext cx="61" cy="50"/>
            </a:xfrm>
            <a:custGeom>
              <a:avLst/>
              <a:gdLst>
                <a:gd name="T0" fmla="*/ 61 w 61"/>
                <a:gd name="T1" fmla="*/ 25 h 50"/>
                <a:gd name="T2" fmla="*/ 60 w 61"/>
                <a:gd name="T3" fmla="*/ 32 h 50"/>
                <a:gd name="T4" fmla="*/ 56 w 61"/>
                <a:gd name="T5" fmla="*/ 38 h 50"/>
                <a:gd name="T6" fmla="*/ 50 w 61"/>
                <a:gd name="T7" fmla="*/ 43 h 50"/>
                <a:gd name="T8" fmla="*/ 43 w 61"/>
                <a:gd name="T9" fmla="*/ 47 h 50"/>
                <a:gd name="T10" fmla="*/ 35 w 61"/>
                <a:gd name="T11" fmla="*/ 50 h 50"/>
                <a:gd name="T12" fmla="*/ 25 w 61"/>
                <a:gd name="T13" fmla="*/ 50 h 50"/>
                <a:gd name="T14" fmla="*/ 18 w 61"/>
                <a:gd name="T15" fmla="*/ 47 h 50"/>
                <a:gd name="T16" fmla="*/ 11 w 61"/>
                <a:gd name="T17" fmla="*/ 43 h 50"/>
                <a:gd name="T18" fmla="*/ 5 w 61"/>
                <a:gd name="T19" fmla="*/ 38 h 50"/>
                <a:gd name="T20" fmla="*/ 1 w 61"/>
                <a:gd name="T21" fmla="*/ 32 h 50"/>
                <a:gd name="T22" fmla="*/ 0 w 61"/>
                <a:gd name="T23" fmla="*/ 25 h 50"/>
                <a:gd name="T24" fmla="*/ 1 w 61"/>
                <a:gd name="T25" fmla="*/ 18 h 50"/>
                <a:gd name="T26" fmla="*/ 5 w 61"/>
                <a:gd name="T27" fmla="*/ 11 h 50"/>
                <a:gd name="T28" fmla="*/ 11 w 61"/>
                <a:gd name="T29" fmla="*/ 6 h 50"/>
                <a:gd name="T30" fmla="*/ 18 w 61"/>
                <a:gd name="T31" fmla="*/ 2 h 50"/>
                <a:gd name="T32" fmla="*/ 25 w 61"/>
                <a:gd name="T33" fmla="*/ 0 h 50"/>
                <a:gd name="T34" fmla="*/ 35 w 61"/>
                <a:gd name="T35" fmla="*/ 0 h 50"/>
                <a:gd name="T36" fmla="*/ 43 w 61"/>
                <a:gd name="T37" fmla="*/ 2 h 50"/>
                <a:gd name="T38" fmla="*/ 50 w 61"/>
                <a:gd name="T39" fmla="*/ 6 h 50"/>
                <a:gd name="T40" fmla="*/ 56 w 61"/>
                <a:gd name="T41" fmla="*/ 11 h 50"/>
                <a:gd name="T42" fmla="*/ 60 w 61"/>
                <a:gd name="T43" fmla="*/ 18 h 50"/>
                <a:gd name="T44" fmla="*/ 61 w 61"/>
                <a:gd name="T45" fmla="*/ 25 h 50"/>
                <a:gd name="T46" fmla="*/ 61 w 61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"/>
                <a:gd name="T73" fmla="*/ 0 h 50"/>
                <a:gd name="T74" fmla="*/ 61 w 61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" h="50">
                  <a:moveTo>
                    <a:pt x="61" y="25"/>
                  </a:moveTo>
                  <a:lnTo>
                    <a:pt x="60" y="32"/>
                  </a:lnTo>
                  <a:lnTo>
                    <a:pt x="56" y="38"/>
                  </a:lnTo>
                  <a:lnTo>
                    <a:pt x="50" y="43"/>
                  </a:lnTo>
                  <a:lnTo>
                    <a:pt x="43" y="47"/>
                  </a:lnTo>
                  <a:lnTo>
                    <a:pt x="35" y="50"/>
                  </a:lnTo>
                  <a:lnTo>
                    <a:pt x="25" y="50"/>
                  </a:lnTo>
                  <a:lnTo>
                    <a:pt x="18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5" y="0"/>
                  </a:lnTo>
                  <a:lnTo>
                    <a:pt x="43" y="2"/>
                  </a:lnTo>
                  <a:lnTo>
                    <a:pt x="50" y="6"/>
                  </a:lnTo>
                  <a:lnTo>
                    <a:pt x="56" y="11"/>
                  </a:lnTo>
                  <a:lnTo>
                    <a:pt x="60" y="18"/>
                  </a:lnTo>
                  <a:lnTo>
                    <a:pt x="61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6" name="Freeform 58"/>
            <p:cNvSpPr>
              <a:spLocks/>
            </p:cNvSpPr>
            <p:nvPr/>
          </p:nvSpPr>
          <p:spPr bwMode="auto">
            <a:xfrm>
              <a:off x="4596" y="2894"/>
              <a:ext cx="57" cy="48"/>
            </a:xfrm>
            <a:custGeom>
              <a:avLst/>
              <a:gdLst>
                <a:gd name="T0" fmla="*/ 57 w 57"/>
                <a:gd name="T1" fmla="*/ 24 h 48"/>
                <a:gd name="T2" fmla="*/ 55 w 57"/>
                <a:gd name="T3" fmla="*/ 31 h 48"/>
                <a:gd name="T4" fmla="*/ 52 w 57"/>
                <a:gd name="T5" fmla="*/ 37 h 48"/>
                <a:gd name="T6" fmla="*/ 45 w 57"/>
                <a:gd name="T7" fmla="*/ 43 h 48"/>
                <a:gd name="T8" fmla="*/ 38 w 57"/>
                <a:gd name="T9" fmla="*/ 46 h 48"/>
                <a:gd name="T10" fmla="*/ 31 w 57"/>
                <a:gd name="T11" fmla="*/ 48 h 48"/>
                <a:gd name="T12" fmla="*/ 22 w 57"/>
                <a:gd name="T13" fmla="*/ 47 h 48"/>
                <a:gd name="T14" fmla="*/ 13 w 57"/>
                <a:gd name="T15" fmla="*/ 45 h 48"/>
                <a:gd name="T16" fmla="*/ 7 w 57"/>
                <a:gd name="T17" fmla="*/ 40 h 48"/>
                <a:gd name="T18" fmla="*/ 2 w 57"/>
                <a:gd name="T19" fmla="*/ 34 h 48"/>
                <a:gd name="T20" fmla="*/ 0 w 57"/>
                <a:gd name="T21" fmla="*/ 27 h 48"/>
                <a:gd name="T22" fmla="*/ 0 w 57"/>
                <a:gd name="T23" fmla="*/ 21 h 48"/>
                <a:gd name="T24" fmla="*/ 2 w 57"/>
                <a:gd name="T25" fmla="*/ 14 h 48"/>
                <a:gd name="T26" fmla="*/ 7 w 57"/>
                <a:gd name="T27" fmla="*/ 7 h 48"/>
                <a:gd name="T28" fmla="*/ 15 w 57"/>
                <a:gd name="T29" fmla="*/ 3 h 48"/>
                <a:gd name="T30" fmla="*/ 22 w 57"/>
                <a:gd name="T31" fmla="*/ 1 h 48"/>
                <a:gd name="T32" fmla="*/ 31 w 57"/>
                <a:gd name="T33" fmla="*/ 0 h 48"/>
                <a:gd name="T34" fmla="*/ 38 w 57"/>
                <a:gd name="T35" fmla="*/ 2 h 48"/>
                <a:gd name="T36" fmla="*/ 45 w 57"/>
                <a:gd name="T37" fmla="*/ 5 h 48"/>
                <a:gd name="T38" fmla="*/ 52 w 57"/>
                <a:gd name="T39" fmla="*/ 11 h 48"/>
                <a:gd name="T40" fmla="*/ 55 w 57"/>
                <a:gd name="T41" fmla="*/ 17 h 48"/>
                <a:gd name="T42" fmla="*/ 57 w 57"/>
                <a:gd name="T43" fmla="*/ 24 h 48"/>
                <a:gd name="T44" fmla="*/ 57 w 57"/>
                <a:gd name="T45" fmla="*/ 24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7"/>
                <a:gd name="T70" fmla="*/ 0 h 48"/>
                <a:gd name="T71" fmla="*/ 57 w 57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7" h="48">
                  <a:moveTo>
                    <a:pt x="57" y="24"/>
                  </a:moveTo>
                  <a:lnTo>
                    <a:pt x="55" y="31"/>
                  </a:lnTo>
                  <a:lnTo>
                    <a:pt x="52" y="37"/>
                  </a:lnTo>
                  <a:lnTo>
                    <a:pt x="45" y="43"/>
                  </a:lnTo>
                  <a:lnTo>
                    <a:pt x="38" y="46"/>
                  </a:lnTo>
                  <a:lnTo>
                    <a:pt x="31" y="48"/>
                  </a:lnTo>
                  <a:lnTo>
                    <a:pt x="22" y="47"/>
                  </a:lnTo>
                  <a:lnTo>
                    <a:pt x="13" y="45"/>
                  </a:lnTo>
                  <a:lnTo>
                    <a:pt x="7" y="40"/>
                  </a:lnTo>
                  <a:lnTo>
                    <a:pt x="2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7" y="7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31" y="0"/>
                  </a:lnTo>
                  <a:lnTo>
                    <a:pt x="38" y="2"/>
                  </a:lnTo>
                  <a:lnTo>
                    <a:pt x="45" y="5"/>
                  </a:lnTo>
                  <a:lnTo>
                    <a:pt x="52" y="11"/>
                  </a:lnTo>
                  <a:lnTo>
                    <a:pt x="55" y="17"/>
                  </a:lnTo>
                  <a:lnTo>
                    <a:pt x="57" y="24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7" name="Freeform 59"/>
            <p:cNvSpPr>
              <a:spLocks/>
            </p:cNvSpPr>
            <p:nvPr/>
          </p:nvSpPr>
          <p:spPr bwMode="auto">
            <a:xfrm>
              <a:off x="4596" y="2894"/>
              <a:ext cx="57" cy="48"/>
            </a:xfrm>
            <a:custGeom>
              <a:avLst/>
              <a:gdLst>
                <a:gd name="T0" fmla="*/ 57 w 57"/>
                <a:gd name="T1" fmla="*/ 24 h 48"/>
                <a:gd name="T2" fmla="*/ 55 w 57"/>
                <a:gd name="T3" fmla="*/ 31 h 48"/>
                <a:gd name="T4" fmla="*/ 52 w 57"/>
                <a:gd name="T5" fmla="*/ 37 h 48"/>
                <a:gd name="T6" fmla="*/ 45 w 57"/>
                <a:gd name="T7" fmla="*/ 43 h 48"/>
                <a:gd name="T8" fmla="*/ 38 w 57"/>
                <a:gd name="T9" fmla="*/ 46 h 48"/>
                <a:gd name="T10" fmla="*/ 31 w 57"/>
                <a:gd name="T11" fmla="*/ 48 h 48"/>
                <a:gd name="T12" fmla="*/ 22 w 57"/>
                <a:gd name="T13" fmla="*/ 47 h 48"/>
                <a:gd name="T14" fmla="*/ 13 w 57"/>
                <a:gd name="T15" fmla="*/ 45 h 48"/>
                <a:gd name="T16" fmla="*/ 7 w 57"/>
                <a:gd name="T17" fmla="*/ 40 h 48"/>
                <a:gd name="T18" fmla="*/ 2 w 57"/>
                <a:gd name="T19" fmla="*/ 34 h 48"/>
                <a:gd name="T20" fmla="*/ 0 w 57"/>
                <a:gd name="T21" fmla="*/ 27 h 48"/>
                <a:gd name="T22" fmla="*/ 0 w 57"/>
                <a:gd name="T23" fmla="*/ 21 h 48"/>
                <a:gd name="T24" fmla="*/ 2 w 57"/>
                <a:gd name="T25" fmla="*/ 14 h 48"/>
                <a:gd name="T26" fmla="*/ 7 w 57"/>
                <a:gd name="T27" fmla="*/ 7 h 48"/>
                <a:gd name="T28" fmla="*/ 15 w 57"/>
                <a:gd name="T29" fmla="*/ 3 h 48"/>
                <a:gd name="T30" fmla="*/ 22 w 57"/>
                <a:gd name="T31" fmla="*/ 1 h 48"/>
                <a:gd name="T32" fmla="*/ 31 w 57"/>
                <a:gd name="T33" fmla="*/ 0 h 48"/>
                <a:gd name="T34" fmla="*/ 38 w 57"/>
                <a:gd name="T35" fmla="*/ 2 h 48"/>
                <a:gd name="T36" fmla="*/ 45 w 57"/>
                <a:gd name="T37" fmla="*/ 5 h 48"/>
                <a:gd name="T38" fmla="*/ 52 w 57"/>
                <a:gd name="T39" fmla="*/ 11 h 48"/>
                <a:gd name="T40" fmla="*/ 55 w 57"/>
                <a:gd name="T41" fmla="*/ 17 h 48"/>
                <a:gd name="T42" fmla="*/ 57 w 57"/>
                <a:gd name="T43" fmla="*/ 24 h 48"/>
                <a:gd name="T44" fmla="*/ 57 w 57"/>
                <a:gd name="T45" fmla="*/ 24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7"/>
                <a:gd name="T70" fmla="*/ 0 h 48"/>
                <a:gd name="T71" fmla="*/ 57 w 57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7" h="48">
                  <a:moveTo>
                    <a:pt x="57" y="24"/>
                  </a:moveTo>
                  <a:lnTo>
                    <a:pt x="55" y="31"/>
                  </a:lnTo>
                  <a:lnTo>
                    <a:pt x="52" y="37"/>
                  </a:lnTo>
                  <a:lnTo>
                    <a:pt x="45" y="43"/>
                  </a:lnTo>
                  <a:lnTo>
                    <a:pt x="38" y="46"/>
                  </a:lnTo>
                  <a:lnTo>
                    <a:pt x="31" y="48"/>
                  </a:lnTo>
                  <a:lnTo>
                    <a:pt x="22" y="47"/>
                  </a:lnTo>
                  <a:lnTo>
                    <a:pt x="13" y="45"/>
                  </a:lnTo>
                  <a:lnTo>
                    <a:pt x="7" y="40"/>
                  </a:lnTo>
                  <a:lnTo>
                    <a:pt x="2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7" y="7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31" y="0"/>
                  </a:lnTo>
                  <a:lnTo>
                    <a:pt x="38" y="2"/>
                  </a:lnTo>
                  <a:lnTo>
                    <a:pt x="45" y="5"/>
                  </a:lnTo>
                  <a:lnTo>
                    <a:pt x="52" y="11"/>
                  </a:lnTo>
                  <a:lnTo>
                    <a:pt x="55" y="17"/>
                  </a:lnTo>
                  <a:lnTo>
                    <a:pt x="57" y="24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8" name="Line 60"/>
            <p:cNvSpPr>
              <a:spLocks noChangeShapeType="1"/>
            </p:cNvSpPr>
            <p:nvPr/>
          </p:nvSpPr>
          <p:spPr bwMode="auto">
            <a:xfrm>
              <a:off x="4583" y="3185"/>
              <a:ext cx="1" cy="38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9" name="Line 61"/>
            <p:cNvSpPr>
              <a:spLocks noChangeShapeType="1"/>
            </p:cNvSpPr>
            <p:nvPr/>
          </p:nvSpPr>
          <p:spPr bwMode="auto">
            <a:xfrm flipV="1">
              <a:off x="4576" y="2327"/>
              <a:ext cx="1" cy="17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0" name="Freeform 62"/>
            <p:cNvSpPr>
              <a:spLocks/>
            </p:cNvSpPr>
            <p:nvPr/>
          </p:nvSpPr>
          <p:spPr bwMode="auto">
            <a:xfrm>
              <a:off x="4270" y="2398"/>
              <a:ext cx="54" cy="91"/>
            </a:xfrm>
            <a:custGeom>
              <a:avLst/>
              <a:gdLst>
                <a:gd name="T0" fmla="*/ 48 w 54"/>
                <a:gd name="T1" fmla="*/ 0 h 91"/>
                <a:gd name="T2" fmla="*/ 38 w 54"/>
                <a:gd name="T3" fmla="*/ 1 h 91"/>
                <a:gd name="T4" fmla="*/ 28 w 54"/>
                <a:gd name="T5" fmla="*/ 4 h 91"/>
                <a:gd name="T6" fmla="*/ 18 w 54"/>
                <a:gd name="T7" fmla="*/ 9 h 91"/>
                <a:gd name="T8" fmla="*/ 11 w 54"/>
                <a:gd name="T9" fmla="*/ 16 h 91"/>
                <a:gd name="T10" fmla="*/ 5 w 54"/>
                <a:gd name="T11" fmla="*/ 25 h 91"/>
                <a:gd name="T12" fmla="*/ 1 w 54"/>
                <a:gd name="T13" fmla="*/ 34 h 91"/>
                <a:gd name="T14" fmla="*/ 0 w 54"/>
                <a:gd name="T15" fmla="*/ 43 h 91"/>
                <a:gd name="T16" fmla="*/ 1 w 54"/>
                <a:gd name="T17" fmla="*/ 54 h 91"/>
                <a:gd name="T18" fmla="*/ 4 w 54"/>
                <a:gd name="T19" fmla="*/ 63 h 91"/>
                <a:gd name="T20" fmla="*/ 9 w 54"/>
                <a:gd name="T21" fmla="*/ 71 h 91"/>
                <a:gd name="T22" fmla="*/ 16 w 54"/>
                <a:gd name="T23" fmla="*/ 78 h 91"/>
                <a:gd name="T24" fmla="*/ 23 w 54"/>
                <a:gd name="T25" fmla="*/ 85 h 91"/>
                <a:gd name="T26" fmla="*/ 33 w 54"/>
                <a:gd name="T27" fmla="*/ 89 h 91"/>
                <a:gd name="T28" fmla="*/ 43 w 54"/>
                <a:gd name="T29" fmla="*/ 91 h 91"/>
                <a:gd name="T30" fmla="*/ 54 w 54"/>
                <a:gd name="T31" fmla="*/ 91 h 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91"/>
                <a:gd name="T50" fmla="*/ 54 w 54"/>
                <a:gd name="T51" fmla="*/ 91 h 9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91">
                  <a:moveTo>
                    <a:pt x="48" y="0"/>
                  </a:moveTo>
                  <a:lnTo>
                    <a:pt x="38" y="1"/>
                  </a:lnTo>
                  <a:lnTo>
                    <a:pt x="28" y="4"/>
                  </a:lnTo>
                  <a:lnTo>
                    <a:pt x="18" y="9"/>
                  </a:lnTo>
                  <a:lnTo>
                    <a:pt x="11" y="16"/>
                  </a:lnTo>
                  <a:lnTo>
                    <a:pt x="5" y="25"/>
                  </a:lnTo>
                  <a:lnTo>
                    <a:pt x="1" y="34"/>
                  </a:lnTo>
                  <a:lnTo>
                    <a:pt x="0" y="43"/>
                  </a:lnTo>
                  <a:lnTo>
                    <a:pt x="1" y="54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6" y="78"/>
                  </a:lnTo>
                  <a:lnTo>
                    <a:pt x="23" y="85"/>
                  </a:lnTo>
                  <a:lnTo>
                    <a:pt x="33" y="89"/>
                  </a:lnTo>
                  <a:lnTo>
                    <a:pt x="43" y="91"/>
                  </a:lnTo>
                  <a:lnTo>
                    <a:pt x="54" y="91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1" name="Line 63"/>
            <p:cNvSpPr>
              <a:spLocks noChangeShapeType="1"/>
            </p:cNvSpPr>
            <p:nvPr/>
          </p:nvSpPr>
          <p:spPr bwMode="auto">
            <a:xfrm>
              <a:off x="4319" y="2394"/>
              <a:ext cx="98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2" name="Line 64"/>
            <p:cNvSpPr>
              <a:spLocks noChangeShapeType="1"/>
            </p:cNvSpPr>
            <p:nvPr/>
          </p:nvSpPr>
          <p:spPr bwMode="auto">
            <a:xfrm>
              <a:off x="4323" y="2489"/>
              <a:ext cx="9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3" name="Line 65"/>
            <p:cNvSpPr>
              <a:spLocks noChangeShapeType="1"/>
            </p:cNvSpPr>
            <p:nvPr/>
          </p:nvSpPr>
          <p:spPr bwMode="auto">
            <a:xfrm>
              <a:off x="4419" y="2394"/>
              <a:ext cx="1" cy="97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4" name="Line 66"/>
            <p:cNvSpPr>
              <a:spLocks noChangeShapeType="1"/>
            </p:cNvSpPr>
            <p:nvPr/>
          </p:nvSpPr>
          <p:spPr bwMode="auto">
            <a:xfrm flipH="1">
              <a:off x="4208" y="2438"/>
              <a:ext cx="62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5" name="Line 67"/>
            <p:cNvSpPr>
              <a:spLocks noChangeShapeType="1"/>
            </p:cNvSpPr>
            <p:nvPr/>
          </p:nvSpPr>
          <p:spPr bwMode="auto">
            <a:xfrm>
              <a:off x="4423" y="2407"/>
              <a:ext cx="6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6" name="Line 68"/>
            <p:cNvSpPr>
              <a:spLocks noChangeShapeType="1"/>
            </p:cNvSpPr>
            <p:nvPr/>
          </p:nvSpPr>
          <p:spPr bwMode="auto">
            <a:xfrm>
              <a:off x="4420" y="2478"/>
              <a:ext cx="65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7" name="Freeform 69"/>
            <p:cNvSpPr>
              <a:spLocks/>
            </p:cNvSpPr>
            <p:nvPr/>
          </p:nvSpPr>
          <p:spPr bwMode="auto">
            <a:xfrm>
              <a:off x="4262" y="2842"/>
              <a:ext cx="55" cy="88"/>
            </a:xfrm>
            <a:custGeom>
              <a:avLst/>
              <a:gdLst>
                <a:gd name="T0" fmla="*/ 49 w 55"/>
                <a:gd name="T1" fmla="*/ 0 h 88"/>
                <a:gd name="T2" fmla="*/ 39 w 55"/>
                <a:gd name="T3" fmla="*/ 1 h 88"/>
                <a:gd name="T4" fmla="*/ 29 w 55"/>
                <a:gd name="T5" fmla="*/ 4 h 88"/>
                <a:gd name="T6" fmla="*/ 19 w 55"/>
                <a:gd name="T7" fmla="*/ 9 h 88"/>
                <a:gd name="T8" fmla="*/ 12 w 55"/>
                <a:gd name="T9" fmla="*/ 15 h 88"/>
                <a:gd name="T10" fmla="*/ 5 w 55"/>
                <a:gd name="T11" fmla="*/ 23 h 88"/>
                <a:gd name="T12" fmla="*/ 2 w 55"/>
                <a:gd name="T13" fmla="*/ 33 h 88"/>
                <a:gd name="T14" fmla="*/ 0 w 55"/>
                <a:gd name="T15" fmla="*/ 42 h 88"/>
                <a:gd name="T16" fmla="*/ 2 w 55"/>
                <a:gd name="T17" fmla="*/ 51 h 88"/>
                <a:gd name="T18" fmla="*/ 4 w 55"/>
                <a:gd name="T19" fmla="*/ 60 h 88"/>
                <a:gd name="T20" fmla="*/ 9 w 55"/>
                <a:gd name="T21" fmla="*/ 70 h 88"/>
                <a:gd name="T22" fmla="*/ 17 w 55"/>
                <a:gd name="T23" fmla="*/ 77 h 88"/>
                <a:gd name="T24" fmla="*/ 24 w 55"/>
                <a:gd name="T25" fmla="*/ 82 h 88"/>
                <a:gd name="T26" fmla="*/ 34 w 55"/>
                <a:gd name="T27" fmla="*/ 86 h 88"/>
                <a:gd name="T28" fmla="*/ 44 w 55"/>
                <a:gd name="T29" fmla="*/ 88 h 88"/>
                <a:gd name="T30" fmla="*/ 55 w 55"/>
                <a:gd name="T31" fmla="*/ 88 h 8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"/>
                <a:gd name="T49" fmla="*/ 0 h 88"/>
                <a:gd name="T50" fmla="*/ 55 w 55"/>
                <a:gd name="T51" fmla="*/ 88 h 8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" h="88">
                  <a:moveTo>
                    <a:pt x="49" y="0"/>
                  </a:moveTo>
                  <a:lnTo>
                    <a:pt x="39" y="1"/>
                  </a:lnTo>
                  <a:lnTo>
                    <a:pt x="29" y="4"/>
                  </a:lnTo>
                  <a:lnTo>
                    <a:pt x="19" y="9"/>
                  </a:lnTo>
                  <a:lnTo>
                    <a:pt x="12" y="15"/>
                  </a:lnTo>
                  <a:lnTo>
                    <a:pt x="5" y="23"/>
                  </a:lnTo>
                  <a:lnTo>
                    <a:pt x="2" y="33"/>
                  </a:lnTo>
                  <a:lnTo>
                    <a:pt x="0" y="42"/>
                  </a:lnTo>
                  <a:lnTo>
                    <a:pt x="2" y="51"/>
                  </a:lnTo>
                  <a:lnTo>
                    <a:pt x="4" y="60"/>
                  </a:lnTo>
                  <a:lnTo>
                    <a:pt x="9" y="70"/>
                  </a:lnTo>
                  <a:lnTo>
                    <a:pt x="17" y="77"/>
                  </a:lnTo>
                  <a:lnTo>
                    <a:pt x="24" y="82"/>
                  </a:lnTo>
                  <a:lnTo>
                    <a:pt x="34" y="86"/>
                  </a:lnTo>
                  <a:lnTo>
                    <a:pt x="44" y="88"/>
                  </a:lnTo>
                  <a:lnTo>
                    <a:pt x="55" y="88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8" name="Line 70"/>
            <p:cNvSpPr>
              <a:spLocks noChangeShapeType="1"/>
            </p:cNvSpPr>
            <p:nvPr/>
          </p:nvSpPr>
          <p:spPr bwMode="auto">
            <a:xfrm>
              <a:off x="4312" y="2837"/>
              <a:ext cx="97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09" name="Line 71"/>
            <p:cNvSpPr>
              <a:spLocks noChangeShapeType="1"/>
            </p:cNvSpPr>
            <p:nvPr/>
          </p:nvSpPr>
          <p:spPr bwMode="auto">
            <a:xfrm>
              <a:off x="4316" y="2931"/>
              <a:ext cx="92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0" name="Line 72"/>
            <p:cNvSpPr>
              <a:spLocks noChangeShapeType="1"/>
            </p:cNvSpPr>
            <p:nvPr/>
          </p:nvSpPr>
          <p:spPr bwMode="auto">
            <a:xfrm>
              <a:off x="4412" y="2837"/>
              <a:ext cx="1" cy="96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1" name="Line 73"/>
            <p:cNvSpPr>
              <a:spLocks noChangeShapeType="1"/>
            </p:cNvSpPr>
            <p:nvPr/>
          </p:nvSpPr>
          <p:spPr bwMode="auto">
            <a:xfrm flipH="1">
              <a:off x="4201" y="2882"/>
              <a:ext cx="61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2" name="Line 74"/>
            <p:cNvSpPr>
              <a:spLocks noChangeShapeType="1"/>
            </p:cNvSpPr>
            <p:nvPr/>
          </p:nvSpPr>
          <p:spPr bwMode="auto">
            <a:xfrm>
              <a:off x="4416" y="2851"/>
              <a:ext cx="6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3" name="Line 75"/>
            <p:cNvSpPr>
              <a:spLocks noChangeShapeType="1"/>
            </p:cNvSpPr>
            <p:nvPr/>
          </p:nvSpPr>
          <p:spPr bwMode="auto">
            <a:xfrm>
              <a:off x="4413" y="2921"/>
              <a:ext cx="64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4" name="Line 76"/>
            <p:cNvSpPr>
              <a:spLocks noChangeShapeType="1"/>
            </p:cNvSpPr>
            <p:nvPr/>
          </p:nvSpPr>
          <p:spPr bwMode="auto">
            <a:xfrm flipV="1">
              <a:off x="4533" y="2731"/>
              <a:ext cx="1" cy="9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5" name="Line 77"/>
            <p:cNvSpPr>
              <a:spLocks noChangeShapeType="1"/>
            </p:cNvSpPr>
            <p:nvPr/>
          </p:nvSpPr>
          <p:spPr bwMode="auto">
            <a:xfrm flipV="1">
              <a:off x="4197" y="2431"/>
              <a:ext cx="1" cy="362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6" name="Freeform 78"/>
            <p:cNvSpPr>
              <a:spLocks/>
            </p:cNvSpPr>
            <p:nvPr/>
          </p:nvSpPr>
          <p:spPr bwMode="auto">
            <a:xfrm>
              <a:off x="3217" y="2840"/>
              <a:ext cx="23" cy="56"/>
            </a:xfrm>
            <a:custGeom>
              <a:avLst/>
              <a:gdLst>
                <a:gd name="T0" fmla="*/ 0 w 23"/>
                <a:gd name="T1" fmla="*/ 0 h 56"/>
                <a:gd name="T2" fmla="*/ 2 w 23"/>
                <a:gd name="T3" fmla="*/ 15 h 56"/>
                <a:gd name="T4" fmla="*/ 7 w 23"/>
                <a:gd name="T5" fmla="*/ 29 h 56"/>
                <a:gd name="T6" fmla="*/ 13 w 23"/>
                <a:gd name="T7" fmla="*/ 44 h 56"/>
                <a:gd name="T8" fmla="*/ 23 w 23"/>
                <a:gd name="T9" fmla="*/ 56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56"/>
                <a:gd name="T17" fmla="*/ 23 w 23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56">
                  <a:moveTo>
                    <a:pt x="0" y="0"/>
                  </a:moveTo>
                  <a:lnTo>
                    <a:pt x="2" y="15"/>
                  </a:lnTo>
                  <a:lnTo>
                    <a:pt x="7" y="29"/>
                  </a:lnTo>
                  <a:lnTo>
                    <a:pt x="13" y="44"/>
                  </a:lnTo>
                  <a:lnTo>
                    <a:pt x="23" y="56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7" name="Freeform 79"/>
            <p:cNvSpPr>
              <a:spLocks/>
            </p:cNvSpPr>
            <p:nvPr/>
          </p:nvSpPr>
          <p:spPr bwMode="auto">
            <a:xfrm>
              <a:off x="3077" y="2843"/>
              <a:ext cx="161" cy="53"/>
            </a:xfrm>
            <a:custGeom>
              <a:avLst/>
              <a:gdLst>
                <a:gd name="T0" fmla="*/ 0 w 161"/>
                <a:gd name="T1" fmla="*/ 0 h 53"/>
                <a:gd name="T2" fmla="*/ 13 w 161"/>
                <a:gd name="T3" fmla="*/ 10 h 53"/>
                <a:gd name="T4" fmla="*/ 28 w 161"/>
                <a:gd name="T5" fmla="*/ 19 h 53"/>
                <a:gd name="T6" fmla="*/ 44 w 161"/>
                <a:gd name="T7" fmla="*/ 27 h 53"/>
                <a:gd name="T8" fmla="*/ 61 w 161"/>
                <a:gd name="T9" fmla="*/ 35 h 53"/>
                <a:gd name="T10" fmla="*/ 79 w 161"/>
                <a:gd name="T11" fmla="*/ 41 h 53"/>
                <a:gd name="T12" fmla="*/ 99 w 161"/>
                <a:gd name="T13" fmla="*/ 46 h 53"/>
                <a:gd name="T14" fmla="*/ 119 w 161"/>
                <a:gd name="T15" fmla="*/ 50 h 53"/>
                <a:gd name="T16" fmla="*/ 140 w 161"/>
                <a:gd name="T17" fmla="*/ 52 h 53"/>
                <a:gd name="T18" fmla="*/ 161 w 161"/>
                <a:gd name="T19" fmla="*/ 53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53"/>
                <a:gd name="T32" fmla="*/ 161 w 161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53">
                  <a:moveTo>
                    <a:pt x="0" y="0"/>
                  </a:moveTo>
                  <a:lnTo>
                    <a:pt x="13" y="10"/>
                  </a:lnTo>
                  <a:lnTo>
                    <a:pt x="28" y="19"/>
                  </a:lnTo>
                  <a:lnTo>
                    <a:pt x="44" y="27"/>
                  </a:lnTo>
                  <a:lnTo>
                    <a:pt x="61" y="35"/>
                  </a:lnTo>
                  <a:lnTo>
                    <a:pt x="79" y="41"/>
                  </a:lnTo>
                  <a:lnTo>
                    <a:pt x="99" y="46"/>
                  </a:lnTo>
                  <a:lnTo>
                    <a:pt x="119" y="50"/>
                  </a:lnTo>
                  <a:lnTo>
                    <a:pt x="140" y="52"/>
                  </a:lnTo>
                  <a:lnTo>
                    <a:pt x="161" y="53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8" name="Freeform 80"/>
            <p:cNvSpPr>
              <a:spLocks/>
            </p:cNvSpPr>
            <p:nvPr/>
          </p:nvSpPr>
          <p:spPr bwMode="auto">
            <a:xfrm>
              <a:off x="3216" y="2781"/>
              <a:ext cx="21" cy="56"/>
            </a:xfrm>
            <a:custGeom>
              <a:avLst/>
              <a:gdLst>
                <a:gd name="T0" fmla="*/ 0 w 21"/>
                <a:gd name="T1" fmla="*/ 56 h 56"/>
                <a:gd name="T2" fmla="*/ 2 w 21"/>
                <a:gd name="T3" fmla="*/ 41 h 56"/>
                <a:gd name="T4" fmla="*/ 6 w 21"/>
                <a:gd name="T5" fmla="*/ 27 h 56"/>
                <a:gd name="T6" fmla="*/ 12 w 21"/>
                <a:gd name="T7" fmla="*/ 12 h 56"/>
                <a:gd name="T8" fmla="*/ 21 w 21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56"/>
                <a:gd name="T17" fmla="*/ 21 w 21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56">
                  <a:moveTo>
                    <a:pt x="0" y="56"/>
                  </a:moveTo>
                  <a:lnTo>
                    <a:pt x="2" y="41"/>
                  </a:lnTo>
                  <a:lnTo>
                    <a:pt x="6" y="27"/>
                  </a:lnTo>
                  <a:lnTo>
                    <a:pt x="12" y="12"/>
                  </a:lnTo>
                  <a:lnTo>
                    <a:pt x="21" y="0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19" name="Freeform 81"/>
            <p:cNvSpPr>
              <a:spLocks/>
            </p:cNvSpPr>
            <p:nvPr/>
          </p:nvSpPr>
          <p:spPr bwMode="auto">
            <a:xfrm>
              <a:off x="3075" y="2782"/>
              <a:ext cx="159" cy="53"/>
            </a:xfrm>
            <a:custGeom>
              <a:avLst/>
              <a:gdLst>
                <a:gd name="T0" fmla="*/ 0 w 159"/>
                <a:gd name="T1" fmla="*/ 53 h 53"/>
                <a:gd name="T2" fmla="*/ 12 w 159"/>
                <a:gd name="T3" fmla="*/ 43 h 53"/>
                <a:gd name="T4" fmla="*/ 26 w 159"/>
                <a:gd name="T5" fmla="*/ 34 h 53"/>
                <a:gd name="T6" fmla="*/ 42 w 159"/>
                <a:gd name="T7" fmla="*/ 26 h 53"/>
                <a:gd name="T8" fmla="*/ 59 w 159"/>
                <a:gd name="T9" fmla="*/ 17 h 53"/>
                <a:gd name="T10" fmla="*/ 78 w 159"/>
                <a:gd name="T11" fmla="*/ 12 h 53"/>
                <a:gd name="T12" fmla="*/ 97 w 159"/>
                <a:gd name="T13" fmla="*/ 7 h 53"/>
                <a:gd name="T14" fmla="*/ 117 w 159"/>
                <a:gd name="T15" fmla="*/ 3 h 53"/>
                <a:gd name="T16" fmla="*/ 138 w 159"/>
                <a:gd name="T17" fmla="*/ 1 h 53"/>
                <a:gd name="T18" fmla="*/ 159 w 159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9"/>
                <a:gd name="T31" fmla="*/ 0 h 53"/>
                <a:gd name="T32" fmla="*/ 159 w 159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9" h="53">
                  <a:moveTo>
                    <a:pt x="0" y="53"/>
                  </a:moveTo>
                  <a:lnTo>
                    <a:pt x="12" y="43"/>
                  </a:lnTo>
                  <a:lnTo>
                    <a:pt x="26" y="34"/>
                  </a:lnTo>
                  <a:lnTo>
                    <a:pt x="42" y="26"/>
                  </a:lnTo>
                  <a:lnTo>
                    <a:pt x="59" y="17"/>
                  </a:lnTo>
                  <a:lnTo>
                    <a:pt x="78" y="12"/>
                  </a:lnTo>
                  <a:lnTo>
                    <a:pt x="97" y="7"/>
                  </a:lnTo>
                  <a:lnTo>
                    <a:pt x="117" y="3"/>
                  </a:lnTo>
                  <a:lnTo>
                    <a:pt x="138" y="1"/>
                  </a:lnTo>
                  <a:lnTo>
                    <a:pt x="159" y="0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0" name="Line 82"/>
            <p:cNvSpPr>
              <a:spLocks noChangeShapeType="1"/>
            </p:cNvSpPr>
            <p:nvPr/>
          </p:nvSpPr>
          <p:spPr bwMode="auto">
            <a:xfrm flipH="1">
              <a:off x="3232" y="2877"/>
              <a:ext cx="66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1" name="Line 83"/>
            <p:cNvSpPr>
              <a:spLocks noChangeShapeType="1"/>
            </p:cNvSpPr>
            <p:nvPr/>
          </p:nvSpPr>
          <p:spPr bwMode="auto">
            <a:xfrm flipH="1">
              <a:off x="3232" y="2793"/>
              <a:ext cx="75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2" name="Line 84"/>
            <p:cNvSpPr>
              <a:spLocks noChangeShapeType="1"/>
            </p:cNvSpPr>
            <p:nvPr/>
          </p:nvSpPr>
          <p:spPr bwMode="auto">
            <a:xfrm flipH="1">
              <a:off x="3029" y="2840"/>
              <a:ext cx="42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3" name="Freeform 85"/>
            <p:cNvSpPr>
              <a:spLocks/>
            </p:cNvSpPr>
            <p:nvPr/>
          </p:nvSpPr>
          <p:spPr bwMode="auto">
            <a:xfrm>
              <a:off x="3648" y="2564"/>
              <a:ext cx="73" cy="20"/>
            </a:xfrm>
            <a:custGeom>
              <a:avLst/>
              <a:gdLst>
                <a:gd name="T0" fmla="*/ 0 w 73"/>
                <a:gd name="T1" fmla="*/ 20 h 20"/>
                <a:gd name="T2" fmla="*/ 19 w 73"/>
                <a:gd name="T3" fmla="*/ 18 h 20"/>
                <a:gd name="T4" fmla="*/ 38 w 73"/>
                <a:gd name="T5" fmla="*/ 13 h 20"/>
                <a:gd name="T6" fmla="*/ 55 w 73"/>
                <a:gd name="T7" fmla="*/ 8 h 20"/>
                <a:gd name="T8" fmla="*/ 73 w 73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20"/>
                <a:gd name="T17" fmla="*/ 73 w 7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20">
                  <a:moveTo>
                    <a:pt x="0" y="20"/>
                  </a:moveTo>
                  <a:lnTo>
                    <a:pt x="19" y="18"/>
                  </a:lnTo>
                  <a:lnTo>
                    <a:pt x="38" y="13"/>
                  </a:lnTo>
                  <a:lnTo>
                    <a:pt x="55" y="8"/>
                  </a:lnTo>
                  <a:lnTo>
                    <a:pt x="73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4" name="Freeform 86"/>
            <p:cNvSpPr>
              <a:spLocks/>
            </p:cNvSpPr>
            <p:nvPr/>
          </p:nvSpPr>
          <p:spPr bwMode="auto">
            <a:xfrm>
              <a:off x="3651" y="2567"/>
              <a:ext cx="68" cy="135"/>
            </a:xfrm>
            <a:custGeom>
              <a:avLst/>
              <a:gdLst>
                <a:gd name="T0" fmla="*/ 0 w 68"/>
                <a:gd name="T1" fmla="*/ 135 h 135"/>
                <a:gd name="T2" fmla="*/ 13 w 68"/>
                <a:gd name="T3" fmla="*/ 125 h 135"/>
                <a:gd name="T4" fmla="*/ 25 w 68"/>
                <a:gd name="T5" fmla="*/ 113 h 135"/>
                <a:gd name="T6" fmla="*/ 36 w 68"/>
                <a:gd name="T7" fmla="*/ 99 h 135"/>
                <a:gd name="T8" fmla="*/ 45 w 68"/>
                <a:gd name="T9" fmla="*/ 85 h 135"/>
                <a:gd name="T10" fmla="*/ 52 w 68"/>
                <a:gd name="T11" fmla="*/ 69 h 135"/>
                <a:gd name="T12" fmla="*/ 60 w 68"/>
                <a:gd name="T13" fmla="*/ 53 h 135"/>
                <a:gd name="T14" fmla="*/ 63 w 68"/>
                <a:gd name="T15" fmla="*/ 35 h 135"/>
                <a:gd name="T16" fmla="*/ 67 w 68"/>
                <a:gd name="T17" fmla="*/ 18 h 135"/>
                <a:gd name="T18" fmla="*/ 68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0" y="135"/>
                  </a:moveTo>
                  <a:lnTo>
                    <a:pt x="13" y="125"/>
                  </a:lnTo>
                  <a:lnTo>
                    <a:pt x="25" y="113"/>
                  </a:lnTo>
                  <a:lnTo>
                    <a:pt x="36" y="99"/>
                  </a:lnTo>
                  <a:lnTo>
                    <a:pt x="45" y="85"/>
                  </a:lnTo>
                  <a:lnTo>
                    <a:pt x="52" y="69"/>
                  </a:lnTo>
                  <a:lnTo>
                    <a:pt x="60" y="53"/>
                  </a:lnTo>
                  <a:lnTo>
                    <a:pt x="63" y="35"/>
                  </a:lnTo>
                  <a:lnTo>
                    <a:pt x="67" y="18"/>
                  </a:lnTo>
                  <a:lnTo>
                    <a:pt x="68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5" name="Freeform 87"/>
            <p:cNvSpPr>
              <a:spLocks/>
            </p:cNvSpPr>
            <p:nvPr/>
          </p:nvSpPr>
          <p:spPr bwMode="auto">
            <a:xfrm>
              <a:off x="3574" y="2566"/>
              <a:ext cx="71" cy="18"/>
            </a:xfrm>
            <a:custGeom>
              <a:avLst/>
              <a:gdLst>
                <a:gd name="T0" fmla="*/ 71 w 71"/>
                <a:gd name="T1" fmla="*/ 18 h 18"/>
                <a:gd name="T2" fmla="*/ 51 w 71"/>
                <a:gd name="T3" fmla="*/ 16 h 18"/>
                <a:gd name="T4" fmla="*/ 33 w 71"/>
                <a:gd name="T5" fmla="*/ 12 h 18"/>
                <a:gd name="T6" fmla="*/ 16 w 71"/>
                <a:gd name="T7" fmla="*/ 7 h 18"/>
                <a:gd name="T8" fmla="*/ 0 w 71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8"/>
                <a:gd name="T17" fmla="*/ 71 w 7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8">
                  <a:moveTo>
                    <a:pt x="71" y="18"/>
                  </a:moveTo>
                  <a:lnTo>
                    <a:pt x="51" y="16"/>
                  </a:lnTo>
                  <a:lnTo>
                    <a:pt x="33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6" name="Freeform 88"/>
            <p:cNvSpPr>
              <a:spLocks/>
            </p:cNvSpPr>
            <p:nvPr/>
          </p:nvSpPr>
          <p:spPr bwMode="auto">
            <a:xfrm>
              <a:off x="3574" y="2570"/>
              <a:ext cx="68" cy="135"/>
            </a:xfrm>
            <a:custGeom>
              <a:avLst/>
              <a:gdLst>
                <a:gd name="T0" fmla="*/ 68 w 68"/>
                <a:gd name="T1" fmla="*/ 135 h 135"/>
                <a:gd name="T2" fmla="*/ 55 w 68"/>
                <a:gd name="T3" fmla="*/ 125 h 135"/>
                <a:gd name="T4" fmla="*/ 43 w 68"/>
                <a:gd name="T5" fmla="*/ 113 h 135"/>
                <a:gd name="T6" fmla="*/ 32 w 68"/>
                <a:gd name="T7" fmla="*/ 99 h 135"/>
                <a:gd name="T8" fmla="*/ 23 w 68"/>
                <a:gd name="T9" fmla="*/ 85 h 135"/>
                <a:gd name="T10" fmla="*/ 16 w 68"/>
                <a:gd name="T11" fmla="*/ 69 h 135"/>
                <a:gd name="T12" fmla="*/ 8 w 68"/>
                <a:gd name="T13" fmla="*/ 53 h 135"/>
                <a:gd name="T14" fmla="*/ 5 w 68"/>
                <a:gd name="T15" fmla="*/ 35 h 135"/>
                <a:gd name="T16" fmla="*/ 1 w 68"/>
                <a:gd name="T17" fmla="*/ 18 h 135"/>
                <a:gd name="T18" fmla="*/ 0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68" y="135"/>
                  </a:moveTo>
                  <a:lnTo>
                    <a:pt x="55" y="125"/>
                  </a:lnTo>
                  <a:lnTo>
                    <a:pt x="43" y="113"/>
                  </a:lnTo>
                  <a:lnTo>
                    <a:pt x="32" y="99"/>
                  </a:lnTo>
                  <a:lnTo>
                    <a:pt x="23" y="85"/>
                  </a:lnTo>
                  <a:lnTo>
                    <a:pt x="16" y="69"/>
                  </a:lnTo>
                  <a:lnTo>
                    <a:pt x="8" y="53"/>
                  </a:lnTo>
                  <a:lnTo>
                    <a:pt x="5" y="35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7" name="Line 89"/>
            <p:cNvSpPr>
              <a:spLocks noChangeShapeType="1"/>
            </p:cNvSpPr>
            <p:nvPr/>
          </p:nvSpPr>
          <p:spPr bwMode="auto">
            <a:xfrm>
              <a:off x="3696" y="2514"/>
              <a:ext cx="1" cy="57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8" name="Line 90"/>
            <p:cNvSpPr>
              <a:spLocks noChangeShapeType="1"/>
            </p:cNvSpPr>
            <p:nvPr/>
          </p:nvSpPr>
          <p:spPr bwMode="auto">
            <a:xfrm>
              <a:off x="3590" y="2507"/>
              <a:ext cx="1" cy="64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29" name="Line 91"/>
            <p:cNvSpPr>
              <a:spLocks noChangeShapeType="1"/>
            </p:cNvSpPr>
            <p:nvPr/>
          </p:nvSpPr>
          <p:spPr bwMode="auto">
            <a:xfrm>
              <a:off x="3648" y="2708"/>
              <a:ext cx="1" cy="36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0" name="Freeform 92"/>
            <p:cNvSpPr>
              <a:spLocks/>
            </p:cNvSpPr>
            <p:nvPr/>
          </p:nvSpPr>
          <p:spPr bwMode="auto">
            <a:xfrm>
              <a:off x="3650" y="2531"/>
              <a:ext cx="72" cy="19"/>
            </a:xfrm>
            <a:custGeom>
              <a:avLst/>
              <a:gdLst>
                <a:gd name="T0" fmla="*/ 0 w 72"/>
                <a:gd name="T1" fmla="*/ 19 h 19"/>
                <a:gd name="T2" fmla="*/ 20 w 72"/>
                <a:gd name="T3" fmla="*/ 17 h 19"/>
                <a:gd name="T4" fmla="*/ 38 w 72"/>
                <a:gd name="T5" fmla="*/ 12 h 19"/>
                <a:gd name="T6" fmla="*/ 56 w 72"/>
                <a:gd name="T7" fmla="*/ 7 h 19"/>
                <a:gd name="T8" fmla="*/ 72 w 72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9"/>
                <a:gd name="T17" fmla="*/ 72 w 7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9">
                  <a:moveTo>
                    <a:pt x="0" y="19"/>
                  </a:moveTo>
                  <a:lnTo>
                    <a:pt x="20" y="17"/>
                  </a:lnTo>
                  <a:lnTo>
                    <a:pt x="38" y="12"/>
                  </a:lnTo>
                  <a:lnTo>
                    <a:pt x="56" y="7"/>
                  </a:lnTo>
                  <a:lnTo>
                    <a:pt x="72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1" name="Freeform 93"/>
            <p:cNvSpPr>
              <a:spLocks/>
            </p:cNvSpPr>
            <p:nvPr/>
          </p:nvSpPr>
          <p:spPr bwMode="auto">
            <a:xfrm>
              <a:off x="3575" y="2533"/>
              <a:ext cx="73" cy="19"/>
            </a:xfrm>
            <a:custGeom>
              <a:avLst/>
              <a:gdLst>
                <a:gd name="T0" fmla="*/ 73 w 73"/>
                <a:gd name="T1" fmla="*/ 19 h 19"/>
                <a:gd name="T2" fmla="*/ 53 w 73"/>
                <a:gd name="T3" fmla="*/ 17 h 19"/>
                <a:gd name="T4" fmla="*/ 34 w 73"/>
                <a:gd name="T5" fmla="*/ 12 h 19"/>
                <a:gd name="T6" fmla="*/ 17 w 73"/>
                <a:gd name="T7" fmla="*/ 7 h 19"/>
                <a:gd name="T8" fmla="*/ 0 w 73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19"/>
                <a:gd name="T17" fmla="*/ 73 w 73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19">
                  <a:moveTo>
                    <a:pt x="73" y="19"/>
                  </a:moveTo>
                  <a:lnTo>
                    <a:pt x="53" y="17"/>
                  </a:lnTo>
                  <a:lnTo>
                    <a:pt x="34" y="12"/>
                  </a:lnTo>
                  <a:lnTo>
                    <a:pt x="17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2" name="Line 94"/>
            <p:cNvSpPr>
              <a:spLocks noChangeShapeType="1"/>
            </p:cNvSpPr>
            <p:nvPr/>
          </p:nvSpPr>
          <p:spPr bwMode="auto">
            <a:xfrm>
              <a:off x="3550" y="2479"/>
              <a:ext cx="140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3" name="Line 95"/>
            <p:cNvSpPr>
              <a:spLocks noChangeShapeType="1"/>
            </p:cNvSpPr>
            <p:nvPr/>
          </p:nvSpPr>
          <p:spPr bwMode="auto">
            <a:xfrm flipH="1" flipV="1">
              <a:off x="3588" y="2265"/>
              <a:ext cx="2" cy="24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4" name="Freeform 96"/>
            <p:cNvSpPr>
              <a:spLocks/>
            </p:cNvSpPr>
            <p:nvPr/>
          </p:nvSpPr>
          <p:spPr bwMode="auto">
            <a:xfrm>
              <a:off x="3558" y="2384"/>
              <a:ext cx="61" cy="50"/>
            </a:xfrm>
            <a:custGeom>
              <a:avLst/>
              <a:gdLst>
                <a:gd name="T0" fmla="*/ 61 w 61"/>
                <a:gd name="T1" fmla="*/ 25 h 50"/>
                <a:gd name="T2" fmla="*/ 60 w 61"/>
                <a:gd name="T3" fmla="*/ 32 h 50"/>
                <a:gd name="T4" fmla="*/ 56 w 61"/>
                <a:gd name="T5" fmla="*/ 39 h 50"/>
                <a:gd name="T6" fmla="*/ 50 w 61"/>
                <a:gd name="T7" fmla="*/ 44 h 50"/>
                <a:gd name="T8" fmla="*/ 43 w 61"/>
                <a:gd name="T9" fmla="*/ 48 h 50"/>
                <a:gd name="T10" fmla="*/ 35 w 61"/>
                <a:gd name="T11" fmla="*/ 50 h 50"/>
                <a:gd name="T12" fmla="*/ 26 w 61"/>
                <a:gd name="T13" fmla="*/ 50 h 50"/>
                <a:gd name="T14" fmla="*/ 18 w 61"/>
                <a:gd name="T15" fmla="*/ 48 h 50"/>
                <a:gd name="T16" fmla="*/ 11 w 61"/>
                <a:gd name="T17" fmla="*/ 44 h 50"/>
                <a:gd name="T18" fmla="*/ 5 w 61"/>
                <a:gd name="T19" fmla="*/ 39 h 50"/>
                <a:gd name="T20" fmla="*/ 1 w 61"/>
                <a:gd name="T21" fmla="*/ 32 h 50"/>
                <a:gd name="T22" fmla="*/ 0 w 61"/>
                <a:gd name="T23" fmla="*/ 25 h 50"/>
                <a:gd name="T24" fmla="*/ 1 w 61"/>
                <a:gd name="T25" fmla="*/ 18 h 50"/>
                <a:gd name="T26" fmla="*/ 5 w 61"/>
                <a:gd name="T27" fmla="*/ 12 h 50"/>
                <a:gd name="T28" fmla="*/ 11 w 61"/>
                <a:gd name="T29" fmla="*/ 7 h 50"/>
                <a:gd name="T30" fmla="*/ 18 w 61"/>
                <a:gd name="T31" fmla="*/ 3 h 50"/>
                <a:gd name="T32" fmla="*/ 26 w 61"/>
                <a:gd name="T33" fmla="*/ 0 h 50"/>
                <a:gd name="T34" fmla="*/ 35 w 61"/>
                <a:gd name="T35" fmla="*/ 0 h 50"/>
                <a:gd name="T36" fmla="*/ 43 w 61"/>
                <a:gd name="T37" fmla="*/ 3 h 50"/>
                <a:gd name="T38" fmla="*/ 50 w 61"/>
                <a:gd name="T39" fmla="*/ 7 h 50"/>
                <a:gd name="T40" fmla="*/ 56 w 61"/>
                <a:gd name="T41" fmla="*/ 12 h 50"/>
                <a:gd name="T42" fmla="*/ 60 w 61"/>
                <a:gd name="T43" fmla="*/ 18 h 50"/>
                <a:gd name="T44" fmla="*/ 61 w 61"/>
                <a:gd name="T45" fmla="*/ 25 h 50"/>
                <a:gd name="T46" fmla="*/ 61 w 61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"/>
                <a:gd name="T73" fmla="*/ 0 h 50"/>
                <a:gd name="T74" fmla="*/ 61 w 61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" h="50">
                  <a:moveTo>
                    <a:pt x="61" y="25"/>
                  </a:moveTo>
                  <a:lnTo>
                    <a:pt x="60" y="32"/>
                  </a:lnTo>
                  <a:lnTo>
                    <a:pt x="56" y="39"/>
                  </a:lnTo>
                  <a:lnTo>
                    <a:pt x="50" y="44"/>
                  </a:lnTo>
                  <a:lnTo>
                    <a:pt x="43" y="48"/>
                  </a:lnTo>
                  <a:lnTo>
                    <a:pt x="35" y="50"/>
                  </a:lnTo>
                  <a:lnTo>
                    <a:pt x="26" y="50"/>
                  </a:lnTo>
                  <a:lnTo>
                    <a:pt x="18" y="48"/>
                  </a:lnTo>
                  <a:lnTo>
                    <a:pt x="11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1" y="7"/>
                  </a:lnTo>
                  <a:lnTo>
                    <a:pt x="18" y="3"/>
                  </a:lnTo>
                  <a:lnTo>
                    <a:pt x="26" y="0"/>
                  </a:lnTo>
                  <a:lnTo>
                    <a:pt x="35" y="0"/>
                  </a:lnTo>
                  <a:lnTo>
                    <a:pt x="43" y="3"/>
                  </a:lnTo>
                  <a:lnTo>
                    <a:pt x="50" y="7"/>
                  </a:lnTo>
                  <a:lnTo>
                    <a:pt x="56" y="12"/>
                  </a:lnTo>
                  <a:lnTo>
                    <a:pt x="60" y="18"/>
                  </a:lnTo>
                  <a:lnTo>
                    <a:pt x="61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5" name="Freeform 97"/>
            <p:cNvSpPr>
              <a:spLocks/>
            </p:cNvSpPr>
            <p:nvPr/>
          </p:nvSpPr>
          <p:spPr bwMode="auto">
            <a:xfrm>
              <a:off x="3558" y="2384"/>
              <a:ext cx="61" cy="50"/>
            </a:xfrm>
            <a:custGeom>
              <a:avLst/>
              <a:gdLst>
                <a:gd name="T0" fmla="*/ 61 w 61"/>
                <a:gd name="T1" fmla="*/ 25 h 50"/>
                <a:gd name="T2" fmla="*/ 60 w 61"/>
                <a:gd name="T3" fmla="*/ 32 h 50"/>
                <a:gd name="T4" fmla="*/ 56 w 61"/>
                <a:gd name="T5" fmla="*/ 39 h 50"/>
                <a:gd name="T6" fmla="*/ 50 w 61"/>
                <a:gd name="T7" fmla="*/ 44 h 50"/>
                <a:gd name="T8" fmla="*/ 43 w 61"/>
                <a:gd name="T9" fmla="*/ 48 h 50"/>
                <a:gd name="T10" fmla="*/ 35 w 61"/>
                <a:gd name="T11" fmla="*/ 50 h 50"/>
                <a:gd name="T12" fmla="*/ 26 w 61"/>
                <a:gd name="T13" fmla="*/ 50 h 50"/>
                <a:gd name="T14" fmla="*/ 18 w 61"/>
                <a:gd name="T15" fmla="*/ 48 h 50"/>
                <a:gd name="T16" fmla="*/ 11 w 61"/>
                <a:gd name="T17" fmla="*/ 44 h 50"/>
                <a:gd name="T18" fmla="*/ 5 w 61"/>
                <a:gd name="T19" fmla="*/ 39 h 50"/>
                <a:gd name="T20" fmla="*/ 1 w 61"/>
                <a:gd name="T21" fmla="*/ 32 h 50"/>
                <a:gd name="T22" fmla="*/ 0 w 61"/>
                <a:gd name="T23" fmla="*/ 25 h 50"/>
                <a:gd name="T24" fmla="*/ 1 w 61"/>
                <a:gd name="T25" fmla="*/ 18 h 50"/>
                <a:gd name="T26" fmla="*/ 5 w 61"/>
                <a:gd name="T27" fmla="*/ 12 h 50"/>
                <a:gd name="T28" fmla="*/ 11 w 61"/>
                <a:gd name="T29" fmla="*/ 7 h 50"/>
                <a:gd name="T30" fmla="*/ 18 w 61"/>
                <a:gd name="T31" fmla="*/ 3 h 50"/>
                <a:gd name="T32" fmla="*/ 26 w 61"/>
                <a:gd name="T33" fmla="*/ 0 h 50"/>
                <a:gd name="T34" fmla="*/ 35 w 61"/>
                <a:gd name="T35" fmla="*/ 0 h 50"/>
                <a:gd name="T36" fmla="*/ 43 w 61"/>
                <a:gd name="T37" fmla="*/ 3 h 50"/>
                <a:gd name="T38" fmla="*/ 50 w 61"/>
                <a:gd name="T39" fmla="*/ 7 h 50"/>
                <a:gd name="T40" fmla="*/ 56 w 61"/>
                <a:gd name="T41" fmla="*/ 12 h 50"/>
                <a:gd name="T42" fmla="*/ 60 w 61"/>
                <a:gd name="T43" fmla="*/ 18 h 50"/>
                <a:gd name="T44" fmla="*/ 61 w 61"/>
                <a:gd name="T45" fmla="*/ 25 h 50"/>
                <a:gd name="T46" fmla="*/ 61 w 61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"/>
                <a:gd name="T73" fmla="*/ 0 h 50"/>
                <a:gd name="T74" fmla="*/ 61 w 61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" h="50">
                  <a:moveTo>
                    <a:pt x="61" y="25"/>
                  </a:moveTo>
                  <a:lnTo>
                    <a:pt x="60" y="32"/>
                  </a:lnTo>
                  <a:lnTo>
                    <a:pt x="56" y="39"/>
                  </a:lnTo>
                  <a:lnTo>
                    <a:pt x="50" y="44"/>
                  </a:lnTo>
                  <a:lnTo>
                    <a:pt x="43" y="48"/>
                  </a:lnTo>
                  <a:lnTo>
                    <a:pt x="35" y="50"/>
                  </a:lnTo>
                  <a:lnTo>
                    <a:pt x="26" y="50"/>
                  </a:lnTo>
                  <a:lnTo>
                    <a:pt x="18" y="48"/>
                  </a:lnTo>
                  <a:lnTo>
                    <a:pt x="11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1" y="7"/>
                  </a:lnTo>
                  <a:lnTo>
                    <a:pt x="18" y="3"/>
                  </a:lnTo>
                  <a:lnTo>
                    <a:pt x="26" y="0"/>
                  </a:lnTo>
                  <a:lnTo>
                    <a:pt x="35" y="0"/>
                  </a:lnTo>
                  <a:lnTo>
                    <a:pt x="43" y="3"/>
                  </a:lnTo>
                  <a:lnTo>
                    <a:pt x="50" y="7"/>
                  </a:lnTo>
                  <a:lnTo>
                    <a:pt x="56" y="12"/>
                  </a:lnTo>
                  <a:lnTo>
                    <a:pt x="60" y="18"/>
                  </a:lnTo>
                  <a:lnTo>
                    <a:pt x="61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6" name="Freeform 98"/>
            <p:cNvSpPr>
              <a:spLocks/>
            </p:cNvSpPr>
            <p:nvPr/>
          </p:nvSpPr>
          <p:spPr bwMode="auto">
            <a:xfrm>
              <a:off x="3658" y="2447"/>
              <a:ext cx="59" cy="50"/>
            </a:xfrm>
            <a:custGeom>
              <a:avLst/>
              <a:gdLst>
                <a:gd name="T0" fmla="*/ 59 w 59"/>
                <a:gd name="T1" fmla="*/ 25 h 50"/>
                <a:gd name="T2" fmla="*/ 58 w 59"/>
                <a:gd name="T3" fmla="*/ 32 h 50"/>
                <a:gd name="T4" fmla="*/ 54 w 59"/>
                <a:gd name="T5" fmla="*/ 39 h 50"/>
                <a:gd name="T6" fmla="*/ 49 w 59"/>
                <a:gd name="T7" fmla="*/ 44 h 50"/>
                <a:gd name="T8" fmla="*/ 42 w 59"/>
                <a:gd name="T9" fmla="*/ 48 h 50"/>
                <a:gd name="T10" fmla="*/ 33 w 59"/>
                <a:gd name="T11" fmla="*/ 50 h 50"/>
                <a:gd name="T12" fmla="*/ 26 w 59"/>
                <a:gd name="T13" fmla="*/ 50 h 50"/>
                <a:gd name="T14" fmla="*/ 17 w 59"/>
                <a:gd name="T15" fmla="*/ 48 h 50"/>
                <a:gd name="T16" fmla="*/ 9 w 59"/>
                <a:gd name="T17" fmla="*/ 44 h 50"/>
                <a:gd name="T18" fmla="*/ 5 w 59"/>
                <a:gd name="T19" fmla="*/ 39 h 50"/>
                <a:gd name="T20" fmla="*/ 1 w 59"/>
                <a:gd name="T21" fmla="*/ 32 h 50"/>
                <a:gd name="T22" fmla="*/ 0 w 59"/>
                <a:gd name="T23" fmla="*/ 25 h 50"/>
                <a:gd name="T24" fmla="*/ 1 w 59"/>
                <a:gd name="T25" fmla="*/ 18 h 50"/>
                <a:gd name="T26" fmla="*/ 5 w 59"/>
                <a:gd name="T27" fmla="*/ 12 h 50"/>
                <a:gd name="T28" fmla="*/ 9 w 59"/>
                <a:gd name="T29" fmla="*/ 7 h 50"/>
                <a:gd name="T30" fmla="*/ 17 w 59"/>
                <a:gd name="T31" fmla="*/ 2 h 50"/>
                <a:gd name="T32" fmla="*/ 26 w 59"/>
                <a:gd name="T33" fmla="*/ 0 h 50"/>
                <a:gd name="T34" fmla="*/ 33 w 59"/>
                <a:gd name="T35" fmla="*/ 0 h 50"/>
                <a:gd name="T36" fmla="*/ 42 w 59"/>
                <a:gd name="T37" fmla="*/ 2 h 50"/>
                <a:gd name="T38" fmla="*/ 49 w 59"/>
                <a:gd name="T39" fmla="*/ 7 h 50"/>
                <a:gd name="T40" fmla="*/ 54 w 59"/>
                <a:gd name="T41" fmla="*/ 12 h 50"/>
                <a:gd name="T42" fmla="*/ 58 w 59"/>
                <a:gd name="T43" fmla="*/ 18 h 50"/>
                <a:gd name="T44" fmla="*/ 59 w 59"/>
                <a:gd name="T45" fmla="*/ 25 h 50"/>
                <a:gd name="T46" fmla="*/ 59 w 59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9"/>
                <a:gd name="T73" fmla="*/ 0 h 50"/>
                <a:gd name="T74" fmla="*/ 59 w 59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9" h="50">
                  <a:moveTo>
                    <a:pt x="59" y="25"/>
                  </a:moveTo>
                  <a:lnTo>
                    <a:pt x="58" y="32"/>
                  </a:lnTo>
                  <a:lnTo>
                    <a:pt x="54" y="39"/>
                  </a:lnTo>
                  <a:lnTo>
                    <a:pt x="49" y="44"/>
                  </a:lnTo>
                  <a:lnTo>
                    <a:pt x="42" y="48"/>
                  </a:lnTo>
                  <a:lnTo>
                    <a:pt x="33" y="50"/>
                  </a:lnTo>
                  <a:lnTo>
                    <a:pt x="26" y="50"/>
                  </a:lnTo>
                  <a:lnTo>
                    <a:pt x="17" y="48"/>
                  </a:lnTo>
                  <a:lnTo>
                    <a:pt x="9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9" y="7"/>
                  </a:lnTo>
                  <a:lnTo>
                    <a:pt x="17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2" y="2"/>
                  </a:lnTo>
                  <a:lnTo>
                    <a:pt x="49" y="7"/>
                  </a:lnTo>
                  <a:lnTo>
                    <a:pt x="54" y="12"/>
                  </a:lnTo>
                  <a:lnTo>
                    <a:pt x="58" y="18"/>
                  </a:lnTo>
                  <a:lnTo>
                    <a:pt x="59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7" name="Freeform 99"/>
            <p:cNvSpPr>
              <a:spLocks/>
            </p:cNvSpPr>
            <p:nvPr/>
          </p:nvSpPr>
          <p:spPr bwMode="auto">
            <a:xfrm>
              <a:off x="3658" y="2447"/>
              <a:ext cx="59" cy="50"/>
            </a:xfrm>
            <a:custGeom>
              <a:avLst/>
              <a:gdLst>
                <a:gd name="T0" fmla="*/ 59 w 59"/>
                <a:gd name="T1" fmla="*/ 25 h 50"/>
                <a:gd name="T2" fmla="*/ 58 w 59"/>
                <a:gd name="T3" fmla="*/ 32 h 50"/>
                <a:gd name="T4" fmla="*/ 54 w 59"/>
                <a:gd name="T5" fmla="*/ 39 h 50"/>
                <a:gd name="T6" fmla="*/ 49 w 59"/>
                <a:gd name="T7" fmla="*/ 44 h 50"/>
                <a:gd name="T8" fmla="*/ 42 w 59"/>
                <a:gd name="T9" fmla="*/ 48 h 50"/>
                <a:gd name="T10" fmla="*/ 33 w 59"/>
                <a:gd name="T11" fmla="*/ 50 h 50"/>
                <a:gd name="T12" fmla="*/ 26 w 59"/>
                <a:gd name="T13" fmla="*/ 50 h 50"/>
                <a:gd name="T14" fmla="*/ 17 w 59"/>
                <a:gd name="T15" fmla="*/ 48 h 50"/>
                <a:gd name="T16" fmla="*/ 9 w 59"/>
                <a:gd name="T17" fmla="*/ 44 h 50"/>
                <a:gd name="T18" fmla="*/ 5 w 59"/>
                <a:gd name="T19" fmla="*/ 39 h 50"/>
                <a:gd name="T20" fmla="*/ 1 w 59"/>
                <a:gd name="T21" fmla="*/ 32 h 50"/>
                <a:gd name="T22" fmla="*/ 0 w 59"/>
                <a:gd name="T23" fmla="*/ 25 h 50"/>
                <a:gd name="T24" fmla="*/ 1 w 59"/>
                <a:gd name="T25" fmla="*/ 18 h 50"/>
                <a:gd name="T26" fmla="*/ 5 w 59"/>
                <a:gd name="T27" fmla="*/ 12 h 50"/>
                <a:gd name="T28" fmla="*/ 9 w 59"/>
                <a:gd name="T29" fmla="*/ 7 h 50"/>
                <a:gd name="T30" fmla="*/ 17 w 59"/>
                <a:gd name="T31" fmla="*/ 2 h 50"/>
                <a:gd name="T32" fmla="*/ 26 w 59"/>
                <a:gd name="T33" fmla="*/ 0 h 50"/>
                <a:gd name="T34" fmla="*/ 33 w 59"/>
                <a:gd name="T35" fmla="*/ 0 h 50"/>
                <a:gd name="T36" fmla="*/ 42 w 59"/>
                <a:gd name="T37" fmla="*/ 2 h 50"/>
                <a:gd name="T38" fmla="*/ 49 w 59"/>
                <a:gd name="T39" fmla="*/ 7 h 50"/>
                <a:gd name="T40" fmla="*/ 54 w 59"/>
                <a:gd name="T41" fmla="*/ 12 h 50"/>
                <a:gd name="T42" fmla="*/ 58 w 59"/>
                <a:gd name="T43" fmla="*/ 18 h 50"/>
                <a:gd name="T44" fmla="*/ 59 w 59"/>
                <a:gd name="T45" fmla="*/ 25 h 50"/>
                <a:gd name="T46" fmla="*/ 59 w 59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9"/>
                <a:gd name="T73" fmla="*/ 0 h 50"/>
                <a:gd name="T74" fmla="*/ 59 w 59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9" h="50">
                  <a:moveTo>
                    <a:pt x="59" y="25"/>
                  </a:moveTo>
                  <a:lnTo>
                    <a:pt x="58" y="32"/>
                  </a:lnTo>
                  <a:lnTo>
                    <a:pt x="54" y="39"/>
                  </a:lnTo>
                  <a:lnTo>
                    <a:pt x="49" y="44"/>
                  </a:lnTo>
                  <a:lnTo>
                    <a:pt x="42" y="48"/>
                  </a:lnTo>
                  <a:lnTo>
                    <a:pt x="33" y="50"/>
                  </a:lnTo>
                  <a:lnTo>
                    <a:pt x="26" y="50"/>
                  </a:lnTo>
                  <a:lnTo>
                    <a:pt x="17" y="48"/>
                  </a:lnTo>
                  <a:lnTo>
                    <a:pt x="9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9" y="7"/>
                  </a:lnTo>
                  <a:lnTo>
                    <a:pt x="17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2" y="2"/>
                  </a:lnTo>
                  <a:lnTo>
                    <a:pt x="49" y="7"/>
                  </a:lnTo>
                  <a:lnTo>
                    <a:pt x="54" y="12"/>
                  </a:lnTo>
                  <a:lnTo>
                    <a:pt x="58" y="18"/>
                  </a:lnTo>
                  <a:lnTo>
                    <a:pt x="59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8" name="Freeform 100"/>
            <p:cNvSpPr>
              <a:spLocks/>
            </p:cNvSpPr>
            <p:nvPr/>
          </p:nvSpPr>
          <p:spPr bwMode="auto">
            <a:xfrm>
              <a:off x="3697" y="3010"/>
              <a:ext cx="72" cy="19"/>
            </a:xfrm>
            <a:custGeom>
              <a:avLst/>
              <a:gdLst>
                <a:gd name="T0" fmla="*/ 0 w 72"/>
                <a:gd name="T1" fmla="*/ 19 h 19"/>
                <a:gd name="T2" fmla="*/ 20 w 72"/>
                <a:gd name="T3" fmla="*/ 17 h 19"/>
                <a:gd name="T4" fmla="*/ 38 w 72"/>
                <a:gd name="T5" fmla="*/ 13 h 19"/>
                <a:gd name="T6" fmla="*/ 56 w 72"/>
                <a:gd name="T7" fmla="*/ 8 h 19"/>
                <a:gd name="T8" fmla="*/ 72 w 72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9"/>
                <a:gd name="T17" fmla="*/ 72 w 7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9">
                  <a:moveTo>
                    <a:pt x="0" y="19"/>
                  </a:moveTo>
                  <a:lnTo>
                    <a:pt x="20" y="17"/>
                  </a:lnTo>
                  <a:lnTo>
                    <a:pt x="38" y="13"/>
                  </a:lnTo>
                  <a:lnTo>
                    <a:pt x="56" y="8"/>
                  </a:lnTo>
                  <a:lnTo>
                    <a:pt x="72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39" name="Freeform 101"/>
            <p:cNvSpPr>
              <a:spLocks/>
            </p:cNvSpPr>
            <p:nvPr/>
          </p:nvSpPr>
          <p:spPr bwMode="auto">
            <a:xfrm>
              <a:off x="3701" y="3013"/>
              <a:ext cx="66" cy="135"/>
            </a:xfrm>
            <a:custGeom>
              <a:avLst/>
              <a:gdLst>
                <a:gd name="T0" fmla="*/ 0 w 66"/>
                <a:gd name="T1" fmla="*/ 135 h 135"/>
                <a:gd name="T2" fmla="*/ 12 w 66"/>
                <a:gd name="T3" fmla="*/ 124 h 135"/>
                <a:gd name="T4" fmla="*/ 23 w 66"/>
                <a:gd name="T5" fmla="*/ 112 h 135"/>
                <a:gd name="T6" fmla="*/ 34 w 66"/>
                <a:gd name="T7" fmla="*/ 99 h 135"/>
                <a:gd name="T8" fmla="*/ 43 w 66"/>
                <a:gd name="T9" fmla="*/ 83 h 135"/>
                <a:gd name="T10" fmla="*/ 52 w 66"/>
                <a:gd name="T11" fmla="*/ 68 h 135"/>
                <a:gd name="T12" fmla="*/ 58 w 66"/>
                <a:gd name="T13" fmla="*/ 52 h 135"/>
                <a:gd name="T14" fmla="*/ 62 w 66"/>
                <a:gd name="T15" fmla="*/ 35 h 135"/>
                <a:gd name="T16" fmla="*/ 65 w 66"/>
                <a:gd name="T17" fmla="*/ 17 h 135"/>
                <a:gd name="T18" fmla="*/ 66 w 66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135"/>
                <a:gd name="T32" fmla="*/ 66 w 66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135">
                  <a:moveTo>
                    <a:pt x="0" y="135"/>
                  </a:moveTo>
                  <a:lnTo>
                    <a:pt x="12" y="124"/>
                  </a:lnTo>
                  <a:lnTo>
                    <a:pt x="23" y="112"/>
                  </a:lnTo>
                  <a:lnTo>
                    <a:pt x="34" y="99"/>
                  </a:lnTo>
                  <a:lnTo>
                    <a:pt x="43" y="83"/>
                  </a:lnTo>
                  <a:lnTo>
                    <a:pt x="52" y="68"/>
                  </a:lnTo>
                  <a:lnTo>
                    <a:pt x="58" y="52"/>
                  </a:lnTo>
                  <a:lnTo>
                    <a:pt x="62" y="35"/>
                  </a:lnTo>
                  <a:lnTo>
                    <a:pt x="65" y="17"/>
                  </a:lnTo>
                  <a:lnTo>
                    <a:pt x="66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0" name="Freeform 102"/>
            <p:cNvSpPr>
              <a:spLocks/>
            </p:cNvSpPr>
            <p:nvPr/>
          </p:nvSpPr>
          <p:spPr bwMode="auto">
            <a:xfrm>
              <a:off x="3623" y="3012"/>
              <a:ext cx="72" cy="17"/>
            </a:xfrm>
            <a:custGeom>
              <a:avLst/>
              <a:gdLst>
                <a:gd name="T0" fmla="*/ 72 w 72"/>
                <a:gd name="T1" fmla="*/ 17 h 17"/>
                <a:gd name="T2" fmla="*/ 53 w 72"/>
                <a:gd name="T3" fmla="*/ 15 h 17"/>
                <a:gd name="T4" fmla="*/ 35 w 72"/>
                <a:gd name="T5" fmla="*/ 12 h 17"/>
                <a:gd name="T6" fmla="*/ 16 w 72"/>
                <a:gd name="T7" fmla="*/ 7 h 17"/>
                <a:gd name="T8" fmla="*/ 0 w 72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7"/>
                <a:gd name="T17" fmla="*/ 72 w 7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7">
                  <a:moveTo>
                    <a:pt x="72" y="17"/>
                  </a:moveTo>
                  <a:lnTo>
                    <a:pt x="53" y="15"/>
                  </a:lnTo>
                  <a:lnTo>
                    <a:pt x="35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1" name="Freeform 103"/>
            <p:cNvSpPr>
              <a:spLocks/>
            </p:cNvSpPr>
            <p:nvPr/>
          </p:nvSpPr>
          <p:spPr bwMode="auto">
            <a:xfrm>
              <a:off x="3623" y="3016"/>
              <a:ext cx="68" cy="135"/>
            </a:xfrm>
            <a:custGeom>
              <a:avLst/>
              <a:gdLst>
                <a:gd name="T0" fmla="*/ 68 w 68"/>
                <a:gd name="T1" fmla="*/ 135 h 135"/>
                <a:gd name="T2" fmla="*/ 56 w 68"/>
                <a:gd name="T3" fmla="*/ 125 h 135"/>
                <a:gd name="T4" fmla="*/ 43 w 68"/>
                <a:gd name="T5" fmla="*/ 112 h 135"/>
                <a:gd name="T6" fmla="*/ 32 w 68"/>
                <a:gd name="T7" fmla="*/ 99 h 135"/>
                <a:gd name="T8" fmla="*/ 23 w 68"/>
                <a:gd name="T9" fmla="*/ 85 h 135"/>
                <a:gd name="T10" fmla="*/ 16 w 68"/>
                <a:gd name="T11" fmla="*/ 69 h 135"/>
                <a:gd name="T12" fmla="*/ 9 w 68"/>
                <a:gd name="T13" fmla="*/ 53 h 135"/>
                <a:gd name="T14" fmla="*/ 5 w 68"/>
                <a:gd name="T15" fmla="*/ 35 h 135"/>
                <a:gd name="T16" fmla="*/ 1 w 68"/>
                <a:gd name="T17" fmla="*/ 17 h 135"/>
                <a:gd name="T18" fmla="*/ 0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68" y="135"/>
                  </a:moveTo>
                  <a:lnTo>
                    <a:pt x="56" y="125"/>
                  </a:lnTo>
                  <a:lnTo>
                    <a:pt x="43" y="112"/>
                  </a:lnTo>
                  <a:lnTo>
                    <a:pt x="32" y="99"/>
                  </a:lnTo>
                  <a:lnTo>
                    <a:pt x="23" y="85"/>
                  </a:lnTo>
                  <a:lnTo>
                    <a:pt x="16" y="69"/>
                  </a:lnTo>
                  <a:lnTo>
                    <a:pt x="9" y="53"/>
                  </a:lnTo>
                  <a:lnTo>
                    <a:pt x="5" y="35"/>
                  </a:lnTo>
                  <a:lnTo>
                    <a:pt x="1" y="1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2" name="Line 104"/>
            <p:cNvSpPr>
              <a:spLocks noChangeShapeType="1"/>
            </p:cNvSpPr>
            <p:nvPr/>
          </p:nvSpPr>
          <p:spPr bwMode="auto">
            <a:xfrm>
              <a:off x="3744" y="2960"/>
              <a:ext cx="1" cy="57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3" name="Line 105"/>
            <p:cNvSpPr>
              <a:spLocks noChangeShapeType="1"/>
            </p:cNvSpPr>
            <p:nvPr/>
          </p:nvSpPr>
          <p:spPr bwMode="auto">
            <a:xfrm>
              <a:off x="3639" y="2953"/>
              <a:ext cx="1" cy="64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4" name="Line 106"/>
            <p:cNvSpPr>
              <a:spLocks noChangeShapeType="1"/>
            </p:cNvSpPr>
            <p:nvPr/>
          </p:nvSpPr>
          <p:spPr bwMode="auto">
            <a:xfrm>
              <a:off x="3697" y="3154"/>
              <a:ext cx="1" cy="35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5" name="Freeform 107"/>
            <p:cNvSpPr>
              <a:spLocks/>
            </p:cNvSpPr>
            <p:nvPr/>
          </p:nvSpPr>
          <p:spPr bwMode="auto">
            <a:xfrm>
              <a:off x="3700" y="2977"/>
              <a:ext cx="71" cy="18"/>
            </a:xfrm>
            <a:custGeom>
              <a:avLst/>
              <a:gdLst>
                <a:gd name="T0" fmla="*/ 0 w 71"/>
                <a:gd name="T1" fmla="*/ 18 h 18"/>
                <a:gd name="T2" fmla="*/ 18 w 71"/>
                <a:gd name="T3" fmla="*/ 16 h 18"/>
                <a:gd name="T4" fmla="*/ 37 w 71"/>
                <a:gd name="T5" fmla="*/ 12 h 18"/>
                <a:gd name="T6" fmla="*/ 55 w 71"/>
                <a:gd name="T7" fmla="*/ 7 h 18"/>
                <a:gd name="T8" fmla="*/ 71 w 71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8"/>
                <a:gd name="T17" fmla="*/ 71 w 7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8">
                  <a:moveTo>
                    <a:pt x="0" y="18"/>
                  </a:moveTo>
                  <a:lnTo>
                    <a:pt x="18" y="16"/>
                  </a:lnTo>
                  <a:lnTo>
                    <a:pt x="37" y="12"/>
                  </a:lnTo>
                  <a:lnTo>
                    <a:pt x="55" y="7"/>
                  </a:lnTo>
                  <a:lnTo>
                    <a:pt x="71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6" name="Freeform 108"/>
            <p:cNvSpPr>
              <a:spLocks/>
            </p:cNvSpPr>
            <p:nvPr/>
          </p:nvSpPr>
          <p:spPr bwMode="auto">
            <a:xfrm>
              <a:off x="3624" y="2979"/>
              <a:ext cx="72" cy="18"/>
            </a:xfrm>
            <a:custGeom>
              <a:avLst/>
              <a:gdLst>
                <a:gd name="T0" fmla="*/ 72 w 72"/>
                <a:gd name="T1" fmla="*/ 18 h 18"/>
                <a:gd name="T2" fmla="*/ 52 w 72"/>
                <a:gd name="T3" fmla="*/ 16 h 18"/>
                <a:gd name="T4" fmla="*/ 34 w 72"/>
                <a:gd name="T5" fmla="*/ 12 h 18"/>
                <a:gd name="T6" fmla="*/ 16 w 72"/>
                <a:gd name="T7" fmla="*/ 7 h 18"/>
                <a:gd name="T8" fmla="*/ 0 w 7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8"/>
                <a:gd name="T17" fmla="*/ 72 w 7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8">
                  <a:moveTo>
                    <a:pt x="72" y="18"/>
                  </a:moveTo>
                  <a:lnTo>
                    <a:pt x="52" y="16"/>
                  </a:lnTo>
                  <a:lnTo>
                    <a:pt x="34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7" name="Line 109"/>
            <p:cNvSpPr>
              <a:spLocks noChangeShapeType="1"/>
            </p:cNvSpPr>
            <p:nvPr/>
          </p:nvSpPr>
          <p:spPr bwMode="auto">
            <a:xfrm>
              <a:off x="3554" y="2919"/>
              <a:ext cx="185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8" name="Line 110"/>
            <p:cNvSpPr>
              <a:spLocks noChangeShapeType="1"/>
            </p:cNvSpPr>
            <p:nvPr/>
          </p:nvSpPr>
          <p:spPr bwMode="auto">
            <a:xfrm flipV="1">
              <a:off x="3637" y="2849"/>
              <a:ext cx="1" cy="9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49" name="Line 111"/>
            <p:cNvSpPr>
              <a:spLocks noChangeShapeType="1"/>
            </p:cNvSpPr>
            <p:nvPr/>
          </p:nvSpPr>
          <p:spPr bwMode="auto">
            <a:xfrm>
              <a:off x="3553" y="2851"/>
              <a:ext cx="86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0" name="Freeform 112"/>
            <p:cNvSpPr>
              <a:spLocks/>
            </p:cNvSpPr>
            <p:nvPr/>
          </p:nvSpPr>
          <p:spPr bwMode="auto">
            <a:xfrm>
              <a:off x="3606" y="2822"/>
              <a:ext cx="61" cy="50"/>
            </a:xfrm>
            <a:custGeom>
              <a:avLst/>
              <a:gdLst>
                <a:gd name="T0" fmla="*/ 61 w 61"/>
                <a:gd name="T1" fmla="*/ 25 h 50"/>
                <a:gd name="T2" fmla="*/ 60 w 61"/>
                <a:gd name="T3" fmla="*/ 32 h 50"/>
                <a:gd name="T4" fmla="*/ 57 w 61"/>
                <a:gd name="T5" fmla="*/ 38 h 50"/>
                <a:gd name="T6" fmla="*/ 50 w 61"/>
                <a:gd name="T7" fmla="*/ 43 h 50"/>
                <a:gd name="T8" fmla="*/ 43 w 61"/>
                <a:gd name="T9" fmla="*/ 47 h 50"/>
                <a:gd name="T10" fmla="*/ 36 w 61"/>
                <a:gd name="T11" fmla="*/ 50 h 50"/>
                <a:gd name="T12" fmla="*/ 26 w 61"/>
                <a:gd name="T13" fmla="*/ 50 h 50"/>
                <a:gd name="T14" fmla="*/ 18 w 61"/>
                <a:gd name="T15" fmla="*/ 47 h 50"/>
                <a:gd name="T16" fmla="*/ 11 w 61"/>
                <a:gd name="T17" fmla="*/ 43 h 50"/>
                <a:gd name="T18" fmla="*/ 5 w 61"/>
                <a:gd name="T19" fmla="*/ 38 h 50"/>
                <a:gd name="T20" fmla="*/ 1 w 61"/>
                <a:gd name="T21" fmla="*/ 32 h 50"/>
                <a:gd name="T22" fmla="*/ 0 w 61"/>
                <a:gd name="T23" fmla="*/ 25 h 50"/>
                <a:gd name="T24" fmla="*/ 1 w 61"/>
                <a:gd name="T25" fmla="*/ 18 h 50"/>
                <a:gd name="T26" fmla="*/ 5 w 61"/>
                <a:gd name="T27" fmla="*/ 11 h 50"/>
                <a:gd name="T28" fmla="*/ 11 w 61"/>
                <a:gd name="T29" fmla="*/ 6 h 50"/>
                <a:gd name="T30" fmla="*/ 18 w 61"/>
                <a:gd name="T31" fmla="*/ 2 h 50"/>
                <a:gd name="T32" fmla="*/ 26 w 61"/>
                <a:gd name="T33" fmla="*/ 0 h 50"/>
                <a:gd name="T34" fmla="*/ 36 w 61"/>
                <a:gd name="T35" fmla="*/ 0 h 50"/>
                <a:gd name="T36" fmla="*/ 43 w 61"/>
                <a:gd name="T37" fmla="*/ 2 h 50"/>
                <a:gd name="T38" fmla="*/ 50 w 61"/>
                <a:gd name="T39" fmla="*/ 6 h 50"/>
                <a:gd name="T40" fmla="*/ 57 w 61"/>
                <a:gd name="T41" fmla="*/ 11 h 50"/>
                <a:gd name="T42" fmla="*/ 60 w 61"/>
                <a:gd name="T43" fmla="*/ 18 h 50"/>
                <a:gd name="T44" fmla="*/ 61 w 61"/>
                <a:gd name="T45" fmla="*/ 25 h 50"/>
                <a:gd name="T46" fmla="*/ 61 w 61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"/>
                <a:gd name="T73" fmla="*/ 0 h 50"/>
                <a:gd name="T74" fmla="*/ 61 w 61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" h="50">
                  <a:moveTo>
                    <a:pt x="61" y="25"/>
                  </a:moveTo>
                  <a:lnTo>
                    <a:pt x="60" y="32"/>
                  </a:lnTo>
                  <a:lnTo>
                    <a:pt x="57" y="38"/>
                  </a:lnTo>
                  <a:lnTo>
                    <a:pt x="50" y="43"/>
                  </a:lnTo>
                  <a:lnTo>
                    <a:pt x="43" y="47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8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50" y="6"/>
                  </a:lnTo>
                  <a:lnTo>
                    <a:pt x="57" y="11"/>
                  </a:lnTo>
                  <a:lnTo>
                    <a:pt x="60" y="18"/>
                  </a:lnTo>
                  <a:lnTo>
                    <a:pt x="61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1" name="Freeform 113"/>
            <p:cNvSpPr>
              <a:spLocks/>
            </p:cNvSpPr>
            <p:nvPr/>
          </p:nvSpPr>
          <p:spPr bwMode="auto">
            <a:xfrm>
              <a:off x="3606" y="2822"/>
              <a:ext cx="61" cy="50"/>
            </a:xfrm>
            <a:custGeom>
              <a:avLst/>
              <a:gdLst>
                <a:gd name="T0" fmla="*/ 61 w 61"/>
                <a:gd name="T1" fmla="*/ 25 h 50"/>
                <a:gd name="T2" fmla="*/ 60 w 61"/>
                <a:gd name="T3" fmla="*/ 32 h 50"/>
                <a:gd name="T4" fmla="*/ 57 w 61"/>
                <a:gd name="T5" fmla="*/ 38 h 50"/>
                <a:gd name="T6" fmla="*/ 50 w 61"/>
                <a:gd name="T7" fmla="*/ 43 h 50"/>
                <a:gd name="T8" fmla="*/ 43 w 61"/>
                <a:gd name="T9" fmla="*/ 47 h 50"/>
                <a:gd name="T10" fmla="*/ 36 w 61"/>
                <a:gd name="T11" fmla="*/ 50 h 50"/>
                <a:gd name="T12" fmla="*/ 26 w 61"/>
                <a:gd name="T13" fmla="*/ 50 h 50"/>
                <a:gd name="T14" fmla="*/ 18 w 61"/>
                <a:gd name="T15" fmla="*/ 47 h 50"/>
                <a:gd name="T16" fmla="*/ 11 w 61"/>
                <a:gd name="T17" fmla="*/ 43 h 50"/>
                <a:gd name="T18" fmla="*/ 5 w 61"/>
                <a:gd name="T19" fmla="*/ 38 h 50"/>
                <a:gd name="T20" fmla="*/ 1 w 61"/>
                <a:gd name="T21" fmla="*/ 32 h 50"/>
                <a:gd name="T22" fmla="*/ 0 w 61"/>
                <a:gd name="T23" fmla="*/ 25 h 50"/>
                <a:gd name="T24" fmla="*/ 1 w 61"/>
                <a:gd name="T25" fmla="*/ 18 h 50"/>
                <a:gd name="T26" fmla="*/ 5 w 61"/>
                <a:gd name="T27" fmla="*/ 11 h 50"/>
                <a:gd name="T28" fmla="*/ 11 w 61"/>
                <a:gd name="T29" fmla="*/ 6 h 50"/>
                <a:gd name="T30" fmla="*/ 18 w 61"/>
                <a:gd name="T31" fmla="*/ 2 h 50"/>
                <a:gd name="T32" fmla="*/ 26 w 61"/>
                <a:gd name="T33" fmla="*/ 0 h 50"/>
                <a:gd name="T34" fmla="*/ 36 w 61"/>
                <a:gd name="T35" fmla="*/ 0 h 50"/>
                <a:gd name="T36" fmla="*/ 43 w 61"/>
                <a:gd name="T37" fmla="*/ 2 h 50"/>
                <a:gd name="T38" fmla="*/ 50 w 61"/>
                <a:gd name="T39" fmla="*/ 6 h 50"/>
                <a:gd name="T40" fmla="*/ 57 w 61"/>
                <a:gd name="T41" fmla="*/ 11 h 50"/>
                <a:gd name="T42" fmla="*/ 60 w 61"/>
                <a:gd name="T43" fmla="*/ 18 h 50"/>
                <a:gd name="T44" fmla="*/ 61 w 61"/>
                <a:gd name="T45" fmla="*/ 25 h 50"/>
                <a:gd name="T46" fmla="*/ 61 w 61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"/>
                <a:gd name="T73" fmla="*/ 0 h 50"/>
                <a:gd name="T74" fmla="*/ 61 w 61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" h="50">
                  <a:moveTo>
                    <a:pt x="61" y="25"/>
                  </a:moveTo>
                  <a:lnTo>
                    <a:pt x="60" y="32"/>
                  </a:lnTo>
                  <a:lnTo>
                    <a:pt x="57" y="38"/>
                  </a:lnTo>
                  <a:lnTo>
                    <a:pt x="50" y="43"/>
                  </a:lnTo>
                  <a:lnTo>
                    <a:pt x="43" y="47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8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50" y="6"/>
                  </a:lnTo>
                  <a:lnTo>
                    <a:pt x="57" y="11"/>
                  </a:lnTo>
                  <a:lnTo>
                    <a:pt x="60" y="18"/>
                  </a:lnTo>
                  <a:lnTo>
                    <a:pt x="61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2" name="Freeform 114"/>
            <p:cNvSpPr>
              <a:spLocks/>
            </p:cNvSpPr>
            <p:nvPr/>
          </p:nvSpPr>
          <p:spPr bwMode="auto">
            <a:xfrm>
              <a:off x="3707" y="2894"/>
              <a:ext cx="57" cy="48"/>
            </a:xfrm>
            <a:custGeom>
              <a:avLst/>
              <a:gdLst>
                <a:gd name="T0" fmla="*/ 57 w 57"/>
                <a:gd name="T1" fmla="*/ 24 h 48"/>
                <a:gd name="T2" fmla="*/ 56 w 57"/>
                <a:gd name="T3" fmla="*/ 31 h 48"/>
                <a:gd name="T4" fmla="*/ 52 w 57"/>
                <a:gd name="T5" fmla="*/ 37 h 48"/>
                <a:gd name="T6" fmla="*/ 46 w 57"/>
                <a:gd name="T7" fmla="*/ 43 h 48"/>
                <a:gd name="T8" fmla="*/ 38 w 57"/>
                <a:gd name="T9" fmla="*/ 46 h 48"/>
                <a:gd name="T10" fmla="*/ 31 w 57"/>
                <a:gd name="T11" fmla="*/ 48 h 48"/>
                <a:gd name="T12" fmla="*/ 22 w 57"/>
                <a:gd name="T13" fmla="*/ 47 h 48"/>
                <a:gd name="T14" fmla="*/ 14 w 57"/>
                <a:gd name="T15" fmla="*/ 45 h 48"/>
                <a:gd name="T16" fmla="*/ 7 w 57"/>
                <a:gd name="T17" fmla="*/ 40 h 48"/>
                <a:gd name="T18" fmla="*/ 2 w 57"/>
                <a:gd name="T19" fmla="*/ 34 h 48"/>
                <a:gd name="T20" fmla="*/ 0 w 57"/>
                <a:gd name="T21" fmla="*/ 27 h 48"/>
                <a:gd name="T22" fmla="*/ 0 w 57"/>
                <a:gd name="T23" fmla="*/ 21 h 48"/>
                <a:gd name="T24" fmla="*/ 2 w 57"/>
                <a:gd name="T25" fmla="*/ 14 h 48"/>
                <a:gd name="T26" fmla="*/ 7 w 57"/>
                <a:gd name="T27" fmla="*/ 7 h 48"/>
                <a:gd name="T28" fmla="*/ 15 w 57"/>
                <a:gd name="T29" fmla="*/ 3 h 48"/>
                <a:gd name="T30" fmla="*/ 22 w 57"/>
                <a:gd name="T31" fmla="*/ 1 h 48"/>
                <a:gd name="T32" fmla="*/ 31 w 57"/>
                <a:gd name="T33" fmla="*/ 0 h 48"/>
                <a:gd name="T34" fmla="*/ 38 w 57"/>
                <a:gd name="T35" fmla="*/ 2 h 48"/>
                <a:gd name="T36" fmla="*/ 46 w 57"/>
                <a:gd name="T37" fmla="*/ 5 h 48"/>
                <a:gd name="T38" fmla="*/ 52 w 57"/>
                <a:gd name="T39" fmla="*/ 11 h 48"/>
                <a:gd name="T40" fmla="*/ 56 w 57"/>
                <a:gd name="T41" fmla="*/ 17 h 48"/>
                <a:gd name="T42" fmla="*/ 57 w 57"/>
                <a:gd name="T43" fmla="*/ 24 h 48"/>
                <a:gd name="T44" fmla="*/ 57 w 57"/>
                <a:gd name="T45" fmla="*/ 24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7"/>
                <a:gd name="T70" fmla="*/ 0 h 48"/>
                <a:gd name="T71" fmla="*/ 57 w 57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7" h="48">
                  <a:moveTo>
                    <a:pt x="57" y="24"/>
                  </a:moveTo>
                  <a:lnTo>
                    <a:pt x="56" y="31"/>
                  </a:lnTo>
                  <a:lnTo>
                    <a:pt x="52" y="37"/>
                  </a:lnTo>
                  <a:lnTo>
                    <a:pt x="46" y="43"/>
                  </a:lnTo>
                  <a:lnTo>
                    <a:pt x="38" y="46"/>
                  </a:lnTo>
                  <a:lnTo>
                    <a:pt x="31" y="48"/>
                  </a:lnTo>
                  <a:lnTo>
                    <a:pt x="22" y="47"/>
                  </a:lnTo>
                  <a:lnTo>
                    <a:pt x="14" y="45"/>
                  </a:lnTo>
                  <a:lnTo>
                    <a:pt x="7" y="40"/>
                  </a:lnTo>
                  <a:lnTo>
                    <a:pt x="2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7" y="7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31" y="0"/>
                  </a:lnTo>
                  <a:lnTo>
                    <a:pt x="38" y="2"/>
                  </a:lnTo>
                  <a:lnTo>
                    <a:pt x="46" y="5"/>
                  </a:lnTo>
                  <a:lnTo>
                    <a:pt x="52" y="11"/>
                  </a:lnTo>
                  <a:lnTo>
                    <a:pt x="56" y="17"/>
                  </a:lnTo>
                  <a:lnTo>
                    <a:pt x="57" y="24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3" name="Freeform 115"/>
            <p:cNvSpPr>
              <a:spLocks/>
            </p:cNvSpPr>
            <p:nvPr/>
          </p:nvSpPr>
          <p:spPr bwMode="auto">
            <a:xfrm>
              <a:off x="3707" y="2894"/>
              <a:ext cx="57" cy="48"/>
            </a:xfrm>
            <a:custGeom>
              <a:avLst/>
              <a:gdLst>
                <a:gd name="T0" fmla="*/ 57 w 57"/>
                <a:gd name="T1" fmla="*/ 24 h 48"/>
                <a:gd name="T2" fmla="*/ 56 w 57"/>
                <a:gd name="T3" fmla="*/ 31 h 48"/>
                <a:gd name="T4" fmla="*/ 52 w 57"/>
                <a:gd name="T5" fmla="*/ 37 h 48"/>
                <a:gd name="T6" fmla="*/ 46 w 57"/>
                <a:gd name="T7" fmla="*/ 43 h 48"/>
                <a:gd name="T8" fmla="*/ 38 w 57"/>
                <a:gd name="T9" fmla="*/ 46 h 48"/>
                <a:gd name="T10" fmla="*/ 31 w 57"/>
                <a:gd name="T11" fmla="*/ 48 h 48"/>
                <a:gd name="T12" fmla="*/ 22 w 57"/>
                <a:gd name="T13" fmla="*/ 47 h 48"/>
                <a:gd name="T14" fmla="*/ 14 w 57"/>
                <a:gd name="T15" fmla="*/ 45 h 48"/>
                <a:gd name="T16" fmla="*/ 7 w 57"/>
                <a:gd name="T17" fmla="*/ 40 h 48"/>
                <a:gd name="T18" fmla="*/ 2 w 57"/>
                <a:gd name="T19" fmla="*/ 34 h 48"/>
                <a:gd name="T20" fmla="*/ 0 w 57"/>
                <a:gd name="T21" fmla="*/ 27 h 48"/>
                <a:gd name="T22" fmla="*/ 0 w 57"/>
                <a:gd name="T23" fmla="*/ 21 h 48"/>
                <a:gd name="T24" fmla="*/ 2 w 57"/>
                <a:gd name="T25" fmla="*/ 14 h 48"/>
                <a:gd name="T26" fmla="*/ 7 w 57"/>
                <a:gd name="T27" fmla="*/ 7 h 48"/>
                <a:gd name="T28" fmla="*/ 15 w 57"/>
                <a:gd name="T29" fmla="*/ 3 h 48"/>
                <a:gd name="T30" fmla="*/ 22 w 57"/>
                <a:gd name="T31" fmla="*/ 1 h 48"/>
                <a:gd name="T32" fmla="*/ 31 w 57"/>
                <a:gd name="T33" fmla="*/ 0 h 48"/>
                <a:gd name="T34" fmla="*/ 38 w 57"/>
                <a:gd name="T35" fmla="*/ 2 h 48"/>
                <a:gd name="T36" fmla="*/ 46 w 57"/>
                <a:gd name="T37" fmla="*/ 5 h 48"/>
                <a:gd name="T38" fmla="*/ 52 w 57"/>
                <a:gd name="T39" fmla="*/ 11 h 48"/>
                <a:gd name="T40" fmla="*/ 56 w 57"/>
                <a:gd name="T41" fmla="*/ 17 h 48"/>
                <a:gd name="T42" fmla="*/ 57 w 57"/>
                <a:gd name="T43" fmla="*/ 24 h 48"/>
                <a:gd name="T44" fmla="*/ 57 w 57"/>
                <a:gd name="T45" fmla="*/ 24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7"/>
                <a:gd name="T70" fmla="*/ 0 h 48"/>
                <a:gd name="T71" fmla="*/ 57 w 57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7" h="48">
                  <a:moveTo>
                    <a:pt x="57" y="24"/>
                  </a:moveTo>
                  <a:lnTo>
                    <a:pt x="56" y="31"/>
                  </a:lnTo>
                  <a:lnTo>
                    <a:pt x="52" y="37"/>
                  </a:lnTo>
                  <a:lnTo>
                    <a:pt x="46" y="43"/>
                  </a:lnTo>
                  <a:lnTo>
                    <a:pt x="38" y="46"/>
                  </a:lnTo>
                  <a:lnTo>
                    <a:pt x="31" y="48"/>
                  </a:lnTo>
                  <a:lnTo>
                    <a:pt x="22" y="47"/>
                  </a:lnTo>
                  <a:lnTo>
                    <a:pt x="14" y="45"/>
                  </a:lnTo>
                  <a:lnTo>
                    <a:pt x="7" y="40"/>
                  </a:lnTo>
                  <a:lnTo>
                    <a:pt x="2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7" y="7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31" y="0"/>
                  </a:lnTo>
                  <a:lnTo>
                    <a:pt x="38" y="2"/>
                  </a:lnTo>
                  <a:lnTo>
                    <a:pt x="46" y="5"/>
                  </a:lnTo>
                  <a:lnTo>
                    <a:pt x="52" y="11"/>
                  </a:lnTo>
                  <a:lnTo>
                    <a:pt x="56" y="17"/>
                  </a:lnTo>
                  <a:lnTo>
                    <a:pt x="57" y="24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4" name="Line 116"/>
            <p:cNvSpPr>
              <a:spLocks noChangeShapeType="1"/>
            </p:cNvSpPr>
            <p:nvPr/>
          </p:nvSpPr>
          <p:spPr bwMode="auto">
            <a:xfrm>
              <a:off x="3695" y="3185"/>
              <a:ext cx="1" cy="38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5" name="Line 117"/>
            <p:cNvSpPr>
              <a:spLocks noChangeShapeType="1"/>
            </p:cNvSpPr>
            <p:nvPr/>
          </p:nvSpPr>
          <p:spPr bwMode="auto">
            <a:xfrm flipV="1">
              <a:off x="3687" y="2327"/>
              <a:ext cx="1" cy="17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6" name="Freeform 118"/>
            <p:cNvSpPr>
              <a:spLocks/>
            </p:cNvSpPr>
            <p:nvPr/>
          </p:nvSpPr>
          <p:spPr bwMode="auto">
            <a:xfrm>
              <a:off x="3381" y="2398"/>
              <a:ext cx="54" cy="91"/>
            </a:xfrm>
            <a:custGeom>
              <a:avLst/>
              <a:gdLst>
                <a:gd name="T0" fmla="*/ 48 w 54"/>
                <a:gd name="T1" fmla="*/ 0 h 91"/>
                <a:gd name="T2" fmla="*/ 38 w 54"/>
                <a:gd name="T3" fmla="*/ 1 h 91"/>
                <a:gd name="T4" fmla="*/ 28 w 54"/>
                <a:gd name="T5" fmla="*/ 4 h 91"/>
                <a:gd name="T6" fmla="*/ 19 w 54"/>
                <a:gd name="T7" fmla="*/ 9 h 91"/>
                <a:gd name="T8" fmla="*/ 11 w 54"/>
                <a:gd name="T9" fmla="*/ 16 h 91"/>
                <a:gd name="T10" fmla="*/ 5 w 54"/>
                <a:gd name="T11" fmla="*/ 25 h 91"/>
                <a:gd name="T12" fmla="*/ 1 w 54"/>
                <a:gd name="T13" fmla="*/ 34 h 91"/>
                <a:gd name="T14" fmla="*/ 0 w 54"/>
                <a:gd name="T15" fmla="*/ 43 h 91"/>
                <a:gd name="T16" fmla="*/ 1 w 54"/>
                <a:gd name="T17" fmla="*/ 54 h 91"/>
                <a:gd name="T18" fmla="*/ 4 w 54"/>
                <a:gd name="T19" fmla="*/ 63 h 91"/>
                <a:gd name="T20" fmla="*/ 9 w 54"/>
                <a:gd name="T21" fmla="*/ 71 h 91"/>
                <a:gd name="T22" fmla="*/ 16 w 54"/>
                <a:gd name="T23" fmla="*/ 78 h 91"/>
                <a:gd name="T24" fmla="*/ 24 w 54"/>
                <a:gd name="T25" fmla="*/ 85 h 91"/>
                <a:gd name="T26" fmla="*/ 33 w 54"/>
                <a:gd name="T27" fmla="*/ 89 h 91"/>
                <a:gd name="T28" fmla="*/ 43 w 54"/>
                <a:gd name="T29" fmla="*/ 91 h 91"/>
                <a:gd name="T30" fmla="*/ 54 w 54"/>
                <a:gd name="T31" fmla="*/ 91 h 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91"/>
                <a:gd name="T50" fmla="*/ 54 w 54"/>
                <a:gd name="T51" fmla="*/ 91 h 9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91">
                  <a:moveTo>
                    <a:pt x="48" y="0"/>
                  </a:moveTo>
                  <a:lnTo>
                    <a:pt x="38" y="1"/>
                  </a:lnTo>
                  <a:lnTo>
                    <a:pt x="28" y="4"/>
                  </a:lnTo>
                  <a:lnTo>
                    <a:pt x="19" y="9"/>
                  </a:lnTo>
                  <a:lnTo>
                    <a:pt x="11" y="16"/>
                  </a:lnTo>
                  <a:lnTo>
                    <a:pt x="5" y="25"/>
                  </a:lnTo>
                  <a:lnTo>
                    <a:pt x="1" y="34"/>
                  </a:lnTo>
                  <a:lnTo>
                    <a:pt x="0" y="43"/>
                  </a:lnTo>
                  <a:lnTo>
                    <a:pt x="1" y="54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6" y="78"/>
                  </a:lnTo>
                  <a:lnTo>
                    <a:pt x="24" y="85"/>
                  </a:lnTo>
                  <a:lnTo>
                    <a:pt x="33" y="89"/>
                  </a:lnTo>
                  <a:lnTo>
                    <a:pt x="43" y="91"/>
                  </a:lnTo>
                  <a:lnTo>
                    <a:pt x="54" y="91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7" name="Line 119"/>
            <p:cNvSpPr>
              <a:spLocks noChangeShapeType="1"/>
            </p:cNvSpPr>
            <p:nvPr/>
          </p:nvSpPr>
          <p:spPr bwMode="auto">
            <a:xfrm>
              <a:off x="3430" y="2394"/>
              <a:ext cx="98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8" name="Line 120"/>
            <p:cNvSpPr>
              <a:spLocks noChangeShapeType="1"/>
            </p:cNvSpPr>
            <p:nvPr/>
          </p:nvSpPr>
          <p:spPr bwMode="auto">
            <a:xfrm>
              <a:off x="3434" y="2489"/>
              <a:ext cx="9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59" name="Line 121"/>
            <p:cNvSpPr>
              <a:spLocks noChangeShapeType="1"/>
            </p:cNvSpPr>
            <p:nvPr/>
          </p:nvSpPr>
          <p:spPr bwMode="auto">
            <a:xfrm>
              <a:off x="3530" y="2394"/>
              <a:ext cx="1" cy="97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0" name="Line 122"/>
            <p:cNvSpPr>
              <a:spLocks noChangeShapeType="1"/>
            </p:cNvSpPr>
            <p:nvPr/>
          </p:nvSpPr>
          <p:spPr bwMode="auto">
            <a:xfrm flipH="1">
              <a:off x="3319" y="2438"/>
              <a:ext cx="62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1" name="Line 123"/>
            <p:cNvSpPr>
              <a:spLocks noChangeShapeType="1"/>
            </p:cNvSpPr>
            <p:nvPr/>
          </p:nvSpPr>
          <p:spPr bwMode="auto">
            <a:xfrm>
              <a:off x="3534" y="2407"/>
              <a:ext cx="6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2" name="Line 124"/>
            <p:cNvSpPr>
              <a:spLocks noChangeShapeType="1"/>
            </p:cNvSpPr>
            <p:nvPr/>
          </p:nvSpPr>
          <p:spPr bwMode="auto">
            <a:xfrm>
              <a:off x="3532" y="2478"/>
              <a:ext cx="64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3" name="Freeform 125"/>
            <p:cNvSpPr>
              <a:spLocks/>
            </p:cNvSpPr>
            <p:nvPr/>
          </p:nvSpPr>
          <p:spPr bwMode="auto">
            <a:xfrm>
              <a:off x="3374" y="2842"/>
              <a:ext cx="54" cy="88"/>
            </a:xfrm>
            <a:custGeom>
              <a:avLst/>
              <a:gdLst>
                <a:gd name="T0" fmla="*/ 48 w 54"/>
                <a:gd name="T1" fmla="*/ 0 h 88"/>
                <a:gd name="T2" fmla="*/ 38 w 54"/>
                <a:gd name="T3" fmla="*/ 1 h 88"/>
                <a:gd name="T4" fmla="*/ 28 w 54"/>
                <a:gd name="T5" fmla="*/ 4 h 88"/>
                <a:gd name="T6" fmla="*/ 18 w 54"/>
                <a:gd name="T7" fmla="*/ 9 h 88"/>
                <a:gd name="T8" fmla="*/ 11 w 54"/>
                <a:gd name="T9" fmla="*/ 15 h 88"/>
                <a:gd name="T10" fmla="*/ 5 w 54"/>
                <a:gd name="T11" fmla="*/ 23 h 88"/>
                <a:gd name="T12" fmla="*/ 1 w 54"/>
                <a:gd name="T13" fmla="*/ 33 h 88"/>
                <a:gd name="T14" fmla="*/ 0 w 54"/>
                <a:gd name="T15" fmla="*/ 42 h 88"/>
                <a:gd name="T16" fmla="*/ 1 w 54"/>
                <a:gd name="T17" fmla="*/ 51 h 88"/>
                <a:gd name="T18" fmla="*/ 3 w 54"/>
                <a:gd name="T19" fmla="*/ 60 h 88"/>
                <a:gd name="T20" fmla="*/ 8 w 54"/>
                <a:gd name="T21" fmla="*/ 70 h 88"/>
                <a:gd name="T22" fmla="*/ 16 w 54"/>
                <a:gd name="T23" fmla="*/ 77 h 88"/>
                <a:gd name="T24" fmla="*/ 23 w 54"/>
                <a:gd name="T25" fmla="*/ 82 h 88"/>
                <a:gd name="T26" fmla="*/ 33 w 54"/>
                <a:gd name="T27" fmla="*/ 86 h 88"/>
                <a:gd name="T28" fmla="*/ 43 w 54"/>
                <a:gd name="T29" fmla="*/ 88 h 88"/>
                <a:gd name="T30" fmla="*/ 54 w 54"/>
                <a:gd name="T31" fmla="*/ 88 h 8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88"/>
                <a:gd name="T50" fmla="*/ 54 w 54"/>
                <a:gd name="T51" fmla="*/ 88 h 8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88">
                  <a:moveTo>
                    <a:pt x="48" y="0"/>
                  </a:moveTo>
                  <a:lnTo>
                    <a:pt x="38" y="1"/>
                  </a:lnTo>
                  <a:lnTo>
                    <a:pt x="28" y="4"/>
                  </a:lnTo>
                  <a:lnTo>
                    <a:pt x="18" y="9"/>
                  </a:lnTo>
                  <a:lnTo>
                    <a:pt x="11" y="15"/>
                  </a:lnTo>
                  <a:lnTo>
                    <a:pt x="5" y="23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1" y="51"/>
                  </a:lnTo>
                  <a:lnTo>
                    <a:pt x="3" y="60"/>
                  </a:lnTo>
                  <a:lnTo>
                    <a:pt x="8" y="70"/>
                  </a:lnTo>
                  <a:lnTo>
                    <a:pt x="16" y="77"/>
                  </a:lnTo>
                  <a:lnTo>
                    <a:pt x="23" y="82"/>
                  </a:lnTo>
                  <a:lnTo>
                    <a:pt x="33" y="86"/>
                  </a:lnTo>
                  <a:lnTo>
                    <a:pt x="43" y="88"/>
                  </a:lnTo>
                  <a:lnTo>
                    <a:pt x="54" y="88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4" name="Line 126"/>
            <p:cNvSpPr>
              <a:spLocks noChangeShapeType="1"/>
            </p:cNvSpPr>
            <p:nvPr/>
          </p:nvSpPr>
          <p:spPr bwMode="auto">
            <a:xfrm>
              <a:off x="3423" y="2837"/>
              <a:ext cx="98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5" name="Line 127"/>
            <p:cNvSpPr>
              <a:spLocks noChangeShapeType="1"/>
            </p:cNvSpPr>
            <p:nvPr/>
          </p:nvSpPr>
          <p:spPr bwMode="auto">
            <a:xfrm>
              <a:off x="3427" y="2931"/>
              <a:ext cx="92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6" name="Line 128"/>
            <p:cNvSpPr>
              <a:spLocks noChangeShapeType="1"/>
            </p:cNvSpPr>
            <p:nvPr/>
          </p:nvSpPr>
          <p:spPr bwMode="auto">
            <a:xfrm>
              <a:off x="3523" y="2837"/>
              <a:ext cx="1" cy="96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7" name="Line 129"/>
            <p:cNvSpPr>
              <a:spLocks noChangeShapeType="1"/>
            </p:cNvSpPr>
            <p:nvPr/>
          </p:nvSpPr>
          <p:spPr bwMode="auto">
            <a:xfrm flipH="1">
              <a:off x="3312" y="2882"/>
              <a:ext cx="62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8" name="Line 130"/>
            <p:cNvSpPr>
              <a:spLocks noChangeShapeType="1"/>
            </p:cNvSpPr>
            <p:nvPr/>
          </p:nvSpPr>
          <p:spPr bwMode="auto">
            <a:xfrm>
              <a:off x="3527" y="2851"/>
              <a:ext cx="6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69" name="Line 131"/>
            <p:cNvSpPr>
              <a:spLocks noChangeShapeType="1"/>
            </p:cNvSpPr>
            <p:nvPr/>
          </p:nvSpPr>
          <p:spPr bwMode="auto">
            <a:xfrm>
              <a:off x="3524" y="2921"/>
              <a:ext cx="64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0" name="Line 132"/>
            <p:cNvSpPr>
              <a:spLocks noChangeShapeType="1"/>
            </p:cNvSpPr>
            <p:nvPr/>
          </p:nvSpPr>
          <p:spPr bwMode="auto">
            <a:xfrm flipV="1">
              <a:off x="3644" y="2731"/>
              <a:ext cx="1" cy="9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1" name="Line 133"/>
            <p:cNvSpPr>
              <a:spLocks noChangeShapeType="1"/>
            </p:cNvSpPr>
            <p:nvPr/>
          </p:nvSpPr>
          <p:spPr bwMode="auto">
            <a:xfrm flipV="1">
              <a:off x="3308" y="2431"/>
              <a:ext cx="1" cy="362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2" name="Freeform 134"/>
            <p:cNvSpPr>
              <a:spLocks/>
            </p:cNvSpPr>
            <p:nvPr/>
          </p:nvSpPr>
          <p:spPr bwMode="auto">
            <a:xfrm>
              <a:off x="2328" y="2840"/>
              <a:ext cx="23" cy="56"/>
            </a:xfrm>
            <a:custGeom>
              <a:avLst/>
              <a:gdLst>
                <a:gd name="T0" fmla="*/ 0 w 23"/>
                <a:gd name="T1" fmla="*/ 0 h 56"/>
                <a:gd name="T2" fmla="*/ 3 w 23"/>
                <a:gd name="T3" fmla="*/ 15 h 56"/>
                <a:gd name="T4" fmla="*/ 7 w 23"/>
                <a:gd name="T5" fmla="*/ 29 h 56"/>
                <a:gd name="T6" fmla="*/ 14 w 23"/>
                <a:gd name="T7" fmla="*/ 44 h 56"/>
                <a:gd name="T8" fmla="*/ 23 w 23"/>
                <a:gd name="T9" fmla="*/ 56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56"/>
                <a:gd name="T17" fmla="*/ 23 w 23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56">
                  <a:moveTo>
                    <a:pt x="0" y="0"/>
                  </a:moveTo>
                  <a:lnTo>
                    <a:pt x="3" y="15"/>
                  </a:lnTo>
                  <a:lnTo>
                    <a:pt x="7" y="29"/>
                  </a:lnTo>
                  <a:lnTo>
                    <a:pt x="14" y="44"/>
                  </a:lnTo>
                  <a:lnTo>
                    <a:pt x="23" y="56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3" name="Freeform 135"/>
            <p:cNvSpPr>
              <a:spLocks/>
            </p:cNvSpPr>
            <p:nvPr/>
          </p:nvSpPr>
          <p:spPr bwMode="auto">
            <a:xfrm>
              <a:off x="2189" y="2843"/>
              <a:ext cx="160" cy="53"/>
            </a:xfrm>
            <a:custGeom>
              <a:avLst/>
              <a:gdLst>
                <a:gd name="T0" fmla="*/ 0 w 160"/>
                <a:gd name="T1" fmla="*/ 0 h 53"/>
                <a:gd name="T2" fmla="*/ 12 w 160"/>
                <a:gd name="T3" fmla="*/ 10 h 53"/>
                <a:gd name="T4" fmla="*/ 27 w 160"/>
                <a:gd name="T5" fmla="*/ 19 h 53"/>
                <a:gd name="T6" fmla="*/ 43 w 160"/>
                <a:gd name="T7" fmla="*/ 27 h 53"/>
                <a:gd name="T8" fmla="*/ 60 w 160"/>
                <a:gd name="T9" fmla="*/ 35 h 53"/>
                <a:gd name="T10" fmla="*/ 79 w 160"/>
                <a:gd name="T11" fmla="*/ 41 h 53"/>
                <a:gd name="T12" fmla="*/ 98 w 160"/>
                <a:gd name="T13" fmla="*/ 46 h 53"/>
                <a:gd name="T14" fmla="*/ 118 w 160"/>
                <a:gd name="T15" fmla="*/ 50 h 53"/>
                <a:gd name="T16" fmla="*/ 139 w 160"/>
                <a:gd name="T17" fmla="*/ 52 h 53"/>
                <a:gd name="T18" fmla="*/ 160 w 160"/>
                <a:gd name="T19" fmla="*/ 53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"/>
                <a:gd name="T31" fmla="*/ 0 h 53"/>
                <a:gd name="T32" fmla="*/ 160 w 160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" h="53">
                  <a:moveTo>
                    <a:pt x="0" y="0"/>
                  </a:moveTo>
                  <a:lnTo>
                    <a:pt x="12" y="10"/>
                  </a:lnTo>
                  <a:lnTo>
                    <a:pt x="27" y="19"/>
                  </a:lnTo>
                  <a:lnTo>
                    <a:pt x="43" y="27"/>
                  </a:lnTo>
                  <a:lnTo>
                    <a:pt x="60" y="35"/>
                  </a:lnTo>
                  <a:lnTo>
                    <a:pt x="79" y="41"/>
                  </a:lnTo>
                  <a:lnTo>
                    <a:pt x="98" y="46"/>
                  </a:lnTo>
                  <a:lnTo>
                    <a:pt x="118" y="50"/>
                  </a:lnTo>
                  <a:lnTo>
                    <a:pt x="139" y="52"/>
                  </a:lnTo>
                  <a:lnTo>
                    <a:pt x="160" y="53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4" name="Freeform 136"/>
            <p:cNvSpPr>
              <a:spLocks/>
            </p:cNvSpPr>
            <p:nvPr/>
          </p:nvSpPr>
          <p:spPr bwMode="auto">
            <a:xfrm>
              <a:off x="2327" y="2781"/>
              <a:ext cx="21" cy="56"/>
            </a:xfrm>
            <a:custGeom>
              <a:avLst/>
              <a:gdLst>
                <a:gd name="T0" fmla="*/ 0 w 21"/>
                <a:gd name="T1" fmla="*/ 56 h 56"/>
                <a:gd name="T2" fmla="*/ 2 w 21"/>
                <a:gd name="T3" fmla="*/ 41 h 56"/>
                <a:gd name="T4" fmla="*/ 6 w 21"/>
                <a:gd name="T5" fmla="*/ 27 h 56"/>
                <a:gd name="T6" fmla="*/ 12 w 21"/>
                <a:gd name="T7" fmla="*/ 12 h 56"/>
                <a:gd name="T8" fmla="*/ 21 w 21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56"/>
                <a:gd name="T17" fmla="*/ 21 w 21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56">
                  <a:moveTo>
                    <a:pt x="0" y="56"/>
                  </a:moveTo>
                  <a:lnTo>
                    <a:pt x="2" y="41"/>
                  </a:lnTo>
                  <a:lnTo>
                    <a:pt x="6" y="27"/>
                  </a:lnTo>
                  <a:lnTo>
                    <a:pt x="12" y="12"/>
                  </a:lnTo>
                  <a:lnTo>
                    <a:pt x="21" y="0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5" name="Freeform 137"/>
            <p:cNvSpPr>
              <a:spLocks/>
            </p:cNvSpPr>
            <p:nvPr/>
          </p:nvSpPr>
          <p:spPr bwMode="auto">
            <a:xfrm>
              <a:off x="2186" y="2782"/>
              <a:ext cx="159" cy="53"/>
            </a:xfrm>
            <a:custGeom>
              <a:avLst/>
              <a:gdLst>
                <a:gd name="T0" fmla="*/ 0 w 159"/>
                <a:gd name="T1" fmla="*/ 53 h 53"/>
                <a:gd name="T2" fmla="*/ 12 w 159"/>
                <a:gd name="T3" fmla="*/ 43 h 53"/>
                <a:gd name="T4" fmla="*/ 26 w 159"/>
                <a:gd name="T5" fmla="*/ 34 h 53"/>
                <a:gd name="T6" fmla="*/ 42 w 159"/>
                <a:gd name="T7" fmla="*/ 26 h 53"/>
                <a:gd name="T8" fmla="*/ 59 w 159"/>
                <a:gd name="T9" fmla="*/ 17 h 53"/>
                <a:gd name="T10" fmla="*/ 78 w 159"/>
                <a:gd name="T11" fmla="*/ 12 h 53"/>
                <a:gd name="T12" fmla="*/ 98 w 159"/>
                <a:gd name="T13" fmla="*/ 7 h 53"/>
                <a:gd name="T14" fmla="*/ 117 w 159"/>
                <a:gd name="T15" fmla="*/ 3 h 53"/>
                <a:gd name="T16" fmla="*/ 138 w 159"/>
                <a:gd name="T17" fmla="*/ 1 h 53"/>
                <a:gd name="T18" fmla="*/ 159 w 159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9"/>
                <a:gd name="T31" fmla="*/ 0 h 53"/>
                <a:gd name="T32" fmla="*/ 159 w 159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9" h="53">
                  <a:moveTo>
                    <a:pt x="0" y="53"/>
                  </a:moveTo>
                  <a:lnTo>
                    <a:pt x="12" y="43"/>
                  </a:lnTo>
                  <a:lnTo>
                    <a:pt x="26" y="34"/>
                  </a:lnTo>
                  <a:lnTo>
                    <a:pt x="42" y="26"/>
                  </a:lnTo>
                  <a:lnTo>
                    <a:pt x="59" y="17"/>
                  </a:lnTo>
                  <a:lnTo>
                    <a:pt x="78" y="12"/>
                  </a:lnTo>
                  <a:lnTo>
                    <a:pt x="98" y="7"/>
                  </a:lnTo>
                  <a:lnTo>
                    <a:pt x="117" y="3"/>
                  </a:lnTo>
                  <a:lnTo>
                    <a:pt x="138" y="1"/>
                  </a:lnTo>
                  <a:lnTo>
                    <a:pt x="159" y="0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6" name="Line 138"/>
            <p:cNvSpPr>
              <a:spLocks noChangeShapeType="1"/>
            </p:cNvSpPr>
            <p:nvPr/>
          </p:nvSpPr>
          <p:spPr bwMode="auto">
            <a:xfrm flipH="1">
              <a:off x="2343" y="2877"/>
              <a:ext cx="67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7" name="Line 139"/>
            <p:cNvSpPr>
              <a:spLocks noChangeShapeType="1"/>
            </p:cNvSpPr>
            <p:nvPr/>
          </p:nvSpPr>
          <p:spPr bwMode="auto">
            <a:xfrm flipH="1">
              <a:off x="2343" y="2793"/>
              <a:ext cx="75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8" name="Line 140"/>
            <p:cNvSpPr>
              <a:spLocks noChangeShapeType="1"/>
            </p:cNvSpPr>
            <p:nvPr/>
          </p:nvSpPr>
          <p:spPr bwMode="auto">
            <a:xfrm flipH="1">
              <a:off x="2140" y="2840"/>
              <a:ext cx="42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79" name="Freeform 141"/>
            <p:cNvSpPr>
              <a:spLocks/>
            </p:cNvSpPr>
            <p:nvPr/>
          </p:nvSpPr>
          <p:spPr bwMode="auto">
            <a:xfrm>
              <a:off x="2759" y="2564"/>
              <a:ext cx="73" cy="20"/>
            </a:xfrm>
            <a:custGeom>
              <a:avLst/>
              <a:gdLst>
                <a:gd name="T0" fmla="*/ 0 w 73"/>
                <a:gd name="T1" fmla="*/ 20 h 20"/>
                <a:gd name="T2" fmla="*/ 20 w 73"/>
                <a:gd name="T3" fmla="*/ 18 h 20"/>
                <a:gd name="T4" fmla="*/ 38 w 73"/>
                <a:gd name="T5" fmla="*/ 13 h 20"/>
                <a:gd name="T6" fmla="*/ 55 w 73"/>
                <a:gd name="T7" fmla="*/ 8 h 20"/>
                <a:gd name="T8" fmla="*/ 73 w 73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20"/>
                <a:gd name="T17" fmla="*/ 73 w 7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20">
                  <a:moveTo>
                    <a:pt x="0" y="20"/>
                  </a:moveTo>
                  <a:lnTo>
                    <a:pt x="20" y="18"/>
                  </a:lnTo>
                  <a:lnTo>
                    <a:pt x="38" y="13"/>
                  </a:lnTo>
                  <a:lnTo>
                    <a:pt x="55" y="8"/>
                  </a:lnTo>
                  <a:lnTo>
                    <a:pt x="73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0" name="Freeform 142"/>
            <p:cNvSpPr>
              <a:spLocks/>
            </p:cNvSpPr>
            <p:nvPr/>
          </p:nvSpPr>
          <p:spPr bwMode="auto">
            <a:xfrm>
              <a:off x="2763" y="2567"/>
              <a:ext cx="67" cy="135"/>
            </a:xfrm>
            <a:custGeom>
              <a:avLst/>
              <a:gdLst>
                <a:gd name="T0" fmla="*/ 0 w 67"/>
                <a:gd name="T1" fmla="*/ 135 h 135"/>
                <a:gd name="T2" fmla="*/ 12 w 67"/>
                <a:gd name="T3" fmla="*/ 125 h 135"/>
                <a:gd name="T4" fmla="*/ 24 w 67"/>
                <a:gd name="T5" fmla="*/ 113 h 135"/>
                <a:gd name="T6" fmla="*/ 35 w 67"/>
                <a:gd name="T7" fmla="*/ 99 h 135"/>
                <a:gd name="T8" fmla="*/ 44 w 67"/>
                <a:gd name="T9" fmla="*/ 85 h 135"/>
                <a:gd name="T10" fmla="*/ 51 w 67"/>
                <a:gd name="T11" fmla="*/ 69 h 135"/>
                <a:gd name="T12" fmla="*/ 59 w 67"/>
                <a:gd name="T13" fmla="*/ 53 h 135"/>
                <a:gd name="T14" fmla="*/ 63 w 67"/>
                <a:gd name="T15" fmla="*/ 35 h 135"/>
                <a:gd name="T16" fmla="*/ 66 w 67"/>
                <a:gd name="T17" fmla="*/ 18 h 135"/>
                <a:gd name="T18" fmla="*/ 67 w 67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7"/>
                <a:gd name="T31" fmla="*/ 0 h 135"/>
                <a:gd name="T32" fmla="*/ 67 w 67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7" h="135">
                  <a:moveTo>
                    <a:pt x="0" y="135"/>
                  </a:moveTo>
                  <a:lnTo>
                    <a:pt x="12" y="125"/>
                  </a:lnTo>
                  <a:lnTo>
                    <a:pt x="24" y="113"/>
                  </a:lnTo>
                  <a:lnTo>
                    <a:pt x="35" y="99"/>
                  </a:lnTo>
                  <a:lnTo>
                    <a:pt x="44" y="85"/>
                  </a:lnTo>
                  <a:lnTo>
                    <a:pt x="51" y="69"/>
                  </a:lnTo>
                  <a:lnTo>
                    <a:pt x="59" y="53"/>
                  </a:lnTo>
                  <a:lnTo>
                    <a:pt x="63" y="35"/>
                  </a:lnTo>
                  <a:lnTo>
                    <a:pt x="66" y="18"/>
                  </a:lnTo>
                  <a:lnTo>
                    <a:pt x="67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1" name="Freeform 143"/>
            <p:cNvSpPr>
              <a:spLocks/>
            </p:cNvSpPr>
            <p:nvPr/>
          </p:nvSpPr>
          <p:spPr bwMode="auto">
            <a:xfrm>
              <a:off x="2685" y="2566"/>
              <a:ext cx="71" cy="18"/>
            </a:xfrm>
            <a:custGeom>
              <a:avLst/>
              <a:gdLst>
                <a:gd name="T0" fmla="*/ 71 w 71"/>
                <a:gd name="T1" fmla="*/ 18 h 18"/>
                <a:gd name="T2" fmla="*/ 52 w 71"/>
                <a:gd name="T3" fmla="*/ 16 h 18"/>
                <a:gd name="T4" fmla="*/ 33 w 71"/>
                <a:gd name="T5" fmla="*/ 12 h 18"/>
                <a:gd name="T6" fmla="*/ 16 w 71"/>
                <a:gd name="T7" fmla="*/ 7 h 18"/>
                <a:gd name="T8" fmla="*/ 0 w 71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8"/>
                <a:gd name="T17" fmla="*/ 71 w 7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8">
                  <a:moveTo>
                    <a:pt x="71" y="18"/>
                  </a:moveTo>
                  <a:lnTo>
                    <a:pt x="52" y="16"/>
                  </a:lnTo>
                  <a:lnTo>
                    <a:pt x="33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2" name="Freeform 144"/>
            <p:cNvSpPr>
              <a:spLocks/>
            </p:cNvSpPr>
            <p:nvPr/>
          </p:nvSpPr>
          <p:spPr bwMode="auto">
            <a:xfrm>
              <a:off x="2685" y="2570"/>
              <a:ext cx="68" cy="135"/>
            </a:xfrm>
            <a:custGeom>
              <a:avLst/>
              <a:gdLst>
                <a:gd name="T0" fmla="*/ 68 w 68"/>
                <a:gd name="T1" fmla="*/ 135 h 135"/>
                <a:gd name="T2" fmla="*/ 55 w 68"/>
                <a:gd name="T3" fmla="*/ 125 h 135"/>
                <a:gd name="T4" fmla="*/ 43 w 68"/>
                <a:gd name="T5" fmla="*/ 113 h 135"/>
                <a:gd name="T6" fmla="*/ 32 w 68"/>
                <a:gd name="T7" fmla="*/ 99 h 135"/>
                <a:gd name="T8" fmla="*/ 23 w 68"/>
                <a:gd name="T9" fmla="*/ 85 h 135"/>
                <a:gd name="T10" fmla="*/ 16 w 68"/>
                <a:gd name="T11" fmla="*/ 69 h 135"/>
                <a:gd name="T12" fmla="*/ 8 w 68"/>
                <a:gd name="T13" fmla="*/ 53 h 135"/>
                <a:gd name="T14" fmla="*/ 5 w 68"/>
                <a:gd name="T15" fmla="*/ 35 h 135"/>
                <a:gd name="T16" fmla="*/ 1 w 68"/>
                <a:gd name="T17" fmla="*/ 18 h 135"/>
                <a:gd name="T18" fmla="*/ 0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68" y="135"/>
                  </a:moveTo>
                  <a:lnTo>
                    <a:pt x="55" y="125"/>
                  </a:lnTo>
                  <a:lnTo>
                    <a:pt x="43" y="113"/>
                  </a:lnTo>
                  <a:lnTo>
                    <a:pt x="32" y="99"/>
                  </a:lnTo>
                  <a:lnTo>
                    <a:pt x="23" y="85"/>
                  </a:lnTo>
                  <a:lnTo>
                    <a:pt x="16" y="69"/>
                  </a:lnTo>
                  <a:lnTo>
                    <a:pt x="8" y="53"/>
                  </a:lnTo>
                  <a:lnTo>
                    <a:pt x="5" y="35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3" name="Line 145"/>
            <p:cNvSpPr>
              <a:spLocks noChangeShapeType="1"/>
            </p:cNvSpPr>
            <p:nvPr/>
          </p:nvSpPr>
          <p:spPr bwMode="auto">
            <a:xfrm>
              <a:off x="2807" y="2514"/>
              <a:ext cx="1" cy="57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4" name="Line 146"/>
            <p:cNvSpPr>
              <a:spLocks noChangeShapeType="1"/>
            </p:cNvSpPr>
            <p:nvPr/>
          </p:nvSpPr>
          <p:spPr bwMode="auto">
            <a:xfrm>
              <a:off x="2701" y="2507"/>
              <a:ext cx="1" cy="64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5" name="Line 147"/>
            <p:cNvSpPr>
              <a:spLocks noChangeShapeType="1"/>
            </p:cNvSpPr>
            <p:nvPr/>
          </p:nvSpPr>
          <p:spPr bwMode="auto">
            <a:xfrm>
              <a:off x="2759" y="2708"/>
              <a:ext cx="1" cy="36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6" name="Freeform 148"/>
            <p:cNvSpPr>
              <a:spLocks/>
            </p:cNvSpPr>
            <p:nvPr/>
          </p:nvSpPr>
          <p:spPr bwMode="auto">
            <a:xfrm>
              <a:off x="2761" y="2531"/>
              <a:ext cx="72" cy="19"/>
            </a:xfrm>
            <a:custGeom>
              <a:avLst/>
              <a:gdLst>
                <a:gd name="T0" fmla="*/ 0 w 72"/>
                <a:gd name="T1" fmla="*/ 19 h 19"/>
                <a:gd name="T2" fmla="*/ 20 w 72"/>
                <a:gd name="T3" fmla="*/ 17 h 19"/>
                <a:gd name="T4" fmla="*/ 39 w 72"/>
                <a:gd name="T5" fmla="*/ 12 h 19"/>
                <a:gd name="T6" fmla="*/ 56 w 72"/>
                <a:gd name="T7" fmla="*/ 7 h 19"/>
                <a:gd name="T8" fmla="*/ 72 w 72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9"/>
                <a:gd name="T17" fmla="*/ 72 w 7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9">
                  <a:moveTo>
                    <a:pt x="0" y="19"/>
                  </a:moveTo>
                  <a:lnTo>
                    <a:pt x="20" y="17"/>
                  </a:lnTo>
                  <a:lnTo>
                    <a:pt x="39" y="12"/>
                  </a:lnTo>
                  <a:lnTo>
                    <a:pt x="56" y="7"/>
                  </a:lnTo>
                  <a:lnTo>
                    <a:pt x="72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7" name="Freeform 149"/>
            <p:cNvSpPr>
              <a:spLocks/>
            </p:cNvSpPr>
            <p:nvPr/>
          </p:nvSpPr>
          <p:spPr bwMode="auto">
            <a:xfrm>
              <a:off x="2686" y="2533"/>
              <a:ext cx="73" cy="19"/>
            </a:xfrm>
            <a:custGeom>
              <a:avLst/>
              <a:gdLst>
                <a:gd name="T0" fmla="*/ 73 w 73"/>
                <a:gd name="T1" fmla="*/ 19 h 19"/>
                <a:gd name="T2" fmla="*/ 53 w 73"/>
                <a:gd name="T3" fmla="*/ 17 h 19"/>
                <a:gd name="T4" fmla="*/ 35 w 73"/>
                <a:gd name="T5" fmla="*/ 12 h 19"/>
                <a:gd name="T6" fmla="*/ 17 w 73"/>
                <a:gd name="T7" fmla="*/ 7 h 19"/>
                <a:gd name="T8" fmla="*/ 0 w 73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19"/>
                <a:gd name="T17" fmla="*/ 73 w 73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19">
                  <a:moveTo>
                    <a:pt x="73" y="19"/>
                  </a:moveTo>
                  <a:lnTo>
                    <a:pt x="53" y="17"/>
                  </a:lnTo>
                  <a:lnTo>
                    <a:pt x="35" y="12"/>
                  </a:lnTo>
                  <a:lnTo>
                    <a:pt x="17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8" name="Line 150"/>
            <p:cNvSpPr>
              <a:spLocks noChangeShapeType="1"/>
            </p:cNvSpPr>
            <p:nvPr/>
          </p:nvSpPr>
          <p:spPr bwMode="auto">
            <a:xfrm>
              <a:off x="2661" y="2479"/>
              <a:ext cx="140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89" name="Line 151"/>
            <p:cNvSpPr>
              <a:spLocks noChangeShapeType="1"/>
            </p:cNvSpPr>
            <p:nvPr/>
          </p:nvSpPr>
          <p:spPr bwMode="auto">
            <a:xfrm flipH="1" flipV="1">
              <a:off x="2700" y="2265"/>
              <a:ext cx="1" cy="24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0" name="Freeform 152"/>
            <p:cNvSpPr>
              <a:spLocks/>
            </p:cNvSpPr>
            <p:nvPr/>
          </p:nvSpPr>
          <p:spPr bwMode="auto">
            <a:xfrm>
              <a:off x="2669" y="2384"/>
              <a:ext cx="61" cy="50"/>
            </a:xfrm>
            <a:custGeom>
              <a:avLst/>
              <a:gdLst>
                <a:gd name="T0" fmla="*/ 61 w 61"/>
                <a:gd name="T1" fmla="*/ 25 h 50"/>
                <a:gd name="T2" fmla="*/ 60 w 61"/>
                <a:gd name="T3" fmla="*/ 32 h 50"/>
                <a:gd name="T4" fmla="*/ 57 w 61"/>
                <a:gd name="T5" fmla="*/ 39 h 50"/>
                <a:gd name="T6" fmla="*/ 50 w 61"/>
                <a:gd name="T7" fmla="*/ 44 h 50"/>
                <a:gd name="T8" fmla="*/ 43 w 61"/>
                <a:gd name="T9" fmla="*/ 48 h 50"/>
                <a:gd name="T10" fmla="*/ 36 w 61"/>
                <a:gd name="T11" fmla="*/ 50 h 50"/>
                <a:gd name="T12" fmla="*/ 26 w 61"/>
                <a:gd name="T13" fmla="*/ 50 h 50"/>
                <a:gd name="T14" fmla="*/ 18 w 61"/>
                <a:gd name="T15" fmla="*/ 48 h 50"/>
                <a:gd name="T16" fmla="*/ 11 w 61"/>
                <a:gd name="T17" fmla="*/ 44 h 50"/>
                <a:gd name="T18" fmla="*/ 5 w 61"/>
                <a:gd name="T19" fmla="*/ 39 h 50"/>
                <a:gd name="T20" fmla="*/ 1 w 61"/>
                <a:gd name="T21" fmla="*/ 32 h 50"/>
                <a:gd name="T22" fmla="*/ 0 w 61"/>
                <a:gd name="T23" fmla="*/ 25 h 50"/>
                <a:gd name="T24" fmla="*/ 1 w 61"/>
                <a:gd name="T25" fmla="*/ 18 h 50"/>
                <a:gd name="T26" fmla="*/ 5 w 61"/>
                <a:gd name="T27" fmla="*/ 12 h 50"/>
                <a:gd name="T28" fmla="*/ 11 w 61"/>
                <a:gd name="T29" fmla="*/ 7 h 50"/>
                <a:gd name="T30" fmla="*/ 18 w 61"/>
                <a:gd name="T31" fmla="*/ 3 h 50"/>
                <a:gd name="T32" fmla="*/ 26 w 61"/>
                <a:gd name="T33" fmla="*/ 0 h 50"/>
                <a:gd name="T34" fmla="*/ 36 w 61"/>
                <a:gd name="T35" fmla="*/ 0 h 50"/>
                <a:gd name="T36" fmla="*/ 43 w 61"/>
                <a:gd name="T37" fmla="*/ 3 h 50"/>
                <a:gd name="T38" fmla="*/ 50 w 61"/>
                <a:gd name="T39" fmla="*/ 7 h 50"/>
                <a:gd name="T40" fmla="*/ 57 w 61"/>
                <a:gd name="T41" fmla="*/ 12 h 50"/>
                <a:gd name="T42" fmla="*/ 60 w 61"/>
                <a:gd name="T43" fmla="*/ 18 h 50"/>
                <a:gd name="T44" fmla="*/ 61 w 61"/>
                <a:gd name="T45" fmla="*/ 25 h 50"/>
                <a:gd name="T46" fmla="*/ 61 w 61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"/>
                <a:gd name="T73" fmla="*/ 0 h 50"/>
                <a:gd name="T74" fmla="*/ 61 w 61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" h="50">
                  <a:moveTo>
                    <a:pt x="61" y="25"/>
                  </a:moveTo>
                  <a:lnTo>
                    <a:pt x="60" y="32"/>
                  </a:lnTo>
                  <a:lnTo>
                    <a:pt x="57" y="39"/>
                  </a:lnTo>
                  <a:lnTo>
                    <a:pt x="50" y="44"/>
                  </a:lnTo>
                  <a:lnTo>
                    <a:pt x="43" y="48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8" y="48"/>
                  </a:lnTo>
                  <a:lnTo>
                    <a:pt x="11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1" y="7"/>
                  </a:lnTo>
                  <a:lnTo>
                    <a:pt x="18" y="3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3"/>
                  </a:lnTo>
                  <a:lnTo>
                    <a:pt x="50" y="7"/>
                  </a:lnTo>
                  <a:lnTo>
                    <a:pt x="57" y="12"/>
                  </a:lnTo>
                  <a:lnTo>
                    <a:pt x="60" y="18"/>
                  </a:lnTo>
                  <a:lnTo>
                    <a:pt x="61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1" name="Freeform 153"/>
            <p:cNvSpPr>
              <a:spLocks/>
            </p:cNvSpPr>
            <p:nvPr/>
          </p:nvSpPr>
          <p:spPr bwMode="auto">
            <a:xfrm>
              <a:off x="2669" y="2384"/>
              <a:ext cx="61" cy="50"/>
            </a:xfrm>
            <a:custGeom>
              <a:avLst/>
              <a:gdLst>
                <a:gd name="T0" fmla="*/ 61 w 61"/>
                <a:gd name="T1" fmla="*/ 25 h 50"/>
                <a:gd name="T2" fmla="*/ 60 w 61"/>
                <a:gd name="T3" fmla="*/ 32 h 50"/>
                <a:gd name="T4" fmla="*/ 57 w 61"/>
                <a:gd name="T5" fmla="*/ 39 h 50"/>
                <a:gd name="T6" fmla="*/ 50 w 61"/>
                <a:gd name="T7" fmla="*/ 44 h 50"/>
                <a:gd name="T8" fmla="*/ 43 w 61"/>
                <a:gd name="T9" fmla="*/ 48 h 50"/>
                <a:gd name="T10" fmla="*/ 36 w 61"/>
                <a:gd name="T11" fmla="*/ 50 h 50"/>
                <a:gd name="T12" fmla="*/ 26 w 61"/>
                <a:gd name="T13" fmla="*/ 50 h 50"/>
                <a:gd name="T14" fmla="*/ 18 w 61"/>
                <a:gd name="T15" fmla="*/ 48 h 50"/>
                <a:gd name="T16" fmla="*/ 11 w 61"/>
                <a:gd name="T17" fmla="*/ 44 h 50"/>
                <a:gd name="T18" fmla="*/ 5 w 61"/>
                <a:gd name="T19" fmla="*/ 39 h 50"/>
                <a:gd name="T20" fmla="*/ 1 w 61"/>
                <a:gd name="T21" fmla="*/ 32 h 50"/>
                <a:gd name="T22" fmla="*/ 0 w 61"/>
                <a:gd name="T23" fmla="*/ 25 h 50"/>
                <a:gd name="T24" fmla="*/ 1 w 61"/>
                <a:gd name="T25" fmla="*/ 18 h 50"/>
                <a:gd name="T26" fmla="*/ 5 w 61"/>
                <a:gd name="T27" fmla="*/ 12 h 50"/>
                <a:gd name="T28" fmla="*/ 11 w 61"/>
                <a:gd name="T29" fmla="*/ 7 h 50"/>
                <a:gd name="T30" fmla="*/ 18 w 61"/>
                <a:gd name="T31" fmla="*/ 3 h 50"/>
                <a:gd name="T32" fmla="*/ 26 w 61"/>
                <a:gd name="T33" fmla="*/ 0 h 50"/>
                <a:gd name="T34" fmla="*/ 36 w 61"/>
                <a:gd name="T35" fmla="*/ 0 h 50"/>
                <a:gd name="T36" fmla="*/ 43 w 61"/>
                <a:gd name="T37" fmla="*/ 3 h 50"/>
                <a:gd name="T38" fmla="*/ 50 w 61"/>
                <a:gd name="T39" fmla="*/ 7 h 50"/>
                <a:gd name="T40" fmla="*/ 57 w 61"/>
                <a:gd name="T41" fmla="*/ 12 h 50"/>
                <a:gd name="T42" fmla="*/ 60 w 61"/>
                <a:gd name="T43" fmla="*/ 18 h 50"/>
                <a:gd name="T44" fmla="*/ 61 w 61"/>
                <a:gd name="T45" fmla="*/ 25 h 50"/>
                <a:gd name="T46" fmla="*/ 61 w 61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1"/>
                <a:gd name="T73" fmla="*/ 0 h 50"/>
                <a:gd name="T74" fmla="*/ 61 w 61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1" h="50">
                  <a:moveTo>
                    <a:pt x="61" y="25"/>
                  </a:moveTo>
                  <a:lnTo>
                    <a:pt x="60" y="32"/>
                  </a:lnTo>
                  <a:lnTo>
                    <a:pt x="57" y="39"/>
                  </a:lnTo>
                  <a:lnTo>
                    <a:pt x="50" y="44"/>
                  </a:lnTo>
                  <a:lnTo>
                    <a:pt x="43" y="48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8" y="48"/>
                  </a:lnTo>
                  <a:lnTo>
                    <a:pt x="11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1" y="7"/>
                  </a:lnTo>
                  <a:lnTo>
                    <a:pt x="18" y="3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3"/>
                  </a:lnTo>
                  <a:lnTo>
                    <a:pt x="50" y="7"/>
                  </a:lnTo>
                  <a:lnTo>
                    <a:pt x="57" y="12"/>
                  </a:lnTo>
                  <a:lnTo>
                    <a:pt x="60" y="18"/>
                  </a:lnTo>
                  <a:lnTo>
                    <a:pt x="61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2" name="Freeform 154"/>
            <p:cNvSpPr>
              <a:spLocks/>
            </p:cNvSpPr>
            <p:nvPr/>
          </p:nvSpPr>
          <p:spPr bwMode="auto">
            <a:xfrm>
              <a:off x="2769" y="2447"/>
              <a:ext cx="59" cy="50"/>
            </a:xfrm>
            <a:custGeom>
              <a:avLst/>
              <a:gdLst>
                <a:gd name="T0" fmla="*/ 59 w 59"/>
                <a:gd name="T1" fmla="*/ 25 h 50"/>
                <a:gd name="T2" fmla="*/ 58 w 59"/>
                <a:gd name="T3" fmla="*/ 32 h 50"/>
                <a:gd name="T4" fmla="*/ 54 w 59"/>
                <a:gd name="T5" fmla="*/ 39 h 50"/>
                <a:gd name="T6" fmla="*/ 49 w 59"/>
                <a:gd name="T7" fmla="*/ 44 h 50"/>
                <a:gd name="T8" fmla="*/ 42 w 59"/>
                <a:gd name="T9" fmla="*/ 48 h 50"/>
                <a:gd name="T10" fmla="*/ 33 w 59"/>
                <a:gd name="T11" fmla="*/ 50 h 50"/>
                <a:gd name="T12" fmla="*/ 26 w 59"/>
                <a:gd name="T13" fmla="*/ 50 h 50"/>
                <a:gd name="T14" fmla="*/ 17 w 59"/>
                <a:gd name="T15" fmla="*/ 48 h 50"/>
                <a:gd name="T16" fmla="*/ 10 w 59"/>
                <a:gd name="T17" fmla="*/ 44 h 50"/>
                <a:gd name="T18" fmla="*/ 5 w 59"/>
                <a:gd name="T19" fmla="*/ 39 h 50"/>
                <a:gd name="T20" fmla="*/ 1 w 59"/>
                <a:gd name="T21" fmla="*/ 32 h 50"/>
                <a:gd name="T22" fmla="*/ 0 w 59"/>
                <a:gd name="T23" fmla="*/ 25 h 50"/>
                <a:gd name="T24" fmla="*/ 1 w 59"/>
                <a:gd name="T25" fmla="*/ 18 h 50"/>
                <a:gd name="T26" fmla="*/ 5 w 59"/>
                <a:gd name="T27" fmla="*/ 12 h 50"/>
                <a:gd name="T28" fmla="*/ 10 w 59"/>
                <a:gd name="T29" fmla="*/ 7 h 50"/>
                <a:gd name="T30" fmla="*/ 17 w 59"/>
                <a:gd name="T31" fmla="*/ 2 h 50"/>
                <a:gd name="T32" fmla="*/ 26 w 59"/>
                <a:gd name="T33" fmla="*/ 0 h 50"/>
                <a:gd name="T34" fmla="*/ 33 w 59"/>
                <a:gd name="T35" fmla="*/ 0 h 50"/>
                <a:gd name="T36" fmla="*/ 42 w 59"/>
                <a:gd name="T37" fmla="*/ 2 h 50"/>
                <a:gd name="T38" fmla="*/ 49 w 59"/>
                <a:gd name="T39" fmla="*/ 7 h 50"/>
                <a:gd name="T40" fmla="*/ 54 w 59"/>
                <a:gd name="T41" fmla="*/ 12 h 50"/>
                <a:gd name="T42" fmla="*/ 58 w 59"/>
                <a:gd name="T43" fmla="*/ 18 h 50"/>
                <a:gd name="T44" fmla="*/ 59 w 59"/>
                <a:gd name="T45" fmla="*/ 25 h 50"/>
                <a:gd name="T46" fmla="*/ 59 w 59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9"/>
                <a:gd name="T73" fmla="*/ 0 h 50"/>
                <a:gd name="T74" fmla="*/ 59 w 59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9" h="50">
                  <a:moveTo>
                    <a:pt x="59" y="25"/>
                  </a:moveTo>
                  <a:lnTo>
                    <a:pt x="58" y="32"/>
                  </a:lnTo>
                  <a:lnTo>
                    <a:pt x="54" y="39"/>
                  </a:lnTo>
                  <a:lnTo>
                    <a:pt x="49" y="44"/>
                  </a:lnTo>
                  <a:lnTo>
                    <a:pt x="42" y="48"/>
                  </a:lnTo>
                  <a:lnTo>
                    <a:pt x="33" y="50"/>
                  </a:lnTo>
                  <a:lnTo>
                    <a:pt x="26" y="50"/>
                  </a:lnTo>
                  <a:lnTo>
                    <a:pt x="17" y="48"/>
                  </a:lnTo>
                  <a:lnTo>
                    <a:pt x="10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0" y="7"/>
                  </a:lnTo>
                  <a:lnTo>
                    <a:pt x="17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2" y="2"/>
                  </a:lnTo>
                  <a:lnTo>
                    <a:pt x="49" y="7"/>
                  </a:lnTo>
                  <a:lnTo>
                    <a:pt x="54" y="12"/>
                  </a:lnTo>
                  <a:lnTo>
                    <a:pt x="58" y="18"/>
                  </a:lnTo>
                  <a:lnTo>
                    <a:pt x="59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3" name="Freeform 155"/>
            <p:cNvSpPr>
              <a:spLocks/>
            </p:cNvSpPr>
            <p:nvPr/>
          </p:nvSpPr>
          <p:spPr bwMode="auto">
            <a:xfrm>
              <a:off x="2769" y="2447"/>
              <a:ext cx="59" cy="50"/>
            </a:xfrm>
            <a:custGeom>
              <a:avLst/>
              <a:gdLst>
                <a:gd name="T0" fmla="*/ 59 w 59"/>
                <a:gd name="T1" fmla="*/ 25 h 50"/>
                <a:gd name="T2" fmla="*/ 58 w 59"/>
                <a:gd name="T3" fmla="*/ 32 h 50"/>
                <a:gd name="T4" fmla="*/ 54 w 59"/>
                <a:gd name="T5" fmla="*/ 39 h 50"/>
                <a:gd name="T6" fmla="*/ 49 w 59"/>
                <a:gd name="T7" fmla="*/ 44 h 50"/>
                <a:gd name="T8" fmla="*/ 42 w 59"/>
                <a:gd name="T9" fmla="*/ 48 h 50"/>
                <a:gd name="T10" fmla="*/ 33 w 59"/>
                <a:gd name="T11" fmla="*/ 50 h 50"/>
                <a:gd name="T12" fmla="*/ 26 w 59"/>
                <a:gd name="T13" fmla="*/ 50 h 50"/>
                <a:gd name="T14" fmla="*/ 17 w 59"/>
                <a:gd name="T15" fmla="*/ 48 h 50"/>
                <a:gd name="T16" fmla="*/ 10 w 59"/>
                <a:gd name="T17" fmla="*/ 44 h 50"/>
                <a:gd name="T18" fmla="*/ 5 w 59"/>
                <a:gd name="T19" fmla="*/ 39 h 50"/>
                <a:gd name="T20" fmla="*/ 1 w 59"/>
                <a:gd name="T21" fmla="*/ 32 h 50"/>
                <a:gd name="T22" fmla="*/ 0 w 59"/>
                <a:gd name="T23" fmla="*/ 25 h 50"/>
                <a:gd name="T24" fmla="*/ 1 w 59"/>
                <a:gd name="T25" fmla="*/ 18 h 50"/>
                <a:gd name="T26" fmla="*/ 5 w 59"/>
                <a:gd name="T27" fmla="*/ 12 h 50"/>
                <a:gd name="T28" fmla="*/ 10 w 59"/>
                <a:gd name="T29" fmla="*/ 7 h 50"/>
                <a:gd name="T30" fmla="*/ 17 w 59"/>
                <a:gd name="T31" fmla="*/ 2 h 50"/>
                <a:gd name="T32" fmla="*/ 26 w 59"/>
                <a:gd name="T33" fmla="*/ 0 h 50"/>
                <a:gd name="T34" fmla="*/ 33 w 59"/>
                <a:gd name="T35" fmla="*/ 0 h 50"/>
                <a:gd name="T36" fmla="*/ 42 w 59"/>
                <a:gd name="T37" fmla="*/ 2 h 50"/>
                <a:gd name="T38" fmla="*/ 49 w 59"/>
                <a:gd name="T39" fmla="*/ 7 h 50"/>
                <a:gd name="T40" fmla="*/ 54 w 59"/>
                <a:gd name="T41" fmla="*/ 12 h 50"/>
                <a:gd name="T42" fmla="*/ 58 w 59"/>
                <a:gd name="T43" fmla="*/ 18 h 50"/>
                <a:gd name="T44" fmla="*/ 59 w 59"/>
                <a:gd name="T45" fmla="*/ 25 h 50"/>
                <a:gd name="T46" fmla="*/ 59 w 59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9"/>
                <a:gd name="T73" fmla="*/ 0 h 50"/>
                <a:gd name="T74" fmla="*/ 59 w 59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9" h="50">
                  <a:moveTo>
                    <a:pt x="59" y="25"/>
                  </a:moveTo>
                  <a:lnTo>
                    <a:pt x="58" y="32"/>
                  </a:lnTo>
                  <a:lnTo>
                    <a:pt x="54" y="39"/>
                  </a:lnTo>
                  <a:lnTo>
                    <a:pt x="49" y="44"/>
                  </a:lnTo>
                  <a:lnTo>
                    <a:pt x="42" y="48"/>
                  </a:lnTo>
                  <a:lnTo>
                    <a:pt x="33" y="50"/>
                  </a:lnTo>
                  <a:lnTo>
                    <a:pt x="26" y="50"/>
                  </a:lnTo>
                  <a:lnTo>
                    <a:pt x="17" y="48"/>
                  </a:lnTo>
                  <a:lnTo>
                    <a:pt x="10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0" y="7"/>
                  </a:lnTo>
                  <a:lnTo>
                    <a:pt x="17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2" y="2"/>
                  </a:lnTo>
                  <a:lnTo>
                    <a:pt x="49" y="7"/>
                  </a:lnTo>
                  <a:lnTo>
                    <a:pt x="54" y="12"/>
                  </a:lnTo>
                  <a:lnTo>
                    <a:pt x="58" y="18"/>
                  </a:lnTo>
                  <a:lnTo>
                    <a:pt x="59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4" name="Freeform 156"/>
            <p:cNvSpPr>
              <a:spLocks/>
            </p:cNvSpPr>
            <p:nvPr/>
          </p:nvSpPr>
          <p:spPr bwMode="auto">
            <a:xfrm>
              <a:off x="2808" y="3010"/>
              <a:ext cx="72" cy="19"/>
            </a:xfrm>
            <a:custGeom>
              <a:avLst/>
              <a:gdLst>
                <a:gd name="T0" fmla="*/ 0 w 72"/>
                <a:gd name="T1" fmla="*/ 19 h 19"/>
                <a:gd name="T2" fmla="*/ 20 w 72"/>
                <a:gd name="T3" fmla="*/ 17 h 19"/>
                <a:gd name="T4" fmla="*/ 39 w 72"/>
                <a:gd name="T5" fmla="*/ 13 h 19"/>
                <a:gd name="T6" fmla="*/ 56 w 72"/>
                <a:gd name="T7" fmla="*/ 8 h 19"/>
                <a:gd name="T8" fmla="*/ 72 w 72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9"/>
                <a:gd name="T17" fmla="*/ 72 w 7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9">
                  <a:moveTo>
                    <a:pt x="0" y="19"/>
                  </a:moveTo>
                  <a:lnTo>
                    <a:pt x="20" y="17"/>
                  </a:lnTo>
                  <a:lnTo>
                    <a:pt x="39" y="13"/>
                  </a:lnTo>
                  <a:lnTo>
                    <a:pt x="56" y="8"/>
                  </a:lnTo>
                  <a:lnTo>
                    <a:pt x="72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5" name="Freeform 157"/>
            <p:cNvSpPr>
              <a:spLocks/>
            </p:cNvSpPr>
            <p:nvPr/>
          </p:nvSpPr>
          <p:spPr bwMode="auto">
            <a:xfrm>
              <a:off x="2812" y="3013"/>
              <a:ext cx="67" cy="135"/>
            </a:xfrm>
            <a:custGeom>
              <a:avLst/>
              <a:gdLst>
                <a:gd name="T0" fmla="*/ 0 w 67"/>
                <a:gd name="T1" fmla="*/ 135 h 135"/>
                <a:gd name="T2" fmla="*/ 12 w 67"/>
                <a:gd name="T3" fmla="*/ 124 h 135"/>
                <a:gd name="T4" fmla="*/ 23 w 67"/>
                <a:gd name="T5" fmla="*/ 112 h 135"/>
                <a:gd name="T6" fmla="*/ 35 w 67"/>
                <a:gd name="T7" fmla="*/ 99 h 135"/>
                <a:gd name="T8" fmla="*/ 43 w 67"/>
                <a:gd name="T9" fmla="*/ 83 h 135"/>
                <a:gd name="T10" fmla="*/ 52 w 67"/>
                <a:gd name="T11" fmla="*/ 68 h 135"/>
                <a:gd name="T12" fmla="*/ 58 w 67"/>
                <a:gd name="T13" fmla="*/ 52 h 135"/>
                <a:gd name="T14" fmla="*/ 62 w 67"/>
                <a:gd name="T15" fmla="*/ 35 h 135"/>
                <a:gd name="T16" fmla="*/ 65 w 67"/>
                <a:gd name="T17" fmla="*/ 17 h 135"/>
                <a:gd name="T18" fmla="*/ 67 w 67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7"/>
                <a:gd name="T31" fmla="*/ 0 h 135"/>
                <a:gd name="T32" fmla="*/ 67 w 67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7" h="135">
                  <a:moveTo>
                    <a:pt x="0" y="135"/>
                  </a:moveTo>
                  <a:lnTo>
                    <a:pt x="12" y="124"/>
                  </a:lnTo>
                  <a:lnTo>
                    <a:pt x="23" y="112"/>
                  </a:lnTo>
                  <a:lnTo>
                    <a:pt x="35" y="99"/>
                  </a:lnTo>
                  <a:lnTo>
                    <a:pt x="43" y="83"/>
                  </a:lnTo>
                  <a:lnTo>
                    <a:pt x="52" y="68"/>
                  </a:lnTo>
                  <a:lnTo>
                    <a:pt x="58" y="52"/>
                  </a:lnTo>
                  <a:lnTo>
                    <a:pt x="62" y="35"/>
                  </a:lnTo>
                  <a:lnTo>
                    <a:pt x="65" y="17"/>
                  </a:lnTo>
                  <a:lnTo>
                    <a:pt x="67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6" name="Freeform 158"/>
            <p:cNvSpPr>
              <a:spLocks/>
            </p:cNvSpPr>
            <p:nvPr/>
          </p:nvSpPr>
          <p:spPr bwMode="auto">
            <a:xfrm>
              <a:off x="2734" y="3012"/>
              <a:ext cx="72" cy="17"/>
            </a:xfrm>
            <a:custGeom>
              <a:avLst/>
              <a:gdLst>
                <a:gd name="T0" fmla="*/ 72 w 72"/>
                <a:gd name="T1" fmla="*/ 17 h 17"/>
                <a:gd name="T2" fmla="*/ 53 w 72"/>
                <a:gd name="T3" fmla="*/ 15 h 17"/>
                <a:gd name="T4" fmla="*/ 35 w 72"/>
                <a:gd name="T5" fmla="*/ 12 h 17"/>
                <a:gd name="T6" fmla="*/ 16 w 72"/>
                <a:gd name="T7" fmla="*/ 7 h 17"/>
                <a:gd name="T8" fmla="*/ 0 w 72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7"/>
                <a:gd name="T17" fmla="*/ 72 w 7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7">
                  <a:moveTo>
                    <a:pt x="72" y="17"/>
                  </a:moveTo>
                  <a:lnTo>
                    <a:pt x="53" y="15"/>
                  </a:lnTo>
                  <a:lnTo>
                    <a:pt x="35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7" name="Freeform 159"/>
            <p:cNvSpPr>
              <a:spLocks/>
            </p:cNvSpPr>
            <p:nvPr/>
          </p:nvSpPr>
          <p:spPr bwMode="auto">
            <a:xfrm>
              <a:off x="2734" y="3016"/>
              <a:ext cx="68" cy="135"/>
            </a:xfrm>
            <a:custGeom>
              <a:avLst/>
              <a:gdLst>
                <a:gd name="T0" fmla="*/ 68 w 68"/>
                <a:gd name="T1" fmla="*/ 135 h 135"/>
                <a:gd name="T2" fmla="*/ 56 w 68"/>
                <a:gd name="T3" fmla="*/ 125 h 135"/>
                <a:gd name="T4" fmla="*/ 43 w 68"/>
                <a:gd name="T5" fmla="*/ 112 h 135"/>
                <a:gd name="T6" fmla="*/ 32 w 68"/>
                <a:gd name="T7" fmla="*/ 99 h 135"/>
                <a:gd name="T8" fmla="*/ 24 w 68"/>
                <a:gd name="T9" fmla="*/ 85 h 135"/>
                <a:gd name="T10" fmla="*/ 16 w 68"/>
                <a:gd name="T11" fmla="*/ 69 h 135"/>
                <a:gd name="T12" fmla="*/ 9 w 68"/>
                <a:gd name="T13" fmla="*/ 53 h 135"/>
                <a:gd name="T14" fmla="*/ 5 w 68"/>
                <a:gd name="T15" fmla="*/ 35 h 135"/>
                <a:gd name="T16" fmla="*/ 1 w 68"/>
                <a:gd name="T17" fmla="*/ 17 h 135"/>
                <a:gd name="T18" fmla="*/ 0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68" y="135"/>
                  </a:moveTo>
                  <a:lnTo>
                    <a:pt x="56" y="125"/>
                  </a:lnTo>
                  <a:lnTo>
                    <a:pt x="43" y="112"/>
                  </a:lnTo>
                  <a:lnTo>
                    <a:pt x="32" y="99"/>
                  </a:lnTo>
                  <a:lnTo>
                    <a:pt x="24" y="85"/>
                  </a:lnTo>
                  <a:lnTo>
                    <a:pt x="16" y="69"/>
                  </a:lnTo>
                  <a:lnTo>
                    <a:pt x="9" y="53"/>
                  </a:lnTo>
                  <a:lnTo>
                    <a:pt x="5" y="35"/>
                  </a:lnTo>
                  <a:lnTo>
                    <a:pt x="1" y="1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8" name="Line 160"/>
            <p:cNvSpPr>
              <a:spLocks noChangeShapeType="1"/>
            </p:cNvSpPr>
            <p:nvPr/>
          </p:nvSpPr>
          <p:spPr bwMode="auto">
            <a:xfrm>
              <a:off x="2855" y="2960"/>
              <a:ext cx="1" cy="57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299" name="Line 161"/>
            <p:cNvSpPr>
              <a:spLocks noChangeShapeType="1"/>
            </p:cNvSpPr>
            <p:nvPr/>
          </p:nvSpPr>
          <p:spPr bwMode="auto">
            <a:xfrm>
              <a:off x="2750" y="2953"/>
              <a:ext cx="1" cy="64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0" name="Line 162"/>
            <p:cNvSpPr>
              <a:spLocks noChangeShapeType="1"/>
            </p:cNvSpPr>
            <p:nvPr/>
          </p:nvSpPr>
          <p:spPr bwMode="auto">
            <a:xfrm>
              <a:off x="2808" y="3154"/>
              <a:ext cx="1" cy="35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1" name="Freeform 163"/>
            <p:cNvSpPr>
              <a:spLocks/>
            </p:cNvSpPr>
            <p:nvPr/>
          </p:nvSpPr>
          <p:spPr bwMode="auto">
            <a:xfrm>
              <a:off x="2811" y="2977"/>
              <a:ext cx="71" cy="18"/>
            </a:xfrm>
            <a:custGeom>
              <a:avLst/>
              <a:gdLst>
                <a:gd name="T0" fmla="*/ 0 w 71"/>
                <a:gd name="T1" fmla="*/ 18 h 18"/>
                <a:gd name="T2" fmla="*/ 18 w 71"/>
                <a:gd name="T3" fmla="*/ 16 h 18"/>
                <a:gd name="T4" fmla="*/ 37 w 71"/>
                <a:gd name="T5" fmla="*/ 12 h 18"/>
                <a:gd name="T6" fmla="*/ 55 w 71"/>
                <a:gd name="T7" fmla="*/ 7 h 18"/>
                <a:gd name="T8" fmla="*/ 71 w 71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8"/>
                <a:gd name="T17" fmla="*/ 71 w 7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8">
                  <a:moveTo>
                    <a:pt x="0" y="18"/>
                  </a:moveTo>
                  <a:lnTo>
                    <a:pt x="18" y="16"/>
                  </a:lnTo>
                  <a:lnTo>
                    <a:pt x="37" y="12"/>
                  </a:lnTo>
                  <a:lnTo>
                    <a:pt x="55" y="7"/>
                  </a:lnTo>
                  <a:lnTo>
                    <a:pt x="71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2" name="Freeform 164"/>
            <p:cNvSpPr>
              <a:spLocks/>
            </p:cNvSpPr>
            <p:nvPr/>
          </p:nvSpPr>
          <p:spPr bwMode="auto">
            <a:xfrm>
              <a:off x="2735" y="2979"/>
              <a:ext cx="72" cy="18"/>
            </a:xfrm>
            <a:custGeom>
              <a:avLst/>
              <a:gdLst>
                <a:gd name="T0" fmla="*/ 72 w 72"/>
                <a:gd name="T1" fmla="*/ 18 h 18"/>
                <a:gd name="T2" fmla="*/ 52 w 72"/>
                <a:gd name="T3" fmla="*/ 16 h 18"/>
                <a:gd name="T4" fmla="*/ 34 w 72"/>
                <a:gd name="T5" fmla="*/ 12 h 18"/>
                <a:gd name="T6" fmla="*/ 16 w 72"/>
                <a:gd name="T7" fmla="*/ 7 h 18"/>
                <a:gd name="T8" fmla="*/ 0 w 7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8"/>
                <a:gd name="T17" fmla="*/ 72 w 7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8">
                  <a:moveTo>
                    <a:pt x="72" y="18"/>
                  </a:moveTo>
                  <a:lnTo>
                    <a:pt x="52" y="16"/>
                  </a:lnTo>
                  <a:lnTo>
                    <a:pt x="34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3" name="Line 165"/>
            <p:cNvSpPr>
              <a:spLocks noChangeShapeType="1"/>
            </p:cNvSpPr>
            <p:nvPr/>
          </p:nvSpPr>
          <p:spPr bwMode="auto">
            <a:xfrm>
              <a:off x="2665" y="2919"/>
              <a:ext cx="185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4" name="Line 166"/>
            <p:cNvSpPr>
              <a:spLocks noChangeShapeType="1"/>
            </p:cNvSpPr>
            <p:nvPr/>
          </p:nvSpPr>
          <p:spPr bwMode="auto">
            <a:xfrm flipV="1">
              <a:off x="2748" y="2849"/>
              <a:ext cx="1" cy="9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5" name="Line 167"/>
            <p:cNvSpPr>
              <a:spLocks noChangeShapeType="1"/>
            </p:cNvSpPr>
            <p:nvPr/>
          </p:nvSpPr>
          <p:spPr bwMode="auto">
            <a:xfrm>
              <a:off x="2664" y="2851"/>
              <a:ext cx="86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6" name="Freeform 168"/>
            <p:cNvSpPr>
              <a:spLocks/>
            </p:cNvSpPr>
            <p:nvPr/>
          </p:nvSpPr>
          <p:spPr bwMode="auto">
            <a:xfrm>
              <a:off x="2717" y="2822"/>
              <a:ext cx="62" cy="50"/>
            </a:xfrm>
            <a:custGeom>
              <a:avLst/>
              <a:gdLst>
                <a:gd name="T0" fmla="*/ 62 w 62"/>
                <a:gd name="T1" fmla="*/ 25 h 50"/>
                <a:gd name="T2" fmla="*/ 60 w 62"/>
                <a:gd name="T3" fmla="*/ 32 h 50"/>
                <a:gd name="T4" fmla="*/ 57 w 62"/>
                <a:gd name="T5" fmla="*/ 38 h 50"/>
                <a:gd name="T6" fmla="*/ 51 w 62"/>
                <a:gd name="T7" fmla="*/ 43 h 50"/>
                <a:gd name="T8" fmla="*/ 43 w 62"/>
                <a:gd name="T9" fmla="*/ 47 h 50"/>
                <a:gd name="T10" fmla="*/ 36 w 62"/>
                <a:gd name="T11" fmla="*/ 50 h 50"/>
                <a:gd name="T12" fmla="*/ 26 w 62"/>
                <a:gd name="T13" fmla="*/ 50 h 50"/>
                <a:gd name="T14" fmla="*/ 18 w 62"/>
                <a:gd name="T15" fmla="*/ 47 h 50"/>
                <a:gd name="T16" fmla="*/ 11 w 62"/>
                <a:gd name="T17" fmla="*/ 43 h 50"/>
                <a:gd name="T18" fmla="*/ 5 w 62"/>
                <a:gd name="T19" fmla="*/ 38 h 50"/>
                <a:gd name="T20" fmla="*/ 1 w 62"/>
                <a:gd name="T21" fmla="*/ 32 h 50"/>
                <a:gd name="T22" fmla="*/ 0 w 62"/>
                <a:gd name="T23" fmla="*/ 25 h 50"/>
                <a:gd name="T24" fmla="*/ 1 w 62"/>
                <a:gd name="T25" fmla="*/ 18 h 50"/>
                <a:gd name="T26" fmla="*/ 5 w 62"/>
                <a:gd name="T27" fmla="*/ 11 h 50"/>
                <a:gd name="T28" fmla="*/ 11 w 62"/>
                <a:gd name="T29" fmla="*/ 6 h 50"/>
                <a:gd name="T30" fmla="*/ 18 w 62"/>
                <a:gd name="T31" fmla="*/ 2 h 50"/>
                <a:gd name="T32" fmla="*/ 26 w 62"/>
                <a:gd name="T33" fmla="*/ 0 h 50"/>
                <a:gd name="T34" fmla="*/ 36 w 62"/>
                <a:gd name="T35" fmla="*/ 0 h 50"/>
                <a:gd name="T36" fmla="*/ 43 w 62"/>
                <a:gd name="T37" fmla="*/ 2 h 50"/>
                <a:gd name="T38" fmla="*/ 51 w 62"/>
                <a:gd name="T39" fmla="*/ 6 h 50"/>
                <a:gd name="T40" fmla="*/ 57 w 62"/>
                <a:gd name="T41" fmla="*/ 11 h 50"/>
                <a:gd name="T42" fmla="*/ 60 w 62"/>
                <a:gd name="T43" fmla="*/ 18 h 50"/>
                <a:gd name="T44" fmla="*/ 62 w 62"/>
                <a:gd name="T45" fmla="*/ 25 h 50"/>
                <a:gd name="T46" fmla="*/ 62 w 62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50"/>
                <a:gd name="T74" fmla="*/ 62 w 62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50">
                  <a:moveTo>
                    <a:pt x="62" y="25"/>
                  </a:moveTo>
                  <a:lnTo>
                    <a:pt x="60" y="32"/>
                  </a:lnTo>
                  <a:lnTo>
                    <a:pt x="57" y="38"/>
                  </a:lnTo>
                  <a:lnTo>
                    <a:pt x="51" y="43"/>
                  </a:lnTo>
                  <a:lnTo>
                    <a:pt x="43" y="47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8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51" y="6"/>
                  </a:lnTo>
                  <a:lnTo>
                    <a:pt x="57" y="11"/>
                  </a:lnTo>
                  <a:lnTo>
                    <a:pt x="60" y="18"/>
                  </a:lnTo>
                  <a:lnTo>
                    <a:pt x="62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7" name="Freeform 169"/>
            <p:cNvSpPr>
              <a:spLocks/>
            </p:cNvSpPr>
            <p:nvPr/>
          </p:nvSpPr>
          <p:spPr bwMode="auto">
            <a:xfrm>
              <a:off x="2717" y="2822"/>
              <a:ext cx="62" cy="50"/>
            </a:xfrm>
            <a:custGeom>
              <a:avLst/>
              <a:gdLst>
                <a:gd name="T0" fmla="*/ 62 w 62"/>
                <a:gd name="T1" fmla="*/ 25 h 50"/>
                <a:gd name="T2" fmla="*/ 60 w 62"/>
                <a:gd name="T3" fmla="*/ 32 h 50"/>
                <a:gd name="T4" fmla="*/ 57 w 62"/>
                <a:gd name="T5" fmla="*/ 38 h 50"/>
                <a:gd name="T6" fmla="*/ 51 w 62"/>
                <a:gd name="T7" fmla="*/ 43 h 50"/>
                <a:gd name="T8" fmla="*/ 43 w 62"/>
                <a:gd name="T9" fmla="*/ 47 h 50"/>
                <a:gd name="T10" fmla="*/ 36 w 62"/>
                <a:gd name="T11" fmla="*/ 50 h 50"/>
                <a:gd name="T12" fmla="*/ 26 w 62"/>
                <a:gd name="T13" fmla="*/ 50 h 50"/>
                <a:gd name="T14" fmla="*/ 18 w 62"/>
                <a:gd name="T15" fmla="*/ 47 h 50"/>
                <a:gd name="T16" fmla="*/ 11 w 62"/>
                <a:gd name="T17" fmla="*/ 43 h 50"/>
                <a:gd name="T18" fmla="*/ 5 w 62"/>
                <a:gd name="T19" fmla="*/ 38 h 50"/>
                <a:gd name="T20" fmla="*/ 1 w 62"/>
                <a:gd name="T21" fmla="*/ 32 h 50"/>
                <a:gd name="T22" fmla="*/ 0 w 62"/>
                <a:gd name="T23" fmla="*/ 25 h 50"/>
                <a:gd name="T24" fmla="*/ 1 w 62"/>
                <a:gd name="T25" fmla="*/ 18 h 50"/>
                <a:gd name="T26" fmla="*/ 5 w 62"/>
                <a:gd name="T27" fmla="*/ 11 h 50"/>
                <a:gd name="T28" fmla="*/ 11 w 62"/>
                <a:gd name="T29" fmla="*/ 6 h 50"/>
                <a:gd name="T30" fmla="*/ 18 w 62"/>
                <a:gd name="T31" fmla="*/ 2 h 50"/>
                <a:gd name="T32" fmla="*/ 26 w 62"/>
                <a:gd name="T33" fmla="*/ 0 h 50"/>
                <a:gd name="T34" fmla="*/ 36 w 62"/>
                <a:gd name="T35" fmla="*/ 0 h 50"/>
                <a:gd name="T36" fmla="*/ 43 w 62"/>
                <a:gd name="T37" fmla="*/ 2 h 50"/>
                <a:gd name="T38" fmla="*/ 51 w 62"/>
                <a:gd name="T39" fmla="*/ 6 h 50"/>
                <a:gd name="T40" fmla="*/ 57 w 62"/>
                <a:gd name="T41" fmla="*/ 11 h 50"/>
                <a:gd name="T42" fmla="*/ 60 w 62"/>
                <a:gd name="T43" fmla="*/ 18 h 50"/>
                <a:gd name="T44" fmla="*/ 62 w 62"/>
                <a:gd name="T45" fmla="*/ 25 h 50"/>
                <a:gd name="T46" fmla="*/ 62 w 62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50"/>
                <a:gd name="T74" fmla="*/ 62 w 62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50">
                  <a:moveTo>
                    <a:pt x="62" y="25"/>
                  </a:moveTo>
                  <a:lnTo>
                    <a:pt x="60" y="32"/>
                  </a:lnTo>
                  <a:lnTo>
                    <a:pt x="57" y="38"/>
                  </a:lnTo>
                  <a:lnTo>
                    <a:pt x="51" y="43"/>
                  </a:lnTo>
                  <a:lnTo>
                    <a:pt x="43" y="47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8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51" y="6"/>
                  </a:lnTo>
                  <a:lnTo>
                    <a:pt x="57" y="11"/>
                  </a:lnTo>
                  <a:lnTo>
                    <a:pt x="60" y="18"/>
                  </a:lnTo>
                  <a:lnTo>
                    <a:pt x="62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8" name="Freeform 170"/>
            <p:cNvSpPr>
              <a:spLocks/>
            </p:cNvSpPr>
            <p:nvPr/>
          </p:nvSpPr>
          <p:spPr bwMode="auto">
            <a:xfrm>
              <a:off x="2818" y="2894"/>
              <a:ext cx="57" cy="48"/>
            </a:xfrm>
            <a:custGeom>
              <a:avLst/>
              <a:gdLst>
                <a:gd name="T0" fmla="*/ 57 w 57"/>
                <a:gd name="T1" fmla="*/ 24 h 48"/>
                <a:gd name="T2" fmla="*/ 56 w 57"/>
                <a:gd name="T3" fmla="*/ 31 h 48"/>
                <a:gd name="T4" fmla="*/ 52 w 57"/>
                <a:gd name="T5" fmla="*/ 37 h 48"/>
                <a:gd name="T6" fmla="*/ 46 w 57"/>
                <a:gd name="T7" fmla="*/ 43 h 48"/>
                <a:gd name="T8" fmla="*/ 38 w 57"/>
                <a:gd name="T9" fmla="*/ 46 h 48"/>
                <a:gd name="T10" fmla="*/ 31 w 57"/>
                <a:gd name="T11" fmla="*/ 48 h 48"/>
                <a:gd name="T12" fmla="*/ 22 w 57"/>
                <a:gd name="T13" fmla="*/ 47 h 48"/>
                <a:gd name="T14" fmla="*/ 14 w 57"/>
                <a:gd name="T15" fmla="*/ 45 h 48"/>
                <a:gd name="T16" fmla="*/ 8 w 57"/>
                <a:gd name="T17" fmla="*/ 40 h 48"/>
                <a:gd name="T18" fmla="*/ 3 w 57"/>
                <a:gd name="T19" fmla="*/ 34 h 48"/>
                <a:gd name="T20" fmla="*/ 0 w 57"/>
                <a:gd name="T21" fmla="*/ 27 h 48"/>
                <a:gd name="T22" fmla="*/ 0 w 57"/>
                <a:gd name="T23" fmla="*/ 21 h 48"/>
                <a:gd name="T24" fmla="*/ 3 w 57"/>
                <a:gd name="T25" fmla="*/ 14 h 48"/>
                <a:gd name="T26" fmla="*/ 8 w 57"/>
                <a:gd name="T27" fmla="*/ 7 h 48"/>
                <a:gd name="T28" fmla="*/ 15 w 57"/>
                <a:gd name="T29" fmla="*/ 3 h 48"/>
                <a:gd name="T30" fmla="*/ 22 w 57"/>
                <a:gd name="T31" fmla="*/ 1 h 48"/>
                <a:gd name="T32" fmla="*/ 31 w 57"/>
                <a:gd name="T33" fmla="*/ 0 h 48"/>
                <a:gd name="T34" fmla="*/ 38 w 57"/>
                <a:gd name="T35" fmla="*/ 2 h 48"/>
                <a:gd name="T36" fmla="*/ 46 w 57"/>
                <a:gd name="T37" fmla="*/ 5 h 48"/>
                <a:gd name="T38" fmla="*/ 52 w 57"/>
                <a:gd name="T39" fmla="*/ 11 h 48"/>
                <a:gd name="T40" fmla="*/ 56 w 57"/>
                <a:gd name="T41" fmla="*/ 17 h 48"/>
                <a:gd name="T42" fmla="*/ 57 w 57"/>
                <a:gd name="T43" fmla="*/ 24 h 48"/>
                <a:gd name="T44" fmla="*/ 57 w 57"/>
                <a:gd name="T45" fmla="*/ 24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7"/>
                <a:gd name="T70" fmla="*/ 0 h 48"/>
                <a:gd name="T71" fmla="*/ 57 w 57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7" h="48">
                  <a:moveTo>
                    <a:pt x="57" y="24"/>
                  </a:moveTo>
                  <a:lnTo>
                    <a:pt x="56" y="31"/>
                  </a:lnTo>
                  <a:lnTo>
                    <a:pt x="52" y="37"/>
                  </a:lnTo>
                  <a:lnTo>
                    <a:pt x="46" y="43"/>
                  </a:lnTo>
                  <a:lnTo>
                    <a:pt x="38" y="46"/>
                  </a:lnTo>
                  <a:lnTo>
                    <a:pt x="31" y="48"/>
                  </a:lnTo>
                  <a:lnTo>
                    <a:pt x="22" y="47"/>
                  </a:lnTo>
                  <a:lnTo>
                    <a:pt x="14" y="45"/>
                  </a:lnTo>
                  <a:lnTo>
                    <a:pt x="8" y="40"/>
                  </a:lnTo>
                  <a:lnTo>
                    <a:pt x="3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3" y="14"/>
                  </a:lnTo>
                  <a:lnTo>
                    <a:pt x="8" y="7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31" y="0"/>
                  </a:lnTo>
                  <a:lnTo>
                    <a:pt x="38" y="2"/>
                  </a:lnTo>
                  <a:lnTo>
                    <a:pt x="46" y="5"/>
                  </a:lnTo>
                  <a:lnTo>
                    <a:pt x="52" y="11"/>
                  </a:lnTo>
                  <a:lnTo>
                    <a:pt x="56" y="17"/>
                  </a:lnTo>
                  <a:lnTo>
                    <a:pt x="57" y="24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09" name="Freeform 171"/>
            <p:cNvSpPr>
              <a:spLocks/>
            </p:cNvSpPr>
            <p:nvPr/>
          </p:nvSpPr>
          <p:spPr bwMode="auto">
            <a:xfrm>
              <a:off x="2818" y="2894"/>
              <a:ext cx="57" cy="48"/>
            </a:xfrm>
            <a:custGeom>
              <a:avLst/>
              <a:gdLst>
                <a:gd name="T0" fmla="*/ 57 w 57"/>
                <a:gd name="T1" fmla="*/ 24 h 48"/>
                <a:gd name="T2" fmla="*/ 56 w 57"/>
                <a:gd name="T3" fmla="*/ 31 h 48"/>
                <a:gd name="T4" fmla="*/ 52 w 57"/>
                <a:gd name="T5" fmla="*/ 37 h 48"/>
                <a:gd name="T6" fmla="*/ 46 w 57"/>
                <a:gd name="T7" fmla="*/ 43 h 48"/>
                <a:gd name="T8" fmla="*/ 38 w 57"/>
                <a:gd name="T9" fmla="*/ 46 h 48"/>
                <a:gd name="T10" fmla="*/ 31 w 57"/>
                <a:gd name="T11" fmla="*/ 48 h 48"/>
                <a:gd name="T12" fmla="*/ 22 w 57"/>
                <a:gd name="T13" fmla="*/ 47 h 48"/>
                <a:gd name="T14" fmla="*/ 14 w 57"/>
                <a:gd name="T15" fmla="*/ 45 h 48"/>
                <a:gd name="T16" fmla="*/ 8 w 57"/>
                <a:gd name="T17" fmla="*/ 40 h 48"/>
                <a:gd name="T18" fmla="*/ 3 w 57"/>
                <a:gd name="T19" fmla="*/ 34 h 48"/>
                <a:gd name="T20" fmla="*/ 0 w 57"/>
                <a:gd name="T21" fmla="*/ 27 h 48"/>
                <a:gd name="T22" fmla="*/ 0 w 57"/>
                <a:gd name="T23" fmla="*/ 21 h 48"/>
                <a:gd name="T24" fmla="*/ 3 w 57"/>
                <a:gd name="T25" fmla="*/ 14 h 48"/>
                <a:gd name="T26" fmla="*/ 8 w 57"/>
                <a:gd name="T27" fmla="*/ 7 h 48"/>
                <a:gd name="T28" fmla="*/ 15 w 57"/>
                <a:gd name="T29" fmla="*/ 3 h 48"/>
                <a:gd name="T30" fmla="*/ 22 w 57"/>
                <a:gd name="T31" fmla="*/ 1 h 48"/>
                <a:gd name="T32" fmla="*/ 31 w 57"/>
                <a:gd name="T33" fmla="*/ 0 h 48"/>
                <a:gd name="T34" fmla="*/ 38 w 57"/>
                <a:gd name="T35" fmla="*/ 2 h 48"/>
                <a:gd name="T36" fmla="*/ 46 w 57"/>
                <a:gd name="T37" fmla="*/ 5 h 48"/>
                <a:gd name="T38" fmla="*/ 52 w 57"/>
                <a:gd name="T39" fmla="*/ 11 h 48"/>
                <a:gd name="T40" fmla="*/ 56 w 57"/>
                <a:gd name="T41" fmla="*/ 17 h 48"/>
                <a:gd name="T42" fmla="*/ 57 w 57"/>
                <a:gd name="T43" fmla="*/ 24 h 48"/>
                <a:gd name="T44" fmla="*/ 57 w 57"/>
                <a:gd name="T45" fmla="*/ 24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7"/>
                <a:gd name="T70" fmla="*/ 0 h 48"/>
                <a:gd name="T71" fmla="*/ 57 w 57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7" h="48">
                  <a:moveTo>
                    <a:pt x="57" y="24"/>
                  </a:moveTo>
                  <a:lnTo>
                    <a:pt x="56" y="31"/>
                  </a:lnTo>
                  <a:lnTo>
                    <a:pt x="52" y="37"/>
                  </a:lnTo>
                  <a:lnTo>
                    <a:pt x="46" y="43"/>
                  </a:lnTo>
                  <a:lnTo>
                    <a:pt x="38" y="46"/>
                  </a:lnTo>
                  <a:lnTo>
                    <a:pt x="31" y="48"/>
                  </a:lnTo>
                  <a:lnTo>
                    <a:pt x="22" y="47"/>
                  </a:lnTo>
                  <a:lnTo>
                    <a:pt x="14" y="45"/>
                  </a:lnTo>
                  <a:lnTo>
                    <a:pt x="8" y="40"/>
                  </a:lnTo>
                  <a:lnTo>
                    <a:pt x="3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3" y="14"/>
                  </a:lnTo>
                  <a:lnTo>
                    <a:pt x="8" y="7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31" y="0"/>
                  </a:lnTo>
                  <a:lnTo>
                    <a:pt x="38" y="2"/>
                  </a:lnTo>
                  <a:lnTo>
                    <a:pt x="46" y="5"/>
                  </a:lnTo>
                  <a:lnTo>
                    <a:pt x="52" y="11"/>
                  </a:lnTo>
                  <a:lnTo>
                    <a:pt x="56" y="17"/>
                  </a:lnTo>
                  <a:lnTo>
                    <a:pt x="57" y="24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0" name="Line 172"/>
            <p:cNvSpPr>
              <a:spLocks noChangeShapeType="1"/>
            </p:cNvSpPr>
            <p:nvPr/>
          </p:nvSpPr>
          <p:spPr bwMode="auto">
            <a:xfrm>
              <a:off x="2806" y="3185"/>
              <a:ext cx="1" cy="38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1" name="Line 173"/>
            <p:cNvSpPr>
              <a:spLocks noChangeShapeType="1"/>
            </p:cNvSpPr>
            <p:nvPr/>
          </p:nvSpPr>
          <p:spPr bwMode="auto">
            <a:xfrm flipV="1">
              <a:off x="2798" y="2327"/>
              <a:ext cx="1" cy="17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2" name="Freeform 174"/>
            <p:cNvSpPr>
              <a:spLocks/>
            </p:cNvSpPr>
            <p:nvPr/>
          </p:nvSpPr>
          <p:spPr bwMode="auto">
            <a:xfrm>
              <a:off x="2492" y="2398"/>
              <a:ext cx="55" cy="91"/>
            </a:xfrm>
            <a:custGeom>
              <a:avLst/>
              <a:gdLst>
                <a:gd name="T0" fmla="*/ 48 w 55"/>
                <a:gd name="T1" fmla="*/ 0 h 91"/>
                <a:gd name="T2" fmla="*/ 38 w 55"/>
                <a:gd name="T3" fmla="*/ 1 h 91"/>
                <a:gd name="T4" fmla="*/ 29 w 55"/>
                <a:gd name="T5" fmla="*/ 4 h 91"/>
                <a:gd name="T6" fmla="*/ 19 w 55"/>
                <a:gd name="T7" fmla="*/ 9 h 91"/>
                <a:gd name="T8" fmla="*/ 11 w 55"/>
                <a:gd name="T9" fmla="*/ 16 h 91"/>
                <a:gd name="T10" fmla="*/ 5 w 55"/>
                <a:gd name="T11" fmla="*/ 25 h 91"/>
                <a:gd name="T12" fmla="*/ 1 w 55"/>
                <a:gd name="T13" fmla="*/ 34 h 91"/>
                <a:gd name="T14" fmla="*/ 0 w 55"/>
                <a:gd name="T15" fmla="*/ 43 h 91"/>
                <a:gd name="T16" fmla="*/ 1 w 55"/>
                <a:gd name="T17" fmla="*/ 54 h 91"/>
                <a:gd name="T18" fmla="*/ 4 w 55"/>
                <a:gd name="T19" fmla="*/ 63 h 91"/>
                <a:gd name="T20" fmla="*/ 9 w 55"/>
                <a:gd name="T21" fmla="*/ 71 h 91"/>
                <a:gd name="T22" fmla="*/ 16 w 55"/>
                <a:gd name="T23" fmla="*/ 78 h 91"/>
                <a:gd name="T24" fmla="*/ 24 w 55"/>
                <a:gd name="T25" fmla="*/ 85 h 91"/>
                <a:gd name="T26" fmla="*/ 34 w 55"/>
                <a:gd name="T27" fmla="*/ 89 h 91"/>
                <a:gd name="T28" fmla="*/ 43 w 55"/>
                <a:gd name="T29" fmla="*/ 91 h 91"/>
                <a:gd name="T30" fmla="*/ 55 w 55"/>
                <a:gd name="T31" fmla="*/ 91 h 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"/>
                <a:gd name="T49" fmla="*/ 0 h 91"/>
                <a:gd name="T50" fmla="*/ 55 w 55"/>
                <a:gd name="T51" fmla="*/ 91 h 9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" h="91">
                  <a:moveTo>
                    <a:pt x="48" y="0"/>
                  </a:moveTo>
                  <a:lnTo>
                    <a:pt x="38" y="1"/>
                  </a:lnTo>
                  <a:lnTo>
                    <a:pt x="29" y="4"/>
                  </a:lnTo>
                  <a:lnTo>
                    <a:pt x="19" y="9"/>
                  </a:lnTo>
                  <a:lnTo>
                    <a:pt x="11" y="16"/>
                  </a:lnTo>
                  <a:lnTo>
                    <a:pt x="5" y="25"/>
                  </a:lnTo>
                  <a:lnTo>
                    <a:pt x="1" y="34"/>
                  </a:lnTo>
                  <a:lnTo>
                    <a:pt x="0" y="43"/>
                  </a:lnTo>
                  <a:lnTo>
                    <a:pt x="1" y="54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6" y="78"/>
                  </a:lnTo>
                  <a:lnTo>
                    <a:pt x="24" y="85"/>
                  </a:lnTo>
                  <a:lnTo>
                    <a:pt x="34" y="89"/>
                  </a:lnTo>
                  <a:lnTo>
                    <a:pt x="43" y="91"/>
                  </a:lnTo>
                  <a:lnTo>
                    <a:pt x="55" y="91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3" name="Line 175"/>
            <p:cNvSpPr>
              <a:spLocks noChangeShapeType="1"/>
            </p:cNvSpPr>
            <p:nvPr/>
          </p:nvSpPr>
          <p:spPr bwMode="auto">
            <a:xfrm>
              <a:off x="2542" y="2394"/>
              <a:ext cx="97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4" name="Line 176"/>
            <p:cNvSpPr>
              <a:spLocks noChangeShapeType="1"/>
            </p:cNvSpPr>
            <p:nvPr/>
          </p:nvSpPr>
          <p:spPr bwMode="auto">
            <a:xfrm>
              <a:off x="2545" y="2489"/>
              <a:ext cx="9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5" name="Line 177"/>
            <p:cNvSpPr>
              <a:spLocks noChangeShapeType="1"/>
            </p:cNvSpPr>
            <p:nvPr/>
          </p:nvSpPr>
          <p:spPr bwMode="auto">
            <a:xfrm>
              <a:off x="2642" y="2394"/>
              <a:ext cx="1" cy="97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6" name="Line 178"/>
            <p:cNvSpPr>
              <a:spLocks noChangeShapeType="1"/>
            </p:cNvSpPr>
            <p:nvPr/>
          </p:nvSpPr>
          <p:spPr bwMode="auto">
            <a:xfrm flipH="1">
              <a:off x="2430" y="2438"/>
              <a:ext cx="62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7" name="Line 179"/>
            <p:cNvSpPr>
              <a:spLocks noChangeShapeType="1"/>
            </p:cNvSpPr>
            <p:nvPr/>
          </p:nvSpPr>
          <p:spPr bwMode="auto">
            <a:xfrm>
              <a:off x="2645" y="2407"/>
              <a:ext cx="6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8" name="Line 180"/>
            <p:cNvSpPr>
              <a:spLocks noChangeShapeType="1"/>
            </p:cNvSpPr>
            <p:nvPr/>
          </p:nvSpPr>
          <p:spPr bwMode="auto">
            <a:xfrm>
              <a:off x="2643" y="2478"/>
              <a:ext cx="64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19" name="Freeform 181"/>
            <p:cNvSpPr>
              <a:spLocks/>
            </p:cNvSpPr>
            <p:nvPr/>
          </p:nvSpPr>
          <p:spPr bwMode="auto">
            <a:xfrm>
              <a:off x="2485" y="2842"/>
              <a:ext cx="54" cy="88"/>
            </a:xfrm>
            <a:custGeom>
              <a:avLst/>
              <a:gdLst>
                <a:gd name="T0" fmla="*/ 48 w 54"/>
                <a:gd name="T1" fmla="*/ 0 h 88"/>
                <a:gd name="T2" fmla="*/ 38 w 54"/>
                <a:gd name="T3" fmla="*/ 1 h 88"/>
                <a:gd name="T4" fmla="*/ 28 w 54"/>
                <a:gd name="T5" fmla="*/ 4 h 88"/>
                <a:gd name="T6" fmla="*/ 18 w 54"/>
                <a:gd name="T7" fmla="*/ 9 h 88"/>
                <a:gd name="T8" fmla="*/ 11 w 54"/>
                <a:gd name="T9" fmla="*/ 15 h 88"/>
                <a:gd name="T10" fmla="*/ 5 w 54"/>
                <a:gd name="T11" fmla="*/ 23 h 88"/>
                <a:gd name="T12" fmla="*/ 1 w 54"/>
                <a:gd name="T13" fmla="*/ 33 h 88"/>
                <a:gd name="T14" fmla="*/ 0 w 54"/>
                <a:gd name="T15" fmla="*/ 42 h 88"/>
                <a:gd name="T16" fmla="*/ 1 w 54"/>
                <a:gd name="T17" fmla="*/ 51 h 88"/>
                <a:gd name="T18" fmla="*/ 4 w 54"/>
                <a:gd name="T19" fmla="*/ 60 h 88"/>
                <a:gd name="T20" fmla="*/ 8 w 54"/>
                <a:gd name="T21" fmla="*/ 70 h 88"/>
                <a:gd name="T22" fmla="*/ 16 w 54"/>
                <a:gd name="T23" fmla="*/ 77 h 88"/>
                <a:gd name="T24" fmla="*/ 23 w 54"/>
                <a:gd name="T25" fmla="*/ 82 h 88"/>
                <a:gd name="T26" fmla="*/ 33 w 54"/>
                <a:gd name="T27" fmla="*/ 86 h 88"/>
                <a:gd name="T28" fmla="*/ 43 w 54"/>
                <a:gd name="T29" fmla="*/ 88 h 88"/>
                <a:gd name="T30" fmla="*/ 54 w 54"/>
                <a:gd name="T31" fmla="*/ 88 h 8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88"/>
                <a:gd name="T50" fmla="*/ 54 w 54"/>
                <a:gd name="T51" fmla="*/ 88 h 8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88">
                  <a:moveTo>
                    <a:pt x="48" y="0"/>
                  </a:moveTo>
                  <a:lnTo>
                    <a:pt x="38" y="1"/>
                  </a:lnTo>
                  <a:lnTo>
                    <a:pt x="28" y="4"/>
                  </a:lnTo>
                  <a:lnTo>
                    <a:pt x="18" y="9"/>
                  </a:lnTo>
                  <a:lnTo>
                    <a:pt x="11" y="15"/>
                  </a:lnTo>
                  <a:lnTo>
                    <a:pt x="5" y="23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1" y="51"/>
                  </a:lnTo>
                  <a:lnTo>
                    <a:pt x="4" y="60"/>
                  </a:lnTo>
                  <a:lnTo>
                    <a:pt x="8" y="70"/>
                  </a:lnTo>
                  <a:lnTo>
                    <a:pt x="16" y="77"/>
                  </a:lnTo>
                  <a:lnTo>
                    <a:pt x="23" y="82"/>
                  </a:lnTo>
                  <a:lnTo>
                    <a:pt x="33" y="86"/>
                  </a:lnTo>
                  <a:lnTo>
                    <a:pt x="43" y="88"/>
                  </a:lnTo>
                  <a:lnTo>
                    <a:pt x="54" y="88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0" name="Line 182"/>
            <p:cNvSpPr>
              <a:spLocks noChangeShapeType="1"/>
            </p:cNvSpPr>
            <p:nvPr/>
          </p:nvSpPr>
          <p:spPr bwMode="auto">
            <a:xfrm>
              <a:off x="2534" y="2837"/>
              <a:ext cx="98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1" name="Line 183"/>
            <p:cNvSpPr>
              <a:spLocks noChangeShapeType="1"/>
            </p:cNvSpPr>
            <p:nvPr/>
          </p:nvSpPr>
          <p:spPr bwMode="auto">
            <a:xfrm>
              <a:off x="2538" y="2931"/>
              <a:ext cx="92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2" name="Line 184"/>
            <p:cNvSpPr>
              <a:spLocks noChangeShapeType="1"/>
            </p:cNvSpPr>
            <p:nvPr/>
          </p:nvSpPr>
          <p:spPr bwMode="auto">
            <a:xfrm>
              <a:off x="2634" y="2837"/>
              <a:ext cx="1" cy="96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3" name="Line 185"/>
            <p:cNvSpPr>
              <a:spLocks noChangeShapeType="1"/>
            </p:cNvSpPr>
            <p:nvPr/>
          </p:nvSpPr>
          <p:spPr bwMode="auto">
            <a:xfrm flipH="1">
              <a:off x="2423" y="2882"/>
              <a:ext cx="62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4" name="Line 186"/>
            <p:cNvSpPr>
              <a:spLocks noChangeShapeType="1"/>
            </p:cNvSpPr>
            <p:nvPr/>
          </p:nvSpPr>
          <p:spPr bwMode="auto">
            <a:xfrm>
              <a:off x="2638" y="2851"/>
              <a:ext cx="6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5" name="Line 187"/>
            <p:cNvSpPr>
              <a:spLocks noChangeShapeType="1"/>
            </p:cNvSpPr>
            <p:nvPr/>
          </p:nvSpPr>
          <p:spPr bwMode="auto">
            <a:xfrm>
              <a:off x="2635" y="2921"/>
              <a:ext cx="65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6" name="Line 188"/>
            <p:cNvSpPr>
              <a:spLocks noChangeShapeType="1"/>
            </p:cNvSpPr>
            <p:nvPr/>
          </p:nvSpPr>
          <p:spPr bwMode="auto">
            <a:xfrm flipV="1">
              <a:off x="2755" y="2731"/>
              <a:ext cx="1" cy="9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7" name="Line 189"/>
            <p:cNvSpPr>
              <a:spLocks noChangeShapeType="1"/>
            </p:cNvSpPr>
            <p:nvPr/>
          </p:nvSpPr>
          <p:spPr bwMode="auto">
            <a:xfrm flipV="1">
              <a:off x="2419" y="2431"/>
              <a:ext cx="1" cy="362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8" name="Freeform 190"/>
            <p:cNvSpPr>
              <a:spLocks/>
            </p:cNvSpPr>
            <p:nvPr/>
          </p:nvSpPr>
          <p:spPr bwMode="auto">
            <a:xfrm>
              <a:off x="1439" y="2809"/>
              <a:ext cx="24" cy="56"/>
            </a:xfrm>
            <a:custGeom>
              <a:avLst/>
              <a:gdLst>
                <a:gd name="T0" fmla="*/ 0 w 24"/>
                <a:gd name="T1" fmla="*/ 0 h 56"/>
                <a:gd name="T2" fmla="*/ 3 w 24"/>
                <a:gd name="T3" fmla="*/ 15 h 56"/>
                <a:gd name="T4" fmla="*/ 8 w 24"/>
                <a:gd name="T5" fmla="*/ 29 h 56"/>
                <a:gd name="T6" fmla="*/ 14 w 24"/>
                <a:gd name="T7" fmla="*/ 44 h 56"/>
                <a:gd name="T8" fmla="*/ 24 w 24"/>
                <a:gd name="T9" fmla="*/ 56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56"/>
                <a:gd name="T17" fmla="*/ 24 w 24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56">
                  <a:moveTo>
                    <a:pt x="0" y="0"/>
                  </a:moveTo>
                  <a:lnTo>
                    <a:pt x="3" y="15"/>
                  </a:lnTo>
                  <a:lnTo>
                    <a:pt x="8" y="29"/>
                  </a:lnTo>
                  <a:lnTo>
                    <a:pt x="14" y="44"/>
                  </a:lnTo>
                  <a:lnTo>
                    <a:pt x="24" y="56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29" name="Freeform 191"/>
            <p:cNvSpPr>
              <a:spLocks/>
            </p:cNvSpPr>
            <p:nvPr/>
          </p:nvSpPr>
          <p:spPr bwMode="auto">
            <a:xfrm>
              <a:off x="1300" y="2812"/>
              <a:ext cx="160" cy="53"/>
            </a:xfrm>
            <a:custGeom>
              <a:avLst/>
              <a:gdLst>
                <a:gd name="T0" fmla="*/ 0 w 160"/>
                <a:gd name="T1" fmla="*/ 0 h 53"/>
                <a:gd name="T2" fmla="*/ 12 w 160"/>
                <a:gd name="T3" fmla="*/ 10 h 53"/>
                <a:gd name="T4" fmla="*/ 27 w 160"/>
                <a:gd name="T5" fmla="*/ 19 h 53"/>
                <a:gd name="T6" fmla="*/ 43 w 160"/>
                <a:gd name="T7" fmla="*/ 28 h 53"/>
                <a:gd name="T8" fmla="*/ 60 w 160"/>
                <a:gd name="T9" fmla="*/ 35 h 53"/>
                <a:gd name="T10" fmla="*/ 79 w 160"/>
                <a:gd name="T11" fmla="*/ 41 h 53"/>
                <a:gd name="T12" fmla="*/ 98 w 160"/>
                <a:gd name="T13" fmla="*/ 46 h 53"/>
                <a:gd name="T14" fmla="*/ 118 w 160"/>
                <a:gd name="T15" fmla="*/ 50 h 53"/>
                <a:gd name="T16" fmla="*/ 139 w 160"/>
                <a:gd name="T17" fmla="*/ 52 h 53"/>
                <a:gd name="T18" fmla="*/ 160 w 160"/>
                <a:gd name="T19" fmla="*/ 53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"/>
                <a:gd name="T31" fmla="*/ 0 h 53"/>
                <a:gd name="T32" fmla="*/ 160 w 160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" h="53">
                  <a:moveTo>
                    <a:pt x="0" y="0"/>
                  </a:moveTo>
                  <a:lnTo>
                    <a:pt x="12" y="10"/>
                  </a:lnTo>
                  <a:lnTo>
                    <a:pt x="27" y="19"/>
                  </a:lnTo>
                  <a:lnTo>
                    <a:pt x="43" y="28"/>
                  </a:lnTo>
                  <a:lnTo>
                    <a:pt x="60" y="35"/>
                  </a:lnTo>
                  <a:lnTo>
                    <a:pt x="79" y="41"/>
                  </a:lnTo>
                  <a:lnTo>
                    <a:pt x="98" y="46"/>
                  </a:lnTo>
                  <a:lnTo>
                    <a:pt x="118" y="50"/>
                  </a:lnTo>
                  <a:lnTo>
                    <a:pt x="139" y="52"/>
                  </a:lnTo>
                  <a:lnTo>
                    <a:pt x="160" y="53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0" name="Freeform 192"/>
            <p:cNvSpPr>
              <a:spLocks/>
            </p:cNvSpPr>
            <p:nvPr/>
          </p:nvSpPr>
          <p:spPr bwMode="auto">
            <a:xfrm>
              <a:off x="1438" y="2750"/>
              <a:ext cx="21" cy="56"/>
            </a:xfrm>
            <a:custGeom>
              <a:avLst/>
              <a:gdLst>
                <a:gd name="T0" fmla="*/ 0 w 21"/>
                <a:gd name="T1" fmla="*/ 56 h 56"/>
                <a:gd name="T2" fmla="*/ 2 w 21"/>
                <a:gd name="T3" fmla="*/ 41 h 56"/>
                <a:gd name="T4" fmla="*/ 6 w 21"/>
                <a:gd name="T5" fmla="*/ 27 h 56"/>
                <a:gd name="T6" fmla="*/ 12 w 21"/>
                <a:gd name="T7" fmla="*/ 12 h 56"/>
                <a:gd name="T8" fmla="*/ 21 w 21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56"/>
                <a:gd name="T17" fmla="*/ 21 w 21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56">
                  <a:moveTo>
                    <a:pt x="0" y="56"/>
                  </a:moveTo>
                  <a:lnTo>
                    <a:pt x="2" y="41"/>
                  </a:lnTo>
                  <a:lnTo>
                    <a:pt x="6" y="27"/>
                  </a:lnTo>
                  <a:lnTo>
                    <a:pt x="12" y="12"/>
                  </a:lnTo>
                  <a:lnTo>
                    <a:pt x="21" y="0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1" name="Freeform 193"/>
            <p:cNvSpPr>
              <a:spLocks/>
            </p:cNvSpPr>
            <p:nvPr/>
          </p:nvSpPr>
          <p:spPr bwMode="auto">
            <a:xfrm>
              <a:off x="1297" y="2751"/>
              <a:ext cx="159" cy="53"/>
            </a:xfrm>
            <a:custGeom>
              <a:avLst/>
              <a:gdLst>
                <a:gd name="T0" fmla="*/ 0 w 159"/>
                <a:gd name="T1" fmla="*/ 53 h 53"/>
                <a:gd name="T2" fmla="*/ 13 w 159"/>
                <a:gd name="T3" fmla="*/ 43 h 53"/>
                <a:gd name="T4" fmla="*/ 26 w 159"/>
                <a:gd name="T5" fmla="*/ 34 h 53"/>
                <a:gd name="T6" fmla="*/ 42 w 159"/>
                <a:gd name="T7" fmla="*/ 26 h 53"/>
                <a:gd name="T8" fmla="*/ 59 w 159"/>
                <a:gd name="T9" fmla="*/ 17 h 53"/>
                <a:gd name="T10" fmla="*/ 78 w 159"/>
                <a:gd name="T11" fmla="*/ 12 h 53"/>
                <a:gd name="T12" fmla="*/ 98 w 159"/>
                <a:gd name="T13" fmla="*/ 7 h 53"/>
                <a:gd name="T14" fmla="*/ 118 w 159"/>
                <a:gd name="T15" fmla="*/ 3 h 53"/>
                <a:gd name="T16" fmla="*/ 138 w 159"/>
                <a:gd name="T17" fmla="*/ 1 h 53"/>
                <a:gd name="T18" fmla="*/ 159 w 159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9"/>
                <a:gd name="T31" fmla="*/ 0 h 53"/>
                <a:gd name="T32" fmla="*/ 159 w 159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9" h="53">
                  <a:moveTo>
                    <a:pt x="0" y="53"/>
                  </a:moveTo>
                  <a:lnTo>
                    <a:pt x="13" y="43"/>
                  </a:lnTo>
                  <a:lnTo>
                    <a:pt x="26" y="34"/>
                  </a:lnTo>
                  <a:lnTo>
                    <a:pt x="42" y="26"/>
                  </a:lnTo>
                  <a:lnTo>
                    <a:pt x="59" y="17"/>
                  </a:lnTo>
                  <a:lnTo>
                    <a:pt x="78" y="12"/>
                  </a:lnTo>
                  <a:lnTo>
                    <a:pt x="98" y="7"/>
                  </a:lnTo>
                  <a:lnTo>
                    <a:pt x="118" y="3"/>
                  </a:lnTo>
                  <a:lnTo>
                    <a:pt x="138" y="1"/>
                  </a:lnTo>
                  <a:lnTo>
                    <a:pt x="159" y="0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2" name="Line 194"/>
            <p:cNvSpPr>
              <a:spLocks noChangeShapeType="1"/>
            </p:cNvSpPr>
            <p:nvPr/>
          </p:nvSpPr>
          <p:spPr bwMode="auto">
            <a:xfrm flipH="1">
              <a:off x="1454" y="2846"/>
              <a:ext cx="67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3" name="Line 195"/>
            <p:cNvSpPr>
              <a:spLocks noChangeShapeType="1"/>
            </p:cNvSpPr>
            <p:nvPr/>
          </p:nvSpPr>
          <p:spPr bwMode="auto">
            <a:xfrm flipH="1">
              <a:off x="1454" y="2762"/>
              <a:ext cx="75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4" name="Line 196"/>
            <p:cNvSpPr>
              <a:spLocks noChangeShapeType="1"/>
            </p:cNvSpPr>
            <p:nvPr/>
          </p:nvSpPr>
          <p:spPr bwMode="auto">
            <a:xfrm flipH="1">
              <a:off x="1252" y="2809"/>
              <a:ext cx="42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5" name="Freeform 197"/>
            <p:cNvSpPr>
              <a:spLocks/>
            </p:cNvSpPr>
            <p:nvPr/>
          </p:nvSpPr>
          <p:spPr bwMode="auto">
            <a:xfrm>
              <a:off x="1870" y="2533"/>
              <a:ext cx="73" cy="20"/>
            </a:xfrm>
            <a:custGeom>
              <a:avLst/>
              <a:gdLst>
                <a:gd name="T0" fmla="*/ 0 w 73"/>
                <a:gd name="T1" fmla="*/ 20 h 20"/>
                <a:gd name="T2" fmla="*/ 20 w 73"/>
                <a:gd name="T3" fmla="*/ 18 h 20"/>
                <a:gd name="T4" fmla="*/ 38 w 73"/>
                <a:gd name="T5" fmla="*/ 13 h 20"/>
                <a:gd name="T6" fmla="*/ 56 w 73"/>
                <a:gd name="T7" fmla="*/ 8 h 20"/>
                <a:gd name="T8" fmla="*/ 73 w 73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20"/>
                <a:gd name="T17" fmla="*/ 73 w 7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20">
                  <a:moveTo>
                    <a:pt x="0" y="20"/>
                  </a:moveTo>
                  <a:lnTo>
                    <a:pt x="20" y="18"/>
                  </a:lnTo>
                  <a:lnTo>
                    <a:pt x="38" y="13"/>
                  </a:lnTo>
                  <a:lnTo>
                    <a:pt x="56" y="8"/>
                  </a:lnTo>
                  <a:lnTo>
                    <a:pt x="73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6" name="Freeform 198"/>
            <p:cNvSpPr>
              <a:spLocks/>
            </p:cNvSpPr>
            <p:nvPr/>
          </p:nvSpPr>
          <p:spPr bwMode="auto">
            <a:xfrm>
              <a:off x="1874" y="2536"/>
              <a:ext cx="68" cy="135"/>
            </a:xfrm>
            <a:custGeom>
              <a:avLst/>
              <a:gdLst>
                <a:gd name="T0" fmla="*/ 0 w 68"/>
                <a:gd name="T1" fmla="*/ 135 h 135"/>
                <a:gd name="T2" fmla="*/ 12 w 68"/>
                <a:gd name="T3" fmla="*/ 125 h 135"/>
                <a:gd name="T4" fmla="*/ 24 w 68"/>
                <a:gd name="T5" fmla="*/ 113 h 135"/>
                <a:gd name="T6" fmla="*/ 36 w 68"/>
                <a:gd name="T7" fmla="*/ 99 h 135"/>
                <a:gd name="T8" fmla="*/ 44 w 68"/>
                <a:gd name="T9" fmla="*/ 85 h 135"/>
                <a:gd name="T10" fmla="*/ 52 w 68"/>
                <a:gd name="T11" fmla="*/ 69 h 135"/>
                <a:gd name="T12" fmla="*/ 59 w 68"/>
                <a:gd name="T13" fmla="*/ 53 h 135"/>
                <a:gd name="T14" fmla="*/ 63 w 68"/>
                <a:gd name="T15" fmla="*/ 35 h 135"/>
                <a:gd name="T16" fmla="*/ 66 w 68"/>
                <a:gd name="T17" fmla="*/ 18 h 135"/>
                <a:gd name="T18" fmla="*/ 68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0" y="135"/>
                  </a:moveTo>
                  <a:lnTo>
                    <a:pt x="12" y="125"/>
                  </a:lnTo>
                  <a:lnTo>
                    <a:pt x="24" y="113"/>
                  </a:lnTo>
                  <a:lnTo>
                    <a:pt x="36" y="99"/>
                  </a:lnTo>
                  <a:lnTo>
                    <a:pt x="44" y="85"/>
                  </a:lnTo>
                  <a:lnTo>
                    <a:pt x="52" y="69"/>
                  </a:lnTo>
                  <a:lnTo>
                    <a:pt x="59" y="53"/>
                  </a:lnTo>
                  <a:lnTo>
                    <a:pt x="63" y="35"/>
                  </a:lnTo>
                  <a:lnTo>
                    <a:pt x="66" y="18"/>
                  </a:lnTo>
                  <a:lnTo>
                    <a:pt x="68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7" name="Freeform 199"/>
            <p:cNvSpPr>
              <a:spLocks/>
            </p:cNvSpPr>
            <p:nvPr/>
          </p:nvSpPr>
          <p:spPr bwMode="auto">
            <a:xfrm>
              <a:off x="1796" y="2535"/>
              <a:ext cx="72" cy="18"/>
            </a:xfrm>
            <a:custGeom>
              <a:avLst/>
              <a:gdLst>
                <a:gd name="T0" fmla="*/ 72 w 72"/>
                <a:gd name="T1" fmla="*/ 18 h 18"/>
                <a:gd name="T2" fmla="*/ 52 w 72"/>
                <a:gd name="T3" fmla="*/ 16 h 18"/>
                <a:gd name="T4" fmla="*/ 33 w 72"/>
                <a:gd name="T5" fmla="*/ 13 h 18"/>
                <a:gd name="T6" fmla="*/ 16 w 72"/>
                <a:gd name="T7" fmla="*/ 7 h 18"/>
                <a:gd name="T8" fmla="*/ 0 w 7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8"/>
                <a:gd name="T17" fmla="*/ 72 w 7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8">
                  <a:moveTo>
                    <a:pt x="72" y="18"/>
                  </a:moveTo>
                  <a:lnTo>
                    <a:pt x="52" y="16"/>
                  </a:lnTo>
                  <a:lnTo>
                    <a:pt x="33" y="13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8" name="Freeform 200"/>
            <p:cNvSpPr>
              <a:spLocks/>
            </p:cNvSpPr>
            <p:nvPr/>
          </p:nvSpPr>
          <p:spPr bwMode="auto">
            <a:xfrm>
              <a:off x="1796" y="2539"/>
              <a:ext cx="68" cy="135"/>
            </a:xfrm>
            <a:custGeom>
              <a:avLst/>
              <a:gdLst>
                <a:gd name="T0" fmla="*/ 68 w 68"/>
                <a:gd name="T1" fmla="*/ 135 h 135"/>
                <a:gd name="T2" fmla="*/ 56 w 68"/>
                <a:gd name="T3" fmla="*/ 125 h 135"/>
                <a:gd name="T4" fmla="*/ 43 w 68"/>
                <a:gd name="T5" fmla="*/ 113 h 135"/>
                <a:gd name="T6" fmla="*/ 32 w 68"/>
                <a:gd name="T7" fmla="*/ 99 h 135"/>
                <a:gd name="T8" fmla="*/ 23 w 68"/>
                <a:gd name="T9" fmla="*/ 85 h 135"/>
                <a:gd name="T10" fmla="*/ 16 w 68"/>
                <a:gd name="T11" fmla="*/ 69 h 135"/>
                <a:gd name="T12" fmla="*/ 9 w 68"/>
                <a:gd name="T13" fmla="*/ 53 h 135"/>
                <a:gd name="T14" fmla="*/ 5 w 68"/>
                <a:gd name="T15" fmla="*/ 35 h 135"/>
                <a:gd name="T16" fmla="*/ 1 w 68"/>
                <a:gd name="T17" fmla="*/ 18 h 135"/>
                <a:gd name="T18" fmla="*/ 0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68" y="135"/>
                  </a:moveTo>
                  <a:lnTo>
                    <a:pt x="56" y="125"/>
                  </a:lnTo>
                  <a:lnTo>
                    <a:pt x="43" y="113"/>
                  </a:lnTo>
                  <a:lnTo>
                    <a:pt x="32" y="99"/>
                  </a:lnTo>
                  <a:lnTo>
                    <a:pt x="23" y="85"/>
                  </a:lnTo>
                  <a:lnTo>
                    <a:pt x="16" y="69"/>
                  </a:lnTo>
                  <a:lnTo>
                    <a:pt x="9" y="53"/>
                  </a:lnTo>
                  <a:lnTo>
                    <a:pt x="5" y="35"/>
                  </a:lnTo>
                  <a:lnTo>
                    <a:pt x="1" y="18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39" name="Line 201"/>
            <p:cNvSpPr>
              <a:spLocks noChangeShapeType="1"/>
            </p:cNvSpPr>
            <p:nvPr/>
          </p:nvSpPr>
          <p:spPr bwMode="auto">
            <a:xfrm>
              <a:off x="1918" y="2484"/>
              <a:ext cx="1" cy="56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0" name="Line 202"/>
            <p:cNvSpPr>
              <a:spLocks noChangeShapeType="1"/>
            </p:cNvSpPr>
            <p:nvPr/>
          </p:nvSpPr>
          <p:spPr bwMode="auto">
            <a:xfrm>
              <a:off x="1812" y="2476"/>
              <a:ext cx="1" cy="64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1" name="Line 203"/>
            <p:cNvSpPr>
              <a:spLocks noChangeShapeType="1"/>
            </p:cNvSpPr>
            <p:nvPr/>
          </p:nvSpPr>
          <p:spPr bwMode="auto">
            <a:xfrm>
              <a:off x="1870" y="2678"/>
              <a:ext cx="1" cy="35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2" name="Freeform 204"/>
            <p:cNvSpPr>
              <a:spLocks/>
            </p:cNvSpPr>
            <p:nvPr/>
          </p:nvSpPr>
          <p:spPr bwMode="auto">
            <a:xfrm>
              <a:off x="1873" y="2500"/>
              <a:ext cx="71" cy="19"/>
            </a:xfrm>
            <a:custGeom>
              <a:avLst/>
              <a:gdLst>
                <a:gd name="T0" fmla="*/ 0 w 71"/>
                <a:gd name="T1" fmla="*/ 19 h 19"/>
                <a:gd name="T2" fmla="*/ 19 w 71"/>
                <a:gd name="T3" fmla="*/ 17 h 19"/>
                <a:gd name="T4" fmla="*/ 38 w 71"/>
                <a:gd name="T5" fmla="*/ 12 h 19"/>
                <a:gd name="T6" fmla="*/ 55 w 71"/>
                <a:gd name="T7" fmla="*/ 7 h 19"/>
                <a:gd name="T8" fmla="*/ 71 w 71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9"/>
                <a:gd name="T17" fmla="*/ 71 w 7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9">
                  <a:moveTo>
                    <a:pt x="0" y="19"/>
                  </a:moveTo>
                  <a:lnTo>
                    <a:pt x="19" y="17"/>
                  </a:lnTo>
                  <a:lnTo>
                    <a:pt x="38" y="12"/>
                  </a:lnTo>
                  <a:lnTo>
                    <a:pt x="55" y="7"/>
                  </a:lnTo>
                  <a:lnTo>
                    <a:pt x="71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3" name="Freeform 205"/>
            <p:cNvSpPr>
              <a:spLocks/>
            </p:cNvSpPr>
            <p:nvPr/>
          </p:nvSpPr>
          <p:spPr bwMode="auto">
            <a:xfrm>
              <a:off x="1797" y="2502"/>
              <a:ext cx="73" cy="19"/>
            </a:xfrm>
            <a:custGeom>
              <a:avLst/>
              <a:gdLst>
                <a:gd name="T0" fmla="*/ 73 w 73"/>
                <a:gd name="T1" fmla="*/ 19 h 19"/>
                <a:gd name="T2" fmla="*/ 53 w 73"/>
                <a:gd name="T3" fmla="*/ 17 h 19"/>
                <a:gd name="T4" fmla="*/ 35 w 73"/>
                <a:gd name="T5" fmla="*/ 12 h 19"/>
                <a:gd name="T6" fmla="*/ 17 w 73"/>
                <a:gd name="T7" fmla="*/ 7 h 19"/>
                <a:gd name="T8" fmla="*/ 0 w 73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19"/>
                <a:gd name="T17" fmla="*/ 73 w 73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19">
                  <a:moveTo>
                    <a:pt x="73" y="19"/>
                  </a:moveTo>
                  <a:lnTo>
                    <a:pt x="53" y="17"/>
                  </a:lnTo>
                  <a:lnTo>
                    <a:pt x="35" y="12"/>
                  </a:lnTo>
                  <a:lnTo>
                    <a:pt x="17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4" name="Line 206"/>
            <p:cNvSpPr>
              <a:spLocks noChangeShapeType="1"/>
            </p:cNvSpPr>
            <p:nvPr/>
          </p:nvSpPr>
          <p:spPr bwMode="auto">
            <a:xfrm>
              <a:off x="1773" y="2448"/>
              <a:ext cx="139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5" name="Line 207"/>
            <p:cNvSpPr>
              <a:spLocks noChangeShapeType="1"/>
            </p:cNvSpPr>
            <p:nvPr/>
          </p:nvSpPr>
          <p:spPr bwMode="auto">
            <a:xfrm flipH="1" flipV="1">
              <a:off x="1811" y="2234"/>
              <a:ext cx="1" cy="24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6" name="Freeform 208"/>
            <p:cNvSpPr>
              <a:spLocks/>
            </p:cNvSpPr>
            <p:nvPr/>
          </p:nvSpPr>
          <p:spPr bwMode="auto">
            <a:xfrm>
              <a:off x="1780" y="2354"/>
              <a:ext cx="62" cy="49"/>
            </a:xfrm>
            <a:custGeom>
              <a:avLst/>
              <a:gdLst>
                <a:gd name="T0" fmla="*/ 62 w 62"/>
                <a:gd name="T1" fmla="*/ 24 h 49"/>
                <a:gd name="T2" fmla="*/ 60 w 62"/>
                <a:gd name="T3" fmla="*/ 32 h 49"/>
                <a:gd name="T4" fmla="*/ 57 w 62"/>
                <a:gd name="T5" fmla="*/ 38 h 49"/>
                <a:gd name="T6" fmla="*/ 51 w 62"/>
                <a:gd name="T7" fmla="*/ 43 h 49"/>
                <a:gd name="T8" fmla="*/ 43 w 62"/>
                <a:gd name="T9" fmla="*/ 47 h 49"/>
                <a:gd name="T10" fmla="*/ 36 w 62"/>
                <a:gd name="T11" fmla="*/ 49 h 49"/>
                <a:gd name="T12" fmla="*/ 26 w 62"/>
                <a:gd name="T13" fmla="*/ 49 h 49"/>
                <a:gd name="T14" fmla="*/ 18 w 62"/>
                <a:gd name="T15" fmla="*/ 47 h 49"/>
                <a:gd name="T16" fmla="*/ 11 w 62"/>
                <a:gd name="T17" fmla="*/ 43 h 49"/>
                <a:gd name="T18" fmla="*/ 5 w 62"/>
                <a:gd name="T19" fmla="*/ 38 h 49"/>
                <a:gd name="T20" fmla="*/ 1 w 62"/>
                <a:gd name="T21" fmla="*/ 32 h 49"/>
                <a:gd name="T22" fmla="*/ 0 w 62"/>
                <a:gd name="T23" fmla="*/ 24 h 49"/>
                <a:gd name="T24" fmla="*/ 1 w 62"/>
                <a:gd name="T25" fmla="*/ 17 h 49"/>
                <a:gd name="T26" fmla="*/ 5 w 62"/>
                <a:gd name="T27" fmla="*/ 11 h 49"/>
                <a:gd name="T28" fmla="*/ 11 w 62"/>
                <a:gd name="T29" fmla="*/ 6 h 49"/>
                <a:gd name="T30" fmla="*/ 18 w 62"/>
                <a:gd name="T31" fmla="*/ 2 h 49"/>
                <a:gd name="T32" fmla="*/ 26 w 62"/>
                <a:gd name="T33" fmla="*/ 0 h 49"/>
                <a:gd name="T34" fmla="*/ 36 w 62"/>
                <a:gd name="T35" fmla="*/ 0 h 49"/>
                <a:gd name="T36" fmla="*/ 43 w 62"/>
                <a:gd name="T37" fmla="*/ 2 h 49"/>
                <a:gd name="T38" fmla="*/ 51 w 62"/>
                <a:gd name="T39" fmla="*/ 6 h 49"/>
                <a:gd name="T40" fmla="*/ 57 w 62"/>
                <a:gd name="T41" fmla="*/ 11 h 49"/>
                <a:gd name="T42" fmla="*/ 60 w 62"/>
                <a:gd name="T43" fmla="*/ 17 h 49"/>
                <a:gd name="T44" fmla="*/ 62 w 62"/>
                <a:gd name="T45" fmla="*/ 24 h 49"/>
                <a:gd name="T46" fmla="*/ 62 w 62"/>
                <a:gd name="T47" fmla="*/ 24 h 4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49"/>
                <a:gd name="T74" fmla="*/ 62 w 62"/>
                <a:gd name="T75" fmla="*/ 49 h 4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49">
                  <a:moveTo>
                    <a:pt x="62" y="24"/>
                  </a:moveTo>
                  <a:lnTo>
                    <a:pt x="60" y="32"/>
                  </a:lnTo>
                  <a:lnTo>
                    <a:pt x="57" y="38"/>
                  </a:lnTo>
                  <a:lnTo>
                    <a:pt x="51" y="43"/>
                  </a:lnTo>
                  <a:lnTo>
                    <a:pt x="43" y="47"/>
                  </a:lnTo>
                  <a:lnTo>
                    <a:pt x="36" y="49"/>
                  </a:lnTo>
                  <a:lnTo>
                    <a:pt x="26" y="49"/>
                  </a:lnTo>
                  <a:lnTo>
                    <a:pt x="18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4"/>
                  </a:lnTo>
                  <a:lnTo>
                    <a:pt x="1" y="17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51" y="6"/>
                  </a:lnTo>
                  <a:lnTo>
                    <a:pt x="57" y="11"/>
                  </a:lnTo>
                  <a:lnTo>
                    <a:pt x="60" y="17"/>
                  </a:lnTo>
                  <a:lnTo>
                    <a:pt x="62" y="24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7" name="Freeform 209"/>
            <p:cNvSpPr>
              <a:spLocks/>
            </p:cNvSpPr>
            <p:nvPr/>
          </p:nvSpPr>
          <p:spPr bwMode="auto">
            <a:xfrm>
              <a:off x="1780" y="2354"/>
              <a:ext cx="62" cy="49"/>
            </a:xfrm>
            <a:custGeom>
              <a:avLst/>
              <a:gdLst>
                <a:gd name="T0" fmla="*/ 62 w 62"/>
                <a:gd name="T1" fmla="*/ 24 h 49"/>
                <a:gd name="T2" fmla="*/ 60 w 62"/>
                <a:gd name="T3" fmla="*/ 32 h 49"/>
                <a:gd name="T4" fmla="*/ 57 w 62"/>
                <a:gd name="T5" fmla="*/ 38 h 49"/>
                <a:gd name="T6" fmla="*/ 51 w 62"/>
                <a:gd name="T7" fmla="*/ 43 h 49"/>
                <a:gd name="T8" fmla="*/ 43 w 62"/>
                <a:gd name="T9" fmla="*/ 47 h 49"/>
                <a:gd name="T10" fmla="*/ 36 w 62"/>
                <a:gd name="T11" fmla="*/ 49 h 49"/>
                <a:gd name="T12" fmla="*/ 26 w 62"/>
                <a:gd name="T13" fmla="*/ 49 h 49"/>
                <a:gd name="T14" fmla="*/ 18 w 62"/>
                <a:gd name="T15" fmla="*/ 47 h 49"/>
                <a:gd name="T16" fmla="*/ 11 w 62"/>
                <a:gd name="T17" fmla="*/ 43 h 49"/>
                <a:gd name="T18" fmla="*/ 5 w 62"/>
                <a:gd name="T19" fmla="*/ 38 h 49"/>
                <a:gd name="T20" fmla="*/ 1 w 62"/>
                <a:gd name="T21" fmla="*/ 32 h 49"/>
                <a:gd name="T22" fmla="*/ 0 w 62"/>
                <a:gd name="T23" fmla="*/ 24 h 49"/>
                <a:gd name="T24" fmla="*/ 1 w 62"/>
                <a:gd name="T25" fmla="*/ 17 h 49"/>
                <a:gd name="T26" fmla="*/ 5 w 62"/>
                <a:gd name="T27" fmla="*/ 11 h 49"/>
                <a:gd name="T28" fmla="*/ 11 w 62"/>
                <a:gd name="T29" fmla="*/ 6 h 49"/>
                <a:gd name="T30" fmla="*/ 18 w 62"/>
                <a:gd name="T31" fmla="*/ 2 h 49"/>
                <a:gd name="T32" fmla="*/ 26 w 62"/>
                <a:gd name="T33" fmla="*/ 0 h 49"/>
                <a:gd name="T34" fmla="*/ 36 w 62"/>
                <a:gd name="T35" fmla="*/ 0 h 49"/>
                <a:gd name="T36" fmla="*/ 43 w 62"/>
                <a:gd name="T37" fmla="*/ 2 h 49"/>
                <a:gd name="T38" fmla="*/ 51 w 62"/>
                <a:gd name="T39" fmla="*/ 6 h 49"/>
                <a:gd name="T40" fmla="*/ 57 w 62"/>
                <a:gd name="T41" fmla="*/ 11 h 49"/>
                <a:gd name="T42" fmla="*/ 60 w 62"/>
                <a:gd name="T43" fmla="*/ 17 h 49"/>
                <a:gd name="T44" fmla="*/ 62 w 62"/>
                <a:gd name="T45" fmla="*/ 24 h 49"/>
                <a:gd name="T46" fmla="*/ 62 w 62"/>
                <a:gd name="T47" fmla="*/ 24 h 4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49"/>
                <a:gd name="T74" fmla="*/ 62 w 62"/>
                <a:gd name="T75" fmla="*/ 49 h 4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49">
                  <a:moveTo>
                    <a:pt x="62" y="24"/>
                  </a:moveTo>
                  <a:lnTo>
                    <a:pt x="60" y="32"/>
                  </a:lnTo>
                  <a:lnTo>
                    <a:pt x="57" y="38"/>
                  </a:lnTo>
                  <a:lnTo>
                    <a:pt x="51" y="43"/>
                  </a:lnTo>
                  <a:lnTo>
                    <a:pt x="43" y="47"/>
                  </a:lnTo>
                  <a:lnTo>
                    <a:pt x="36" y="49"/>
                  </a:lnTo>
                  <a:lnTo>
                    <a:pt x="26" y="49"/>
                  </a:lnTo>
                  <a:lnTo>
                    <a:pt x="18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4"/>
                  </a:lnTo>
                  <a:lnTo>
                    <a:pt x="1" y="17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51" y="6"/>
                  </a:lnTo>
                  <a:lnTo>
                    <a:pt x="57" y="11"/>
                  </a:lnTo>
                  <a:lnTo>
                    <a:pt x="60" y="17"/>
                  </a:lnTo>
                  <a:lnTo>
                    <a:pt x="62" y="24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8" name="Freeform 210"/>
            <p:cNvSpPr>
              <a:spLocks/>
            </p:cNvSpPr>
            <p:nvPr/>
          </p:nvSpPr>
          <p:spPr bwMode="auto">
            <a:xfrm>
              <a:off x="1880" y="2416"/>
              <a:ext cx="59" cy="50"/>
            </a:xfrm>
            <a:custGeom>
              <a:avLst/>
              <a:gdLst>
                <a:gd name="T0" fmla="*/ 59 w 59"/>
                <a:gd name="T1" fmla="*/ 25 h 50"/>
                <a:gd name="T2" fmla="*/ 58 w 59"/>
                <a:gd name="T3" fmla="*/ 32 h 50"/>
                <a:gd name="T4" fmla="*/ 54 w 59"/>
                <a:gd name="T5" fmla="*/ 39 h 50"/>
                <a:gd name="T6" fmla="*/ 49 w 59"/>
                <a:gd name="T7" fmla="*/ 44 h 50"/>
                <a:gd name="T8" fmla="*/ 42 w 59"/>
                <a:gd name="T9" fmla="*/ 48 h 50"/>
                <a:gd name="T10" fmla="*/ 33 w 59"/>
                <a:gd name="T11" fmla="*/ 50 h 50"/>
                <a:gd name="T12" fmla="*/ 26 w 59"/>
                <a:gd name="T13" fmla="*/ 50 h 50"/>
                <a:gd name="T14" fmla="*/ 17 w 59"/>
                <a:gd name="T15" fmla="*/ 48 h 50"/>
                <a:gd name="T16" fmla="*/ 10 w 59"/>
                <a:gd name="T17" fmla="*/ 44 h 50"/>
                <a:gd name="T18" fmla="*/ 5 w 59"/>
                <a:gd name="T19" fmla="*/ 39 h 50"/>
                <a:gd name="T20" fmla="*/ 1 w 59"/>
                <a:gd name="T21" fmla="*/ 32 h 50"/>
                <a:gd name="T22" fmla="*/ 0 w 59"/>
                <a:gd name="T23" fmla="*/ 25 h 50"/>
                <a:gd name="T24" fmla="*/ 1 w 59"/>
                <a:gd name="T25" fmla="*/ 18 h 50"/>
                <a:gd name="T26" fmla="*/ 5 w 59"/>
                <a:gd name="T27" fmla="*/ 12 h 50"/>
                <a:gd name="T28" fmla="*/ 10 w 59"/>
                <a:gd name="T29" fmla="*/ 7 h 50"/>
                <a:gd name="T30" fmla="*/ 17 w 59"/>
                <a:gd name="T31" fmla="*/ 3 h 50"/>
                <a:gd name="T32" fmla="*/ 26 w 59"/>
                <a:gd name="T33" fmla="*/ 0 h 50"/>
                <a:gd name="T34" fmla="*/ 33 w 59"/>
                <a:gd name="T35" fmla="*/ 0 h 50"/>
                <a:gd name="T36" fmla="*/ 42 w 59"/>
                <a:gd name="T37" fmla="*/ 3 h 50"/>
                <a:gd name="T38" fmla="*/ 49 w 59"/>
                <a:gd name="T39" fmla="*/ 7 h 50"/>
                <a:gd name="T40" fmla="*/ 54 w 59"/>
                <a:gd name="T41" fmla="*/ 12 h 50"/>
                <a:gd name="T42" fmla="*/ 58 w 59"/>
                <a:gd name="T43" fmla="*/ 18 h 50"/>
                <a:gd name="T44" fmla="*/ 59 w 59"/>
                <a:gd name="T45" fmla="*/ 25 h 50"/>
                <a:gd name="T46" fmla="*/ 59 w 59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9"/>
                <a:gd name="T73" fmla="*/ 0 h 50"/>
                <a:gd name="T74" fmla="*/ 59 w 59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9" h="50">
                  <a:moveTo>
                    <a:pt x="59" y="25"/>
                  </a:moveTo>
                  <a:lnTo>
                    <a:pt x="58" y="32"/>
                  </a:lnTo>
                  <a:lnTo>
                    <a:pt x="54" y="39"/>
                  </a:lnTo>
                  <a:lnTo>
                    <a:pt x="49" y="44"/>
                  </a:lnTo>
                  <a:lnTo>
                    <a:pt x="42" y="48"/>
                  </a:lnTo>
                  <a:lnTo>
                    <a:pt x="33" y="50"/>
                  </a:lnTo>
                  <a:lnTo>
                    <a:pt x="26" y="50"/>
                  </a:lnTo>
                  <a:lnTo>
                    <a:pt x="17" y="48"/>
                  </a:lnTo>
                  <a:lnTo>
                    <a:pt x="10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0" y="7"/>
                  </a:lnTo>
                  <a:lnTo>
                    <a:pt x="17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2" y="3"/>
                  </a:lnTo>
                  <a:lnTo>
                    <a:pt x="49" y="7"/>
                  </a:lnTo>
                  <a:lnTo>
                    <a:pt x="54" y="12"/>
                  </a:lnTo>
                  <a:lnTo>
                    <a:pt x="58" y="18"/>
                  </a:lnTo>
                  <a:lnTo>
                    <a:pt x="59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49" name="Freeform 211"/>
            <p:cNvSpPr>
              <a:spLocks/>
            </p:cNvSpPr>
            <p:nvPr/>
          </p:nvSpPr>
          <p:spPr bwMode="auto">
            <a:xfrm>
              <a:off x="1880" y="2416"/>
              <a:ext cx="59" cy="50"/>
            </a:xfrm>
            <a:custGeom>
              <a:avLst/>
              <a:gdLst>
                <a:gd name="T0" fmla="*/ 59 w 59"/>
                <a:gd name="T1" fmla="*/ 25 h 50"/>
                <a:gd name="T2" fmla="*/ 58 w 59"/>
                <a:gd name="T3" fmla="*/ 32 h 50"/>
                <a:gd name="T4" fmla="*/ 54 w 59"/>
                <a:gd name="T5" fmla="*/ 39 h 50"/>
                <a:gd name="T6" fmla="*/ 49 w 59"/>
                <a:gd name="T7" fmla="*/ 44 h 50"/>
                <a:gd name="T8" fmla="*/ 42 w 59"/>
                <a:gd name="T9" fmla="*/ 48 h 50"/>
                <a:gd name="T10" fmla="*/ 33 w 59"/>
                <a:gd name="T11" fmla="*/ 50 h 50"/>
                <a:gd name="T12" fmla="*/ 26 w 59"/>
                <a:gd name="T13" fmla="*/ 50 h 50"/>
                <a:gd name="T14" fmla="*/ 17 w 59"/>
                <a:gd name="T15" fmla="*/ 48 h 50"/>
                <a:gd name="T16" fmla="*/ 10 w 59"/>
                <a:gd name="T17" fmla="*/ 44 h 50"/>
                <a:gd name="T18" fmla="*/ 5 w 59"/>
                <a:gd name="T19" fmla="*/ 39 h 50"/>
                <a:gd name="T20" fmla="*/ 1 w 59"/>
                <a:gd name="T21" fmla="*/ 32 h 50"/>
                <a:gd name="T22" fmla="*/ 0 w 59"/>
                <a:gd name="T23" fmla="*/ 25 h 50"/>
                <a:gd name="T24" fmla="*/ 1 w 59"/>
                <a:gd name="T25" fmla="*/ 18 h 50"/>
                <a:gd name="T26" fmla="*/ 5 w 59"/>
                <a:gd name="T27" fmla="*/ 12 h 50"/>
                <a:gd name="T28" fmla="*/ 10 w 59"/>
                <a:gd name="T29" fmla="*/ 7 h 50"/>
                <a:gd name="T30" fmla="*/ 17 w 59"/>
                <a:gd name="T31" fmla="*/ 3 h 50"/>
                <a:gd name="T32" fmla="*/ 26 w 59"/>
                <a:gd name="T33" fmla="*/ 0 h 50"/>
                <a:gd name="T34" fmla="*/ 33 w 59"/>
                <a:gd name="T35" fmla="*/ 0 h 50"/>
                <a:gd name="T36" fmla="*/ 42 w 59"/>
                <a:gd name="T37" fmla="*/ 3 h 50"/>
                <a:gd name="T38" fmla="*/ 49 w 59"/>
                <a:gd name="T39" fmla="*/ 7 h 50"/>
                <a:gd name="T40" fmla="*/ 54 w 59"/>
                <a:gd name="T41" fmla="*/ 12 h 50"/>
                <a:gd name="T42" fmla="*/ 58 w 59"/>
                <a:gd name="T43" fmla="*/ 18 h 50"/>
                <a:gd name="T44" fmla="*/ 59 w 59"/>
                <a:gd name="T45" fmla="*/ 25 h 50"/>
                <a:gd name="T46" fmla="*/ 59 w 59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9"/>
                <a:gd name="T73" fmla="*/ 0 h 50"/>
                <a:gd name="T74" fmla="*/ 59 w 59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9" h="50">
                  <a:moveTo>
                    <a:pt x="59" y="25"/>
                  </a:moveTo>
                  <a:lnTo>
                    <a:pt x="58" y="32"/>
                  </a:lnTo>
                  <a:lnTo>
                    <a:pt x="54" y="39"/>
                  </a:lnTo>
                  <a:lnTo>
                    <a:pt x="49" y="44"/>
                  </a:lnTo>
                  <a:lnTo>
                    <a:pt x="42" y="48"/>
                  </a:lnTo>
                  <a:lnTo>
                    <a:pt x="33" y="50"/>
                  </a:lnTo>
                  <a:lnTo>
                    <a:pt x="26" y="50"/>
                  </a:lnTo>
                  <a:lnTo>
                    <a:pt x="17" y="48"/>
                  </a:lnTo>
                  <a:lnTo>
                    <a:pt x="10" y="44"/>
                  </a:lnTo>
                  <a:lnTo>
                    <a:pt x="5" y="39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0" y="7"/>
                  </a:lnTo>
                  <a:lnTo>
                    <a:pt x="17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2" y="3"/>
                  </a:lnTo>
                  <a:lnTo>
                    <a:pt x="49" y="7"/>
                  </a:lnTo>
                  <a:lnTo>
                    <a:pt x="54" y="12"/>
                  </a:lnTo>
                  <a:lnTo>
                    <a:pt x="58" y="18"/>
                  </a:lnTo>
                  <a:lnTo>
                    <a:pt x="59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0" name="Freeform 212"/>
            <p:cNvSpPr>
              <a:spLocks/>
            </p:cNvSpPr>
            <p:nvPr/>
          </p:nvSpPr>
          <p:spPr bwMode="auto">
            <a:xfrm>
              <a:off x="1919" y="2979"/>
              <a:ext cx="72" cy="19"/>
            </a:xfrm>
            <a:custGeom>
              <a:avLst/>
              <a:gdLst>
                <a:gd name="T0" fmla="*/ 0 w 72"/>
                <a:gd name="T1" fmla="*/ 19 h 19"/>
                <a:gd name="T2" fmla="*/ 20 w 72"/>
                <a:gd name="T3" fmla="*/ 17 h 19"/>
                <a:gd name="T4" fmla="*/ 39 w 72"/>
                <a:gd name="T5" fmla="*/ 13 h 19"/>
                <a:gd name="T6" fmla="*/ 56 w 72"/>
                <a:gd name="T7" fmla="*/ 8 h 19"/>
                <a:gd name="T8" fmla="*/ 72 w 72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9"/>
                <a:gd name="T17" fmla="*/ 72 w 7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9">
                  <a:moveTo>
                    <a:pt x="0" y="19"/>
                  </a:moveTo>
                  <a:lnTo>
                    <a:pt x="20" y="17"/>
                  </a:lnTo>
                  <a:lnTo>
                    <a:pt x="39" y="13"/>
                  </a:lnTo>
                  <a:lnTo>
                    <a:pt x="56" y="8"/>
                  </a:lnTo>
                  <a:lnTo>
                    <a:pt x="72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1" name="Freeform 213"/>
            <p:cNvSpPr>
              <a:spLocks/>
            </p:cNvSpPr>
            <p:nvPr/>
          </p:nvSpPr>
          <p:spPr bwMode="auto">
            <a:xfrm>
              <a:off x="1923" y="2982"/>
              <a:ext cx="67" cy="135"/>
            </a:xfrm>
            <a:custGeom>
              <a:avLst/>
              <a:gdLst>
                <a:gd name="T0" fmla="*/ 0 w 67"/>
                <a:gd name="T1" fmla="*/ 135 h 135"/>
                <a:gd name="T2" fmla="*/ 12 w 67"/>
                <a:gd name="T3" fmla="*/ 124 h 135"/>
                <a:gd name="T4" fmla="*/ 24 w 67"/>
                <a:gd name="T5" fmla="*/ 112 h 135"/>
                <a:gd name="T6" fmla="*/ 35 w 67"/>
                <a:gd name="T7" fmla="*/ 99 h 135"/>
                <a:gd name="T8" fmla="*/ 43 w 67"/>
                <a:gd name="T9" fmla="*/ 83 h 135"/>
                <a:gd name="T10" fmla="*/ 52 w 67"/>
                <a:gd name="T11" fmla="*/ 68 h 135"/>
                <a:gd name="T12" fmla="*/ 58 w 67"/>
                <a:gd name="T13" fmla="*/ 53 h 135"/>
                <a:gd name="T14" fmla="*/ 62 w 67"/>
                <a:gd name="T15" fmla="*/ 35 h 135"/>
                <a:gd name="T16" fmla="*/ 66 w 67"/>
                <a:gd name="T17" fmla="*/ 17 h 135"/>
                <a:gd name="T18" fmla="*/ 67 w 67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7"/>
                <a:gd name="T31" fmla="*/ 0 h 135"/>
                <a:gd name="T32" fmla="*/ 67 w 67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7" h="135">
                  <a:moveTo>
                    <a:pt x="0" y="135"/>
                  </a:moveTo>
                  <a:lnTo>
                    <a:pt x="12" y="124"/>
                  </a:lnTo>
                  <a:lnTo>
                    <a:pt x="24" y="112"/>
                  </a:lnTo>
                  <a:lnTo>
                    <a:pt x="35" y="99"/>
                  </a:lnTo>
                  <a:lnTo>
                    <a:pt x="43" y="83"/>
                  </a:lnTo>
                  <a:lnTo>
                    <a:pt x="52" y="68"/>
                  </a:lnTo>
                  <a:lnTo>
                    <a:pt x="58" y="53"/>
                  </a:lnTo>
                  <a:lnTo>
                    <a:pt x="62" y="35"/>
                  </a:lnTo>
                  <a:lnTo>
                    <a:pt x="66" y="17"/>
                  </a:lnTo>
                  <a:lnTo>
                    <a:pt x="67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2" name="Freeform 214"/>
            <p:cNvSpPr>
              <a:spLocks/>
            </p:cNvSpPr>
            <p:nvPr/>
          </p:nvSpPr>
          <p:spPr bwMode="auto">
            <a:xfrm>
              <a:off x="1845" y="2981"/>
              <a:ext cx="72" cy="17"/>
            </a:xfrm>
            <a:custGeom>
              <a:avLst/>
              <a:gdLst>
                <a:gd name="T0" fmla="*/ 72 w 72"/>
                <a:gd name="T1" fmla="*/ 17 h 17"/>
                <a:gd name="T2" fmla="*/ 53 w 72"/>
                <a:gd name="T3" fmla="*/ 15 h 17"/>
                <a:gd name="T4" fmla="*/ 35 w 72"/>
                <a:gd name="T5" fmla="*/ 12 h 17"/>
                <a:gd name="T6" fmla="*/ 16 w 72"/>
                <a:gd name="T7" fmla="*/ 7 h 17"/>
                <a:gd name="T8" fmla="*/ 0 w 72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7"/>
                <a:gd name="T17" fmla="*/ 72 w 7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7">
                  <a:moveTo>
                    <a:pt x="72" y="17"/>
                  </a:moveTo>
                  <a:lnTo>
                    <a:pt x="53" y="15"/>
                  </a:lnTo>
                  <a:lnTo>
                    <a:pt x="35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3" name="Freeform 215"/>
            <p:cNvSpPr>
              <a:spLocks/>
            </p:cNvSpPr>
            <p:nvPr/>
          </p:nvSpPr>
          <p:spPr bwMode="auto">
            <a:xfrm>
              <a:off x="1845" y="2985"/>
              <a:ext cx="68" cy="135"/>
            </a:xfrm>
            <a:custGeom>
              <a:avLst/>
              <a:gdLst>
                <a:gd name="T0" fmla="*/ 68 w 68"/>
                <a:gd name="T1" fmla="*/ 135 h 135"/>
                <a:gd name="T2" fmla="*/ 56 w 68"/>
                <a:gd name="T3" fmla="*/ 125 h 135"/>
                <a:gd name="T4" fmla="*/ 44 w 68"/>
                <a:gd name="T5" fmla="*/ 112 h 135"/>
                <a:gd name="T6" fmla="*/ 32 w 68"/>
                <a:gd name="T7" fmla="*/ 99 h 135"/>
                <a:gd name="T8" fmla="*/ 24 w 68"/>
                <a:gd name="T9" fmla="*/ 85 h 135"/>
                <a:gd name="T10" fmla="*/ 16 w 68"/>
                <a:gd name="T11" fmla="*/ 69 h 135"/>
                <a:gd name="T12" fmla="*/ 9 w 68"/>
                <a:gd name="T13" fmla="*/ 53 h 135"/>
                <a:gd name="T14" fmla="*/ 5 w 68"/>
                <a:gd name="T15" fmla="*/ 35 h 135"/>
                <a:gd name="T16" fmla="*/ 2 w 68"/>
                <a:gd name="T17" fmla="*/ 18 h 135"/>
                <a:gd name="T18" fmla="*/ 0 w 68"/>
                <a:gd name="T19" fmla="*/ 0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8"/>
                <a:gd name="T31" fmla="*/ 0 h 135"/>
                <a:gd name="T32" fmla="*/ 68 w 68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8" h="135">
                  <a:moveTo>
                    <a:pt x="68" y="135"/>
                  </a:moveTo>
                  <a:lnTo>
                    <a:pt x="56" y="125"/>
                  </a:lnTo>
                  <a:lnTo>
                    <a:pt x="44" y="112"/>
                  </a:lnTo>
                  <a:lnTo>
                    <a:pt x="32" y="99"/>
                  </a:lnTo>
                  <a:lnTo>
                    <a:pt x="24" y="85"/>
                  </a:lnTo>
                  <a:lnTo>
                    <a:pt x="16" y="69"/>
                  </a:lnTo>
                  <a:lnTo>
                    <a:pt x="9" y="53"/>
                  </a:lnTo>
                  <a:lnTo>
                    <a:pt x="5" y="35"/>
                  </a:lnTo>
                  <a:lnTo>
                    <a:pt x="2" y="18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4" name="Line 216"/>
            <p:cNvSpPr>
              <a:spLocks noChangeShapeType="1"/>
            </p:cNvSpPr>
            <p:nvPr/>
          </p:nvSpPr>
          <p:spPr bwMode="auto">
            <a:xfrm>
              <a:off x="1966" y="2929"/>
              <a:ext cx="1" cy="57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5" name="Line 217"/>
            <p:cNvSpPr>
              <a:spLocks noChangeShapeType="1"/>
            </p:cNvSpPr>
            <p:nvPr/>
          </p:nvSpPr>
          <p:spPr bwMode="auto">
            <a:xfrm>
              <a:off x="1861" y="2922"/>
              <a:ext cx="1" cy="64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6" name="Line 218"/>
            <p:cNvSpPr>
              <a:spLocks noChangeShapeType="1"/>
            </p:cNvSpPr>
            <p:nvPr/>
          </p:nvSpPr>
          <p:spPr bwMode="auto">
            <a:xfrm>
              <a:off x="1919" y="3123"/>
              <a:ext cx="1" cy="35"/>
            </a:xfrm>
            <a:prstGeom prst="line">
              <a:avLst/>
            </a:pr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7" name="Freeform 219"/>
            <p:cNvSpPr>
              <a:spLocks/>
            </p:cNvSpPr>
            <p:nvPr/>
          </p:nvSpPr>
          <p:spPr bwMode="auto">
            <a:xfrm>
              <a:off x="1922" y="2946"/>
              <a:ext cx="71" cy="18"/>
            </a:xfrm>
            <a:custGeom>
              <a:avLst/>
              <a:gdLst>
                <a:gd name="T0" fmla="*/ 0 w 71"/>
                <a:gd name="T1" fmla="*/ 18 h 18"/>
                <a:gd name="T2" fmla="*/ 18 w 71"/>
                <a:gd name="T3" fmla="*/ 16 h 18"/>
                <a:gd name="T4" fmla="*/ 37 w 71"/>
                <a:gd name="T5" fmla="*/ 12 h 18"/>
                <a:gd name="T6" fmla="*/ 55 w 71"/>
                <a:gd name="T7" fmla="*/ 7 h 18"/>
                <a:gd name="T8" fmla="*/ 71 w 71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8"/>
                <a:gd name="T17" fmla="*/ 71 w 7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8">
                  <a:moveTo>
                    <a:pt x="0" y="18"/>
                  </a:moveTo>
                  <a:lnTo>
                    <a:pt x="18" y="16"/>
                  </a:lnTo>
                  <a:lnTo>
                    <a:pt x="37" y="12"/>
                  </a:lnTo>
                  <a:lnTo>
                    <a:pt x="55" y="7"/>
                  </a:lnTo>
                  <a:lnTo>
                    <a:pt x="71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8" name="Freeform 220"/>
            <p:cNvSpPr>
              <a:spLocks/>
            </p:cNvSpPr>
            <p:nvPr/>
          </p:nvSpPr>
          <p:spPr bwMode="auto">
            <a:xfrm>
              <a:off x="1847" y="2948"/>
              <a:ext cx="71" cy="18"/>
            </a:xfrm>
            <a:custGeom>
              <a:avLst/>
              <a:gdLst>
                <a:gd name="T0" fmla="*/ 71 w 71"/>
                <a:gd name="T1" fmla="*/ 18 h 18"/>
                <a:gd name="T2" fmla="*/ 51 w 71"/>
                <a:gd name="T3" fmla="*/ 16 h 18"/>
                <a:gd name="T4" fmla="*/ 33 w 71"/>
                <a:gd name="T5" fmla="*/ 12 h 18"/>
                <a:gd name="T6" fmla="*/ 16 w 71"/>
                <a:gd name="T7" fmla="*/ 7 h 18"/>
                <a:gd name="T8" fmla="*/ 0 w 71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8"/>
                <a:gd name="T17" fmla="*/ 71 w 7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8">
                  <a:moveTo>
                    <a:pt x="71" y="18"/>
                  </a:moveTo>
                  <a:lnTo>
                    <a:pt x="51" y="16"/>
                  </a:lnTo>
                  <a:lnTo>
                    <a:pt x="33" y="12"/>
                  </a:lnTo>
                  <a:lnTo>
                    <a:pt x="16" y="7"/>
                  </a:lnTo>
                  <a:lnTo>
                    <a:pt x="0" y="0"/>
                  </a:lnTo>
                </a:path>
              </a:pathLst>
            </a:custGeom>
            <a:noFill/>
            <a:ln w="301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59" name="Line 221"/>
            <p:cNvSpPr>
              <a:spLocks noChangeShapeType="1"/>
            </p:cNvSpPr>
            <p:nvPr/>
          </p:nvSpPr>
          <p:spPr bwMode="auto">
            <a:xfrm>
              <a:off x="1776" y="2888"/>
              <a:ext cx="185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0" name="Line 222"/>
            <p:cNvSpPr>
              <a:spLocks noChangeShapeType="1"/>
            </p:cNvSpPr>
            <p:nvPr/>
          </p:nvSpPr>
          <p:spPr bwMode="auto">
            <a:xfrm flipV="1">
              <a:off x="1859" y="2818"/>
              <a:ext cx="1" cy="9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1" name="Line 223"/>
            <p:cNvSpPr>
              <a:spLocks noChangeShapeType="1"/>
            </p:cNvSpPr>
            <p:nvPr/>
          </p:nvSpPr>
          <p:spPr bwMode="auto">
            <a:xfrm>
              <a:off x="1775" y="2820"/>
              <a:ext cx="86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2" name="Freeform 224"/>
            <p:cNvSpPr>
              <a:spLocks/>
            </p:cNvSpPr>
            <p:nvPr/>
          </p:nvSpPr>
          <p:spPr bwMode="auto">
            <a:xfrm>
              <a:off x="1828" y="2791"/>
              <a:ext cx="62" cy="50"/>
            </a:xfrm>
            <a:custGeom>
              <a:avLst/>
              <a:gdLst>
                <a:gd name="T0" fmla="*/ 62 w 62"/>
                <a:gd name="T1" fmla="*/ 25 h 50"/>
                <a:gd name="T2" fmla="*/ 61 w 62"/>
                <a:gd name="T3" fmla="*/ 32 h 50"/>
                <a:gd name="T4" fmla="*/ 57 w 62"/>
                <a:gd name="T5" fmla="*/ 38 h 50"/>
                <a:gd name="T6" fmla="*/ 51 w 62"/>
                <a:gd name="T7" fmla="*/ 43 h 50"/>
                <a:gd name="T8" fmla="*/ 43 w 62"/>
                <a:gd name="T9" fmla="*/ 47 h 50"/>
                <a:gd name="T10" fmla="*/ 36 w 62"/>
                <a:gd name="T11" fmla="*/ 50 h 50"/>
                <a:gd name="T12" fmla="*/ 26 w 62"/>
                <a:gd name="T13" fmla="*/ 50 h 50"/>
                <a:gd name="T14" fmla="*/ 19 w 62"/>
                <a:gd name="T15" fmla="*/ 47 h 50"/>
                <a:gd name="T16" fmla="*/ 11 w 62"/>
                <a:gd name="T17" fmla="*/ 43 h 50"/>
                <a:gd name="T18" fmla="*/ 5 w 62"/>
                <a:gd name="T19" fmla="*/ 38 h 50"/>
                <a:gd name="T20" fmla="*/ 1 w 62"/>
                <a:gd name="T21" fmla="*/ 32 h 50"/>
                <a:gd name="T22" fmla="*/ 0 w 62"/>
                <a:gd name="T23" fmla="*/ 25 h 50"/>
                <a:gd name="T24" fmla="*/ 1 w 62"/>
                <a:gd name="T25" fmla="*/ 18 h 50"/>
                <a:gd name="T26" fmla="*/ 5 w 62"/>
                <a:gd name="T27" fmla="*/ 11 h 50"/>
                <a:gd name="T28" fmla="*/ 11 w 62"/>
                <a:gd name="T29" fmla="*/ 6 h 50"/>
                <a:gd name="T30" fmla="*/ 19 w 62"/>
                <a:gd name="T31" fmla="*/ 2 h 50"/>
                <a:gd name="T32" fmla="*/ 26 w 62"/>
                <a:gd name="T33" fmla="*/ 0 h 50"/>
                <a:gd name="T34" fmla="*/ 36 w 62"/>
                <a:gd name="T35" fmla="*/ 0 h 50"/>
                <a:gd name="T36" fmla="*/ 43 w 62"/>
                <a:gd name="T37" fmla="*/ 2 h 50"/>
                <a:gd name="T38" fmla="*/ 51 w 62"/>
                <a:gd name="T39" fmla="*/ 6 h 50"/>
                <a:gd name="T40" fmla="*/ 57 w 62"/>
                <a:gd name="T41" fmla="*/ 11 h 50"/>
                <a:gd name="T42" fmla="*/ 61 w 62"/>
                <a:gd name="T43" fmla="*/ 18 h 50"/>
                <a:gd name="T44" fmla="*/ 62 w 62"/>
                <a:gd name="T45" fmla="*/ 25 h 50"/>
                <a:gd name="T46" fmla="*/ 62 w 62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50"/>
                <a:gd name="T74" fmla="*/ 62 w 62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50">
                  <a:moveTo>
                    <a:pt x="62" y="25"/>
                  </a:moveTo>
                  <a:lnTo>
                    <a:pt x="61" y="32"/>
                  </a:lnTo>
                  <a:lnTo>
                    <a:pt x="57" y="38"/>
                  </a:lnTo>
                  <a:lnTo>
                    <a:pt x="51" y="43"/>
                  </a:lnTo>
                  <a:lnTo>
                    <a:pt x="43" y="47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9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51" y="6"/>
                  </a:lnTo>
                  <a:lnTo>
                    <a:pt x="57" y="11"/>
                  </a:lnTo>
                  <a:lnTo>
                    <a:pt x="61" y="18"/>
                  </a:lnTo>
                  <a:lnTo>
                    <a:pt x="62" y="25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3" name="Freeform 225"/>
            <p:cNvSpPr>
              <a:spLocks/>
            </p:cNvSpPr>
            <p:nvPr/>
          </p:nvSpPr>
          <p:spPr bwMode="auto">
            <a:xfrm>
              <a:off x="1828" y="2791"/>
              <a:ext cx="62" cy="50"/>
            </a:xfrm>
            <a:custGeom>
              <a:avLst/>
              <a:gdLst>
                <a:gd name="T0" fmla="*/ 62 w 62"/>
                <a:gd name="T1" fmla="*/ 25 h 50"/>
                <a:gd name="T2" fmla="*/ 61 w 62"/>
                <a:gd name="T3" fmla="*/ 32 h 50"/>
                <a:gd name="T4" fmla="*/ 57 w 62"/>
                <a:gd name="T5" fmla="*/ 38 h 50"/>
                <a:gd name="T6" fmla="*/ 51 w 62"/>
                <a:gd name="T7" fmla="*/ 43 h 50"/>
                <a:gd name="T8" fmla="*/ 43 w 62"/>
                <a:gd name="T9" fmla="*/ 47 h 50"/>
                <a:gd name="T10" fmla="*/ 36 w 62"/>
                <a:gd name="T11" fmla="*/ 50 h 50"/>
                <a:gd name="T12" fmla="*/ 26 w 62"/>
                <a:gd name="T13" fmla="*/ 50 h 50"/>
                <a:gd name="T14" fmla="*/ 19 w 62"/>
                <a:gd name="T15" fmla="*/ 47 h 50"/>
                <a:gd name="T16" fmla="*/ 11 w 62"/>
                <a:gd name="T17" fmla="*/ 43 h 50"/>
                <a:gd name="T18" fmla="*/ 5 w 62"/>
                <a:gd name="T19" fmla="*/ 38 h 50"/>
                <a:gd name="T20" fmla="*/ 1 w 62"/>
                <a:gd name="T21" fmla="*/ 32 h 50"/>
                <a:gd name="T22" fmla="*/ 0 w 62"/>
                <a:gd name="T23" fmla="*/ 25 h 50"/>
                <a:gd name="T24" fmla="*/ 1 w 62"/>
                <a:gd name="T25" fmla="*/ 18 h 50"/>
                <a:gd name="T26" fmla="*/ 5 w 62"/>
                <a:gd name="T27" fmla="*/ 11 h 50"/>
                <a:gd name="T28" fmla="*/ 11 w 62"/>
                <a:gd name="T29" fmla="*/ 6 h 50"/>
                <a:gd name="T30" fmla="*/ 19 w 62"/>
                <a:gd name="T31" fmla="*/ 2 h 50"/>
                <a:gd name="T32" fmla="*/ 26 w 62"/>
                <a:gd name="T33" fmla="*/ 0 h 50"/>
                <a:gd name="T34" fmla="*/ 36 w 62"/>
                <a:gd name="T35" fmla="*/ 0 h 50"/>
                <a:gd name="T36" fmla="*/ 43 w 62"/>
                <a:gd name="T37" fmla="*/ 2 h 50"/>
                <a:gd name="T38" fmla="*/ 51 w 62"/>
                <a:gd name="T39" fmla="*/ 6 h 50"/>
                <a:gd name="T40" fmla="*/ 57 w 62"/>
                <a:gd name="T41" fmla="*/ 11 h 50"/>
                <a:gd name="T42" fmla="*/ 61 w 62"/>
                <a:gd name="T43" fmla="*/ 18 h 50"/>
                <a:gd name="T44" fmla="*/ 62 w 62"/>
                <a:gd name="T45" fmla="*/ 25 h 50"/>
                <a:gd name="T46" fmla="*/ 62 w 62"/>
                <a:gd name="T47" fmla="*/ 25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2"/>
                <a:gd name="T73" fmla="*/ 0 h 50"/>
                <a:gd name="T74" fmla="*/ 62 w 62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2" h="50">
                  <a:moveTo>
                    <a:pt x="62" y="25"/>
                  </a:moveTo>
                  <a:lnTo>
                    <a:pt x="61" y="32"/>
                  </a:lnTo>
                  <a:lnTo>
                    <a:pt x="57" y="38"/>
                  </a:lnTo>
                  <a:lnTo>
                    <a:pt x="51" y="43"/>
                  </a:lnTo>
                  <a:lnTo>
                    <a:pt x="43" y="47"/>
                  </a:lnTo>
                  <a:lnTo>
                    <a:pt x="36" y="50"/>
                  </a:lnTo>
                  <a:lnTo>
                    <a:pt x="26" y="50"/>
                  </a:lnTo>
                  <a:lnTo>
                    <a:pt x="19" y="47"/>
                  </a:lnTo>
                  <a:lnTo>
                    <a:pt x="11" y="43"/>
                  </a:lnTo>
                  <a:lnTo>
                    <a:pt x="5" y="38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51" y="6"/>
                  </a:lnTo>
                  <a:lnTo>
                    <a:pt x="57" y="11"/>
                  </a:lnTo>
                  <a:lnTo>
                    <a:pt x="61" y="18"/>
                  </a:lnTo>
                  <a:lnTo>
                    <a:pt x="62" y="25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4" name="Freeform 226"/>
            <p:cNvSpPr>
              <a:spLocks/>
            </p:cNvSpPr>
            <p:nvPr/>
          </p:nvSpPr>
          <p:spPr bwMode="auto">
            <a:xfrm>
              <a:off x="1929" y="2863"/>
              <a:ext cx="57" cy="48"/>
            </a:xfrm>
            <a:custGeom>
              <a:avLst/>
              <a:gdLst>
                <a:gd name="T0" fmla="*/ 57 w 57"/>
                <a:gd name="T1" fmla="*/ 24 h 48"/>
                <a:gd name="T2" fmla="*/ 56 w 57"/>
                <a:gd name="T3" fmla="*/ 31 h 48"/>
                <a:gd name="T4" fmla="*/ 52 w 57"/>
                <a:gd name="T5" fmla="*/ 37 h 48"/>
                <a:gd name="T6" fmla="*/ 46 w 57"/>
                <a:gd name="T7" fmla="*/ 43 h 48"/>
                <a:gd name="T8" fmla="*/ 39 w 57"/>
                <a:gd name="T9" fmla="*/ 46 h 48"/>
                <a:gd name="T10" fmla="*/ 31 w 57"/>
                <a:gd name="T11" fmla="*/ 48 h 48"/>
                <a:gd name="T12" fmla="*/ 23 w 57"/>
                <a:gd name="T13" fmla="*/ 47 h 48"/>
                <a:gd name="T14" fmla="*/ 14 w 57"/>
                <a:gd name="T15" fmla="*/ 45 h 48"/>
                <a:gd name="T16" fmla="*/ 8 w 57"/>
                <a:gd name="T17" fmla="*/ 40 h 48"/>
                <a:gd name="T18" fmla="*/ 3 w 57"/>
                <a:gd name="T19" fmla="*/ 34 h 48"/>
                <a:gd name="T20" fmla="*/ 0 w 57"/>
                <a:gd name="T21" fmla="*/ 27 h 48"/>
                <a:gd name="T22" fmla="*/ 0 w 57"/>
                <a:gd name="T23" fmla="*/ 21 h 48"/>
                <a:gd name="T24" fmla="*/ 3 w 57"/>
                <a:gd name="T25" fmla="*/ 14 h 48"/>
                <a:gd name="T26" fmla="*/ 8 w 57"/>
                <a:gd name="T27" fmla="*/ 7 h 48"/>
                <a:gd name="T28" fmla="*/ 15 w 57"/>
                <a:gd name="T29" fmla="*/ 3 h 48"/>
                <a:gd name="T30" fmla="*/ 23 w 57"/>
                <a:gd name="T31" fmla="*/ 1 h 48"/>
                <a:gd name="T32" fmla="*/ 31 w 57"/>
                <a:gd name="T33" fmla="*/ 0 h 48"/>
                <a:gd name="T34" fmla="*/ 39 w 57"/>
                <a:gd name="T35" fmla="*/ 2 h 48"/>
                <a:gd name="T36" fmla="*/ 46 w 57"/>
                <a:gd name="T37" fmla="*/ 5 h 48"/>
                <a:gd name="T38" fmla="*/ 52 w 57"/>
                <a:gd name="T39" fmla="*/ 11 h 48"/>
                <a:gd name="T40" fmla="*/ 56 w 57"/>
                <a:gd name="T41" fmla="*/ 17 h 48"/>
                <a:gd name="T42" fmla="*/ 57 w 57"/>
                <a:gd name="T43" fmla="*/ 24 h 48"/>
                <a:gd name="T44" fmla="*/ 57 w 57"/>
                <a:gd name="T45" fmla="*/ 24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7"/>
                <a:gd name="T70" fmla="*/ 0 h 48"/>
                <a:gd name="T71" fmla="*/ 57 w 57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7" h="48">
                  <a:moveTo>
                    <a:pt x="57" y="24"/>
                  </a:moveTo>
                  <a:lnTo>
                    <a:pt x="56" y="31"/>
                  </a:lnTo>
                  <a:lnTo>
                    <a:pt x="52" y="37"/>
                  </a:lnTo>
                  <a:lnTo>
                    <a:pt x="46" y="43"/>
                  </a:lnTo>
                  <a:lnTo>
                    <a:pt x="39" y="46"/>
                  </a:lnTo>
                  <a:lnTo>
                    <a:pt x="31" y="48"/>
                  </a:lnTo>
                  <a:lnTo>
                    <a:pt x="23" y="47"/>
                  </a:lnTo>
                  <a:lnTo>
                    <a:pt x="14" y="45"/>
                  </a:lnTo>
                  <a:lnTo>
                    <a:pt x="8" y="40"/>
                  </a:lnTo>
                  <a:lnTo>
                    <a:pt x="3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3" y="14"/>
                  </a:lnTo>
                  <a:lnTo>
                    <a:pt x="8" y="7"/>
                  </a:lnTo>
                  <a:lnTo>
                    <a:pt x="15" y="3"/>
                  </a:lnTo>
                  <a:lnTo>
                    <a:pt x="23" y="1"/>
                  </a:lnTo>
                  <a:lnTo>
                    <a:pt x="31" y="0"/>
                  </a:lnTo>
                  <a:lnTo>
                    <a:pt x="39" y="2"/>
                  </a:lnTo>
                  <a:lnTo>
                    <a:pt x="46" y="5"/>
                  </a:lnTo>
                  <a:lnTo>
                    <a:pt x="52" y="11"/>
                  </a:lnTo>
                  <a:lnTo>
                    <a:pt x="56" y="17"/>
                  </a:lnTo>
                  <a:lnTo>
                    <a:pt x="57" y="24"/>
                  </a:lnTo>
                  <a:close/>
                </a:path>
              </a:pathLst>
            </a:custGeom>
            <a:solidFill>
              <a:srgbClr val="000000"/>
            </a:solidFill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5" name="Freeform 227"/>
            <p:cNvSpPr>
              <a:spLocks/>
            </p:cNvSpPr>
            <p:nvPr/>
          </p:nvSpPr>
          <p:spPr bwMode="auto">
            <a:xfrm>
              <a:off x="1929" y="2863"/>
              <a:ext cx="57" cy="48"/>
            </a:xfrm>
            <a:custGeom>
              <a:avLst/>
              <a:gdLst>
                <a:gd name="T0" fmla="*/ 57 w 57"/>
                <a:gd name="T1" fmla="*/ 24 h 48"/>
                <a:gd name="T2" fmla="*/ 56 w 57"/>
                <a:gd name="T3" fmla="*/ 31 h 48"/>
                <a:gd name="T4" fmla="*/ 52 w 57"/>
                <a:gd name="T5" fmla="*/ 37 h 48"/>
                <a:gd name="T6" fmla="*/ 46 w 57"/>
                <a:gd name="T7" fmla="*/ 43 h 48"/>
                <a:gd name="T8" fmla="*/ 39 w 57"/>
                <a:gd name="T9" fmla="*/ 46 h 48"/>
                <a:gd name="T10" fmla="*/ 31 w 57"/>
                <a:gd name="T11" fmla="*/ 48 h 48"/>
                <a:gd name="T12" fmla="*/ 23 w 57"/>
                <a:gd name="T13" fmla="*/ 47 h 48"/>
                <a:gd name="T14" fmla="*/ 14 w 57"/>
                <a:gd name="T15" fmla="*/ 45 h 48"/>
                <a:gd name="T16" fmla="*/ 8 w 57"/>
                <a:gd name="T17" fmla="*/ 40 h 48"/>
                <a:gd name="T18" fmla="*/ 3 w 57"/>
                <a:gd name="T19" fmla="*/ 34 h 48"/>
                <a:gd name="T20" fmla="*/ 0 w 57"/>
                <a:gd name="T21" fmla="*/ 27 h 48"/>
                <a:gd name="T22" fmla="*/ 0 w 57"/>
                <a:gd name="T23" fmla="*/ 21 h 48"/>
                <a:gd name="T24" fmla="*/ 3 w 57"/>
                <a:gd name="T25" fmla="*/ 14 h 48"/>
                <a:gd name="T26" fmla="*/ 8 w 57"/>
                <a:gd name="T27" fmla="*/ 7 h 48"/>
                <a:gd name="T28" fmla="*/ 15 w 57"/>
                <a:gd name="T29" fmla="*/ 3 h 48"/>
                <a:gd name="T30" fmla="*/ 23 w 57"/>
                <a:gd name="T31" fmla="*/ 1 h 48"/>
                <a:gd name="T32" fmla="*/ 31 w 57"/>
                <a:gd name="T33" fmla="*/ 0 h 48"/>
                <a:gd name="T34" fmla="*/ 39 w 57"/>
                <a:gd name="T35" fmla="*/ 2 h 48"/>
                <a:gd name="T36" fmla="*/ 46 w 57"/>
                <a:gd name="T37" fmla="*/ 5 h 48"/>
                <a:gd name="T38" fmla="*/ 52 w 57"/>
                <a:gd name="T39" fmla="*/ 11 h 48"/>
                <a:gd name="T40" fmla="*/ 56 w 57"/>
                <a:gd name="T41" fmla="*/ 17 h 48"/>
                <a:gd name="T42" fmla="*/ 57 w 57"/>
                <a:gd name="T43" fmla="*/ 24 h 48"/>
                <a:gd name="T44" fmla="*/ 57 w 57"/>
                <a:gd name="T45" fmla="*/ 24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7"/>
                <a:gd name="T70" fmla="*/ 0 h 48"/>
                <a:gd name="T71" fmla="*/ 57 w 57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7" h="48">
                  <a:moveTo>
                    <a:pt x="57" y="24"/>
                  </a:moveTo>
                  <a:lnTo>
                    <a:pt x="56" y="31"/>
                  </a:lnTo>
                  <a:lnTo>
                    <a:pt x="52" y="37"/>
                  </a:lnTo>
                  <a:lnTo>
                    <a:pt x="46" y="43"/>
                  </a:lnTo>
                  <a:lnTo>
                    <a:pt x="39" y="46"/>
                  </a:lnTo>
                  <a:lnTo>
                    <a:pt x="31" y="48"/>
                  </a:lnTo>
                  <a:lnTo>
                    <a:pt x="23" y="47"/>
                  </a:lnTo>
                  <a:lnTo>
                    <a:pt x="14" y="45"/>
                  </a:lnTo>
                  <a:lnTo>
                    <a:pt x="8" y="40"/>
                  </a:lnTo>
                  <a:lnTo>
                    <a:pt x="3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3" y="14"/>
                  </a:lnTo>
                  <a:lnTo>
                    <a:pt x="8" y="7"/>
                  </a:lnTo>
                  <a:lnTo>
                    <a:pt x="15" y="3"/>
                  </a:lnTo>
                  <a:lnTo>
                    <a:pt x="23" y="1"/>
                  </a:lnTo>
                  <a:lnTo>
                    <a:pt x="31" y="0"/>
                  </a:lnTo>
                  <a:lnTo>
                    <a:pt x="39" y="2"/>
                  </a:lnTo>
                  <a:lnTo>
                    <a:pt x="46" y="5"/>
                  </a:lnTo>
                  <a:lnTo>
                    <a:pt x="52" y="11"/>
                  </a:lnTo>
                  <a:lnTo>
                    <a:pt x="56" y="17"/>
                  </a:lnTo>
                  <a:lnTo>
                    <a:pt x="57" y="24"/>
                  </a:lnTo>
                </a:path>
              </a:pathLst>
            </a:cu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6" name="Line 228"/>
            <p:cNvSpPr>
              <a:spLocks noChangeShapeType="1"/>
            </p:cNvSpPr>
            <p:nvPr/>
          </p:nvSpPr>
          <p:spPr bwMode="auto">
            <a:xfrm>
              <a:off x="1917" y="3154"/>
              <a:ext cx="1" cy="38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7" name="Line 229"/>
            <p:cNvSpPr>
              <a:spLocks noChangeShapeType="1"/>
            </p:cNvSpPr>
            <p:nvPr/>
          </p:nvSpPr>
          <p:spPr bwMode="auto">
            <a:xfrm flipV="1">
              <a:off x="1910" y="2296"/>
              <a:ext cx="1" cy="17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8" name="Freeform 230"/>
            <p:cNvSpPr>
              <a:spLocks/>
            </p:cNvSpPr>
            <p:nvPr/>
          </p:nvSpPr>
          <p:spPr bwMode="auto">
            <a:xfrm>
              <a:off x="1603" y="2367"/>
              <a:ext cx="55" cy="91"/>
            </a:xfrm>
            <a:custGeom>
              <a:avLst/>
              <a:gdLst>
                <a:gd name="T0" fmla="*/ 49 w 55"/>
                <a:gd name="T1" fmla="*/ 0 h 91"/>
                <a:gd name="T2" fmla="*/ 39 w 55"/>
                <a:gd name="T3" fmla="*/ 1 h 91"/>
                <a:gd name="T4" fmla="*/ 29 w 55"/>
                <a:gd name="T5" fmla="*/ 4 h 91"/>
                <a:gd name="T6" fmla="*/ 19 w 55"/>
                <a:gd name="T7" fmla="*/ 9 h 91"/>
                <a:gd name="T8" fmla="*/ 12 w 55"/>
                <a:gd name="T9" fmla="*/ 16 h 91"/>
                <a:gd name="T10" fmla="*/ 5 w 55"/>
                <a:gd name="T11" fmla="*/ 25 h 91"/>
                <a:gd name="T12" fmla="*/ 2 w 55"/>
                <a:gd name="T13" fmla="*/ 34 h 91"/>
                <a:gd name="T14" fmla="*/ 0 w 55"/>
                <a:gd name="T15" fmla="*/ 43 h 91"/>
                <a:gd name="T16" fmla="*/ 2 w 55"/>
                <a:gd name="T17" fmla="*/ 54 h 91"/>
                <a:gd name="T18" fmla="*/ 4 w 55"/>
                <a:gd name="T19" fmla="*/ 63 h 91"/>
                <a:gd name="T20" fmla="*/ 9 w 55"/>
                <a:gd name="T21" fmla="*/ 71 h 91"/>
                <a:gd name="T22" fmla="*/ 16 w 55"/>
                <a:gd name="T23" fmla="*/ 78 h 91"/>
                <a:gd name="T24" fmla="*/ 24 w 55"/>
                <a:gd name="T25" fmla="*/ 85 h 91"/>
                <a:gd name="T26" fmla="*/ 34 w 55"/>
                <a:gd name="T27" fmla="*/ 89 h 91"/>
                <a:gd name="T28" fmla="*/ 44 w 55"/>
                <a:gd name="T29" fmla="*/ 91 h 91"/>
                <a:gd name="T30" fmla="*/ 55 w 55"/>
                <a:gd name="T31" fmla="*/ 91 h 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"/>
                <a:gd name="T49" fmla="*/ 0 h 91"/>
                <a:gd name="T50" fmla="*/ 55 w 55"/>
                <a:gd name="T51" fmla="*/ 91 h 9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" h="91">
                  <a:moveTo>
                    <a:pt x="49" y="0"/>
                  </a:moveTo>
                  <a:lnTo>
                    <a:pt x="39" y="1"/>
                  </a:lnTo>
                  <a:lnTo>
                    <a:pt x="29" y="4"/>
                  </a:lnTo>
                  <a:lnTo>
                    <a:pt x="19" y="9"/>
                  </a:lnTo>
                  <a:lnTo>
                    <a:pt x="12" y="16"/>
                  </a:lnTo>
                  <a:lnTo>
                    <a:pt x="5" y="25"/>
                  </a:lnTo>
                  <a:lnTo>
                    <a:pt x="2" y="34"/>
                  </a:lnTo>
                  <a:lnTo>
                    <a:pt x="0" y="43"/>
                  </a:lnTo>
                  <a:lnTo>
                    <a:pt x="2" y="54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6" y="78"/>
                  </a:lnTo>
                  <a:lnTo>
                    <a:pt x="24" y="85"/>
                  </a:lnTo>
                  <a:lnTo>
                    <a:pt x="34" y="89"/>
                  </a:lnTo>
                  <a:lnTo>
                    <a:pt x="44" y="91"/>
                  </a:lnTo>
                  <a:lnTo>
                    <a:pt x="55" y="91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69" name="Line 231"/>
            <p:cNvSpPr>
              <a:spLocks noChangeShapeType="1"/>
            </p:cNvSpPr>
            <p:nvPr/>
          </p:nvSpPr>
          <p:spPr bwMode="auto">
            <a:xfrm>
              <a:off x="1653" y="2363"/>
              <a:ext cx="97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0" name="Line 232"/>
            <p:cNvSpPr>
              <a:spLocks noChangeShapeType="1"/>
            </p:cNvSpPr>
            <p:nvPr/>
          </p:nvSpPr>
          <p:spPr bwMode="auto">
            <a:xfrm>
              <a:off x="1656" y="2458"/>
              <a:ext cx="9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1" name="Line 233"/>
            <p:cNvSpPr>
              <a:spLocks noChangeShapeType="1"/>
            </p:cNvSpPr>
            <p:nvPr/>
          </p:nvSpPr>
          <p:spPr bwMode="auto">
            <a:xfrm>
              <a:off x="1753" y="2363"/>
              <a:ext cx="1" cy="97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2" name="Line 234"/>
            <p:cNvSpPr>
              <a:spLocks noChangeShapeType="1"/>
            </p:cNvSpPr>
            <p:nvPr/>
          </p:nvSpPr>
          <p:spPr bwMode="auto">
            <a:xfrm flipH="1">
              <a:off x="1542" y="2407"/>
              <a:ext cx="61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3" name="Line 235"/>
            <p:cNvSpPr>
              <a:spLocks noChangeShapeType="1"/>
            </p:cNvSpPr>
            <p:nvPr/>
          </p:nvSpPr>
          <p:spPr bwMode="auto">
            <a:xfrm>
              <a:off x="1756" y="2376"/>
              <a:ext cx="6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4" name="Line 236"/>
            <p:cNvSpPr>
              <a:spLocks noChangeShapeType="1"/>
            </p:cNvSpPr>
            <p:nvPr/>
          </p:nvSpPr>
          <p:spPr bwMode="auto">
            <a:xfrm>
              <a:off x="1754" y="2447"/>
              <a:ext cx="64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5" name="Freeform 237"/>
            <p:cNvSpPr>
              <a:spLocks/>
            </p:cNvSpPr>
            <p:nvPr/>
          </p:nvSpPr>
          <p:spPr bwMode="auto">
            <a:xfrm>
              <a:off x="1596" y="2811"/>
              <a:ext cx="54" cy="88"/>
            </a:xfrm>
            <a:custGeom>
              <a:avLst/>
              <a:gdLst>
                <a:gd name="T0" fmla="*/ 48 w 54"/>
                <a:gd name="T1" fmla="*/ 0 h 88"/>
                <a:gd name="T2" fmla="*/ 38 w 54"/>
                <a:gd name="T3" fmla="*/ 1 h 88"/>
                <a:gd name="T4" fmla="*/ 28 w 54"/>
                <a:gd name="T5" fmla="*/ 4 h 88"/>
                <a:gd name="T6" fmla="*/ 19 w 54"/>
                <a:gd name="T7" fmla="*/ 9 h 88"/>
                <a:gd name="T8" fmla="*/ 11 w 54"/>
                <a:gd name="T9" fmla="*/ 15 h 88"/>
                <a:gd name="T10" fmla="*/ 5 w 54"/>
                <a:gd name="T11" fmla="*/ 23 h 88"/>
                <a:gd name="T12" fmla="*/ 1 w 54"/>
                <a:gd name="T13" fmla="*/ 33 h 88"/>
                <a:gd name="T14" fmla="*/ 0 w 54"/>
                <a:gd name="T15" fmla="*/ 42 h 88"/>
                <a:gd name="T16" fmla="*/ 1 w 54"/>
                <a:gd name="T17" fmla="*/ 51 h 88"/>
                <a:gd name="T18" fmla="*/ 4 w 54"/>
                <a:gd name="T19" fmla="*/ 61 h 88"/>
                <a:gd name="T20" fmla="*/ 9 w 54"/>
                <a:gd name="T21" fmla="*/ 70 h 88"/>
                <a:gd name="T22" fmla="*/ 16 w 54"/>
                <a:gd name="T23" fmla="*/ 77 h 88"/>
                <a:gd name="T24" fmla="*/ 23 w 54"/>
                <a:gd name="T25" fmla="*/ 82 h 88"/>
                <a:gd name="T26" fmla="*/ 33 w 54"/>
                <a:gd name="T27" fmla="*/ 86 h 88"/>
                <a:gd name="T28" fmla="*/ 43 w 54"/>
                <a:gd name="T29" fmla="*/ 88 h 88"/>
                <a:gd name="T30" fmla="*/ 54 w 54"/>
                <a:gd name="T31" fmla="*/ 88 h 8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88"/>
                <a:gd name="T50" fmla="*/ 54 w 54"/>
                <a:gd name="T51" fmla="*/ 88 h 8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88">
                  <a:moveTo>
                    <a:pt x="48" y="0"/>
                  </a:moveTo>
                  <a:lnTo>
                    <a:pt x="38" y="1"/>
                  </a:lnTo>
                  <a:lnTo>
                    <a:pt x="28" y="4"/>
                  </a:lnTo>
                  <a:lnTo>
                    <a:pt x="19" y="9"/>
                  </a:lnTo>
                  <a:lnTo>
                    <a:pt x="11" y="15"/>
                  </a:lnTo>
                  <a:lnTo>
                    <a:pt x="5" y="23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1" y="51"/>
                  </a:lnTo>
                  <a:lnTo>
                    <a:pt x="4" y="61"/>
                  </a:lnTo>
                  <a:lnTo>
                    <a:pt x="9" y="70"/>
                  </a:lnTo>
                  <a:lnTo>
                    <a:pt x="16" y="77"/>
                  </a:lnTo>
                  <a:lnTo>
                    <a:pt x="23" y="82"/>
                  </a:lnTo>
                  <a:lnTo>
                    <a:pt x="33" y="86"/>
                  </a:lnTo>
                  <a:lnTo>
                    <a:pt x="43" y="88"/>
                  </a:lnTo>
                  <a:lnTo>
                    <a:pt x="54" y="88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6" name="Line 238"/>
            <p:cNvSpPr>
              <a:spLocks noChangeShapeType="1"/>
            </p:cNvSpPr>
            <p:nvPr/>
          </p:nvSpPr>
          <p:spPr bwMode="auto">
            <a:xfrm>
              <a:off x="1645" y="2806"/>
              <a:ext cx="98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7" name="Line 239"/>
            <p:cNvSpPr>
              <a:spLocks noChangeShapeType="1"/>
            </p:cNvSpPr>
            <p:nvPr/>
          </p:nvSpPr>
          <p:spPr bwMode="auto">
            <a:xfrm>
              <a:off x="1649" y="2900"/>
              <a:ext cx="9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8" name="Line 240"/>
            <p:cNvSpPr>
              <a:spLocks noChangeShapeType="1"/>
            </p:cNvSpPr>
            <p:nvPr/>
          </p:nvSpPr>
          <p:spPr bwMode="auto">
            <a:xfrm>
              <a:off x="1745" y="2806"/>
              <a:ext cx="1" cy="96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79" name="Line 241"/>
            <p:cNvSpPr>
              <a:spLocks noChangeShapeType="1"/>
            </p:cNvSpPr>
            <p:nvPr/>
          </p:nvSpPr>
          <p:spPr bwMode="auto">
            <a:xfrm flipH="1">
              <a:off x="1534" y="2851"/>
              <a:ext cx="62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0" name="Line 242"/>
            <p:cNvSpPr>
              <a:spLocks noChangeShapeType="1"/>
            </p:cNvSpPr>
            <p:nvPr/>
          </p:nvSpPr>
          <p:spPr bwMode="auto">
            <a:xfrm>
              <a:off x="1749" y="2820"/>
              <a:ext cx="63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1" name="Line 243"/>
            <p:cNvSpPr>
              <a:spLocks noChangeShapeType="1"/>
            </p:cNvSpPr>
            <p:nvPr/>
          </p:nvSpPr>
          <p:spPr bwMode="auto">
            <a:xfrm>
              <a:off x="1747" y="2890"/>
              <a:ext cx="64" cy="1"/>
            </a:xfrm>
            <a:prstGeom prst="line">
              <a:avLst/>
            </a:prstGeom>
            <a:noFill/>
            <a:ln w="269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2" name="Line 244"/>
            <p:cNvSpPr>
              <a:spLocks noChangeShapeType="1"/>
            </p:cNvSpPr>
            <p:nvPr/>
          </p:nvSpPr>
          <p:spPr bwMode="auto">
            <a:xfrm flipV="1">
              <a:off x="1866" y="2700"/>
              <a:ext cx="1" cy="96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3" name="Line 245"/>
            <p:cNvSpPr>
              <a:spLocks noChangeShapeType="1"/>
            </p:cNvSpPr>
            <p:nvPr/>
          </p:nvSpPr>
          <p:spPr bwMode="auto">
            <a:xfrm flipV="1">
              <a:off x="1531" y="2400"/>
              <a:ext cx="1" cy="362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4" name="Line 246"/>
            <p:cNvSpPr>
              <a:spLocks noChangeShapeType="1"/>
            </p:cNvSpPr>
            <p:nvPr/>
          </p:nvSpPr>
          <p:spPr bwMode="auto">
            <a:xfrm>
              <a:off x="4637" y="2909"/>
              <a:ext cx="176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5" name="Line 247"/>
            <p:cNvSpPr>
              <a:spLocks noChangeShapeType="1"/>
            </p:cNvSpPr>
            <p:nvPr/>
          </p:nvSpPr>
          <p:spPr bwMode="auto">
            <a:xfrm>
              <a:off x="3745" y="2902"/>
              <a:ext cx="156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6" name="Line 248"/>
            <p:cNvSpPr>
              <a:spLocks noChangeShapeType="1"/>
            </p:cNvSpPr>
            <p:nvPr/>
          </p:nvSpPr>
          <p:spPr bwMode="auto">
            <a:xfrm flipV="1">
              <a:off x="3901" y="2837"/>
              <a:ext cx="1" cy="65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7" name="Line 249"/>
            <p:cNvSpPr>
              <a:spLocks noChangeShapeType="1"/>
            </p:cNvSpPr>
            <p:nvPr/>
          </p:nvSpPr>
          <p:spPr bwMode="auto">
            <a:xfrm>
              <a:off x="2847" y="2914"/>
              <a:ext cx="162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8" name="Line 250"/>
            <p:cNvSpPr>
              <a:spLocks noChangeShapeType="1"/>
            </p:cNvSpPr>
            <p:nvPr/>
          </p:nvSpPr>
          <p:spPr bwMode="auto">
            <a:xfrm flipV="1">
              <a:off x="3009" y="2837"/>
              <a:ext cx="1" cy="65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89" name="Line 251"/>
            <p:cNvSpPr>
              <a:spLocks noChangeShapeType="1"/>
            </p:cNvSpPr>
            <p:nvPr/>
          </p:nvSpPr>
          <p:spPr bwMode="auto">
            <a:xfrm>
              <a:off x="1948" y="2879"/>
              <a:ext cx="170" cy="1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90" name="Line 252"/>
            <p:cNvSpPr>
              <a:spLocks noChangeShapeType="1"/>
            </p:cNvSpPr>
            <p:nvPr/>
          </p:nvSpPr>
          <p:spPr bwMode="auto">
            <a:xfrm flipV="1">
              <a:off x="2118" y="2844"/>
              <a:ext cx="1" cy="23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91" name="Line 253"/>
            <p:cNvSpPr>
              <a:spLocks noChangeShapeType="1"/>
            </p:cNvSpPr>
            <p:nvPr/>
          </p:nvSpPr>
          <p:spPr bwMode="auto">
            <a:xfrm>
              <a:off x="1240" y="2808"/>
              <a:ext cx="1" cy="237"/>
            </a:xfrm>
            <a:prstGeom prst="line">
              <a:avLst/>
            </a:prstGeom>
            <a:noFill/>
            <a:ln w="396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92" name="Freeform 254"/>
            <p:cNvSpPr>
              <a:spLocks/>
            </p:cNvSpPr>
            <p:nvPr/>
          </p:nvSpPr>
          <p:spPr bwMode="auto">
            <a:xfrm>
              <a:off x="1872" y="3213"/>
              <a:ext cx="96" cy="81"/>
            </a:xfrm>
            <a:custGeom>
              <a:avLst/>
              <a:gdLst>
                <a:gd name="T0" fmla="*/ 96 w 96"/>
                <a:gd name="T1" fmla="*/ 0 h 81"/>
                <a:gd name="T2" fmla="*/ 48 w 96"/>
                <a:gd name="T3" fmla="*/ 81 h 81"/>
                <a:gd name="T4" fmla="*/ 0 w 96"/>
                <a:gd name="T5" fmla="*/ 0 h 81"/>
                <a:gd name="T6" fmla="*/ 96 w 96"/>
                <a:gd name="T7" fmla="*/ 0 h 8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81"/>
                <a:gd name="T14" fmla="*/ 96 w 96"/>
                <a:gd name="T15" fmla="*/ 81 h 8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81">
                  <a:moveTo>
                    <a:pt x="96" y="0"/>
                  </a:moveTo>
                  <a:lnTo>
                    <a:pt x="48" y="81"/>
                  </a:lnTo>
                  <a:lnTo>
                    <a:pt x="0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93" name="Freeform 255"/>
            <p:cNvSpPr>
              <a:spLocks/>
            </p:cNvSpPr>
            <p:nvPr/>
          </p:nvSpPr>
          <p:spPr bwMode="auto">
            <a:xfrm>
              <a:off x="1872" y="2176"/>
              <a:ext cx="2692" cy="822"/>
            </a:xfrm>
            <a:custGeom>
              <a:avLst/>
              <a:gdLst>
                <a:gd name="T0" fmla="*/ 1645 w 3444"/>
                <a:gd name="T1" fmla="*/ 0 h 702"/>
                <a:gd name="T2" fmla="*/ 1627 w 3444"/>
                <a:gd name="T3" fmla="*/ 198 h 702"/>
                <a:gd name="T4" fmla="*/ 1627 w 3444"/>
                <a:gd name="T5" fmla="*/ 546 h 702"/>
                <a:gd name="T6" fmla="*/ 1574 w 3444"/>
                <a:gd name="T7" fmla="*/ 945 h 702"/>
                <a:gd name="T8" fmla="*/ 1362 w 3444"/>
                <a:gd name="T9" fmla="*/ 945 h 702"/>
                <a:gd name="T10" fmla="*/ 1238 w 3444"/>
                <a:gd name="T11" fmla="*/ 994 h 702"/>
                <a:gd name="T12" fmla="*/ 619 w 3444"/>
                <a:gd name="T13" fmla="*/ 994 h 702"/>
                <a:gd name="T14" fmla="*/ 424 w 3444"/>
                <a:gd name="T15" fmla="*/ 945 h 702"/>
                <a:gd name="T16" fmla="*/ 177 w 3444"/>
                <a:gd name="T17" fmla="*/ 945 h 702"/>
                <a:gd name="T18" fmla="*/ 53 w 3444"/>
                <a:gd name="T19" fmla="*/ 844 h 702"/>
                <a:gd name="T20" fmla="*/ 0 w 3444"/>
                <a:gd name="T21" fmla="*/ 893 h 702"/>
                <a:gd name="T22" fmla="*/ 0 w 3444"/>
                <a:gd name="T23" fmla="*/ 1128 h 7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44"/>
                <a:gd name="T37" fmla="*/ 0 h 702"/>
                <a:gd name="T38" fmla="*/ 3444 w 3444"/>
                <a:gd name="T39" fmla="*/ 702 h 7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44" h="702">
                  <a:moveTo>
                    <a:pt x="3444" y="0"/>
                  </a:moveTo>
                  <a:lnTo>
                    <a:pt x="3407" y="123"/>
                  </a:lnTo>
                  <a:lnTo>
                    <a:pt x="3407" y="340"/>
                  </a:lnTo>
                  <a:lnTo>
                    <a:pt x="3296" y="588"/>
                  </a:lnTo>
                  <a:lnTo>
                    <a:pt x="2852" y="588"/>
                  </a:lnTo>
                  <a:lnTo>
                    <a:pt x="2593" y="619"/>
                  </a:lnTo>
                  <a:lnTo>
                    <a:pt x="1296" y="619"/>
                  </a:lnTo>
                  <a:lnTo>
                    <a:pt x="889" y="588"/>
                  </a:lnTo>
                  <a:lnTo>
                    <a:pt x="370" y="588"/>
                  </a:lnTo>
                  <a:lnTo>
                    <a:pt x="111" y="526"/>
                  </a:lnTo>
                  <a:lnTo>
                    <a:pt x="0" y="557"/>
                  </a:lnTo>
                  <a:lnTo>
                    <a:pt x="0" y="702"/>
                  </a:lnTo>
                </a:path>
              </a:pathLst>
            </a:custGeom>
            <a:noFill/>
            <a:ln w="77788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394" name="Line 256"/>
            <p:cNvSpPr>
              <a:spLocks noChangeShapeType="1"/>
            </p:cNvSpPr>
            <p:nvPr/>
          </p:nvSpPr>
          <p:spPr bwMode="auto">
            <a:xfrm>
              <a:off x="1896" y="2992"/>
              <a:ext cx="32" cy="24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134" name="Text Box 257"/>
          <p:cNvSpPr txBox="1">
            <a:spLocks noChangeArrowheads="1"/>
          </p:cNvSpPr>
          <p:nvPr/>
        </p:nvSpPr>
        <p:spPr bwMode="auto">
          <a:xfrm>
            <a:off x="0" y="33909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- XOR = 3 gate delays</a:t>
            </a:r>
          </a:p>
        </p:txBody>
      </p:sp>
      <p:sp>
        <p:nvSpPr>
          <p:cNvPr id="48135" name="Text Box 258"/>
          <p:cNvSpPr txBox="1">
            <a:spLocks noChangeArrowheads="1"/>
          </p:cNvSpPr>
          <p:nvPr/>
        </p:nvSpPr>
        <p:spPr bwMode="auto">
          <a:xfrm>
            <a:off x="7432675" y="3762375"/>
            <a:ext cx="298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8000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48136" name="Text Box 259"/>
          <p:cNvSpPr txBox="1">
            <a:spLocks noChangeArrowheads="1"/>
          </p:cNvSpPr>
          <p:nvPr/>
        </p:nvSpPr>
        <p:spPr bwMode="auto">
          <a:xfrm>
            <a:off x="6496050" y="4645025"/>
            <a:ext cx="298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48137" name="Text Box 260"/>
          <p:cNvSpPr txBox="1">
            <a:spLocks noChangeArrowheads="1"/>
          </p:cNvSpPr>
          <p:nvPr/>
        </p:nvSpPr>
        <p:spPr bwMode="auto">
          <a:xfrm>
            <a:off x="5049838" y="4667250"/>
            <a:ext cx="298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48138" name="Text Box 261"/>
          <p:cNvSpPr txBox="1">
            <a:spLocks noChangeArrowheads="1"/>
          </p:cNvSpPr>
          <p:nvPr/>
        </p:nvSpPr>
        <p:spPr bwMode="auto">
          <a:xfrm>
            <a:off x="3500438" y="4654550"/>
            <a:ext cx="298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48139" name="Text Box 262"/>
          <p:cNvSpPr txBox="1">
            <a:spLocks noChangeArrowheads="1"/>
          </p:cNvSpPr>
          <p:nvPr/>
        </p:nvSpPr>
        <p:spPr bwMode="auto">
          <a:xfrm>
            <a:off x="2549525" y="4667250"/>
            <a:ext cx="298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6600CC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48140" name="Text Box 263"/>
          <p:cNvSpPr txBox="1">
            <a:spLocks noChangeArrowheads="1"/>
          </p:cNvSpPr>
          <p:nvPr/>
        </p:nvSpPr>
        <p:spPr bwMode="auto">
          <a:xfrm>
            <a:off x="6191250" y="2532063"/>
            <a:ext cx="295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Critical (longest) delay path</a:t>
            </a:r>
          </a:p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(Worst case scenario)</a:t>
            </a:r>
          </a:p>
        </p:txBody>
      </p:sp>
      <p:sp>
        <p:nvSpPr>
          <p:cNvPr id="48141" name="Text Box 264"/>
          <p:cNvSpPr txBox="1">
            <a:spLocks noChangeArrowheads="1"/>
          </p:cNvSpPr>
          <p:nvPr/>
        </p:nvSpPr>
        <p:spPr bwMode="auto">
          <a:xfrm>
            <a:off x="7478713" y="4745038"/>
            <a:ext cx="1054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</a:rPr>
              <a:t>Why not </a:t>
            </a:r>
          </a:p>
          <a:p>
            <a:r>
              <a:rPr lang="en-US">
                <a:solidFill>
                  <a:srgbClr val="6600CC"/>
                </a:solidFill>
              </a:rPr>
              <a:t>from C0?</a:t>
            </a:r>
          </a:p>
        </p:txBody>
      </p:sp>
      <p:sp>
        <p:nvSpPr>
          <p:cNvPr id="48142" name="Text Box 265"/>
          <p:cNvSpPr txBox="1">
            <a:spLocks noChangeArrowheads="1"/>
          </p:cNvSpPr>
          <p:nvPr/>
        </p:nvSpPr>
        <p:spPr bwMode="auto">
          <a:xfrm>
            <a:off x="547688" y="4654550"/>
            <a:ext cx="1035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</a:rPr>
              <a:t>Why not </a:t>
            </a:r>
          </a:p>
          <a:p>
            <a:r>
              <a:rPr lang="en-US">
                <a:solidFill>
                  <a:srgbClr val="6600CC"/>
                </a:solidFill>
              </a:rPr>
              <a:t>to C4?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3F3B5D47-CCC2-4856-BDBE-0C7C124BC1F0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75" y="203200"/>
            <a:ext cx="7772400" cy="1020763"/>
          </a:xfrm>
        </p:spPr>
        <p:txBody>
          <a:bodyPr/>
          <a:lstStyle/>
          <a:p>
            <a:r>
              <a:rPr lang="en-US" sz="40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Carry Lookahead Adder</a:t>
            </a:r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8575"/>
            <a:ext cx="7772400" cy="5027613"/>
          </a:xfrm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Defining the equations for the Full Adder in terms of the P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i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and G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i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In the </a:t>
            </a:r>
            <a:r>
              <a:rPr lang="en-US" sz="2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ripple carry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adder:</a:t>
            </a:r>
          </a:p>
          <a:p>
            <a:pPr lvl="1"/>
            <a:r>
              <a:rPr lang="en-US" sz="2000" smtClean="0">
                <a:latin typeface="Arial" pitchFamily="34" charset="0"/>
                <a:cs typeface="Arial" pitchFamily="34" charset="0"/>
              </a:rPr>
              <a:t>Gi, Pi, Ci and Si are obtained </a:t>
            </a:r>
            <a:r>
              <a:rPr lang="en-US" sz="2000" u="sng" smtClean="0">
                <a:latin typeface="Arial" pitchFamily="34" charset="0"/>
                <a:cs typeface="Arial" pitchFamily="34" charset="0"/>
              </a:rPr>
              <a:t>locally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                                 at each bit cell of the adder (i.e. limited to that bit)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In the </a:t>
            </a: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carry lookahead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adder, in order to reduce the length of the ripple carry chain, 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Ci is changed to a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more global function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spanning multiple cells</a:t>
            </a: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9157" name="Group 4"/>
          <p:cNvGrpSpPr>
            <a:grpSpLocks/>
          </p:cNvGrpSpPr>
          <p:nvPr/>
        </p:nvGrpSpPr>
        <p:grpSpPr bwMode="auto">
          <a:xfrm>
            <a:off x="969963" y="2198688"/>
            <a:ext cx="4918075" cy="531812"/>
            <a:chOff x="1123" y="1374"/>
            <a:chExt cx="3098" cy="335"/>
          </a:xfrm>
        </p:grpSpPr>
        <p:sp>
          <p:nvSpPr>
            <p:cNvPr id="49181" name="Rectangle 5"/>
            <p:cNvSpPr>
              <a:spLocks noChangeArrowheads="1"/>
            </p:cNvSpPr>
            <p:nvPr/>
          </p:nvSpPr>
          <p:spPr bwMode="auto">
            <a:xfrm>
              <a:off x="4172" y="149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82" name="Rectangle 6"/>
            <p:cNvSpPr>
              <a:spLocks noChangeArrowheads="1"/>
            </p:cNvSpPr>
            <p:nvPr/>
          </p:nvSpPr>
          <p:spPr bwMode="auto">
            <a:xfrm>
              <a:off x="3922" y="149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83" name="Rectangle 7"/>
            <p:cNvSpPr>
              <a:spLocks noChangeArrowheads="1"/>
            </p:cNvSpPr>
            <p:nvPr/>
          </p:nvSpPr>
          <p:spPr bwMode="auto">
            <a:xfrm>
              <a:off x="3436" y="149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84" name="Rectangle 8"/>
            <p:cNvSpPr>
              <a:spLocks noChangeArrowheads="1"/>
            </p:cNvSpPr>
            <p:nvPr/>
          </p:nvSpPr>
          <p:spPr bwMode="auto">
            <a:xfrm>
              <a:off x="2204" y="149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85" name="Rectangle 9"/>
            <p:cNvSpPr>
              <a:spLocks noChangeArrowheads="1"/>
            </p:cNvSpPr>
            <p:nvPr/>
          </p:nvSpPr>
          <p:spPr bwMode="auto">
            <a:xfrm>
              <a:off x="1725" y="149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86" name="Rectangle 10"/>
            <p:cNvSpPr>
              <a:spLocks noChangeArrowheads="1"/>
            </p:cNvSpPr>
            <p:nvPr/>
          </p:nvSpPr>
          <p:spPr bwMode="auto">
            <a:xfrm>
              <a:off x="1239" y="149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87" name="Rectangle 11"/>
            <p:cNvSpPr>
              <a:spLocks noChangeArrowheads="1"/>
            </p:cNvSpPr>
            <p:nvPr/>
          </p:nvSpPr>
          <p:spPr bwMode="auto">
            <a:xfrm>
              <a:off x="4013" y="1399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B</a:t>
              </a:r>
              <a:endParaRPr lang="en-US" sz="2400"/>
            </a:p>
          </p:txBody>
        </p:sp>
        <p:sp>
          <p:nvSpPr>
            <p:cNvPr id="49188" name="Rectangle 12"/>
            <p:cNvSpPr>
              <a:spLocks noChangeArrowheads="1"/>
            </p:cNvSpPr>
            <p:nvPr/>
          </p:nvSpPr>
          <p:spPr bwMode="auto">
            <a:xfrm>
              <a:off x="3747" y="1399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A</a:t>
              </a:r>
              <a:endParaRPr lang="en-US" sz="2400"/>
            </a:p>
          </p:txBody>
        </p:sp>
        <p:sp>
          <p:nvSpPr>
            <p:cNvPr id="49189" name="Rectangle 13"/>
            <p:cNvSpPr>
              <a:spLocks noChangeArrowheads="1"/>
            </p:cNvSpPr>
            <p:nvPr/>
          </p:nvSpPr>
          <p:spPr bwMode="auto">
            <a:xfrm>
              <a:off x="3252" y="1399"/>
              <a:ext cx="17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G</a:t>
              </a:r>
              <a:endParaRPr lang="en-US" sz="2400"/>
            </a:p>
          </p:txBody>
        </p:sp>
        <p:sp>
          <p:nvSpPr>
            <p:cNvPr id="49190" name="Rectangle 14"/>
            <p:cNvSpPr>
              <a:spLocks noChangeArrowheads="1"/>
            </p:cNvSpPr>
            <p:nvPr/>
          </p:nvSpPr>
          <p:spPr bwMode="auto">
            <a:xfrm>
              <a:off x="2046" y="1399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B</a:t>
              </a:r>
              <a:endParaRPr lang="en-US" sz="2400"/>
            </a:p>
          </p:txBody>
        </p:sp>
        <p:sp>
          <p:nvSpPr>
            <p:cNvPr id="49191" name="Rectangle 15"/>
            <p:cNvSpPr>
              <a:spLocks noChangeArrowheads="1"/>
            </p:cNvSpPr>
            <p:nvPr/>
          </p:nvSpPr>
          <p:spPr bwMode="auto">
            <a:xfrm>
              <a:off x="1550" y="1399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A</a:t>
              </a:r>
              <a:endParaRPr lang="en-US" sz="2400"/>
            </a:p>
          </p:txBody>
        </p:sp>
        <p:sp>
          <p:nvSpPr>
            <p:cNvPr id="49192" name="Rectangle 16"/>
            <p:cNvSpPr>
              <a:spLocks noChangeArrowheads="1"/>
            </p:cNvSpPr>
            <p:nvPr/>
          </p:nvSpPr>
          <p:spPr bwMode="auto">
            <a:xfrm>
              <a:off x="1123" y="1399"/>
              <a:ext cx="13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P</a:t>
              </a:r>
              <a:endParaRPr lang="en-US" sz="2400"/>
            </a:p>
          </p:txBody>
        </p:sp>
        <p:sp>
          <p:nvSpPr>
            <p:cNvPr id="49193" name="Rectangle 17"/>
            <p:cNvSpPr>
              <a:spLocks noChangeArrowheads="1"/>
            </p:cNvSpPr>
            <p:nvPr/>
          </p:nvSpPr>
          <p:spPr bwMode="auto">
            <a:xfrm>
              <a:off x="3565" y="1374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9194" name="Rectangle 18"/>
            <p:cNvSpPr>
              <a:spLocks noChangeArrowheads="1"/>
            </p:cNvSpPr>
            <p:nvPr/>
          </p:nvSpPr>
          <p:spPr bwMode="auto">
            <a:xfrm>
              <a:off x="1833" y="1374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/>
            </a:p>
          </p:txBody>
        </p:sp>
        <p:sp>
          <p:nvSpPr>
            <p:cNvPr id="49195" name="Rectangle 19"/>
            <p:cNvSpPr>
              <a:spLocks noChangeArrowheads="1"/>
            </p:cNvSpPr>
            <p:nvPr/>
          </p:nvSpPr>
          <p:spPr bwMode="auto">
            <a:xfrm>
              <a:off x="1368" y="1374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</p:grpSp>
      <p:grpSp>
        <p:nvGrpSpPr>
          <p:cNvPr id="49158" name="Group 20"/>
          <p:cNvGrpSpPr>
            <a:grpSpLocks/>
          </p:cNvGrpSpPr>
          <p:nvPr/>
        </p:nvGrpSpPr>
        <p:grpSpPr bwMode="auto">
          <a:xfrm>
            <a:off x="900113" y="2809875"/>
            <a:ext cx="5673725" cy="531813"/>
            <a:chOff x="1098" y="1944"/>
            <a:chExt cx="3574" cy="335"/>
          </a:xfrm>
        </p:grpSpPr>
        <p:sp>
          <p:nvSpPr>
            <p:cNvPr id="49161" name="Rectangle 21"/>
            <p:cNvSpPr>
              <a:spLocks noChangeArrowheads="1"/>
            </p:cNvSpPr>
            <p:nvPr/>
          </p:nvSpPr>
          <p:spPr bwMode="auto">
            <a:xfrm>
              <a:off x="4623" y="206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62" name="Rectangle 22"/>
            <p:cNvSpPr>
              <a:spLocks noChangeArrowheads="1"/>
            </p:cNvSpPr>
            <p:nvPr/>
          </p:nvSpPr>
          <p:spPr bwMode="auto">
            <a:xfrm>
              <a:off x="4358" y="206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63" name="Rectangle 23"/>
            <p:cNvSpPr>
              <a:spLocks noChangeArrowheads="1"/>
            </p:cNvSpPr>
            <p:nvPr/>
          </p:nvSpPr>
          <p:spPr bwMode="auto">
            <a:xfrm>
              <a:off x="3961" y="206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64" name="Rectangle 24"/>
            <p:cNvSpPr>
              <a:spLocks noChangeArrowheads="1"/>
            </p:cNvSpPr>
            <p:nvPr/>
          </p:nvSpPr>
          <p:spPr bwMode="auto">
            <a:xfrm>
              <a:off x="3443" y="2068"/>
              <a:ext cx="8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1</a:t>
              </a:r>
              <a:endParaRPr lang="en-US" sz="2400"/>
            </a:p>
          </p:txBody>
        </p:sp>
        <p:sp>
          <p:nvSpPr>
            <p:cNvPr id="49165" name="Rectangle 25"/>
            <p:cNvSpPr>
              <a:spLocks noChangeArrowheads="1"/>
            </p:cNvSpPr>
            <p:nvPr/>
          </p:nvSpPr>
          <p:spPr bwMode="auto">
            <a:xfrm>
              <a:off x="3285" y="206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66" name="Rectangle 26"/>
            <p:cNvSpPr>
              <a:spLocks noChangeArrowheads="1"/>
            </p:cNvSpPr>
            <p:nvPr/>
          </p:nvSpPr>
          <p:spPr bwMode="auto">
            <a:xfrm>
              <a:off x="2141" y="206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67" name="Rectangle 27"/>
            <p:cNvSpPr>
              <a:spLocks noChangeArrowheads="1"/>
            </p:cNvSpPr>
            <p:nvPr/>
          </p:nvSpPr>
          <p:spPr bwMode="auto">
            <a:xfrm>
              <a:off x="1656" y="206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68" name="Rectangle 28"/>
            <p:cNvSpPr>
              <a:spLocks noChangeArrowheads="1"/>
            </p:cNvSpPr>
            <p:nvPr/>
          </p:nvSpPr>
          <p:spPr bwMode="auto">
            <a:xfrm>
              <a:off x="1231" y="2068"/>
              <a:ext cx="49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</a:rPr>
                <a:t>i</a:t>
              </a:r>
              <a:endParaRPr lang="en-US" sz="2400"/>
            </a:p>
          </p:txBody>
        </p:sp>
        <p:sp>
          <p:nvSpPr>
            <p:cNvPr id="49169" name="Rectangle 29"/>
            <p:cNvSpPr>
              <a:spLocks noChangeArrowheads="1"/>
            </p:cNvSpPr>
            <p:nvPr/>
          </p:nvSpPr>
          <p:spPr bwMode="auto">
            <a:xfrm>
              <a:off x="4456" y="1969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9170" name="Rectangle 30"/>
            <p:cNvSpPr>
              <a:spLocks noChangeArrowheads="1"/>
            </p:cNvSpPr>
            <p:nvPr/>
          </p:nvSpPr>
          <p:spPr bwMode="auto">
            <a:xfrm>
              <a:off x="4242" y="1969"/>
              <a:ext cx="13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P</a:t>
              </a:r>
              <a:endParaRPr lang="en-US" sz="2400"/>
            </a:p>
          </p:txBody>
        </p:sp>
        <p:sp>
          <p:nvSpPr>
            <p:cNvPr id="49171" name="Rectangle 31"/>
            <p:cNvSpPr>
              <a:spLocks noChangeArrowheads="1"/>
            </p:cNvSpPr>
            <p:nvPr/>
          </p:nvSpPr>
          <p:spPr bwMode="auto">
            <a:xfrm>
              <a:off x="3777" y="1969"/>
              <a:ext cx="17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G</a:t>
              </a:r>
              <a:endParaRPr lang="en-US" sz="2400"/>
            </a:p>
          </p:txBody>
        </p:sp>
        <p:sp>
          <p:nvSpPr>
            <p:cNvPr id="49172" name="Rectangle 32"/>
            <p:cNvSpPr>
              <a:spLocks noChangeArrowheads="1"/>
            </p:cNvSpPr>
            <p:nvPr/>
          </p:nvSpPr>
          <p:spPr bwMode="auto">
            <a:xfrm>
              <a:off x="3119" y="1969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9173" name="Rectangle 33"/>
            <p:cNvSpPr>
              <a:spLocks noChangeArrowheads="1"/>
            </p:cNvSpPr>
            <p:nvPr/>
          </p:nvSpPr>
          <p:spPr bwMode="auto">
            <a:xfrm>
              <a:off x="1974" y="1969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C</a:t>
              </a:r>
              <a:endParaRPr lang="en-US" sz="2400"/>
            </a:p>
          </p:txBody>
        </p:sp>
        <p:sp>
          <p:nvSpPr>
            <p:cNvPr id="49174" name="Rectangle 34"/>
            <p:cNvSpPr>
              <a:spLocks noChangeArrowheads="1"/>
            </p:cNvSpPr>
            <p:nvPr/>
          </p:nvSpPr>
          <p:spPr bwMode="auto">
            <a:xfrm>
              <a:off x="1540" y="1969"/>
              <a:ext cx="13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P</a:t>
              </a:r>
              <a:endParaRPr lang="en-US" sz="2400"/>
            </a:p>
          </p:txBody>
        </p:sp>
        <p:sp>
          <p:nvSpPr>
            <p:cNvPr id="49175" name="Rectangle 35"/>
            <p:cNvSpPr>
              <a:spLocks noChangeArrowheads="1"/>
            </p:cNvSpPr>
            <p:nvPr/>
          </p:nvSpPr>
          <p:spPr bwMode="auto">
            <a:xfrm>
              <a:off x="1098" y="1969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</a:rPr>
                <a:t>S</a:t>
              </a:r>
              <a:endParaRPr lang="en-US" sz="2400"/>
            </a:p>
          </p:txBody>
        </p:sp>
        <p:sp>
          <p:nvSpPr>
            <p:cNvPr id="49176" name="Rectangle 36"/>
            <p:cNvSpPr>
              <a:spLocks noChangeArrowheads="1"/>
            </p:cNvSpPr>
            <p:nvPr/>
          </p:nvSpPr>
          <p:spPr bwMode="auto">
            <a:xfrm>
              <a:off x="4074" y="1944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  <p:sp>
          <p:nvSpPr>
            <p:cNvPr id="49177" name="Rectangle 37"/>
            <p:cNvSpPr>
              <a:spLocks noChangeArrowheads="1"/>
            </p:cNvSpPr>
            <p:nvPr/>
          </p:nvSpPr>
          <p:spPr bwMode="auto">
            <a:xfrm>
              <a:off x="3600" y="1944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9178" name="Rectangle 38"/>
            <p:cNvSpPr>
              <a:spLocks noChangeArrowheads="1"/>
            </p:cNvSpPr>
            <p:nvPr/>
          </p:nvSpPr>
          <p:spPr bwMode="auto">
            <a:xfrm>
              <a:off x="1764" y="1944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/>
            </a:p>
          </p:txBody>
        </p:sp>
        <p:sp>
          <p:nvSpPr>
            <p:cNvPr id="49179" name="Rectangle 39"/>
            <p:cNvSpPr>
              <a:spLocks noChangeArrowheads="1"/>
            </p:cNvSpPr>
            <p:nvPr/>
          </p:nvSpPr>
          <p:spPr bwMode="auto">
            <a:xfrm>
              <a:off x="1360" y="1944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/>
            </a:p>
          </p:txBody>
        </p:sp>
        <p:sp>
          <p:nvSpPr>
            <p:cNvPr id="49180" name="Rectangle 40"/>
            <p:cNvSpPr>
              <a:spLocks noChangeArrowheads="1"/>
            </p:cNvSpPr>
            <p:nvPr/>
          </p:nvSpPr>
          <p:spPr bwMode="auto">
            <a:xfrm>
              <a:off x="3344" y="2048"/>
              <a:ext cx="97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200" b="1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/>
            </a:p>
          </p:txBody>
        </p:sp>
      </p:grpSp>
      <p:sp>
        <p:nvSpPr>
          <p:cNvPr id="49159" name="Rectangle 41"/>
          <p:cNvSpPr>
            <a:spLocks noChangeArrowheads="1"/>
          </p:cNvSpPr>
          <p:nvPr/>
        </p:nvSpPr>
        <p:spPr bwMode="auto">
          <a:xfrm>
            <a:off x="768350" y="2814638"/>
            <a:ext cx="6238875" cy="623887"/>
          </a:xfrm>
          <a:prstGeom prst="rect">
            <a:avLst/>
          </a:prstGeom>
          <a:solidFill>
            <a:schemeClr val="accent1">
              <a:alpha val="18823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9160" name="Picture 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7100" y="1622425"/>
            <a:ext cx="18669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F08F511-6C31-4EDB-8C24-7AB77BA7AD14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161925"/>
            <a:ext cx="7772400" cy="1020763"/>
          </a:xfrm>
        </p:spPr>
        <p:txBody>
          <a:bodyPr/>
          <a:lstStyle/>
          <a:p>
            <a:r>
              <a:rPr lang="en-US" sz="3600" smtClean="0">
                <a:latin typeface="Arial" pitchFamily="34" charset="0"/>
                <a:cs typeface="Arial" pitchFamily="34" charset="0"/>
              </a:rPr>
              <a:t>Carry Lookahead Development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288" y="1250950"/>
            <a:ext cx="8848725" cy="5027613"/>
          </a:xfrm>
        </p:spPr>
        <p:txBody>
          <a:bodyPr/>
          <a:lstStyle/>
          <a:p>
            <a:r>
              <a:rPr lang="en-US" sz="2800" smtClean="0"/>
              <a:t>C</a:t>
            </a:r>
            <a:r>
              <a:rPr lang="en-US" sz="2800" baseline="-25000" smtClean="0"/>
              <a:t>i+1</a:t>
            </a:r>
            <a:r>
              <a:rPr lang="en-US" sz="2800" smtClean="0"/>
              <a:t> can be </a:t>
            </a:r>
            <a:r>
              <a:rPr lang="en-US" sz="2800" smtClean="0">
                <a:solidFill>
                  <a:srgbClr val="FF0000"/>
                </a:solidFill>
              </a:rPr>
              <a:t>removed from the cells</a:t>
            </a:r>
            <a:r>
              <a:rPr lang="en-US" sz="2800" smtClean="0"/>
              <a:t> and used to derive a set of carry equations spanning multiple cells. </a:t>
            </a:r>
          </a:p>
          <a:p>
            <a:r>
              <a:rPr lang="en-US" sz="2800" smtClean="0"/>
              <a:t>Beginning at the cell 0 with carry in C</a:t>
            </a:r>
            <a:r>
              <a:rPr lang="en-US" sz="2800" baseline="-25000" smtClean="0"/>
              <a:t>0</a:t>
            </a:r>
            <a:r>
              <a:rPr lang="en-US" sz="2800" smtClean="0"/>
              <a:t>:</a:t>
            </a:r>
            <a:endParaRPr lang="en-US" sz="2400" smtClean="0">
              <a:cs typeface="Times New Roman" pitchFamily="18" charset="0"/>
            </a:endParaRPr>
          </a:p>
        </p:txBody>
      </p:sp>
      <p:sp>
        <p:nvSpPr>
          <p:cNvPr id="50181" name="Rectangle 4"/>
          <p:cNvSpPr>
            <a:spLocks noChangeArrowheads="1"/>
          </p:cNvSpPr>
          <p:nvPr/>
        </p:nvSpPr>
        <p:spPr bwMode="auto">
          <a:xfrm>
            <a:off x="811213" y="3592513"/>
            <a:ext cx="2430462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</a:rPr>
              <a:t>C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 = G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</a:t>
            </a:r>
            <a:r>
              <a:rPr lang="en-US" sz="2800" b="1">
                <a:solidFill>
                  <a:srgbClr val="CC0000"/>
                </a:solidFill>
              </a:rPr>
              <a:t>C</a:t>
            </a:r>
            <a:r>
              <a:rPr lang="en-US" sz="2800" b="1" baseline="-25000">
                <a:solidFill>
                  <a:srgbClr val="CC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0182" name="Rectangle 5"/>
          <p:cNvSpPr>
            <a:spLocks noChangeArrowheads="1"/>
          </p:cNvSpPr>
          <p:nvPr/>
        </p:nvSpPr>
        <p:spPr bwMode="auto">
          <a:xfrm>
            <a:off x="161925" y="5864225"/>
            <a:ext cx="8982075" cy="915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2600" b="1">
                <a:solidFill>
                  <a:srgbClr val="000000"/>
                </a:solidFill>
              </a:rPr>
              <a:t>C</a:t>
            </a:r>
            <a:r>
              <a:rPr lang="en-US" sz="2600" b="1" baseline="-25000">
                <a:solidFill>
                  <a:srgbClr val="000000"/>
                </a:solidFill>
              </a:rPr>
              <a:t>4</a:t>
            </a:r>
            <a:r>
              <a:rPr lang="en-US" sz="2600" b="1">
                <a:solidFill>
                  <a:srgbClr val="000000"/>
                </a:solidFill>
              </a:rPr>
              <a:t> = G</a:t>
            </a:r>
            <a:r>
              <a:rPr lang="en-US" sz="2600" b="1" baseline="-25000">
                <a:solidFill>
                  <a:srgbClr val="000000"/>
                </a:solidFill>
              </a:rPr>
              <a:t>3</a:t>
            </a:r>
            <a:r>
              <a:rPr lang="en-US" sz="2600" b="1">
                <a:solidFill>
                  <a:srgbClr val="000000"/>
                </a:solidFill>
              </a:rPr>
              <a:t> + P</a:t>
            </a:r>
            <a:r>
              <a:rPr lang="en-US" sz="2600" b="1" baseline="-25000">
                <a:solidFill>
                  <a:srgbClr val="000000"/>
                </a:solidFill>
              </a:rPr>
              <a:t>3</a:t>
            </a:r>
            <a:r>
              <a:rPr lang="en-US" sz="2600" b="1">
                <a:solidFill>
                  <a:srgbClr val="000000"/>
                </a:solidFill>
              </a:rPr>
              <a:t> C</a:t>
            </a:r>
            <a:r>
              <a:rPr lang="en-US" sz="2600" b="1" baseline="-25000">
                <a:solidFill>
                  <a:srgbClr val="000000"/>
                </a:solidFill>
              </a:rPr>
              <a:t>3</a:t>
            </a:r>
            <a:r>
              <a:rPr lang="en-US" sz="2600" b="1">
                <a:solidFill>
                  <a:srgbClr val="000000"/>
                </a:solidFill>
              </a:rPr>
              <a:t> = </a:t>
            </a:r>
            <a:r>
              <a:rPr lang="en-US" sz="2600" b="1">
                <a:solidFill>
                  <a:srgbClr val="6600CC"/>
                </a:solidFill>
              </a:rPr>
              <a:t>G</a:t>
            </a:r>
            <a:r>
              <a:rPr lang="en-US" sz="2600" b="1" baseline="-25000">
                <a:solidFill>
                  <a:srgbClr val="6600CC"/>
                </a:solidFill>
              </a:rPr>
              <a:t>3</a:t>
            </a:r>
            <a:r>
              <a:rPr lang="en-US" sz="2600" b="1">
                <a:solidFill>
                  <a:srgbClr val="6600CC"/>
                </a:solidFill>
              </a:rPr>
              <a:t> + P</a:t>
            </a:r>
            <a:r>
              <a:rPr lang="en-US" sz="2600" b="1" baseline="-25000">
                <a:solidFill>
                  <a:srgbClr val="6600CC"/>
                </a:solidFill>
              </a:rPr>
              <a:t>3</a:t>
            </a:r>
            <a:r>
              <a:rPr lang="en-US" sz="2600" b="1">
                <a:solidFill>
                  <a:srgbClr val="6600CC"/>
                </a:solidFill>
              </a:rPr>
              <a:t>G</a:t>
            </a:r>
            <a:r>
              <a:rPr lang="en-US" sz="2600" b="1" baseline="-25000">
                <a:solidFill>
                  <a:srgbClr val="6600CC"/>
                </a:solidFill>
              </a:rPr>
              <a:t>2</a:t>
            </a:r>
            <a:r>
              <a:rPr lang="en-US" sz="2600" b="1">
                <a:solidFill>
                  <a:srgbClr val="6600CC"/>
                </a:solidFill>
              </a:rPr>
              <a:t> + P</a:t>
            </a:r>
            <a:r>
              <a:rPr lang="en-US" sz="2600" b="1" baseline="-25000">
                <a:solidFill>
                  <a:srgbClr val="6600CC"/>
                </a:solidFill>
              </a:rPr>
              <a:t>3</a:t>
            </a:r>
            <a:r>
              <a:rPr lang="en-US" sz="2600" b="1">
                <a:solidFill>
                  <a:srgbClr val="6600CC"/>
                </a:solidFill>
              </a:rPr>
              <a:t>P</a:t>
            </a:r>
            <a:r>
              <a:rPr lang="en-US" sz="2600" b="1" baseline="-25000">
                <a:solidFill>
                  <a:srgbClr val="6600CC"/>
                </a:solidFill>
              </a:rPr>
              <a:t>2</a:t>
            </a:r>
            <a:r>
              <a:rPr lang="en-US" sz="2600" b="1">
                <a:solidFill>
                  <a:srgbClr val="6600CC"/>
                </a:solidFill>
              </a:rPr>
              <a:t>G</a:t>
            </a:r>
            <a:r>
              <a:rPr lang="en-US" sz="2600" b="1" baseline="-25000">
                <a:solidFill>
                  <a:srgbClr val="6600CC"/>
                </a:solidFill>
              </a:rPr>
              <a:t>1</a:t>
            </a:r>
            <a:r>
              <a:rPr lang="en-US" sz="2600" b="1">
                <a:solidFill>
                  <a:srgbClr val="6600CC"/>
                </a:solidFill>
              </a:rPr>
              <a:t>+ P</a:t>
            </a:r>
            <a:r>
              <a:rPr lang="en-US" sz="2600" b="1" baseline="-25000">
                <a:solidFill>
                  <a:srgbClr val="6600CC"/>
                </a:solidFill>
              </a:rPr>
              <a:t>3</a:t>
            </a:r>
            <a:r>
              <a:rPr lang="en-US" sz="2600" b="1">
                <a:solidFill>
                  <a:srgbClr val="6600CC"/>
                </a:solidFill>
              </a:rPr>
              <a:t>P</a:t>
            </a:r>
            <a:r>
              <a:rPr lang="en-US" sz="2600" b="1" baseline="-25000">
                <a:solidFill>
                  <a:srgbClr val="6600CC"/>
                </a:solidFill>
              </a:rPr>
              <a:t>2</a:t>
            </a:r>
            <a:r>
              <a:rPr lang="en-US" sz="2600" b="1">
                <a:solidFill>
                  <a:srgbClr val="6600CC"/>
                </a:solidFill>
              </a:rPr>
              <a:t>P</a:t>
            </a:r>
            <a:r>
              <a:rPr lang="en-US" sz="2600" b="1" baseline="-25000">
                <a:solidFill>
                  <a:srgbClr val="6600CC"/>
                </a:solidFill>
              </a:rPr>
              <a:t>1</a:t>
            </a:r>
            <a:r>
              <a:rPr lang="en-US" sz="2600" b="1">
                <a:solidFill>
                  <a:srgbClr val="6600CC"/>
                </a:solidFill>
              </a:rPr>
              <a:t>G</a:t>
            </a:r>
            <a:r>
              <a:rPr lang="en-US" sz="2600" b="1" baseline="-25000">
                <a:solidFill>
                  <a:srgbClr val="6600CC"/>
                </a:solidFill>
              </a:rPr>
              <a:t>0</a:t>
            </a:r>
            <a:r>
              <a:rPr lang="en-US" sz="2600" b="1">
                <a:solidFill>
                  <a:srgbClr val="000000"/>
                </a:solidFill>
              </a:rPr>
              <a:t> + </a:t>
            </a:r>
            <a:r>
              <a:rPr lang="en-US" sz="2600" b="1">
                <a:solidFill>
                  <a:srgbClr val="008000"/>
                </a:solidFill>
              </a:rPr>
              <a:t>P</a:t>
            </a:r>
            <a:r>
              <a:rPr lang="en-US" sz="2600" b="1" baseline="-25000">
                <a:solidFill>
                  <a:srgbClr val="008000"/>
                </a:solidFill>
              </a:rPr>
              <a:t>3</a:t>
            </a:r>
            <a:r>
              <a:rPr lang="en-US" sz="2600" b="1">
                <a:solidFill>
                  <a:srgbClr val="008000"/>
                </a:solidFill>
              </a:rPr>
              <a:t>P</a:t>
            </a:r>
            <a:r>
              <a:rPr lang="en-US" sz="2600" b="1" baseline="-25000">
                <a:solidFill>
                  <a:srgbClr val="008000"/>
                </a:solidFill>
              </a:rPr>
              <a:t>2</a:t>
            </a:r>
            <a:r>
              <a:rPr lang="en-US" sz="2600" b="1">
                <a:solidFill>
                  <a:srgbClr val="008000"/>
                </a:solidFill>
              </a:rPr>
              <a:t>P</a:t>
            </a:r>
            <a:r>
              <a:rPr lang="en-US" sz="2600" b="1" baseline="-25000">
                <a:solidFill>
                  <a:srgbClr val="008000"/>
                </a:solidFill>
              </a:rPr>
              <a:t>1</a:t>
            </a:r>
            <a:r>
              <a:rPr lang="en-US" sz="2600" b="1">
                <a:solidFill>
                  <a:srgbClr val="008000"/>
                </a:solidFill>
              </a:rPr>
              <a:t>P</a:t>
            </a:r>
            <a:r>
              <a:rPr lang="en-US" sz="2600" b="1" baseline="-25000">
                <a:solidFill>
                  <a:srgbClr val="008000"/>
                </a:solidFill>
              </a:rPr>
              <a:t>0</a:t>
            </a:r>
            <a:r>
              <a:rPr lang="en-US" sz="2600" b="1">
                <a:solidFill>
                  <a:srgbClr val="000000"/>
                </a:solidFill>
              </a:rPr>
              <a:t> </a:t>
            </a:r>
            <a:r>
              <a:rPr lang="en-US" sz="2600" b="1">
                <a:solidFill>
                  <a:srgbClr val="CC0000"/>
                </a:solidFill>
              </a:rPr>
              <a:t>C</a:t>
            </a:r>
            <a:r>
              <a:rPr lang="en-US" sz="2600" b="1" baseline="-25000">
                <a:solidFill>
                  <a:srgbClr val="CC0000"/>
                </a:solidFill>
              </a:rPr>
              <a:t>0</a:t>
            </a:r>
          </a:p>
          <a:p>
            <a:r>
              <a:rPr lang="en-US" sz="2600" b="1" baseline="-25000">
                <a:solidFill>
                  <a:srgbClr val="CC0000"/>
                </a:solidFill>
              </a:rPr>
              <a:t>       </a:t>
            </a:r>
            <a:r>
              <a:rPr lang="en-US" sz="2600" b="1">
                <a:solidFill>
                  <a:srgbClr val="CC0000"/>
                </a:solidFill>
              </a:rPr>
              <a:t>                       = </a:t>
            </a:r>
            <a:r>
              <a:rPr lang="en-US" sz="2600" b="1">
                <a:solidFill>
                  <a:srgbClr val="6600CC"/>
                </a:solidFill>
              </a:rPr>
              <a:t>G</a:t>
            </a:r>
            <a:r>
              <a:rPr lang="en-US" sz="2600" b="1" baseline="-25000">
                <a:solidFill>
                  <a:srgbClr val="6600CC"/>
                </a:solidFill>
              </a:rPr>
              <a:t>0-3</a:t>
            </a:r>
            <a:r>
              <a:rPr lang="en-US" sz="2600" b="1">
                <a:solidFill>
                  <a:srgbClr val="CC0000"/>
                </a:solidFill>
              </a:rPr>
              <a:t> + </a:t>
            </a:r>
            <a:r>
              <a:rPr lang="en-US" sz="2600" b="1">
                <a:solidFill>
                  <a:srgbClr val="008000"/>
                </a:solidFill>
              </a:rPr>
              <a:t>P</a:t>
            </a:r>
            <a:r>
              <a:rPr lang="en-US" sz="2600" b="1" baseline="-25000">
                <a:solidFill>
                  <a:srgbClr val="008000"/>
                </a:solidFill>
              </a:rPr>
              <a:t>0-3</a:t>
            </a:r>
            <a:r>
              <a:rPr lang="en-US" sz="2600" b="1">
                <a:solidFill>
                  <a:srgbClr val="CC0000"/>
                </a:solidFill>
              </a:rPr>
              <a:t> C</a:t>
            </a:r>
            <a:r>
              <a:rPr lang="en-US" sz="2600" b="1" baseline="-25000">
                <a:solidFill>
                  <a:srgbClr val="CC0000"/>
                </a:solidFill>
              </a:rPr>
              <a:t>0</a:t>
            </a:r>
          </a:p>
          <a:p>
            <a:endParaRPr lang="en-US" sz="800" b="1">
              <a:solidFill>
                <a:srgbClr val="000000"/>
              </a:solidFill>
            </a:endParaRPr>
          </a:p>
        </p:txBody>
      </p:sp>
      <p:sp>
        <p:nvSpPr>
          <p:cNvPr id="50183" name="Rectangle 6"/>
          <p:cNvSpPr>
            <a:spLocks noChangeArrowheads="1"/>
          </p:cNvSpPr>
          <p:nvPr/>
        </p:nvSpPr>
        <p:spPr bwMode="auto">
          <a:xfrm>
            <a:off x="811213" y="4064000"/>
            <a:ext cx="5748337" cy="854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</a:rPr>
              <a:t>C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 = G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 C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 =  G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(G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C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)</a:t>
            </a:r>
          </a:p>
          <a:p>
            <a:r>
              <a:rPr lang="en-US" sz="2800" b="1">
                <a:solidFill>
                  <a:srgbClr val="000000"/>
                </a:solidFill>
              </a:rPr>
              <a:t>     = G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G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P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</a:t>
            </a:r>
            <a:r>
              <a:rPr lang="en-US" sz="2800" b="1">
                <a:solidFill>
                  <a:srgbClr val="CC0000"/>
                </a:solidFill>
              </a:rPr>
              <a:t>C</a:t>
            </a:r>
            <a:r>
              <a:rPr lang="en-US" sz="2800" b="1" baseline="-25000">
                <a:solidFill>
                  <a:srgbClr val="CC0000"/>
                </a:solidFill>
              </a:rPr>
              <a:t>0</a:t>
            </a:r>
          </a:p>
        </p:txBody>
      </p:sp>
      <p:sp>
        <p:nvSpPr>
          <p:cNvPr id="50184" name="Rectangle 7"/>
          <p:cNvSpPr>
            <a:spLocks noChangeArrowheads="1"/>
          </p:cNvSpPr>
          <p:nvPr/>
        </p:nvSpPr>
        <p:spPr bwMode="auto">
          <a:xfrm>
            <a:off x="811213" y="4964113"/>
            <a:ext cx="7246937" cy="854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</a:rPr>
              <a:t>C</a:t>
            </a:r>
            <a:r>
              <a:rPr lang="en-US" sz="2800" b="1" baseline="-25000">
                <a:solidFill>
                  <a:srgbClr val="000000"/>
                </a:solidFill>
              </a:rPr>
              <a:t>3</a:t>
            </a:r>
            <a:r>
              <a:rPr lang="en-US" sz="2800" b="1">
                <a:solidFill>
                  <a:srgbClr val="000000"/>
                </a:solidFill>
              </a:rPr>
              <a:t> = G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 C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 =  G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(G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G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P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C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)</a:t>
            </a:r>
          </a:p>
          <a:p>
            <a:r>
              <a:rPr lang="en-US" sz="2800" b="1">
                <a:solidFill>
                  <a:srgbClr val="000000"/>
                </a:solidFill>
              </a:rPr>
              <a:t>     = G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G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P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G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+ P</a:t>
            </a:r>
            <a:r>
              <a:rPr lang="en-US" sz="2800" b="1" baseline="-25000">
                <a:solidFill>
                  <a:srgbClr val="000000"/>
                </a:solidFill>
              </a:rPr>
              <a:t>2</a:t>
            </a:r>
            <a:r>
              <a:rPr lang="en-US" sz="2800" b="1">
                <a:solidFill>
                  <a:srgbClr val="000000"/>
                </a:solidFill>
              </a:rPr>
              <a:t>P</a:t>
            </a:r>
            <a:r>
              <a:rPr lang="en-US" sz="2800" b="1" baseline="-25000">
                <a:solidFill>
                  <a:srgbClr val="000000"/>
                </a:solidFill>
              </a:rPr>
              <a:t>1</a:t>
            </a:r>
            <a:r>
              <a:rPr lang="en-US" sz="2800" b="1">
                <a:solidFill>
                  <a:srgbClr val="000000"/>
                </a:solidFill>
              </a:rPr>
              <a:t>P</a:t>
            </a:r>
            <a:r>
              <a:rPr lang="en-US" sz="2800" b="1" baseline="-25000">
                <a:solidFill>
                  <a:srgbClr val="000000"/>
                </a:solidFill>
              </a:rPr>
              <a:t>0</a:t>
            </a:r>
            <a:r>
              <a:rPr lang="en-US" sz="2800" b="1">
                <a:solidFill>
                  <a:srgbClr val="000000"/>
                </a:solidFill>
              </a:rPr>
              <a:t> </a:t>
            </a:r>
            <a:r>
              <a:rPr lang="en-US" sz="2800" b="1">
                <a:solidFill>
                  <a:srgbClr val="CC0000"/>
                </a:solidFill>
              </a:rPr>
              <a:t>C</a:t>
            </a:r>
            <a:r>
              <a:rPr lang="en-US" sz="2800" b="1" baseline="-25000">
                <a:solidFill>
                  <a:srgbClr val="CC0000"/>
                </a:solidFill>
              </a:rPr>
              <a:t>0</a:t>
            </a:r>
          </a:p>
        </p:txBody>
      </p:sp>
      <p:sp>
        <p:nvSpPr>
          <p:cNvPr id="50185" name="Text Box 8"/>
          <p:cNvSpPr txBox="1">
            <a:spLocks noChangeArrowheads="1"/>
          </p:cNvSpPr>
          <p:nvPr/>
        </p:nvSpPr>
        <p:spPr bwMode="auto">
          <a:xfrm>
            <a:off x="3292475" y="2674938"/>
            <a:ext cx="5645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Carry does not ripple anymore!</a:t>
            </a:r>
          </a:p>
          <a:p>
            <a:r>
              <a:rPr lang="en-US">
                <a:solidFill>
                  <a:srgbClr val="000066"/>
                </a:solidFill>
                <a:latin typeface="Arial" pitchFamily="34" charset="0"/>
              </a:rPr>
              <a:t>All 4 carry outputs can be generated </a:t>
            </a:r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in one go</a:t>
            </a:r>
            <a:r>
              <a:rPr lang="en-US">
                <a:solidFill>
                  <a:srgbClr val="000066"/>
                </a:solidFill>
                <a:latin typeface="Arial" pitchFamily="34" charset="0"/>
              </a:rPr>
              <a:t> from:  </a:t>
            </a:r>
          </a:p>
          <a:p>
            <a:pPr>
              <a:buFont typeface="Wingdings" pitchFamily="2" charset="2"/>
              <a:buChar char="à"/>
            </a:pPr>
            <a:r>
              <a:rPr lang="en-US">
                <a:solidFill>
                  <a:srgbClr val="000066"/>
                </a:solidFill>
                <a:latin typeface="Arial" pitchFamily="34" charset="0"/>
                <a:sym typeface="Wingdings" pitchFamily="2" charset="2"/>
              </a:rPr>
              <a:t> The </a:t>
            </a:r>
            <a:r>
              <a:rPr lang="en-US">
                <a:solidFill>
                  <a:srgbClr val="000066"/>
                </a:solidFill>
                <a:latin typeface="Arial" pitchFamily="34" charset="0"/>
              </a:rPr>
              <a:t>C0 and the two input numbers A,B  </a:t>
            </a:r>
          </a:p>
        </p:txBody>
      </p:sp>
      <p:sp>
        <p:nvSpPr>
          <p:cNvPr id="50186" name="Text Box 9"/>
          <p:cNvSpPr txBox="1">
            <a:spLocks noChangeArrowheads="1"/>
          </p:cNvSpPr>
          <p:nvPr/>
        </p:nvSpPr>
        <p:spPr bwMode="auto">
          <a:xfrm>
            <a:off x="174625" y="2879725"/>
            <a:ext cx="3263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Note: P</a:t>
            </a:r>
            <a:r>
              <a:rPr lang="en-US" b="1" baseline="-25000">
                <a:solidFill>
                  <a:srgbClr val="CC0000"/>
                </a:solidFill>
                <a:latin typeface="Arial" pitchFamily="34" charset="0"/>
              </a:rPr>
              <a:t>i</a:t>
            </a:r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, G</a:t>
            </a:r>
            <a:r>
              <a:rPr lang="en-US" b="1" baseline="-25000">
                <a:solidFill>
                  <a:srgbClr val="CC0000"/>
                </a:solidFill>
                <a:latin typeface="Arial" pitchFamily="34" charset="0"/>
              </a:rPr>
              <a:t>i</a:t>
            </a:r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 are F(A</a:t>
            </a:r>
            <a:r>
              <a:rPr lang="en-US" b="1" baseline="-25000">
                <a:solidFill>
                  <a:srgbClr val="CC0000"/>
                </a:solidFill>
                <a:latin typeface="Arial" pitchFamily="34" charset="0"/>
              </a:rPr>
              <a:t>i</a:t>
            </a:r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,B</a:t>
            </a:r>
            <a:r>
              <a:rPr lang="en-US" b="1" baseline="-25000">
                <a:solidFill>
                  <a:srgbClr val="CC0000"/>
                </a:solidFill>
                <a:latin typeface="Arial" pitchFamily="34" charset="0"/>
              </a:rPr>
              <a:t>i</a:t>
            </a:r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) Only!</a:t>
            </a:r>
          </a:p>
        </p:txBody>
      </p:sp>
      <p:sp>
        <p:nvSpPr>
          <p:cNvPr id="50187" name="Line 10"/>
          <p:cNvSpPr>
            <a:spLocks noChangeShapeType="1"/>
          </p:cNvSpPr>
          <p:nvPr/>
        </p:nvSpPr>
        <p:spPr bwMode="auto">
          <a:xfrm>
            <a:off x="6748463" y="4259263"/>
            <a:ext cx="0" cy="4857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0188" name="Text Box 11"/>
          <p:cNvSpPr txBox="1">
            <a:spLocks noChangeArrowheads="1"/>
          </p:cNvSpPr>
          <p:nvPr/>
        </p:nvSpPr>
        <p:spPr bwMode="auto">
          <a:xfrm>
            <a:off x="6765925" y="4164013"/>
            <a:ext cx="2228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2-Level logic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(Only 2 gate delays)</a:t>
            </a:r>
          </a:p>
        </p:txBody>
      </p:sp>
      <p:sp>
        <p:nvSpPr>
          <p:cNvPr id="50189" name="Text Box 12"/>
          <p:cNvSpPr txBox="1">
            <a:spLocks noChangeArrowheads="1"/>
          </p:cNvSpPr>
          <p:nvPr/>
        </p:nvSpPr>
        <p:spPr bwMode="auto">
          <a:xfrm>
            <a:off x="0" y="4640263"/>
            <a:ext cx="132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No Rippling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E541CB2-935B-43E4-95FE-872EE441E4F9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161925"/>
            <a:ext cx="7772400" cy="1020763"/>
          </a:xfrm>
        </p:spPr>
        <p:txBody>
          <a:bodyPr/>
          <a:lstStyle/>
          <a:p>
            <a:r>
              <a:rPr lang="en-US" sz="3600" smtClean="0">
                <a:latin typeface="Arial" pitchFamily="34" charset="0"/>
                <a:cs typeface="Arial" pitchFamily="34" charset="0"/>
              </a:rPr>
              <a:t>Carry Lookahead Development</a:t>
            </a:r>
          </a:p>
        </p:txBody>
      </p:sp>
      <p:pic>
        <p:nvPicPr>
          <p:cNvPr id="5120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88" y="92075"/>
            <a:ext cx="8977312" cy="667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Text Box 4"/>
          <p:cNvSpPr txBox="1">
            <a:spLocks noChangeArrowheads="1"/>
          </p:cNvSpPr>
          <p:nvPr/>
        </p:nvSpPr>
        <p:spPr bwMode="auto">
          <a:xfrm>
            <a:off x="0" y="0"/>
            <a:ext cx="34512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Partial Full adder (PFA),</a:t>
            </a:r>
          </a:p>
          <a:p>
            <a:r>
              <a:rPr lang="en-US"/>
              <a:t>(excludes carry handling stuff)</a:t>
            </a:r>
          </a:p>
          <a:p>
            <a:r>
              <a:rPr lang="en-US"/>
              <a:t>To allow use of ripple or lookahead</a:t>
            </a:r>
          </a:p>
        </p:txBody>
      </p:sp>
      <p:sp>
        <p:nvSpPr>
          <p:cNvPr id="51206" name="Line 5"/>
          <p:cNvSpPr>
            <a:spLocks noChangeShapeType="1"/>
          </p:cNvSpPr>
          <p:nvPr/>
        </p:nvSpPr>
        <p:spPr bwMode="auto">
          <a:xfrm flipH="1" flipV="1">
            <a:off x="8693150" y="1724025"/>
            <a:ext cx="11113" cy="115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07" name="Line 6"/>
          <p:cNvSpPr>
            <a:spLocks noChangeShapeType="1"/>
          </p:cNvSpPr>
          <p:nvPr/>
        </p:nvSpPr>
        <p:spPr bwMode="auto">
          <a:xfrm flipV="1">
            <a:off x="6586538" y="1747838"/>
            <a:ext cx="0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08" name="Line 7"/>
          <p:cNvSpPr>
            <a:spLocks noChangeShapeType="1"/>
          </p:cNvSpPr>
          <p:nvPr/>
        </p:nvSpPr>
        <p:spPr bwMode="auto">
          <a:xfrm flipV="1">
            <a:off x="8704263" y="2997200"/>
            <a:ext cx="11112" cy="185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09" name="Line 8"/>
          <p:cNvSpPr>
            <a:spLocks noChangeShapeType="1"/>
          </p:cNvSpPr>
          <p:nvPr/>
        </p:nvSpPr>
        <p:spPr bwMode="auto">
          <a:xfrm flipV="1">
            <a:off x="6654800" y="2963863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0" name="Line 9"/>
          <p:cNvSpPr>
            <a:spLocks noChangeShapeType="1"/>
          </p:cNvSpPr>
          <p:nvPr/>
        </p:nvSpPr>
        <p:spPr bwMode="auto">
          <a:xfrm flipV="1">
            <a:off x="4479925" y="1690688"/>
            <a:ext cx="11113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1" name="Line 10"/>
          <p:cNvSpPr>
            <a:spLocks noChangeShapeType="1"/>
          </p:cNvSpPr>
          <p:nvPr/>
        </p:nvSpPr>
        <p:spPr bwMode="auto">
          <a:xfrm flipV="1">
            <a:off x="2373313" y="1677988"/>
            <a:ext cx="0" cy="115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2" name="Line 11"/>
          <p:cNvSpPr>
            <a:spLocks noChangeShapeType="1"/>
          </p:cNvSpPr>
          <p:nvPr/>
        </p:nvSpPr>
        <p:spPr bwMode="auto">
          <a:xfrm flipV="1">
            <a:off x="2408238" y="2951163"/>
            <a:ext cx="0" cy="174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3" name="Line 12"/>
          <p:cNvSpPr>
            <a:spLocks noChangeShapeType="1"/>
          </p:cNvSpPr>
          <p:nvPr/>
        </p:nvSpPr>
        <p:spPr bwMode="auto">
          <a:xfrm flipV="1">
            <a:off x="4537075" y="2951163"/>
            <a:ext cx="0" cy="115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4" name="Text Box 13"/>
          <p:cNvSpPr txBox="1">
            <a:spLocks noChangeArrowheads="1"/>
          </p:cNvSpPr>
          <p:nvPr/>
        </p:nvSpPr>
        <p:spPr bwMode="auto">
          <a:xfrm>
            <a:off x="0" y="958850"/>
            <a:ext cx="1454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Ripple Carry</a:t>
            </a:r>
          </a:p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4-bit </a:t>
            </a:r>
          </a:p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Adder</a:t>
            </a:r>
          </a:p>
        </p:txBody>
      </p:sp>
      <p:sp>
        <p:nvSpPr>
          <p:cNvPr id="51215" name="Text Box 14"/>
          <p:cNvSpPr txBox="1">
            <a:spLocks noChangeArrowheads="1"/>
          </p:cNvSpPr>
          <p:nvPr/>
        </p:nvSpPr>
        <p:spPr bwMode="auto">
          <a:xfrm>
            <a:off x="465138" y="3149600"/>
            <a:ext cx="32321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Carry Lookahead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4-bit Adder</a:t>
            </a:r>
          </a:p>
          <a:p>
            <a:endParaRPr lang="en-US">
              <a:solidFill>
                <a:srgbClr val="6600CC"/>
              </a:solidFill>
              <a:latin typeface="Arial" pitchFamily="34" charset="0"/>
            </a:endParaRP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No Carry rippling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All carries are generated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From C0 and A and B</a:t>
            </a:r>
          </a:p>
          <a:p>
            <a:endParaRPr lang="en-US">
              <a:solidFill>
                <a:srgbClr val="6600CC"/>
              </a:solidFill>
              <a:latin typeface="Arial" pitchFamily="34" charset="0"/>
            </a:endParaRP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Delay to S3 determined by C3</a:t>
            </a:r>
          </a:p>
        </p:txBody>
      </p:sp>
      <p:sp>
        <p:nvSpPr>
          <p:cNvPr id="51216" name="Line 15"/>
          <p:cNvSpPr>
            <a:spLocks noChangeShapeType="1"/>
          </p:cNvSpPr>
          <p:nvPr/>
        </p:nvSpPr>
        <p:spPr bwMode="auto">
          <a:xfrm>
            <a:off x="1330325" y="1760538"/>
            <a:ext cx="0" cy="115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7" name="Line 16"/>
          <p:cNvSpPr>
            <a:spLocks noChangeShapeType="1"/>
          </p:cNvSpPr>
          <p:nvPr/>
        </p:nvSpPr>
        <p:spPr bwMode="auto">
          <a:xfrm>
            <a:off x="2108200" y="1717675"/>
            <a:ext cx="0" cy="115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8" name="Line 17"/>
          <p:cNvSpPr>
            <a:spLocks noChangeShapeType="1"/>
          </p:cNvSpPr>
          <p:nvPr/>
        </p:nvSpPr>
        <p:spPr bwMode="auto">
          <a:xfrm>
            <a:off x="3460750" y="1739900"/>
            <a:ext cx="0" cy="115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9" name="Line 18"/>
          <p:cNvSpPr>
            <a:spLocks noChangeShapeType="1"/>
          </p:cNvSpPr>
          <p:nvPr/>
        </p:nvSpPr>
        <p:spPr bwMode="auto">
          <a:xfrm>
            <a:off x="4227513" y="1728788"/>
            <a:ext cx="0" cy="115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20" name="Line 19"/>
          <p:cNvSpPr>
            <a:spLocks noChangeShapeType="1"/>
          </p:cNvSpPr>
          <p:nvPr/>
        </p:nvSpPr>
        <p:spPr bwMode="auto">
          <a:xfrm>
            <a:off x="5554663" y="1717675"/>
            <a:ext cx="0" cy="115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21" name="Line 20"/>
          <p:cNvSpPr>
            <a:spLocks noChangeShapeType="1"/>
          </p:cNvSpPr>
          <p:nvPr/>
        </p:nvSpPr>
        <p:spPr bwMode="auto">
          <a:xfrm>
            <a:off x="6332538" y="1739900"/>
            <a:ext cx="0" cy="115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22" name="Line 21"/>
          <p:cNvSpPr>
            <a:spLocks noChangeShapeType="1"/>
          </p:cNvSpPr>
          <p:nvPr/>
        </p:nvSpPr>
        <p:spPr bwMode="auto">
          <a:xfrm>
            <a:off x="7662863" y="1739900"/>
            <a:ext cx="0" cy="115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23" name="Line 22"/>
          <p:cNvSpPr>
            <a:spLocks noChangeShapeType="1"/>
          </p:cNvSpPr>
          <p:nvPr/>
        </p:nvSpPr>
        <p:spPr bwMode="auto">
          <a:xfrm>
            <a:off x="8428038" y="1716088"/>
            <a:ext cx="0" cy="115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24" name="Line 23"/>
          <p:cNvSpPr>
            <a:spLocks noChangeShapeType="1"/>
          </p:cNvSpPr>
          <p:nvPr/>
        </p:nvSpPr>
        <p:spPr bwMode="auto">
          <a:xfrm>
            <a:off x="6330950" y="2268538"/>
            <a:ext cx="0" cy="6254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25" name="AutoShape 24"/>
          <p:cNvSpPr>
            <a:spLocks noChangeArrowheads="1"/>
          </p:cNvSpPr>
          <p:nvPr/>
        </p:nvSpPr>
        <p:spPr bwMode="auto">
          <a:xfrm rot="-5400000">
            <a:off x="4515644" y="3075781"/>
            <a:ext cx="509588" cy="5619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1002771056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26" name="AutoShape 25"/>
          <p:cNvSpPr>
            <a:spLocks noChangeArrowheads="1"/>
          </p:cNvSpPr>
          <p:nvPr/>
        </p:nvSpPr>
        <p:spPr bwMode="auto">
          <a:xfrm rot="-5400000">
            <a:off x="2447132" y="3126581"/>
            <a:ext cx="509588" cy="5619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1002771056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27" name="AutoShape 26"/>
          <p:cNvSpPr>
            <a:spLocks noChangeArrowheads="1"/>
          </p:cNvSpPr>
          <p:nvPr/>
        </p:nvSpPr>
        <p:spPr bwMode="auto">
          <a:xfrm rot="-5400000">
            <a:off x="6338094" y="2994819"/>
            <a:ext cx="509587" cy="5619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1002765313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28" name="Text Box 27"/>
          <p:cNvSpPr txBox="1">
            <a:spLocks noChangeArrowheads="1"/>
          </p:cNvSpPr>
          <p:nvPr/>
        </p:nvSpPr>
        <p:spPr bwMode="auto">
          <a:xfrm>
            <a:off x="4581525" y="5697538"/>
            <a:ext cx="4552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00CC"/>
                </a:solidFill>
                <a:latin typeface="Arial" pitchFamily="34" charset="0"/>
              </a:rPr>
              <a:t>Any carry suffers</a:t>
            </a:r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 </a:t>
            </a:r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only 2-level</a:t>
            </a:r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 </a:t>
            </a:r>
            <a:r>
              <a:rPr lang="en-US" b="1">
                <a:solidFill>
                  <a:srgbClr val="6600CC"/>
                </a:solidFill>
                <a:latin typeface="Arial" pitchFamily="34" charset="0"/>
              </a:rPr>
              <a:t>gate delay</a:t>
            </a:r>
          </a:p>
        </p:txBody>
      </p:sp>
      <p:sp>
        <p:nvSpPr>
          <p:cNvPr id="51229" name="Line 28"/>
          <p:cNvSpPr>
            <a:spLocks noChangeShapeType="1"/>
          </p:cNvSpPr>
          <p:nvPr/>
        </p:nvSpPr>
        <p:spPr bwMode="auto">
          <a:xfrm>
            <a:off x="406400" y="1770063"/>
            <a:ext cx="276225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325D274C-6787-473E-954A-609E1BD15FFD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187325" y="217488"/>
            <a:ext cx="8956675" cy="838200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Delay for the 4-bit Carry Lookahead adder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9550" y="1260475"/>
            <a:ext cx="8934450" cy="4724400"/>
          </a:xfrm>
        </p:spPr>
        <p:txBody>
          <a:bodyPr/>
          <a:lstStyle/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2229" name="Group 4"/>
          <p:cNvGrpSpPr>
            <a:grpSpLocks noChangeAspect="1"/>
          </p:cNvGrpSpPr>
          <p:nvPr/>
        </p:nvGrpSpPr>
        <p:grpSpPr bwMode="auto">
          <a:xfrm rot="5400000">
            <a:off x="1636713" y="3990975"/>
            <a:ext cx="693738" cy="515937"/>
            <a:chOff x="750" y="2323"/>
            <a:chExt cx="774" cy="576"/>
          </a:xfrm>
        </p:grpSpPr>
        <p:sp>
          <p:nvSpPr>
            <p:cNvPr id="52278" name="Freeform 5"/>
            <p:cNvSpPr>
              <a:spLocks noChangeAspect="1"/>
            </p:cNvSpPr>
            <p:nvPr/>
          </p:nvSpPr>
          <p:spPr bwMode="auto">
            <a:xfrm>
              <a:off x="816" y="2323"/>
              <a:ext cx="708" cy="576"/>
            </a:xfrm>
            <a:custGeom>
              <a:avLst/>
              <a:gdLst>
                <a:gd name="T0" fmla="*/ 0 w 708"/>
                <a:gd name="T1" fmla="*/ 0 h 576"/>
                <a:gd name="T2" fmla="*/ 17 w 708"/>
                <a:gd name="T3" fmla="*/ 40 h 576"/>
                <a:gd name="T4" fmla="*/ 39 w 708"/>
                <a:gd name="T5" fmla="*/ 95 h 576"/>
                <a:gd name="T6" fmla="*/ 54 w 708"/>
                <a:gd name="T7" fmla="*/ 157 h 576"/>
                <a:gd name="T8" fmla="*/ 66 w 708"/>
                <a:gd name="T9" fmla="*/ 227 h 576"/>
                <a:gd name="T10" fmla="*/ 74 w 708"/>
                <a:gd name="T11" fmla="*/ 284 h 576"/>
                <a:gd name="T12" fmla="*/ 69 w 708"/>
                <a:gd name="T13" fmla="*/ 338 h 576"/>
                <a:gd name="T14" fmla="*/ 58 w 708"/>
                <a:gd name="T15" fmla="*/ 399 h 576"/>
                <a:gd name="T16" fmla="*/ 45 w 708"/>
                <a:gd name="T17" fmla="*/ 458 h 576"/>
                <a:gd name="T18" fmla="*/ 28 w 708"/>
                <a:gd name="T19" fmla="*/ 512 h 576"/>
                <a:gd name="T20" fmla="*/ 0 w 708"/>
                <a:gd name="T21" fmla="*/ 572 h 576"/>
                <a:gd name="T22" fmla="*/ 210 w 708"/>
                <a:gd name="T23" fmla="*/ 576 h 576"/>
                <a:gd name="T24" fmla="*/ 297 w 708"/>
                <a:gd name="T25" fmla="*/ 570 h 576"/>
                <a:gd name="T26" fmla="*/ 342 w 708"/>
                <a:gd name="T27" fmla="*/ 567 h 576"/>
                <a:gd name="T28" fmla="*/ 375 w 708"/>
                <a:gd name="T29" fmla="*/ 559 h 576"/>
                <a:gd name="T30" fmla="*/ 409 w 708"/>
                <a:gd name="T31" fmla="*/ 549 h 576"/>
                <a:gd name="T32" fmla="*/ 445 w 708"/>
                <a:gd name="T33" fmla="*/ 533 h 576"/>
                <a:gd name="T34" fmla="*/ 486 w 708"/>
                <a:gd name="T35" fmla="*/ 515 h 576"/>
                <a:gd name="T36" fmla="*/ 526 w 708"/>
                <a:gd name="T37" fmla="*/ 490 h 576"/>
                <a:gd name="T38" fmla="*/ 552 w 708"/>
                <a:gd name="T39" fmla="*/ 470 h 576"/>
                <a:gd name="T40" fmla="*/ 577 w 708"/>
                <a:gd name="T41" fmla="*/ 447 h 576"/>
                <a:gd name="T42" fmla="*/ 604 w 708"/>
                <a:gd name="T43" fmla="*/ 420 h 576"/>
                <a:gd name="T44" fmla="*/ 628 w 708"/>
                <a:gd name="T45" fmla="*/ 398 h 576"/>
                <a:gd name="T46" fmla="*/ 651 w 708"/>
                <a:gd name="T47" fmla="*/ 370 h 576"/>
                <a:gd name="T48" fmla="*/ 680 w 708"/>
                <a:gd name="T49" fmla="*/ 333 h 576"/>
                <a:gd name="T50" fmla="*/ 708 w 708"/>
                <a:gd name="T51" fmla="*/ 286 h 576"/>
                <a:gd name="T52" fmla="*/ 682 w 708"/>
                <a:gd name="T53" fmla="*/ 245 h 576"/>
                <a:gd name="T54" fmla="*/ 658 w 708"/>
                <a:gd name="T55" fmla="*/ 210 h 576"/>
                <a:gd name="T56" fmla="*/ 638 w 708"/>
                <a:gd name="T57" fmla="*/ 185 h 576"/>
                <a:gd name="T58" fmla="*/ 616 w 708"/>
                <a:gd name="T59" fmla="*/ 161 h 576"/>
                <a:gd name="T60" fmla="*/ 592 w 708"/>
                <a:gd name="T61" fmla="*/ 138 h 576"/>
                <a:gd name="T62" fmla="*/ 572 w 708"/>
                <a:gd name="T63" fmla="*/ 120 h 576"/>
                <a:gd name="T64" fmla="*/ 552 w 708"/>
                <a:gd name="T65" fmla="*/ 103 h 576"/>
                <a:gd name="T66" fmla="*/ 528 w 708"/>
                <a:gd name="T67" fmla="*/ 85 h 576"/>
                <a:gd name="T68" fmla="*/ 506 w 708"/>
                <a:gd name="T69" fmla="*/ 72 h 576"/>
                <a:gd name="T70" fmla="*/ 480 w 708"/>
                <a:gd name="T71" fmla="*/ 58 h 576"/>
                <a:gd name="T72" fmla="*/ 451 w 708"/>
                <a:gd name="T73" fmla="*/ 43 h 576"/>
                <a:gd name="T74" fmla="*/ 415 w 708"/>
                <a:gd name="T75" fmla="*/ 29 h 576"/>
                <a:gd name="T76" fmla="*/ 385 w 708"/>
                <a:gd name="T77" fmla="*/ 20 h 576"/>
                <a:gd name="T78" fmla="*/ 350 w 708"/>
                <a:gd name="T79" fmla="*/ 11 h 576"/>
                <a:gd name="T80" fmla="*/ 313 w 708"/>
                <a:gd name="T81" fmla="*/ 5 h 576"/>
                <a:gd name="T82" fmla="*/ 278 w 708"/>
                <a:gd name="T83" fmla="*/ 1 h 576"/>
                <a:gd name="T84" fmla="*/ 253 w 708"/>
                <a:gd name="T85" fmla="*/ 1 h 576"/>
                <a:gd name="T86" fmla="*/ 227 w 708"/>
                <a:gd name="T87" fmla="*/ 0 h 576"/>
                <a:gd name="T88" fmla="*/ 0 w 708"/>
                <a:gd name="T89" fmla="*/ 0 h 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08"/>
                <a:gd name="T136" fmla="*/ 0 h 576"/>
                <a:gd name="T137" fmla="*/ 708 w 708"/>
                <a:gd name="T138" fmla="*/ 576 h 5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08" h="576">
                  <a:moveTo>
                    <a:pt x="0" y="0"/>
                  </a:moveTo>
                  <a:lnTo>
                    <a:pt x="17" y="40"/>
                  </a:lnTo>
                  <a:lnTo>
                    <a:pt x="39" y="95"/>
                  </a:lnTo>
                  <a:lnTo>
                    <a:pt x="54" y="157"/>
                  </a:lnTo>
                  <a:lnTo>
                    <a:pt x="66" y="227"/>
                  </a:lnTo>
                  <a:lnTo>
                    <a:pt x="74" y="284"/>
                  </a:lnTo>
                  <a:lnTo>
                    <a:pt x="69" y="338"/>
                  </a:lnTo>
                  <a:lnTo>
                    <a:pt x="58" y="399"/>
                  </a:lnTo>
                  <a:lnTo>
                    <a:pt x="45" y="458"/>
                  </a:lnTo>
                  <a:lnTo>
                    <a:pt x="28" y="512"/>
                  </a:lnTo>
                  <a:lnTo>
                    <a:pt x="0" y="572"/>
                  </a:lnTo>
                  <a:lnTo>
                    <a:pt x="210" y="576"/>
                  </a:lnTo>
                  <a:lnTo>
                    <a:pt x="297" y="570"/>
                  </a:lnTo>
                  <a:lnTo>
                    <a:pt x="342" y="567"/>
                  </a:lnTo>
                  <a:lnTo>
                    <a:pt x="375" y="559"/>
                  </a:lnTo>
                  <a:lnTo>
                    <a:pt x="409" y="549"/>
                  </a:lnTo>
                  <a:lnTo>
                    <a:pt x="445" y="533"/>
                  </a:lnTo>
                  <a:lnTo>
                    <a:pt x="486" y="515"/>
                  </a:lnTo>
                  <a:lnTo>
                    <a:pt x="526" y="490"/>
                  </a:lnTo>
                  <a:lnTo>
                    <a:pt x="552" y="470"/>
                  </a:lnTo>
                  <a:lnTo>
                    <a:pt x="577" y="447"/>
                  </a:lnTo>
                  <a:lnTo>
                    <a:pt x="604" y="420"/>
                  </a:lnTo>
                  <a:lnTo>
                    <a:pt x="628" y="398"/>
                  </a:lnTo>
                  <a:lnTo>
                    <a:pt x="651" y="370"/>
                  </a:lnTo>
                  <a:lnTo>
                    <a:pt x="680" y="333"/>
                  </a:lnTo>
                  <a:lnTo>
                    <a:pt x="708" y="286"/>
                  </a:lnTo>
                  <a:lnTo>
                    <a:pt x="682" y="245"/>
                  </a:lnTo>
                  <a:lnTo>
                    <a:pt x="658" y="210"/>
                  </a:lnTo>
                  <a:lnTo>
                    <a:pt x="638" y="185"/>
                  </a:lnTo>
                  <a:lnTo>
                    <a:pt x="616" y="161"/>
                  </a:lnTo>
                  <a:lnTo>
                    <a:pt x="592" y="138"/>
                  </a:lnTo>
                  <a:lnTo>
                    <a:pt x="572" y="120"/>
                  </a:lnTo>
                  <a:lnTo>
                    <a:pt x="552" y="103"/>
                  </a:lnTo>
                  <a:lnTo>
                    <a:pt x="528" y="85"/>
                  </a:lnTo>
                  <a:lnTo>
                    <a:pt x="506" y="72"/>
                  </a:lnTo>
                  <a:lnTo>
                    <a:pt x="480" y="58"/>
                  </a:lnTo>
                  <a:lnTo>
                    <a:pt x="451" y="43"/>
                  </a:lnTo>
                  <a:lnTo>
                    <a:pt x="415" y="29"/>
                  </a:lnTo>
                  <a:lnTo>
                    <a:pt x="385" y="20"/>
                  </a:lnTo>
                  <a:lnTo>
                    <a:pt x="350" y="11"/>
                  </a:lnTo>
                  <a:lnTo>
                    <a:pt x="313" y="5"/>
                  </a:lnTo>
                  <a:lnTo>
                    <a:pt x="278" y="1"/>
                  </a:lnTo>
                  <a:lnTo>
                    <a:pt x="253" y="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79" name="Freeform 6"/>
            <p:cNvSpPr>
              <a:spLocks noChangeAspect="1"/>
            </p:cNvSpPr>
            <p:nvPr/>
          </p:nvSpPr>
          <p:spPr bwMode="auto">
            <a:xfrm>
              <a:off x="750" y="2326"/>
              <a:ext cx="76" cy="573"/>
            </a:xfrm>
            <a:custGeom>
              <a:avLst/>
              <a:gdLst>
                <a:gd name="T0" fmla="*/ 3 w 76"/>
                <a:gd name="T1" fmla="*/ 0 h 573"/>
                <a:gd name="T2" fmla="*/ 30 w 76"/>
                <a:gd name="T3" fmla="*/ 71 h 573"/>
                <a:gd name="T4" fmla="*/ 48 w 76"/>
                <a:gd name="T5" fmla="*/ 135 h 573"/>
                <a:gd name="T6" fmla="*/ 62 w 76"/>
                <a:gd name="T7" fmla="*/ 194 h 573"/>
                <a:gd name="T8" fmla="*/ 75 w 76"/>
                <a:gd name="T9" fmla="*/ 279 h 573"/>
                <a:gd name="T10" fmla="*/ 66 w 76"/>
                <a:gd name="T11" fmla="*/ 354 h 573"/>
                <a:gd name="T12" fmla="*/ 54 w 76"/>
                <a:gd name="T13" fmla="*/ 411 h 573"/>
                <a:gd name="T14" fmla="*/ 35 w 76"/>
                <a:gd name="T15" fmla="*/ 488 h 573"/>
                <a:gd name="T16" fmla="*/ 0 w 76"/>
                <a:gd name="T17" fmla="*/ 573 h 5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"/>
                <a:gd name="T28" fmla="*/ 0 h 573"/>
                <a:gd name="T29" fmla="*/ 76 w 76"/>
                <a:gd name="T30" fmla="*/ 573 h 5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" h="573">
                  <a:moveTo>
                    <a:pt x="3" y="0"/>
                  </a:moveTo>
                  <a:cubicBezTo>
                    <a:pt x="7" y="12"/>
                    <a:pt x="23" y="49"/>
                    <a:pt x="30" y="71"/>
                  </a:cubicBezTo>
                  <a:cubicBezTo>
                    <a:pt x="37" y="93"/>
                    <a:pt x="43" y="115"/>
                    <a:pt x="48" y="135"/>
                  </a:cubicBezTo>
                  <a:cubicBezTo>
                    <a:pt x="53" y="155"/>
                    <a:pt x="58" y="170"/>
                    <a:pt x="62" y="194"/>
                  </a:cubicBezTo>
                  <a:cubicBezTo>
                    <a:pt x="66" y="218"/>
                    <a:pt x="74" y="252"/>
                    <a:pt x="75" y="279"/>
                  </a:cubicBezTo>
                  <a:cubicBezTo>
                    <a:pt x="76" y="306"/>
                    <a:pt x="69" y="332"/>
                    <a:pt x="66" y="354"/>
                  </a:cubicBezTo>
                  <a:cubicBezTo>
                    <a:pt x="63" y="376"/>
                    <a:pt x="59" y="389"/>
                    <a:pt x="54" y="411"/>
                  </a:cubicBezTo>
                  <a:cubicBezTo>
                    <a:pt x="49" y="433"/>
                    <a:pt x="44" y="461"/>
                    <a:pt x="35" y="488"/>
                  </a:cubicBezTo>
                  <a:cubicBezTo>
                    <a:pt x="26" y="515"/>
                    <a:pt x="7" y="555"/>
                    <a:pt x="0" y="573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230" name="AutoShape 7"/>
          <p:cNvSpPr>
            <a:spLocks noChangeAspect="1" noChangeArrowheads="1"/>
          </p:cNvSpPr>
          <p:nvPr/>
        </p:nvSpPr>
        <p:spPr bwMode="auto">
          <a:xfrm flipH="1">
            <a:off x="844550" y="3297238"/>
            <a:ext cx="631825" cy="514350"/>
          </a:xfrm>
          <a:prstGeom prst="flowChartDe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3200" u="sng" baseline="-25000"/>
          </a:p>
        </p:txBody>
      </p:sp>
      <p:sp>
        <p:nvSpPr>
          <p:cNvPr id="52231" name="Freeform 8"/>
          <p:cNvSpPr>
            <a:spLocks noChangeAspect="1"/>
          </p:cNvSpPr>
          <p:nvPr/>
        </p:nvSpPr>
        <p:spPr bwMode="auto">
          <a:xfrm rot="5400000">
            <a:off x="242887" y="4022726"/>
            <a:ext cx="631825" cy="514350"/>
          </a:xfrm>
          <a:custGeom>
            <a:avLst/>
            <a:gdLst>
              <a:gd name="T0" fmla="*/ 0 w 708"/>
              <a:gd name="T1" fmla="*/ 0 h 576"/>
              <a:gd name="T2" fmla="*/ 2147483647 w 708"/>
              <a:gd name="T3" fmla="*/ 2147483647 h 576"/>
              <a:gd name="T4" fmla="*/ 2147483647 w 708"/>
              <a:gd name="T5" fmla="*/ 2147483647 h 576"/>
              <a:gd name="T6" fmla="*/ 2147483647 w 708"/>
              <a:gd name="T7" fmla="*/ 2147483647 h 576"/>
              <a:gd name="T8" fmla="*/ 2147483647 w 708"/>
              <a:gd name="T9" fmla="*/ 2147483647 h 576"/>
              <a:gd name="T10" fmla="*/ 2147483647 w 708"/>
              <a:gd name="T11" fmla="*/ 2147483647 h 576"/>
              <a:gd name="T12" fmla="*/ 2147483647 w 708"/>
              <a:gd name="T13" fmla="*/ 2147483647 h 576"/>
              <a:gd name="T14" fmla="*/ 2147483647 w 708"/>
              <a:gd name="T15" fmla="*/ 2147483647 h 576"/>
              <a:gd name="T16" fmla="*/ 2147483647 w 708"/>
              <a:gd name="T17" fmla="*/ 2147483647 h 576"/>
              <a:gd name="T18" fmla="*/ 2147483647 w 708"/>
              <a:gd name="T19" fmla="*/ 2147483647 h 576"/>
              <a:gd name="T20" fmla="*/ 0 w 708"/>
              <a:gd name="T21" fmla="*/ 2147483647 h 576"/>
              <a:gd name="T22" fmla="*/ 2147483647 w 708"/>
              <a:gd name="T23" fmla="*/ 2147483647 h 576"/>
              <a:gd name="T24" fmla="*/ 2147483647 w 708"/>
              <a:gd name="T25" fmla="*/ 2147483647 h 576"/>
              <a:gd name="T26" fmla="*/ 2147483647 w 708"/>
              <a:gd name="T27" fmla="*/ 2147483647 h 576"/>
              <a:gd name="T28" fmla="*/ 2147483647 w 708"/>
              <a:gd name="T29" fmla="*/ 2147483647 h 576"/>
              <a:gd name="T30" fmla="*/ 2147483647 w 708"/>
              <a:gd name="T31" fmla="*/ 2147483647 h 576"/>
              <a:gd name="T32" fmla="*/ 2147483647 w 708"/>
              <a:gd name="T33" fmla="*/ 2147483647 h 576"/>
              <a:gd name="T34" fmla="*/ 2147483647 w 708"/>
              <a:gd name="T35" fmla="*/ 2147483647 h 576"/>
              <a:gd name="T36" fmla="*/ 2147483647 w 708"/>
              <a:gd name="T37" fmla="*/ 2147483647 h 576"/>
              <a:gd name="T38" fmla="*/ 2147483647 w 708"/>
              <a:gd name="T39" fmla="*/ 2147483647 h 576"/>
              <a:gd name="T40" fmla="*/ 2147483647 w 708"/>
              <a:gd name="T41" fmla="*/ 2147483647 h 576"/>
              <a:gd name="T42" fmla="*/ 2147483647 w 708"/>
              <a:gd name="T43" fmla="*/ 2147483647 h 576"/>
              <a:gd name="T44" fmla="*/ 2147483647 w 708"/>
              <a:gd name="T45" fmla="*/ 2147483647 h 576"/>
              <a:gd name="T46" fmla="*/ 2147483647 w 708"/>
              <a:gd name="T47" fmla="*/ 2147483647 h 576"/>
              <a:gd name="T48" fmla="*/ 2147483647 w 708"/>
              <a:gd name="T49" fmla="*/ 2147483647 h 576"/>
              <a:gd name="T50" fmla="*/ 2147483647 w 708"/>
              <a:gd name="T51" fmla="*/ 2147483647 h 576"/>
              <a:gd name="T52" fmla="*/ 2147483647 w 708"/>
              <a:gd name="T53" fmla="*/ 2147483647 h 576"/>
              <a:gd name="T54" fmla="*/ 2147483647 w 708"/>
              <a:gd name="T55" fmla="*/ 2147483647 h 576"/>
              <a:gd name="T56" fmla="*/ 2147483647 w 708"/>
              <a:gd name="T57" fmla="*/ 2147483647 h 576"/>
              <a:gd name="T58" fmla="*/ 2147483647 w 708"/>
              <a:gd name="T59" fmla="*/ 2147483647 h 576"/>
              <a:gd name="T60" fmla="*/ 2147483647 w 708"/>
              <a:gd name="T61" fmla="*/ 2147483647 h 576"/>
              <a:gd name="T62" fmla="*/ 2147483647 w 708"/>
              <a:gd name="T63" fmla="*/ 2147483647 h 576"/>
              <a:gd name="T64" fmla="*/ 2147483647 w 708"/>
              <a:gd name="T65" fmla="*/ 2147483647 h 576"/>
              <a:gd name="T66" fmla="*/ 2147483647 w 708"/>
              <a:gd name="T67" fmla="*/ 2147483647 h 576"/>
              <a:gd name="T68" fmla="*/ 2147483647 w 708"/>
              <a:gd name="T69" fmla="*/ 2147483647 h 576"/>
              <a:gd name="T70" fmla="*/ 2147483647 w 708"/>
              <a:gd name="T71" fmla="*/ 2147483647 h 576"/>
              <a:gd name="T72" fmla="*/ 2147483647 w 708"/>
              <a:gd name="T73" fmla="*/ 2147483647 h 576"/>
              <a:gd name="T74" fmla="*/ 2147483647 w 708"/>
              <a:gd name="T75" fmla="*/ 2147483647 h 576"/>
              <a:gd name="T76" fmla="*/ 2147483647 w 708"/>
              <a:gd name="T77" fmla="*/ 2147483647 h 576"/>
              <a:gd name="T78" fmla="*/ 2147483647 w 708"/>
              <a:gd name="T79" fmla="*/ 2147483647 h 576"/>
              <a:gd name="T80" fmla="*/ 2147483647 w 708"/>
              <a:gd name="T81" fmla="*/ 2147483647 h 576"/>
              <a:gd name="T82" fmla="*/ 2147483647 w 708"/>
              <a:gd name="T83" fmla="*/ 712071955 h 576"/>
              <a:gd name="T84" fmla="*/ 2147483647 w 708"/>
              <a:gd name="T85" fmla="*/ 712071955 h 576"/>
              <a:gd name="T86" fmla="*/ 2147483647 w 708"/>
              <a:gd name="T87" fmla="*/ 0 h 576"/>
              <a:gd name="T88" fmla="*/ 0 w 708"/>
              <a:gd name="T89" fmla="*/ 0 h 57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08"/>
              <a:gd name="T136" fmla="*/ 0 h 576"/>
              <a:gd name="T137" fmla="*/ 708 w 708"/>
              <a:gd name="T138" fmla="*/ 576 h 57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08" h="576">
                <a:moveTo>
                  <a:pt x="0" y="0"/>
                </a:moveTo>
                <a:lnTo>
                  <a:pt x="17" y="40"/>
                </a:lnTo>
                <a:lnTo>
                  <a:pt x="39" y="95"/>
                </a:lnTo>
                <a:lnTo>
                  <a:pt x="54" y="157"/>
                </a:lnTo>
                <a:lnTo>
                  <a:pt x="66" y="227"/>
                </a:lnTo>
                <a:lnTo>
                  <a:pt x="74" y="284"/>
                </a:lnTo>
                <a:lnTo>
                  <a:pt x="69" y="338"/>
                </a:lnTo>
                <a:lnTo>
                  <a:pt x="58" y="399"/>
                </a:lnTo>
                <a:lnTo>
                  <a:pt x="45" y="458"/>
                </a:lnTo>
                <a:lnTo>
                  <a:pt x="28" y="512"/>
                </a:lnTo>
                <a:lnTo>
                  <a:pt x="0" y="572"/>
                </a:lnTo>
                <a:lnTo>
                  <a:pt x="210" y="576"/>
                </a:lnTo>
                <a:lnTo>
                  <a:pt x="297" y="570"/>
                </a:lnTo>
                <a:lnTo>
                  <a:pt x="342" y="567"/>
                </a:lnTo>
                <a:lnTo>
                  <a:pt x="375" y="559"/>
                </a:lnTo>
                <a:lnTo>
                  <a:pt x="409" y="549"/>
                </a:lnTo>
                <a:lnTo>
                  <a:pt x="445" y="533"/>
                </a:lnTo>
                <a:lnTo>
                  <a:pt x="486" y="515"/>
                </a:lnTo>
                <a:lnTo>
                  <a:pt x="526" y="490"/>
                </a:lnTo>
                <a:lnTo>
                  <a:pt x="552" y="470"/>
                </a:lnTo>
                <a:lnTo>
                  <a:pt x="577" y="447"/>
                </a:lnTo>
                <a:lnTo>
                  <a:pt x="604" y="420"/>
                </a:lnTo>
                <a:lnTo>
                  <a:pt x="628" y="398"/>
                </a:lnTo>
                <a:lnTo>
                  <a:pt x="651" y="370"/>
                </a:lnTo>
                <a:lnTo>
                  <a:pt x="680" y="333"/>
                </a:lnTo>
                <a:lnTo>
                  <a:pt x="708" y="286"/>
                </a:lnTo>
                <a:lnTo>
                  <a:pt x="682" y="245"/>
                </a:lnTo>
                <a:lnTo>
                  <a:pt x="658" y="210"/>
                </a:lnTo>
                <a:lnTo>
                  <a:pt x="638" y="185"/>
                </a:lnTo>
                <a:lnTo>
                  <a:pt x="616" y="161"/>
                </a:lnTo>
                <a:lnTo>
                  <a:pt x="592" y="138"/>
                </a:lnTo>
                <a:lnTo>
                  <a:pt x="572" y="120"/>
                </a:lnTo>
                <a:lnTo>
                  <a:pt x="552" y="103"/>
                </a:lnTo>
                <a:lnTo>
                  <a:pt x="528" y="85"/>
                </a:lnTo>
                <a:lnTo>
                  <a:pt x="506" y="72"/>
                </a:lnTo>
                <a:lnTo>
                  <a:pt x="480" y="58"/>
                </a:lnTo>
                <a:lnTo>
                  <a:pt x="451" y="43"/>
                </a:lnTo>
                <a:lnTo>
                  <a:pt x="415" y="29"/>
                </a:lnTo>
                <a:lnTo>
                  <a:pt x="385" y="20"/>
                </a:lnTo>
                <a:lnTo>
                  <a:pt x="350" y="11"/>
                </a:lnTo>
                <a:lnTo>
                  <a:pt x="313" y="5"/>
                </a:lnTo>
                <a:lnTo>
                  <a:pt x="278" y="1"/>
                </a:lnTo>
                <a:lnTo>
                  <a:pt x="253" y="1"/>
                </a:lnTo>
                <a:lnTo>
                  <a:pt x="227" y="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2" name="AutoShape 9"/>
          <p:cNvSpPr>
            <a:spLocks noChangeAspect="1" noChangeArrowheads="1"/>
          </p:cNvSpPr>
          <p:nvPr/>
        </p:nvSpPr>
        <p:spPr bwMode="auto">
          <a:xfrm flipH="1">
            <a:off x="844550" y="2028825"/>
            <a:ext cx="631825" cy="514350"/>
          </a:xfrm>
          <a:prstGeom prst="flowChartDe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3200" u="sng" baseline="-25000"/>
          </a:p>
        </p:txBody>
      </p:sp>
      <p:grpSp>
        <p:nvGrpSpPr>
          <p:cNvPr id="52233" name="Group 10"/>
          <p:cNvGrpSpPr>
            <a:grpSpLocks noChangeAspect="1"/>
          </p:cNvGrpSpPr>
          <p:nvPr/>
        </p:nvGrpSpPr>
        <p:grpSpPr bwMode="auto">
          <a:xfrm rot="5400000">
            <a:off x="1493838" y="2652713"/>
            <a:ext cx="693737" cy="515937"/>
            <a:chOff x="750" y="2323"/>
            <a:chExt cx="774" cy="576"/>
          </a:xfrm>
        </p:grpSpPr>
        <p:sp>
          <p:nvSpPr>
            <p:cNvPr id="52276" name="Freeform 11"/>
            <p:cNvSpPr>
              <a:spLocks noChangeAspect="1"/>
            </p:cNvSpPr>
            <p:nvPr/>
          </p:nvSpPr>
          <p:spPr bwMode="auto">
            <a:xfrm>
              <a:off x="816" y="2323"/>
              <a:ext cx="708" cy="576"/>
            </a:xfrm>
            <a:custGeom>
              <a:avLst/>
              <a:gdLst>
                <a:gd name="T0" fmla="*/ 0 w 708"/>
                <a:gd name="T1" fmla="*/ 0 h 576"/>
                <a:gd name="T2" fmla="*/ 17 w 708"/>
                <a:gd name="T3" fmla="*/ 40 h 576"/>
                <a:gd name="T4" fmla="*/ 39 w 708"/>
                <a:gd name="T5" fmla="*/ 95 h 576"/>
                <a:gd name="T6" fmla="*/ 54 w 708"/>
                <a:gd name="T7" fmla="*/ 157 h 576"/>
                <a:gd name="T8" fmla="*/ 66 w 708"/>
                <a:gd name="T9" fmla="*/ 227 h 576"/>
                <a:gd name="T10" fmla="*/ 74 w 708"/>
                <a:gd name="T11" fmla="*/ 284 h 576"/>
                <a:gd name="T12" fmla="*/ 69 w 708"/>
                <a:gd name="T13" fmla="*/ 338 h 576"/>
                <a:gd name="T14" fmla="*/ 58 w 708"/>
                <a:gd name="T15" fmla="*/ 399 h 576"/>
                <a:gd name="T16" fmla="*/ 45 w 708"/>
                <a:gd name="T17" fmla="*/ 458 h 576"/>
                <a:gd name="T18" fmla="*/ 28 w 708"/>
                <a:gd name="T19" fmla="*/ 512 h 576"/>
                <a:gd name="T20" fmla="*/ 0 w 708"/>
                <a:gd name="T21" fmla="*/ 572 h 576"/>
                <a:gd name="T22" fmla="*/ 210 w 708"/>
                <a:gd name="T23" fmla="*/ 576 h 576"/>
                <a:gd name="T24" fmla="*/ 297 w 708"/>
                <a:gd name="T25" fmla="*/ 570 h 576"/>
                <a:gd name="T26" fmla="*/ 342 w 708"/>
                <a:gd name="T27" fmla="*/ 567 h 576"/>
                <a:gd name="T28" fmla="*/ 375 w 708"/>
                <a:gd name="T29" fmla="*/ 559 h 576"/>
                <a:gd name="T30" fmla="*/ 409 w 708"/>
                <a:gd name="T31" fmla="*/ 549 h 576"/>
                <a:gd name="T32" fmla="*/ 445 w 708"/>
                <a:gd name="T33" fmla="*/ 533 h 576"/>
                <a:gd name="T34" fmla="*/ 486 w 708"/>
                <a:gd name="T35" fmla="*/ 515 h 576"/>
                <a:gd name="T36" fmla="*/ 526 w 708"/>
                <a:gd name="T37" fmla="*/ 490 h 576"/>
                <a:gd name="T38" fmla="*/ 552 w 708"/>
                <a:gd name="T39" fmla="*/ 470 h 576"/>
                <a:gd name="T40" fmla="*/ 577 w 708"/>
                <a:gd name="T41" fmla="*/ 447 h 576"/>
                <a:gd name="T42" fmla="*/ 604 w 708"/>
                <a:gd name="T43" fmla="*/ 420 h 576"/>
                <a:gd name="T44" fmla="*/ 628 w 708"/>
                <a:gd name="T45" fmla="*/ 398 h 576"/>
                <a:gd name="T46" fmla="*/ 651 w 708"/>
                <a:gd name="T47" fmla="*/ 370 h 576"/>
                <a:gd name="T48" fmla="*/ 680 w 708"/>
                <a:gd name="T49" fmla="*/ 333 h 576"/>
                <a:gd name="T50" fmla="*/ 708 w 708"/>
                <a:gd name="T51" fmla="*/ 286 h 576"/>
                <a:gd name="T52" fmla="*/ 682 w 708"/>
                <a:gd name="T53" fmla="*/ 245 h 576"/>
                <a:gd name="T54" fmla="*/ 658 w 708"/>
                <a:gd name="T55" fmla="*/ 210 h 576"/>
                <a:gd name="T56" fmla="*/ 638 w 708"/>
                <a:gd name="T57" fmla="*/ 185 h 576"/>
                <a:gd name="T58" fmla="*/ 616 w 708"/>
                <a:gd name="T59" fmla="*/ 161 h 576"/>
                <a:gd name="T60" fmla="*/ 592 w 708"/>
                <a:gd name="T61" fmla="*/ 138 h 576"/>
                <a:gd name="T62" fmla="*/ 572 w 708"/>
                <a:gd name="T63" fmla="*/ 120 h 576"/>
                <a:gd name="T64" fmla="*/ 552 w 708"/>
                <a:gd name="T65" fmla="*/ 103 h 576"/>
                <a:gd name="T66" fmla="*/ 528 w 708"/>
                <a:gd name="T67" fmla="*/ 85 h 576"/>
                <a:gd name="T68" fmla="*/ 506 w 708"/>
                <a:gd name="T69" fmla="*/ 72 h 576"/>
                <a:gd name="T70" fmla="*/ 480 w 708"/>
                <a:gd name="T71" fmla="*/ 58 h 576"/>
                <a:gd name="T72" fmla="*/ 451 w 708"/>
                <a:gd name="T73" fmla="*/ 43 h 576"/>
                <a:gd name="T74" fmla="*/ 415 w 708"/>
                <a:gd name="T75" fmla="*/ 29 h 576"/>
                <a:gd name="T76" fmla="*/ 385 w 708"/>
                <a:gd name="T77" fmla="*/ 20 h 576"/>
                <a:gd name="T78" fmla="*/ 350 w 708"/>
                <a:gd name="T79" fmla="*/ 11 h 576"/>
                <a:gd name="T80" fmla="*/ 313 w 708"/>
                <a:gd name="T81" fmla="*/ 5 h 576"/>
                <a:gd name="T82" fmla="*/ 278 w 708"/>
                <a:gd name="T83" fmla="*/ 1 h 576"/>
                <a:gd name="T84" fmla="*/ 253 w 708"/>
                <a:gd name="T85" fmla="*/ 1 h 576"/>
                <a:gd name="T86" fmla="*/ 227 w 708"/>
                <a:gd name="T87" fmla="*/ 0 h 576"/>
                <a:gd name="T88" fmla="*/ 0 w 708"/>
                <a:gd name="T89" fmla="*/ 0 h 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08"/>
                <a:gd name="T136" fmla="*/ 0 h 576"/>
                <a:gd name="T137" fmla="*/ 708 w 708"/>
                <a:gd name="T138" fmla="*/ 576 h 5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08" h="576">
                  <a:moveTo>
                    <a:pt x="0" y="0"/>
                  </a:moveTo>
                  <a:lnTo>
                    <a:pt x="17" y="40"/>
                  </a:lnTo>
                  <a:lnTo>
                    <a:pt x="39" y="95"/>
                  </a:lnTo>
                  <a:lnTo>
                    <a:pt x="54" y="157"/>
                  </a:lnTo>
                  <a:lnTo>
                    <a:pt x="66" y="227"/>
                  </a:lnTo>
                  <a:lnTo>
                    <a:pt x="74" y="284"/>
                  </a:lnTo>
                  <a:lnTo>
                    <a:pt x="69" y="338"/>
                  </a:lnTo>
                  <a:lnTo>
                    <a:pt x="58" y="399"/>
                  </a:lnTo>
                  <a:lnTo>
                    <a:pt x="45" y="458"/>
                  </a:lnTo>
                  <a:lnTo>
                    <a:pt x="28" y="512"/>
                  </a:lnTo>
                  <a:lnTo>
                    <a:pt x="0" y="572"/>
                  </a:lnTo>
                  <a:lnTo>
                    <a:pt x="210" y="576"/>
                  </a:lnTo>
                  <a:lnTo>
                    <a:pt x="297" y="570"/>
                  </a:lnTo>
                  <a:lnTo>
                    <a:pt x="342" y="567"/>
                  </a:lnTo>
                  <a:lnTo>
                    <a:pt x="375" y="559"/>
                  </a:lnTo>
                  <a:lnTo>
                    <a:pt x="409" y="549"/>
                  </a:lnTo>
                  <a:lnTo>
                    <a:pt x="445" y="533"/>
                  </a:lnTo>
                  <a:lnTo>
                    <a:pt x="486" y="515"/>
                  </a:lnTo>
                  <a:lnTo>
                    <a:pt x="526" y="490"/>
                  </a:lnTo>
                  <a:lnTo>
                    <a:pt x="552" y="470"/>
                  </a:lnTo>
                  <a:lnTo>
                    <a:pt x="577" y="447"/>
                  </a:lnTo>
                  <a:lnTo>
                    <a:pt x="604" y="420"/>
                  </a:lnTo>
                  <a:lnTo>
                    <a:pt x="628" y="398"/>
                  </a:lnTo>
                  <a:lnTo>
                    <a:pt x="651" y="370"/>
                  </a:lnTo>
                  <a:lnTo>
                    <a:pt x="680" y="333"/>
                  </a:lnTo>
                  <a:lnTo>
                    <a:pt x="708" y="286"/>
                  </a:lnTo>
                  <a:lnTo>
                    <a:pt x="682" y="245"/>
                  </a:lnTo>
                  <a:lnTo>
                    <a:pt x="658" y="210"/>
                  </a:lnTo>
                  <a:lnTo>
                    <a:pt x="638" y="185"/>
                  </a:lnTo>
                  <a:lnTo>
                    <a:pt x="616" y="161"/>
                  </a:lnTo>
                  <a:lnTo>
                    <a:pt x="592" y="138"/>
                  </a:lnTo>
                  <a:lnTo>
                    <a:pt x="572" y="120"/>
                  </a:lnTo>
                  <a:lnTo>
                    <a:pt x="552" y="103"/>
                  </a:lnTo>
                  <a:lnTo>
                    <a:pt x="528" y="85"/>
                  </a:lnTo>
                  <a:lnTo>
                    <a:pt x="506" y="72"/>
                  </a:lnTo>
                  <a:lnTo>
                    <a:pt x="480" y="58"/>
                  </a:lnTo>
                  <a:lnTo>
                    <a:pt x="451" y="43"/>
                  </a:lnTo>
                  <a:lnTo>
                    <a:pt x="415" y="29"/>
                  </a:lnTo>
                  <a:lnTo>
                    <a:pt x="385" y="20"/>
                  </a:lnTo>
                  <a:lnTo>
                    <a:pt x="350" y="11"/>
                  </a:lnTo>
                  <a:lnTo>
                    <a:pt x="313" y="5"/>
                  </a:lnTo>
                  <a:lnTo>
                    <a:pt x="278" y="1"/>
                  </a:lnTo>
                  <a:lnTo>
                    <a:pt x="253" y="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77" name="Freeform 12"/>
            <p:cNvSpPr>
              <a:spLocks noChangeAspect="1"/>
            </p:cNvSpPr>
            <p:nvPr/>
          </p:nvSpPr>
          <p:spPr bwMode="auto">
            <a:xfrm>
              <a:off x="750" y="2326"/>
              <a:ext cx="76" cy="573"/>
            </a:xfrm>
            <a:custGeom>
              <a:avLst/>
              <a:gdLst>
                <a:gd name="T0" fmla="*/ 3 w 76"/>
                <a:gd name="T1" fmla="*/ 0 h 573"/>
                <a:gd name="T2" fmla="*/ 30 w 76"/>
                <a:gd name="T3" fmla="*/ 71 h 573"/>
                <a:gd name="T4" fmla="*/ 48 w 76"/>
                <a:gd name="T5" fmla="*/ 135 h 573"/>
                <a:gd name="T6" fmla="*/ 62 w 76"/>
                <a:gd name="T7" fmla="*/ 194 h 573"/>
                <a:gd name="T8" fmla="*/ 75 w 76"/>
                <a:gd name="T9" fmla="*/ 279 h 573"/>
                <a:gd name="T10" fmla="*/ 66 w 76"/>
                <a:gd name="T11" fmla="*/ 354 h 573"/>
                <a:gd name="T12" fmla="*/ 54 w 76"/>
                <a:gd name="T13" fmla="*/ 411 h 573"/>
                <a:gd name="T14" fmla="*/ 35 w 76"/>
                <a:gd name="T15" fmla="*/ 488 h 573"/>
                <a:gd name="T16" fmla="*/ 0 w 76"/>
                <a:gd name="T17" fmla="*/ 573 h 5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"/>
                <a:gd name="T28" fmla="*/ 0 h 573"/>
                <a:gd name="T29" fmla="*/ 76 w 76"/>
                <a:gd name="T30" fmla="*/ 573 h 5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" h="573">
                  <a:moveTo>
                    <a:pt x="3" y="0"/>
                  </a:moveTo>
                  <a:cubicBezTo>
                    <a:pt x="7" y="12"/>
                    <a:pt x="23" y="49"/>
                    <a:pt x="30" y="71"/>
                  </a:cubicBezTo>
                  <a:cubicBezTo>
                    <a:pt x="37" y="93"/>
                    <a:pt x="43" y="115"/>
                    <a:pt x="48" y="135"/>
                  </a:cubicBezTo>
                  <a:cubicBezTo>
                    <a:pt x="53" y="155"/>
                    <a:pt x="58" y="170"/>
                    <a:pt x="62" y="194"/>
                  </a:cubicBezTo>
                  <a:cubicBezTo>
                    <a:pt x="66" y="218"/>
                    <a:pt x="74" y="252"/>
                    <a:pt x="75" y="279"/>
                  </a:cubicBezTo>
                  <a:cubicBezTo>
                    <a:pt x="76" y="306"/>
                    <a:pt x="69" y="332"/>
                    <a:pt x="66" y="354"/>
                  </a:cubicBezTo>
                  <a:cubicBezTo>
                    <a:pt x="63" y="376"/>
                    <a:pt x="59" y="389"/>
                    <a:pt x="54" y="411"/>
                  </a:cubicBezTo>
                  <a:cubicBezTo>
                    <a:pt x="49" y="433"/>
                    <a:pt x="44" y="461"/>
                    <a:pt x="35" y="488"/>
                  </a:cubicBezTo>
                  <a:cubicBezTo>
                    <a:pt x="26" y="515"/>
                    <a:pt x="7" y="555"/>
                    <a:pt x="0" y="573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234" name="Line 13"/>
          <p:cNvSpPr>
            <a:spLocks noChangeAspect="1" noChangeShapeType="1"/>
          </p:cNvSpPr>
          <p:nvPr/>
        </p:nvSpPr>
        <p:spPr bwMode="auto">
          <a:xfrm>
            <a:off x="563563" y="4603750"/>
            <a:ext cx="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5" name="Line 14"/>
          <p:cNvSpPr>
            <a:spLocks noChangeAspect="1" noChangeShapeType="1"/>
          </p:cNvSpPr>
          <p:nvPr/>
        </p:nvSpPr>
        <p:spPr bwMode="auto">
          <a:xfrm>
            <a:off x="1992313" y="4594225"/>
            <a:ext cx="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6" name="Line 15"/>
          <p:cNvSpPr>
            <a:spLocks noChangeAspect="1" noChangeShapeType="1"/>
          </p:cNvSpPr>
          <p:nvPr/>
        </p:nvSpPr>
        <p:spPr bwMode="auto">
          <a:xfrm>
            <a:off x="1839913" y="3259138"/>
            <a:ext cx="0" cy="735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7" name="Line 16"/>
          <p:cNvSpPr>
            <a:spLocks noChangeAspect="1" noChangeShapeType="1"/>
          </p:cNvSpPr>
          <p:nvPr/>
        </p:nvSpPr>
        <p:spPr bwMode="auto">
          <a:xfrm>
            <a:off x="2116138" y="3678238"/>
            <a:ext cx="0" cy="344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8" name="Line 17"/>
          <p:cNvSpPr>
            <a:spLocks noChangeAspect="1" noChangeShapeType="1"/>
          </p:cNvSpPr>
          <p:nvPr/>
        </p:nvSpPr>
        <p:spPr bwMode="auto">
          <a:xfrm>
            <a:off x="1487488" y="3687763"/>
            <a:ext cx="973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9" name="Line 18"/>
          <p:cNvSpPr>
            <a:spLocks noChangeAspect="1" noChangeShapeType="1"/>
          </p:cNvSpPr>
          <p:nvPr/>
        </p:nvSpPr>
        <p:spPr bwMode="auto">
          <a:xfrm>
            <a:off x="1477963" y="3402013"/>
            <a:ext cx="361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0" name="Line 19"/>
          <p:cNvSpPr>
            <a:spLocks noChangeAspect="1" noChangeShapeType="1"/>
          </p:cNvSpPr>
          <p:nvPr/>
        </p:nvSpPr>
        <p:spPr bwMode="auto">
          <a:xfrm flipV="1">
            <a:off x="687388" y="3544888"/>
            <a:ext cx="0" cy="458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1" name="Line 20"/>
          <p:cNvSpPr>
            <a:spLocks noChangeAspect="1" noChangeShapeType="1"/>
          </p:cNvSpPr>
          <p:nvPr/>
        </p:nvSpPr>
        <p:spPr bwMode="auto">
          <a:xfrm flipV="1">
            <a:off x="420688" y="2278063"/>
            <a:ext cx="0" cy="1725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2" name="Line 21"/>
          <p:cNvSpPr>
            <a:spLocks noChangeAspect="1" noChangeShapeType="1"/>
          </p:cNvSpPr>
          <p:nvPr/>
        </p:nvSpPr>
        <p:spPr bwMode="auto">
          <a:xfrm>
            <a:off x="420688" y="2278063"/>
            <a:ext cx="41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3" name="Line 22"/>
          <p:cNvSpPr>
            <a:spLocks noChangeAspect="1" noChangeShapeType="1"/>
          </p:cNvSpPr>
          <p:nvPr/>
        </p:nvSpPr>
        <p:spPr bwMode="auto">
          <a:xfrm flipH="1">
            <a:off x="677863" y="3535363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4" name="Line 23"/>
          <p:cNvSpPr>
            <a:spLocks noChangeAspect="1" noChangeShapeType="1"/>
          </p:cNvSpPr>
          <p:nvPr/>
        </p:nvSpPr>
        <p:spPr bwMode="auto">
          <a:xfrm flipV="1">
            <a:off x="1697038" y="1819275"/>
            <a:ext cx="0" cy="849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5" name="Line 24"/>
          <p:cNvSpPr>
            <a:spLocks noChangeAspect="1" noChangeShapeType="1"/>
          </p:cNvSpPr>
          <p:nvPr/>
        </p:nvSpPr>
        <p:spPr bwMode="auto">
          <a:xfrm flipV="1">
            <a:off x="1982788" y="1819275"/>
            <a:ext cx="0" cy="830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6" name="Line 25"/>
          <p:cNvSpPr>
            <a:spLocks noChangeAspect="1" noChangeShapeType="1"/>
          </p:cNvSpPr>
          <p:nvPr/>
        </p:nvSpPr>
        <p:spPr bwMode="auto">
          <a:xfrm>
            <a:off x="1468438" y="21240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7" name="Line 26"/>
          <p:cNvSpPr>
            <a:spLocks noChangeAspect="1" noChangeShapeType="1"/>
          </p:cNvSpPr>
          <p:nvPr/>
        </p:nvSpPr>
        <p:spPr bwMode="auto">
          <a:xfrm>
            <a:off x="1468438" y="2420938"/>
            <a:ext cx="514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8" name="Text Box 27"/>
          <p:cNvSpPr txBox="1">
            <a:spLocks noChangeAspect="1" noChangeArrowheads="1"/>
          </p:cNvSpPr>
          <p:nvPr/>
        </p:nvSpPr>
        <p:spPr bwMode="auto">
          <a:xfrm>
            <a:off x="1450975" y="1357313"/>
            <a:ext cx="614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A</a:t>
            </a:r>
            <a:r>
              <a:rPr lang="en-US" sz="2800" baseline="-25000"/>
              <a:t>3</a:t>
            </a:r>
          </a:p>
        </p:txBody>
      </p:sp>
      <p:sp>
        <p:nvSpPr>
          <p:cNvPr id="52249" name="Text Box 28"/>
          <p:cNvSpPr txBox="1">
            <a:spLocks noChangeAspect="1" noChangeArrowheads="1"/>
          </p:cNvSpPr>
          <p:nvPr/>
        </p:nvSpPr>
        <p:spPr bwMode="auto">
          <a:xfrm>
            <a:off x="1809750" y="1357313"/>
            <a:ext cx="5889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B</a:t>
            </a:r>
            <a:r>
              <a:rPr lang="en-US" sz="2800" baseline="-25000"/>
              <a:t>3</a:t>
            </a:r>
          </a:p>
        </p:txBody>
      </p:sp>
      <p:sp>
        <p:nvSpPr>
          <p:cNvPr id="52250" name="Text Box 29"/>
          <p:cNvSpPr txBox="1">
            <a:spLocks noChangeAspect="1" noChangeArrowheads="1"/>
          </p:cNvSpPr>
          <p:nvPr/>
        </p:nvSpPr>
        <p:spPr bwMode="auto">
          <a:xfrm>
            <a:off x="2447925" y="3473450"/>
            <a:ext cx="563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C</a:t>
            </a:r>
            <a:r>
              <a:rPr lang="en-US" sz="2800" baseline="-25000"/>
              <a:t>3</a:t>
            </a:r>
          </a:p>
        </p:txBody>
      </p:sp>
      <p:sp>
        <p:nvSpPr>
          <p:cNvPr id="52251" name="Text Box 30"/>
          <p:cNvSpPr txBox="1">
            <a:spLocks noChangeAspect="1" noChangeArrowheads="1"/>
          </p:cNvSpPr>
          <p:nvPr/>
        </p:nvSpPr>
        <p:spPr bwMode="auto">
          <a:xfrm>
            <a:off x="246063" y="4856163"/>
            <a:ext cx="7445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C</a:t>
            </a:r>
            <a:r>
              <a:rPr lang="en-US" sz="2800" baseline="-25000"/>
              <a:t>4</a:t>
            </a:r>
          </a:p>
        </p:txBody>
      </p:sp>
      <p:sp>
        <p:nvSpPr>
          <p:cNvPr id="52252" name="Text Box 31"/>
          <p:cNvSpPr txBox="1">
            <a:spLocks noChangeAspect="1" noChangeArrowheads="1"/>
          </p:cNvSpPr>
          <p:nvPr/>
        </p:nvSpPr>
        <p:spPr bwMode="auto">
          <a:xfrm>
            <a:off x="182563" y="1706563"/>
            <a:ext cx="588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6600CC"/>
                </a:solidFill>
              </a:rPr>
              <a:t>G</a:t>
            </a:r>
            <a:r>
              <a:rPr lang="en-US" sz="2800" baseline="-25000">
                <a:solidFill>
                  <a:srgbClr val="6600CC"/>
                </a:solidFill>
              </a:rPr>
              <a:t>3</a:t>
            </a:r>
          </a:p>
        </p:txBody>
      </p:sp>
      <p:sp>
        <p:nvSpPr>
          <p:cNvPr id="52253" name="Text Box 32"/>
          <p:cNvSpPr txBox="1">
            <a:spLocks noChangeAspect="1" noChangeArrowheads="1"/>
          </p:cNvSpPr>
          <p:nvPr/>
        </p:nvSpPr>
        <p:spPr bwMode="auto">
          <a:xfrm>
            <a:off x="1876425" y="3159125"/>
            <a:ext cx="542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008000"/>
                </a:solidFill>
              </a:rPr>
              <a:t>P</a:t>
            </a:r>
            <a:r>
              <a:rPr lang="en-US" sz="2800" baseline="-25000">
                <a:solidFill>
                  <a:srgbClr val="008000"/>
                </a:solidFill>
              </a:rPr>
              <a:t>3</a:t>
            </a:r>
          </a:p>
        </p:txBody>
      </p:sp>
      <p:sp>
        <p:nvSpPr>
          <p:cNvPr id="52254" name="Freeform 33"/>
          <p:cNvSpPr>
            <a:spLocks noChangeAspect="1"/>
          </p:cNvSpPr>
          <p:nvPr/>
        </p:nvSpPr>
        <p:spPr bwMode="auto">
          <a:xfrm>
            <a:off x="1662113" y="2093913"/>
            <a:ext cx="65087" cy="57150"/>
          </a:xfrm>
          <a:custGeom>
            <a:avLst/>
            <a:gdLst>
              <a:gd name="T0" fmla="*/ 2147483647 w 95"/>
              <a:gd name="T1" fmla="*/ 2147483647 h 94"/>
              <a:gd name="T2" fmla="*/ 2147483647 w 95"/>
              <a:gd name="T3" fmla="*/ 2147483647 h 94"/>
              <a:gd name="T4" fmla="*/ 2147483647 w 95"/>
              <a:gd name="T5" fmla="*/ 2147483647 h 94"/>
              <a:gd name="T6" fmla="*/ 2147483647 w 95"/>
              <a:gd name="T7" fmla="*/ 2147483647 h 94"/>
              <a:gd name="T8" fmla="*/ 2147483647 w 95"/>
              <a:gd name="T9" fmla="*/ 2147483647 h 94"/>
              <a:gd name="T10" fmla="*/ 2147483647 w 95"/>
              <a:gd name="T11" fmla="*/ 2147483647 h 94"/>
              <a:gd name="T12" fmla="*/ 2147483647 w 95"/>
              <a:gd name="T13" fmla="*/ 2147483647 h 94"/>
              <a:gd name="T14" fmla="*/ 2147483647 w 95"/>
              <a:gd name="T15" fmla="*/ 2147483647 h 94"/>
              <a:gd name="T16" fmla="*/ 2147483647 w 95"/>
              <a:gd name="T17" fmla="*/ 2147483647 h 94"/>
              <a:gd name="T18" fmla="*/ 2147483647 w 95"/>
              <a:gd name="T19" fmla="*/ 2147483647 h 94"/>
              <a:gd name="T20" fmla="*/ 2147483647 w 95"/>
              <a:gd name="T21" fmla="*/ 2147483647 h 94"/>
              <a:gd name="T22" fmla="*/ 1929695330 w 95"/>
              <a:gd name="T23" fmla="*/ 2147483647 h 94"/>
              <a:gd name="T24" fmla="*/ 643075283 w 95"/>
              <a:gd name="T25" fmla="*/ 2147483647 h 94"/>
              <a:gd name="T26" fmla="*/ 0 w 95"/>
              <a:gd name="T27" fmla="*/ 2147483647 h 94"/>
              <a:gd name="T28" fmla="*/ 643075283 w 95"/>
              <a:gd name="T29" fmla="*/ 2147483647 h 94"/>
              <a:gd name="T30" fmla="*/ 1929695330 w 95"/>
              <a:gd name="T31" fmla="*/ 2147483647 h 94"/>
              <a:gd name="T32" fmla="*/ 2147483647 w 95"/>
              <a:gd name="T33" fmla="*/ 2147483647 h 94"/>
              <a:gd name="T34" fmla="*/ 2147483647 w 95"/>
              <a:gd name="T35" fmla="*/ 1797919569 h 94"/>
              <a:gd name="T36" fmla="*/ 2147483647 w 95"/>
              <a:gd name="T37" fmla="*/ 674219914 h 94"/>
              <a:gd name="T38" fmla="*/ 2147483647 w 95"/>
              <a:gd name="T39" fmla="*/ 0 h 94"/>
              <a:gd name="T40" fmla="*/ 2147483647 w 95"/>
              <a:gd name="T41" fmla="*/ 0 h 94"/>
              <a:gd name="T42" fmla="*/ 2147483647 w 95"/>
              <a:gd name="T43" fmla="*/ 674219914 h 94"/>
              <a:gd name="T44" fmla="*/ 2147483647 w 95"/>
              <a:gd name="T45" fmla="*/ 1797919569 h 94"/>
              <a:gd name="T46" fmla="*/ 2147483647 w 95"/>
              <a:gd name="T47" fmla="*/ 2147483647 h 94"/>
              <a:gd name="T48" fmla="*/ 2147483647 w 95"/>
              <a:gd name="T49" fmla="*/ 2147483647 h 94"/>
              <a:gd name="T50" fmla="*/ 2147483647 w 95"/>
              <a:gd name="T51" fmla="*/ 2147483647 h 94"/>
              <a:gd name="T52" fmla="*/ 2147483647 w 95"/>
              <a:gd name="T53" fmla="*/ 2147483647 h 94"/>
              <a:gd name="T54" fmla="*/ 2147483647 w 95"/>
              <a:gd name="T55" fmla="*/ 2147483647 h 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5"/>
              <a:gd name="T85" fmla="*/ 0 h 94"/>
              <a:gd name="T86" fmla="*/ 95 w 95"/>
              <a:gd name="T87" fmla="*/ 94 h 9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5" h="94">
                <a:moveTo>
                  <a:pt x="95" y="47"/>
                </a:moveTo>
                <a:lnTo>
                  <a:pt x="94" y="58"/>
                </a:lnTo>
                <a:lnTo>
                  <a:pt x="89" y="69"/>
                </a:lnTo>
                <a:lnTo>
                  <a:pt x="82" y="78"/>
                </a:lnTo>
                <a:lnTo>
                  <a:pt x="74" y="85"/>
                </a:lnTo>
                <a:lnTo>
                  <a:pt x="64" y="91"/>
                </a:lnTo>
                <a:lnTo>
                  <a:pt x="53" y="94"/>
                </a:lnTo>
                <a:lnTo>
                  <a:pt x="42" y="94"/>
                </a:lnTo>
                <a:lnTo>
                  <a:pt x="31" y="91"/>
                </a:lnTo>
                <a:lnTo>
                  <a:pt x="21" y="85"/>
                </a:lnTo>
                <a:lnTo>
                  <a:pt x="13" y="78"/>
                </a:lnTo>
                <a:lnTo>
                  <a:pt x="6" y="69"/>
                </a:lnTo>
                <a:lnTo>
                  <a:pt x="2" y="58"/>
                </a:lnTo>
                <a:lnTo>
                  <a:pt x="0" y="47"/>
                </a:lnTo>
                <a:lnTo>
                  <a:pt x="2" y="36"/>
                </a:lnTo>
                <a:lnTo>
                  <a:pt x="6" y="25"/>
                </a:lnTo>
                <a:lnTo>
                  <a:pt x="13" y="15"/>
                </a:lnTo>
                <a:lnTo>
                  <a:pt x="21" y="8"/>
                </a:lnTo>
                <a:lnTo>
                  <a:pt x="31" y="3"/>
                </a:lnTo>
                <a:lnTo>
                  <a:pt x="42" y="0"/>
                </a:lnTo>
                <a:lnTo>
                  <a:pt x="53" y="0"/>
                </a:lnTo>
                <a:lnTo>
                  <a:pt x="64" y="3"/>
                </a:lnTo>
                <a:lnTo>
                  <a:pt x="74" y="8"/>
                </a:lnTo>
                <a:lnTo>
                  <a:pt x="82" y="15"/>
                </a:lnTo>
                <a:lnTo>
                  <a:pt x="89" y="25"/>
                </a:lnTo>
                <a:lnTo>
                  <a:pt x="94" y="36"/>
                </a:lnTo>
                <a:lnTo>
                  <a:pt x="95" y="47"/>
                </a:lnTo>
                <a:close/>
              </a:path>
            </a:pathLst>
          </a:custGeom>
          <a:solidFill>
            <a:srgbClr val="000000"/>
          </a:solidFill>
          <a:ln w="444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5" name="Freeform 34"/>
          <p:cNvSpPr>
            <a:spLocks noChangeAspect="1"/>
          </p:cNvSpPr>
          <p:nvPr/>
        </p:nvSpPr>
        <p:spPr bwMode="auto">
          <a:xfrm>
            <a:off x="1949450" y="2398713"/>
            <a:ext cx="63500" cy="57150"/>
          </a:xfrm>
          <a:custGeom>
            <a:avLst/>
            <a:gdLst>
              <a:gd name="T0" fmla="*/ 2147483647 w 95"/>
              <a:gd name="T1" fmla="*/ 2147483647 h 94"/>
              <a:gd name="T2" fmla="*/ 2147483647 w 95"/>
              <a:gd name="T3" fmla="*/ 2147483647 h 94"/>
              <a:gd name="T4" fmla="*/ 2147483647 w 95"/>
              <a:gd name="T5" fmla="*/ 2147483647 h 94"/>
              <a:gd name="T6" fmla="*/ 2147483647 w 95"/>
              <a:gd name="T7" fmla="*/ 2147483647 h 94"/>
              <a:gd name="T8" fmla="*/ 2147483647 w 95"/>
              <a:gd name="T9" fmla="*/ 2147483647 h 94"/>
              <a:gd name="T10" fmla="*/ 2147483647 w 95"/>
              <a:gd name="T11" fmla="*/ 2147483647 h 94"/>
              <a:gd name="T12" fmla="*/ 2147483647 w 95"/>
              <a:gd name="T13" fmla="*/ 2147483647 h 94"/>
              <a:gd name="T14" fmla="*/ 2147483647 w 95"/>
              <a:gd name="T15" fmla="*/ 2147483647 h 94"/>
              <a:gd name="T16" fmla="*/ 2147483647 w 95"/>
              <a:gd name="T17" fmla="*/ 2147483647 h 94"/>
              <a:gd name="T18" fmla="*/ 2147483647 w 95"/>
              <a:gd name="T19" fmla="*/ 2147483647 h 94"/>
              <a:gd name="T20" fmla="*/ 2147483647 w 95"/>
              <a:gd name="T21" fmla="*/ 2147483647 h 94"/>
              <a:gd name="T22" fmla="*/ 1792060998 w 95"/>
              <a:gd name="T23" fmla="*/ 2147483647 h 94"/>
              <a:gd name="T24" fmla="*/ 597353833 w 95"/>
              <a:gd name="T25" fmla="*/ 2147483647 h 94"/>
              <a:gd name="T26" fmla="*/ 0 w 95"/>
              <a:gd name="T27" fmla="*/ 2147483647 h 94"/>
              <a:gd name="T28" fmla="*/ 597353833 w 95"/>
              <a:gd name="T29" fmla="*/ 2147483647 h 94"/>
              <a:gd name="T30" fmla="*/ 1792060998 w 95"/>
              <a:gd name="T31" fmla="*/ 2147483647 h 94"/>
              <a:gd name="T32" fmla="*/ 2147483647 w 95"/>
              <a:gd name="T33" fmla="*/ 2147483647 h 94"/>
              <a:gd name="T34" fmla="*/ 2147483647 w 95"/>
              <a:gd name="T35" fmla="*/ 1797919569 h 94"/>
              <a:gd name="T36" fmla="*/ 2147483647 w 95"/>
              <a:gd name="T37" fmla="*/ 674219914 h 94"/>
              <a:gd name="T38" fmla="*/ 2147483647 w 95"/>
              <a:gd name="T39" fmla="*/ 0 h 94"/>
              <a:gd name="T40" fmla="*/ 2147483647 w 95"/>
              <a:gd name="T41" fmla="*/ 0 h 94"/>
              <a:gd name="T42" fmla="*/ 2147483647 w 95"/>
              <a:gd name="T43" fmla="*/ 674219914 h 94"/>
              <a:gd name="T44" fmla="*/ 2147483647 w 95"/>
              <a:gd name="T45" fmla="*/ 1797919569 h 94"/>
              <a:gd name="T46" fmla="*/ 2147483647 w 95"/>
              <a:gd name="T47" fmla="*/ 2147483647 h 94"/>
              <a:gd name="T48" fmla="*/ 2147483647 w 95"/>
              <a:gd name="T49" fmla="*/ 2147483647 h 94"/>
              <a:gd name="T50" fmla="*/ 2147483647 w 95"/>
              <a:gd name="T51" fmla="*/ 2147483647 h 94"/>
              <a:gd name="T52" fmla="*/ 2147483647 w 95"/>
              <a:gd name="T53" fmla="*/ 2147483647 h 94"/>
              <a:gd name="T54" fmla="*/ 2147483647 w 95"/>
              <a:gd name="T55" fmla="*/ 2147483647 h 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5"/>
              <a:gd name="T85" fmla="*/ 0 h 94"/>
              <a:gd name="T86" fmla="*/ 95 w 95"/>
              <a:gd name="T87" fmla="*/ 94 h 9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5" h="94">
                <a:moveTo>
                  <a:pt x="95" y="47"/>
                </a:moveTo>
                <a:lnTo>
                  <a:pt x="94" y="58"/>
                </a:lnTo>
                <a:lnTo>
                  <a:pt x="89" y="69"/>
                </a:lnTo>
                <a:lnTo>
                  <a:pt x="82" y="78"/>
                </a:lnTo>
                <a:lnTo>
                  <a:pt x="74" y="85"/>
                </a:lnTo>
                <a:lnTo>
                  <a:pt x="64" y="91"/>
                </a:lnTo>
                <a:lnTo>
                  <a:pt x="53" y="94"/>
                </a:lnTo>
                <a:lnTo>
                  <a:pt x="42" y="94"/>
                </a:lnTo>
                <a:lnTo>
                  <a:pt x="31" y="91"/>
                </a:lnTo>
                <a:lnTo>
                  <a:pt x="21" y="85"/>
                </a:lnTo>
                <a:lnTo>
                  <a:pt x="13" y="78"/>
                </a:lnTo>
                <a:lnTo>
                  <a:pt x="6" y="69"/>
                </a:lnTo>
                <a:lnTo>
                  <a:pt x="2" y="58"/>
                </a:lnTo>
                <a:lnTo>
                  <a:pt x="0" y="47"/>
                </a:lnTo>
                <a:lnTo>
                  <a:pt x="2" y="36"/>
                </a:lnTo>
                <a:lnTo>
                  <a:pt x="6" y="25"/>
                </a:lnTo>
                <a:lnTo>
                  <a:pt x="13" y="15"/>
                </a:lnTo>
                <a:lnTo>
                  <a:pt x="21" y="8"/>
                </a:lnTo>
                <a:lnTo>
                  <a:pt x="31" y="3"/>
                </a:lnTo>
                <a:lnTo>
                  <a:pt x="42" y="0"/>
                </a:lnTo>
                <a:lnTo>
                  <a:pt x="53" y="0"/>
                </a:lnTo>
                <a:lnTo>
                  <a:pt x="64" y="3"/>
                </a:lnTo>
                <a:lnTo>
                  <a:pt x="74" y="8"/>
                </a:lnTo>
                <a:lnTo>
                  <a:pt x="82" y="15"/>
                </a:lnTo>
                <a:lnTo>
                  <a:pt x="89" y="25"/>
                </a:lnTo>
                <a:lnTo>
                  <a:pt x="94" y="36"/>
                </a:lnTo>
                <a:lnTo>
                  <a:pt x="95" y="47"/>
                </a:lnTo>
                <a:close/>
              </a:path>
            </a:pathLst>
          </a:custGeom>
          <a:solidFill>
            <a:srgbClr val="000000"/>
          </a:solidFill>
          <a:ln w="444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6" name="Freeform 35"/>
          <p:cNvSpPr>
            <a:spLocks noChangeAspect="1"/>
          </p:cNvSpPr>
          <p:nvPr/>
        </p:nvSpPr>
        <p:spPr bwMode="auto">
          <a:xfrm>
            <a:off x="1804988" y="3381375"/>
            <a:ext cx="65087" cy="57150"/>
          </a:xfrm>
          <a:custGeom>
            <a:avLst/>
            <a:gdLst>
              <a:gd name="T0" fmla="*/ 2147483647 w 95"/>
              <a:gd name="T1" fmla="*/ 2147483647 h 94"/>
              <a:gd name="T2" fmla="*/ 2147483647 w 95"/>
              <a:gd name="T3" fmla="*/ 2147483647 h 94"/>
              <a:gd name="T4" fmla="*/ 2147483647 w 95"/>
              <a:gd name="T5" fmla="*/ 2147483647 h 94"/>
              <a:gd name="T6" fmla="*/ 2147483647 w 95"/>
              <a:gd name="T7" fmla="*/ 2147483647 h 94"/>
              <a:gd name="T8" fmla="*/ 2147483647 w 95"/>
              <a:gd name="T9" fmla="*/ 2147483647 h 94"/>
              <a:gd name="T10" fmla="*/ 2147483647 w 95"/>
              <a:gd name="T11" fmla="*/ 2147483647 h 94"/>
              <a:gd name="T12" fmla="*/ 2147483647 w 95"/>
              <a:gd name="T13" fmla="*/ 2147483647 h 94"/>
              <a:gd name="T14" fmla="*/ 2147483647 w 95"/>
              <a:gd name="T15" fmla="*/ 2147483647 h 94"/>
              <a:gd name="T16" fmla="*/ 2147483647 w 95"/>
              <a:gd name="T17" fmla="*/ 2147483647 h 94"/>
              <a:gd name="T18" fmla="*/ 2147483647 w 95"/>
              <a:gd name="T19" fmla="*/ 2147483647 h 94"/>
              <a:gd name="T20" fmla="*/ 2147483647 w 95"/>
              <a:gd name="T21" fmla="*/ 2147483647 h 94"/>
              <a:gd name="T22" fmla="*/ 1929695330 w 95"/>
              <a:gd name="T23" fmla="*/ 2147483647 h 94"/>
              <a:gd name="T24" fmla="*/ 643075283 w 95"/>
              <a:gd name="T25" fmla="*/ 2147483647 h 94"/>
              <a:gd name="T26" fmla="*/ 0 w 95"/>
              <a:gd name="T27" fmla="*/ 2147483647 h 94"/>
              <a:gd name="T28" fmla="*/ 643075283 w 95"/>
              <a:gd name="T29" fmla="*/ 2147483647 h 94"/>
              <a:gd name="T30" fmla="*/ 1929695330 w 95"/>
              <a:gd name="T31" fmla="*/ 2147483647 h 94"/>
              <a:gd name="T32" fmla="*/ 2147483647 w 95"/>
              <a:gd name="T33" fmla="*/ 2147483647 h 94"/>
              <a:gd name="T34" fmla="*/ 2147483647 w 95"/>
              <a:gd name="T35" fmla="*/ 1797919569 h 94"/>
              <a:gd name="T36" fmla="*/ 2147483647 w 95"/>
              <a:gd name="T37" fmla="*/ 674219914 h 94"/>
              <a:gd name="T38" fmla="*/ 2147483647 w 95"/>
              <a:gd name="T39" fmla="*/ 0 h 94"/>
              <a:gd name="T40" fmla="*/ 2147483647 w 95"/>
              <a:gd name="T41" fmla="*/ 0 h 94"/>
              <a:gd name="T42" fmla="*/ 2147483647 w 95"/>
              <a:gd name="T43" fmla="*/ 674219914 h 94"/>
              <a:gd name="T44" fmla="*/ 2147483647 w 95"/>
              <a:gd name="T45" fmla="*/ 1797919569 h 94"/>
              <a:gd name="T46" fmla="*/ 2147483647 w 95"/>
              <a:gd name="T47" fmla="*/ 2147483647 h 94"/>
              <a:gd name="T48" fmla="*/ 2147483647 w 95"/>
              <a:gd name="T49" fmla="*/ 2147483647 h 94"/>
              <a:gd name="T50" fmla="*/ 2147483647 w 95"/>
              <a:gd name="T51" fmla="*/ 2147483647 h 94"/>
              <a:gd name="T52" fmla="*/ 2147483647 w 95"/>
              <a:gd name="T53" fmla="*/ 2147483647 h 94"/>
              <a:gd name="T54" fmla="*/ 2147483647 w 95"/>
              <a:gd name="T55" fmla="*/ 2147483647 h 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5"/>
              <a:gd name="T85" fmla="*/ 0 h 94"/>
              <a:gd name="T86" fmla="*/ 95 w 95"/>
              <a:gd name="T87" fmla="*/ 94 h 9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5" h="94">
                <a:moveTo>
                  <a:pt x="95" y="47"/>
                </a:moveTo>
                <a:lnTo>
                  <a:pt x="94" y="58"/>
                </a:lnTo>
                <a:lnTo>
                  <a:pt x="89" y="69"/>
                </a:lnTo>
                <a:lnTo>
                  <a:pt x="82" y="78"/>
                </a:lnTo>
                <a:lnTo>
                  <a:pt x="74" y="85"/>
                </a:lnTo>
                <a:lnTo>
                  <a:pt x="64" y="91"/>
                </a:lnTo>
                <a:lnTo>
                  <a:pt x="53" y="94"/>
                </a:lnTo>
                <a:lnTo>
                  <a:pt x="42" y="94"/>
                </a:lnTo>
                <a:lnTo>
                  <a:pt x="31" y="91"/>
                </a:lnTo>
                <a:lnTo>
                  <a:pt x="21" y="85"/>
                </a:lnTo>
                <a:lnTo>
                  <a:pt x="13" y="78"/>
                </a:lnTo>
                <a:lnTo>
                  <a:pt x="6" y="69"/>
                </a:lnTo>
                <a:lnTo>
                  <a:pt x="2" y="58"/>
                </a:lnTo>
                <a:lnTo>
                  <a:pt x="0" y="47"/>
                </a:lnTo>
                <a:lnTo>
                  <a:pt x="2" y="36"/>
                </a:lnTo>
                <a:lnTo>
                  <a:pt x="6" y="25"/>
                </a:lnTo>
                <a:lnTo>
                  <a:pt x="13" y="15"/>
                </a:lnTo>
                <a:lnTo>
                  <a:pt x="21" y="8"/>
                </a:lnTo>
                <a:lnTo>
                  <a:pt x="31" y="3"/>
                </a:lnTo>
                <a:lnTo>
                  <a:pt x="42" y="0"/>
                </a:lnTo>
                <a:lnTo>
                  <a:pt x="53" y="0"/>
                </a:lnTo>
                <a:lnTo>
                  <a:pt x="64" y="3"/>
                </a:lnTo>
                <a:lnTo>
                  <a:pt x="74" y="8"/>
                </a:lnTo>
                <a:lnTo>
                  <a:pt x="82" y="15"/>
                </a:lnTo>
                <a:lnTo>
                  <a:pt x="89" y="25"/>
                </a:lnTo>
                <a:lnTo>
                  <a:pt x="94" y="36"/>
                </a:lnTo>
                <a:lnTo>
                  <a:pt x="95" y="47"/>
                </a:lnTo>
                <a:close/>
              </a:path>
            </a:pathLst>
          </a:custGeom>
          <a:solidFill>
            <a:srgbClr val="000000"/>
          </a:solidFill>
          <a:ln w="444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7" name="Freeform 36"/>
          <p:cNvSpPr>
            <a:spLocks noChangeAspect="1"/>
          </p:cNvSpPr>
          <p:nvPr/>
        </p:nvSpPr>
        <p:spPr bwMode="auto">
          <a:xfrm>
            <a:off x="2082800" y="3667125"/>
            <a:ext cx="63500" cy="57150"/>
          </a:xfrm>
          <a:custGeom>
            <a:avLst/>
            <a:gdLst>
              <a:gd name="T0" fmla="*/ 2147483647 w 95"/>
              <a:gd name="T1" fmla="*/ 2147483647 h 94"/>
              <a:gd name="T2" fmla="*/ 2147483647 w 95"/>
              <a:gd name="T3" fmla="*/ 2147483647 h 94"/>
              <a:gd name="T4" fmla="*/ 2147483647 w 95"/>
              <a:gd name="T5" fmla="*/ 2147483647 h 94"/>
              <a:gd name="T6" fmla="*/ 2147483647 w 95"/>
              <a:gd name="T7" fmla="*/ 2147483647 h 94"/>
              <a:gd name="T8" fmla="*/ 2147483647 w 95"/>
              <a:gd name="T9" fmla="*/ 2147483647 h 94"/>
              <a:gd name="T10" fmla="*/ 2147483647 w 95"/>
              <a:gd name="T11" fmla="*/ 2147483647 h 94"/>
              <a:gd name="T12" fmla="*/ 2147483647 w 95"/>
              <a:gd name="T13" fmla="*/ 2147483647 h 94"/>
              <a:gd name="T14" fmla="*/ 2147483647 w 95"/>
              <a:gd name="T15" fmla="*/ 2147483647 h 94"/>
              <a:gd name="T16" fmla="*/ 2147483647 w 95"/>
              <a:gd name="T17" fmla="*/ 2147483647 h 94"/>
              <a:gd name="T18" fmla="*/ 2147483647 w 95"/>
              <a:gd name="T19" fmla="*/ 2147483647 h 94"/>
              <a:gd name="T20" fmla="*/ 2147483647 w 95"/>
              <a:gd name="T21" fmla="*/ 2147483647 h 94"/>
              <a:gd name="T22" fmla="*/ 1792060998 w 95"/>
              <a:gd name="T23" fmla="*/ 2147483647 h 94"/>
              <a:gd name="T24" fmla="*/ 597353833 w 95"/>
              <a:gd name="T25" fmla="*/ 2147483647 h 94"/>
              <a:gd name="T26" fmla="*/ 0 w 95"/>
              <a:gd name="T27" fmla="*/ 2147483647 h 94"/>
              <a:gd name="T28" fmla="*/ 597353833 w 95"/>
              <a:gd name="T29" fmla="*/ 2147483647 h 94"/>
              <a:gd name="T30" fmla="*/ 1792060998 w 95"/>
              <a:gd name="T31" fmla="*/ 2147483647 h 94"/>
              <a:gd name="T32" fmla="*/ 2147483647 w 95"/>
              <a:gd name="T33" fmla="*/ 2147483647 h 94"/>
              <a:gd name="T34" fmla="*/ 2147483647 w 95"/>
              <a:gd name="T35" fmla="*/ 1797919569 h 94"/>
              <a:gd name="T36" fmla="*/ 2147483647 w 95"/>
              <a:gd name="T37" fmla="*/ 674219914 h 94"/>
              <a:gd name="T38" fmla="*/ 2147483647 w 95"/>
              <a:gd name="T39" fmla="*/ 0 h 94"/>
              <a:gd name="T40" fmla="*/ 2147483647 w 95"/>
              <a:gd name="T41" fmla="*/ 0 h 94"/>
              <a:gd name="T42" fmla="*/ 2147483647 w 95"/>
              <a:gd name="T43" fmla="*/ 674219914 h 94"/>
              <a:gd name="T44" fmla="*/ 2147483647 w 95"/>
              <a:gd name="T45" fmla="*/ 1797919569 h 94"/>
              <a:gd name="T46" fmla="*/ 2147483647 w 95"/>
              <a:gd name="T47" fmla="*/ 2147483647 h 94"/>
              <a:gd name="T48" fmla="*/ 2147483647 w 95"/>
              <a:gd name="T49" fmla="*/ 2147483647 h 94"/>
              <a:gd name="T50" fmla="*/ 2147483647 w 95"/>
              <a:gd name="T51" fmla="*/ 2147483647 h 94"/>
              <a:gd name="T52" fmla="*/ 2147483647 w 95"/>
              <a:gd name="T53" fmla="*/ 2147483647 h 94"/>
              <a:gd name="T54" fmla="*/ 2147483647 w 95"/>
              <a:gd name="T55" fmla="*/ 2147483647 h 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5"/>
              <a:gd name="T85" fmla="*/ 0 h 94"/>
              <a:gd name="T86" fmla="*/ 95 w 95"/>
              <a:gd name="T87" fmla="*/ 94 h 9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5" h="94">
                <a:moveTo>
                  <a:pt x="95" y="47"/>
                </a:moveTo>
                <a:lnTo>
                  <a:pt x="94" y="58"/>
                </a:lnTo>
                <a:lnTo>
                  <a:pt x="89" y="69"/>
                </a:lnTo>
                <a:lnTo>
                  <a:pt x="82" y="78"/>
                </a:lnTo>
                <a:lnTo>
                  <a:pt x="74" y="85"/>
                </a:lnTo>
                <a:lnTo>
                  <a:pt x="64" y="91"/>
                </a:lnTo>
                <a:lnTo>
                  <a:pt x="53" y="94"/>
                </a:lnTo>
                <a:lnTo>
                  <a:pt x="42" y="94"/>
                </a:lnTo>
                <a:lnTo>
                  <a:pt x="31" y="91"/>
                </a:lnTo>
                <a:lnTo>
                  <a:pt x="21" y="85"/>
                </a:lnTo>
                <a:lnTo>
                  <a:pt x="13" y="78"/>
                </a:lnTo>
                <a:lnTo>
                  <a:pt x="6" y="69"/>
                </a:lnTo>
                <a:lnTo>
                  <a:pt x="2" y="58"/>
                </a:lnTo>
                <a:lnTo>
                  <a:pt x="0" y="47"/>
                </a:lnTo>
                <a:lnTo>
                  <a:pt x="2" y="36"/>
                </a:lnTo>
                <a:lnTo>
                  <a:pt x="6" y="25"/>
                </a:lnTo>
                <a:lnTo>
                  <a:pt x="13" y="15"/>
                </a:lnTo>
                <a:lnTo>
                  <a:pt x="21" y="8"/>
                </a:lnTo>
                <a:lnTo>
                  <a:pt x="31" y="3"/>
                </a:lnTo>
                <a:lnTo>
                  <a:pt x="42" y="0"/>
                </a:lnTo>
                <a:lnTo>
                  <a:pt x="53" y="0"/>
                </a:lnTo>
                <a:lnTo>
                  <a:pt x="64" y="3"/>
                </a:lnTo>
                <a:lnTo>
                  <a:pt x="74" y="8"/>
                </a:lnTo>
                <a:lnTo>
                  <a:pt x="82" y="15"/>
                </a:lnTo>
                <a:lnTo>
                  <a:pt x="89" y="25"/>
                </a:lnTo>
                <a:lnTo>
                  <a:pt x="94" y="36"/>
                </a:lnTo>
                <a:lnTo>
                  <a:pt x="95" y="47"/>
                </a:lnTo>
                <a:close/>
              </a:path>
            </a:pathLst>
          </a:custGeom>
          <a:solidFill>
            <a:srgbClr val="000000"/>
          </a:solidFill>
          <a:ln w="444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8" name="Text Box 37"/>
          <p:cNvSpPr txBox="1">
            <a:spLocks noChangeAspect="1" noChangeArrowheads="1"/>
          </p:cNvSpPr>
          <p:nvPr/>
        </p:nvSpPr>
        <p:spPr bwMode="auto">
          <a:xfrm>
            <a:off x="1711325" y="4857750"/>
            <a:ext cx="563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S</a:t>
            </a:r>
            <a:r>
              <a:rPr lang="en-US" sz="2800" baseline="-25000"/>
              <a:t>3</a:t>
            </a:r>
          </a:p>
        </p:txBody>
      </p:sp>
      <p:sp>
        <p:nvSpPr>
          <p:cNvPr id="52259" name="Text Box 38"/>
          <p:cNvSpPr txBox="1">
            <a:spLocks noChangeArrowheads="1"/>
          </p:cNvSpPr>
          <p:nvPr/>
        </p:nvSpPr>
        <p:spPr bwMode="auto">
          <a:xfrm>
            <a:off x="2825750" y="1376363"/>
            <a:ext cx="63182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>
                <a:latin typeface="Arial" pitchFamily="34" charset="0"/>
              </a:rPr>
              <a:t> Delay from {A,B, C0} to S3 (sum from last bit) is </a:t>
            </a:r>
          </a:p>
          <a:p>
            <a:r>
              <a:rPr lang="en-US">
                <a:latin typeface="Arial" pitchFamily="34" charset="0"/>
              </a:rPr>
              <a:t>  3 gate delays (XOR) + max (delay in P3, Delay in C3)</a:t>
            </a:r>
          </a:p>
          <a:p>
            <a:pPr>
              <a:buFontTx/>
              <a:buChar char="•"/>
            </a:pPr>
            <a:endParaRPr lang="en-US"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en-US">
                <a:latin typeface="Arial" pitchFamily="34" charset="0"/>
              </a:rPr>
              <a:t> </a:t>
            </a:r>
          </a:p>
          <a:p>
            <a:endParaRPr lang="en-US">
              <a:latin typeface="Arial" pitchFamily="34" charset="0"/>
            </a:endParaRPr>
          </a:p>
          <a:p>
            <a:endParaRPr lang="en-US">
              <a:latin typeface="Arial" pitchFamily="34" charset="0"/>
            </a:endParaRPr>
          </a:p>
        </p:txBody>
      </p:sp>
      <p:sp>
        <p:nvSpPr>
          <p:cNvPr id="52260" name="Rectangle 39"/>
          <p:cNvSpPr>
            <a:spLocks noChangeArrowheads="1"/>
          </p:cNvSpPr>
          <p:nvPr/>
        </p:nvSpPr>
        <p:spPr bwMode="auto">
          <a:xfrm>
            <a:off x="2443163" y="2082800"/>
            <a:ext cx="6505575" cy="730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</a:rPr>
              <a:t>C</a:t>
            </a:r>
            <a:r>
              <a:rPr lang="en-US" sz="2400" b="1" baseline="-25000">
                <a:solidFill>
                  <a:srgbClr val="000000"/>
                </a:solidFill>
              </a:rPr>
              <a:t>3</a:t>
            </a:r>
            <a:r>
              <a:rPr lang="en-US" sz="2400" b="1">
                <a:solidFill>
                  <a:srgbClr val="000000"/>
                </a:solidFill>
              </a:rPr>
              <a:t> = G</a:t>
            </a:r>
            <a:r>
              <a:rPr lang="en-US" sz="2400" b="1" baseline="-25000">
                <a:solidFill>
                  <a:srgbClr val="000000"/>
                </a:solidFill>
              </a:rPr>
              <a:t>2</a:t>
            </a:r>
            <a:r>
              <a:rPr lang="en-US" sz="2400" b="1">
                <a:solidFill>
                  <a:srgbClr val="000000"/>
                </a:solidFill>
              </a:rPr>
              <a:t> + P</a:t>
            </a:r>
            <a:r>
              <a:rPr lang="en-US" sz="2400" b="1" baseline="-25000">
                <a:solidFill>
                  <a:srgbClr val="000000"/>
                </a:solidFill>
              </a:rPr>
              <a:t>2</a:t>
            </a:r>
            <a:r>
              <a:rPr lang="en-US" sz="2400" b="1">
                <a:solidFill>
                  <a:srgbClr val="000000"/>
                </a:solidFill>
              </a:rPr>
              <a:t> C</a:t>
            </a:r>
            <a:r>
              <a:rPr lang="en-US" sz="2400" b="1" baseline="-25000">
                <a:solidFill>
                  <a:srgbClr val="000000"/>
                </a:solidFill>
              </a:rPr>
              <a:t>2</a:t>
            </a:r>
            <a:r>
              <a:rPr lang="en-US" sz="2400" b="1">
                <a:solidFill>
                  <a:srgbClr val="000000"/>
                </a:solidFill>
              </a:rPr>
              <a:t> =  G</a:t>
            </a:r>
            <a:r>
              <a:rPr lang="en-US" sz="2400" b="1" baseline="-25000">
                <a:solidFill>
                  <a:srgbClr val="000000"/>
                </a:solidFill>
              </a:rPr>
              <a:t>2</a:t>
            </a:r>
            <a:r>
              <a:rPr lang="en-US" sz="2400" b="1">
                <a:solidFill>
                  <a:srgbClr val="000000"/>
                </a:solidFill>
              </a:rPr>
              <a:t> + P</a:t>
            </a:r>
            <a:r>
              <a:rPr lang="en-US" sz="2400" b="1" baseline="-25000">
                <a:solidFill>
                  <a:srgbClr val="000000"/>
                </a:solidFill>
              </a:rPr>
              <a:t>2</a:t>
            </a:r>
            <a:r>
              <a:rPr lang="en-US" sz="2400" b="1">
                <a:solidFill>
                  <a:srgbClr val="000000"/>
                </a:solidFill>
              </a:rPr>
              <a:t>(G</a:t>
            </a:r>
            <a:r>
              <a:rPr lang="en-US" sz="2400" b="1" baseline="-25000">
                <a:solidFill>
                  <a:srgbClr val="000000"/>
                </a:solidFill>
              </a:rPr>
              <a:t>1</a:t>
            </a:r>
            <a:r>
              <a:rPr lang="en-US" sz="2400" b="1">
                <a:solidFill>
                  <a:srgbClr val="000000"/>
                </a:solidFill>
              </a:rPr>
              <a:t> + P</a:t>
            </a:r>
            <a:r>
              <a:rPr lang="en-US" sz="2400" b="1" baseline="-25000">
                <a:solidFill>
                  <a:srgbClr val="000000"/>
                </a:solidFill>
              </a:rPr>
              <a:t>1</a:t>
            </a:r>
            <a:r>
              <a:rPr lang="en-US" sz="2400" b="1">
                <a:solidFill>
                  <a:srgbClr val="000000"/>
                </a:solidFill>
              </a:rPr>
              <a:t>G</a:t>
            </a:r>
            <a:r>
              <a:rPr lang="en-US" sz="2400" b="1" baseline="-25000">
                <a:solidFill>
                  <a:srgbClr val="000000"/>
                </a:solidFill>
              </a:rPr>
              <a:t>0</a:t>
            </a:r>
            <a:r>
              <a:rPr lang="en-US" sz="2400" b="1">
                <a:solidFill>
                  <a:srgbClr val="000000"/>
                </a:solidFill>
              </a:rPr>
              <a:t> + P</a:t>
            </a:r>
            <a:r>
              <a:rPr lang="en-US" sz="2400" b="1" baseline="-25000">
                <a:solidFill>
                  <a:srgbClr val="000000"/>
                </a:solidFill>
              </a:rPr>
              <a:t>1</a:t>
            </a:r>
            <a:r>
              <a:rPr lang="en-US" sz="2400" b="1">
                <a:solidFill>
                  <a:srgbClr val="000000"/>
                </a:solidFill>
              </a:rPr>
              <a:t>P</a:t>
            </a:r>
            <a:r>
              <a:rPr lang="en-US" sz="2400" b="1" baseline="-25000">
                <a:solidFill>
                  <a:srgbClr val="000000"/>
                </a:solidFill>
              </a:rPr>
              <a:t>0</a:t>
            </a:r>
            <a:r>
              <a:rPr lang="en-US" sz="2400" b="1">
                <a:solidFill>
                  <a:srgbClr val="000000"/>
                </a:solidFill>
              </a:rPr>
              <a:t> C</a:t>
            </a:r>
            <a:r>
              <a:rPr lang="en-US" sz="2400" b="1" baseline="-25000">
                <a:solidFill>
                  <a:srgbClr val="000000"/>
                </a:solidFill>
              </a:rPr>
              <a:t>0</a:t>
            </a:r>
            <a:r>
              <a:rPr lang="en-US" sz="2400" b="1">
                <a:solidFill>
                  <a:srgbClr val="000000"/>
                </a:solidFill>
              </a:rPr>
              <a:t>)</a:t>
            </a:r>
          </a:p>
          <a:p>
            <a:r>
              <a:rPr lang="en-US" sz="2400" b="1">
                <a:solidFill>
                  <a:srgbClr val="000000"/>
                </a:solidFill>
              </a:rPr>
              <a:t>     = G</a:t>
            </a:r>
            <a:r>
              <a:rPr lang="en-US" sz="2400" b="1" baseline="-25000">
                <a:solidFill>
                  <a:srgbClr val="000000"/>
                </a:solidFill>
              </a:rPr>
              <a:t>2</a:t>
            </a:r>
            <a:r>
              <a:rPr lang="en-US" sz="2400" b="1">
                <a:solidFill>
                  <a:srgbClr val="000000"/>
                </a:solidFill>
              </a:rPr>
              <a:t> + P</a:t>
            </a:r>
            <a:r>
              <a:rPr lang="en-US" sz="2400" b="1" baseline="-25000">
                <a:solidFill>
                  <a:srgbClr val="000000"/>
                </a:solidFill>
              </a:rPr>
              <a:t>2</a:t>
            </a:r>
            <a:r>
              <a:rPr lang="en-US" sz="2400" b="1">
                <a:solidFill>
                  <a:srgbClr val="000000"/>
                </a:solidFill>
              </a:rPr>
              <a:t>G</a:t>
            </a:r>
            <a:r>
              <a:rPr lang="en-US" sz="2400" b="1" baseline="-25000">
                <a:solidFill>
                  <a:srgbClr val="000000"/>
                </a:solidFill>
              </a:rPr>
              <a:t>1</a:t>
            </a:r>
            <a:r>
              <a:rPr lang="en-US" sz="2400" b="1">
                <a:solidFill>
                  <a:srgbClr val="000000"/>
                </a:solidFill>
              </a:rPr>
              <a:t> + P</a:t>
            </a:r>
            <a:r>
              <a:rPr lang="en-US" sz="2400" b="1" baseline="-25000">
                <a:solidFill>
                  <a:srgbClr val="000000"/>
                </a:solidFill>
              </a:rPr>
              <a:t>2</a:t>
            </a:r>
            <a:r>
              <a:rPr lang="en-US" sz="2400" b="1">
                <a:solidFill>
                  <a:srgbClr val="000000"/>
                </a:solidFill>
              </a:rPr>
              <a:t>P</a:t>
            </a:r>
            <a:r>
              <a:rPr lang="en-US" sz="2400" b="1" baseline="-25000">
                <a:solidFill>
                  <a:srgbClr val="000000"/>
                </a:solidFill>
              </a:rPr>
              <a:t>1</a:t>
            </a:r>
            <a:r>
              <a:rPr lang="en-US" sz="2400" b="1">
                <a:solidFill>
                  <a:srgbClr val="000000"/>
                </a:solidFill>
              </a:rPr>
              <a:t>G</a:t>
            </a:r>
            <a:r>
              <a:rPr lang="en-US" sz="2400" b="1" baseline="-25000">
                <a:solidFill>
                  <a:srgbClr val="000000"/>
                </a:solidFill>
              </a:rPr>
              <a:t>0</a:t>
            </a:r>
            <a:r>
              <a:rPr lang="en-US" sz="2400" b="1">
                <a:solidFill>
                  <a:srgbClr val="000000"/>
                </a:solidFill>
              </a:rPr>
              <a:t> + P</a:t>
            </a:r>
            <a:r>
              <a:rPr lang="en-US" sz="2400" b="1" baseline="-25000">
                <a:solidFill>
                  <a:srgbClr val="000000"/>
                </a:solidFill>
              </a:rPr>
              <a:t>2</a:t>
            </a:r>
            <a:r>
              <a:rPr lang="en-US" sz="2400" b="1">
                <a:solidFill>
                  <a:srgbClr val="000000"/>
                </a:solidFill>
              </a:rPr>
              <a:t>P</a:t>
            </a:r>
            <a:r>
              <a:rPr lang="en-US" sz="2400" b="1" baseline="-25000">
                <a:solidFill>
                  <a:srgbClr val="000000"/>
                </a:solidFill>
              </a:rPr>
              <a:t>1</a:t>
            </a:r>
            <a:r>
              <a:rPr lang="en-US" sz="2400" b="1">
                <a:solidFill>
                  <a:srgbClr val="000000"/>
                </a:solidFill>
              </a:rPr>
              <a:t>P</a:t>
            </a:r>
            <a:r>
              <a:rPr lang="en-US" sz="2400" b="1" baseline="-25000">
                <a:solidFill>
                  <a:srgbClr val="000000"/>
                </a:solidFill>
              </a:rPr>
              <a:t>0</a:t>
            </a:r>
            <a:r>
              <a:rPr lang="en-US" sz="2400" b="1">
                <a:solidFill>
                  <a:srgbClr val="000000"/>
                </a:solidFill>
              </a:rPr>
              <a:t> </a:t>
            </a:r>
            <a:r>
              <a:rPr lang="en-US" sz="2400" b="1">
                <a:solidFill>
                  <a:srgbClr val="CC0000"/>
                </a:solidFill>
              </a:rPr>
              <a:t>C</a:t>
            </a:r>
            <a:r>
              <a:rPr lang="en-US" sz="2400" b="1" baseline="-25000">
                <a:solidFill>
                  <a:srgbClr val="CC0000"/>
                </a:solidFill>
              </a:rPr>
              <a:t>0</a:t>
            </a:r>
          </a:p>
        </p:txBody>
      </p:sp>
      <p:sp>
        <p:nvSpPr>
          <p:cNvPr id="52261" name="Line 40"/>
          <p:cNvSpPr>
            <a:spLocks noChangeShapeType="1"/>
          </p:cNvSpPr>
          <p:nvPr/>
        </p:nvSpPr>
        <p:spPr bwMode="auto">
          <a:xfrm flipH="1">
            <a:off x="6226175" y="2859088"/>
            <a:ext cx="441325" cy="66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62" name="Text Box 41"/>
          <p:cNvSpPr txBox="1">
            <a:spLocks noChangeArrowheads="1"/>
          </p:cNvSpPr>
          <p:nvPr/>
        </p:nvSpPr>
        <p:spPr bwMode="auto">
          <a:xfrm>
            <a:off x="6100763" y="3436938"/>
            <a:ext cx="27686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P’s need 3 gate delays</a:t>
            </a:r>
          </a:p>
          <a:p>
            <a:r>
              <a:rPr lang="en-US">
                <a:latin typeface="Arial" pitchFamily="34" charset="0"/>
              </a:rPr>
              <a:t>+ 1 for the AND (Product)</a:t>
            </a:r>
          </a:p>
          <a:p>
            <a:r>
              <a:rPr lang="en-US">
                <a:latin typeface="Arial" pitchFamily="34" charset="0"/>
              </a:rPr>
              <a:t>+ 1 for the OR (Sum)</a:t>
            </a:r>
          </a:p>
          <a:p>
            <a:endParaRPr lang="en-US">
              <a:latin typeface="Arial" pitchFamily="34" charset="0"/>
            </a:endParaRPr>
          </a:p>
          <a:p>
            <a:r>
              <a:rPr lang="en-US">
                <a:latin typeface="Arial" pitchFamily="34" charset="0"/>
              </a:rPr>
              <a:t>5 Gates</a:t>
            </a:r>
          </a:p>
        </p:txBody>
      </p:sp>
      <p:sp>
        <p:nvSpPr>
          <p:cNvPr id="52263" name="Oval 42"/>
          <p:cNvSpPr>
            <a:spLocks noChangeArrowheads="1"/>
          </p:cNvSpPr>
          <p:nvPr/>
        </p:nvSpPr>
        <p:spPr bwMode="auto">
          <a:xfrm>
            <a:off x="1284288" y="3113088"/>
            <a:ext cx="1644650" cy="2233612"/>
          </a:xfrm>
          <a:prstGeom prst="ellipse">
            <a:avLst/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52264" name="Text Box 43"/>
          <p:cNvSpPr txBox="1">
            <a:spLocks noChangeArrowheads="1"/>
          </p:cNvSpPr>
          <p:nvPr/>
        </p:nvSpPr>
        <p:spPr bwMode="auto">
          <a:xfrm>
            <a:off x="1401763" y="5383213"/>
            <a:ext cx="187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Critical delay path</a:t>
            </a:r>
          </a:p>
        </p:txBody>
      </p:sp>
      <p:sp>
        <p:nvSpPr>
          <p:cNvPr id="52265" name="Line 44"/>
          <p:cNvSpPr>
            <a:spLocks noChangeShapeType="1"/>
          </p:cNvSpPr>
          <p:nvPr/>
        </p:nvSpPr>
        <p:spPr bwMode="auto">
          <a:xfrm>
            <a:off x="6238875" y="4468813"/>
            <a:ext cx="2130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6" name="Line 45"/>
          <p:cNvSpPr>
            <a:spLocks noChangeShapeType="1"/>
          </p:cNvSpPr>
          <p:nvPr/>
        </p:nvSpPr>
        <p:spPr bwMode="auto">
          <a:xfrm flipH="1">
            <a:off x="5184775" y="4779963"/>
            <a:ext cx="938213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67" name="Text Box 46"/>
          <p:cNvSpPr txBox="1">
            <a:spLocks noChangeArrowheads="1"/>
          </p:cNvSpPr>
          <p:nvPr/>
        </p:nvSpPr>
        <p:spPr bwMode="auto">
          <a:xfrm>
            <a:off x="4057650" y="5160963"/>
            <a:ext cx="50482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= 3 + max (3,5) = 3 + 5 = </a:t>
            </a:r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8</a:t>
            </a:r>
            <a:r>
              <a:rPr lang="en-US">
                <a:solidFill>
                  <a:srgbClr val="CC0000"/>
                </a:solidFill>
                <a:latin typeface="Arial" pitchFamily="34" charset="0"/>
              </a:rPr>
              <a:t> gate delays </a:t>
            </a:r>
          </a:p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Vs </a:t>
            </a:r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12</a:t>
            </a:r>
            <a:r>
              <a:rPr lang="en-US">
                <a:solidFill>
                  <a:srgbClr val="CC0000"/>
                </a:solidFill>
                <a:latin typeface="Arial" pitchFamily="34" charset="0"/>
              </a:rPr>
              <a:t> gate delays for the carry ripple adder</a:t>
            </a:r>
          </a:p>
          <a:p>
            <a:endParaRPr lang="en-US">
              <a:solidFill>
                <a:srgbClr val="CC0000"/>
              </a:solidFill>
              <a:latin typeface="Arial" pitchFamily="34" charset="0"/>
            </a:endParaRPr>
          </a:p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More significant improvements for wider adders,</a:t>
            </a:r>
          </a:p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e.g. 16-bit, 32-bit, and 64-bit </a:t>
            </a:r>
          </a:p>
        </p:txBody>
      </p:sp>
      <p:sp>
        <p:nvSpPr>
          <p:cNvPr id="52268" name="Line 47"/>
          <p:cNvSpPr>
            <a:spLocks noChangeShapeType="1"/>
          </p:cNvSpPr>
          <p:nvPr/>
        </p:nvSpPr>
        <p:spPr bwMode="auto">
          <a:xfrm>
            <a:off x="3425825" y="2060575"/>
            <a:ext cx="1458913" cy="3113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69" name="Text Box 48"/>
          <p:cNvSpPr txBox="1">
            <a:spLocks noChangeArrowheads="1"/>
          </p:cNvSpPr>
          <p:nvPr/>
        </p:nvSpPr>
        <p:spPr bwMode="auto">
          <a:xfrm>
            <a:off x="0" y="5373688"/>
            <a:ext cx="1333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Lower delay</a:t>
            </a:r>
          </a:p>
        </p:txBody>
      </p:sp>
      <p:sp>
        <p:nvSpPr>
          <p:cNvPr id="52270" name="Text Box 49"/>
          <p:cNvSpPr txBox="1">
            <a:spLocks noChangeArrowheads="1"/>
          </p:cNvSpPr>
          <p:nvPr/>
        </p:nvSpPr>
        <p:spPr bwMode="auto">
          <a:xfrm>
            <a:off x="227013" y="5784850"/>
            <a:ext cx="335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00CC"/>
                </a:solidFill>
                <a:latin typeface="Arial" pitchFamily="34" charset="0"/>
              </a:rPr>
              <a:t>Last of the 4-bit adder stages</a:t>
            </a:r>
          </a:p>
        </p:txBody>
      </p:sp>
      <p:sp>
        <p:nvSpPr>
          <p:cNvPr id="52271" name="Freeform 51"/>
          <p:cNvSpPr>
            <a:spLocks/>
          </p:cNvSpPr>
          <p:nvPr/>
        </p:nvSpPr>
        <p:spPr bwMode="auto">
          <a:xfrm>
            <a:off x="1597025" y="1857375"/>
            <a:ext cx="42863" cy="1393825"/>
          </a:xfrm>
          <a:custGeom>
            <a:avLst/>
            <a:gdLst>
              <a:gd name="T0" fmla="*/ 337978026 w 128"/>
              <a:gd name="T1" fmla="*/ 0 h 1737"/>
              <a:gd name="T2" fmla="*/ 337978026 w 128"/>
              <a:gd name="T3" fmla="*/ 2147483647 h 1737"/>
              <a:gd name="T4" fmla="*/ 2147483647 w 128"/>
              <a:gd name="T5" fmla="*/ 2147483647 h 1737"/>
              <a:gd name="T6" fmla="*/ 2147483647 w 128"/>
              <a:gd name="T7" fmla="*/ 2147483647 h 1737"/>
              <a:gd name="T8" fmla="*/ 2147483647 w 128"/>
              <a:gd name="T9" fmla="*/ 2147483647 h 17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1737"/>
              <a:gd name="T17" fmla="*/ 128 w 128"/>
              <a:gd name="T18" fmla="*/ 1737 h 17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1737">
                <a:moveTo>
                  <a:pt x="9" y="0"/>
                </a:moveTo>
                <a:cubicBezTo>
                  <a:pt x="4" y="331"/>
                  <a:pt x="0" y="662"/>
                  <a:pt x="9" y="814"/>
                </a:cubicBezTo>
                <a:cubicBezTo>
                  <a:pt x="18" y="966"/>
                  <a:pt x="47" y="807"/>
                  <a:pt x="64" y="915"/>
                </a:cubicBezTo>
                <a:cubicBezTo>
                  <a:pt x="81" y="1023"/>
                  <a:pt x="98" y="1326"/>
                  <a:pt x="109" y="1463"/>
                </a:cubicBezTo>
                <a:cubicBezTo>
                  <a:pt x="120" y="1600"/>
                  <a:pt x="125" y="1694"/>
                  <a:pt x="128" y="1737"/>
                </a:cubicBezTo>
              </a:path>
            </a:pathLst>
          </a:custGeom>
          <a:noFill/>
          <a:ln w="38100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72" name="Line 53"/>
          <p:cNvSpPr>
            <a:spLocks noChangeShapeType="1"/>
          </p:cNvSpPr>
          <p:nvPr/>
        </p:nvSpPr>
        <p:spPr bwMode="auto">
          <a:xfrm flipH="1">
            <a:off x="2468563" y="3440113"/>
            <a:ext cx="725487" cy="0"/>
          </a:xfrm>
          <a:prstGeom prst="line">
            <a:avLst/>
          </a:prstGeom>
          <a:noFill/>
          <a:ln w="38100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73" name="Text Box 55"/>
          <p:cNvSpPr txBox="1">
            <a:spLocks noChangeArrowheads="1"/>
          </p:cNvSpPr>
          <p:nvPr/>
        </p:nvSpPr>
        <p:spPr bwMode="auto">
          <a:xfrm>
            <a:off x="1838325" y="4087813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274" name="Text Box 56"/>
          <p:cNvSpPr txBox="1">
            <a:spLocks noChangeArrowheads="1"/>
          </p:cNvSpPr>
          <p:nvPr/>
        </p:nvSpPr>
        <p:spPr bwMode="auto">
          <a:xfrm>
            <a:off x="1700213" y="2716213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00CC"/>
                </a:solidFill>
              </a:rPr>
              <a:t>3</a:t>
            </a:r>
          </a:p>
        </p:txBody>
      </p:sp>
      <p:sp>
        <p:nvSpPr>
          <p:cNvPr id="52275" name="Text Box 57"/>
          <p:cNvSpPr txBox="1">
            <a:spLocks noChangeArrowheads="1"/>
          </p:cNvSpPr>
          <p:nvPr/>
        </p:nvSpPr>
        <p:spPr bwMode="auto">
          <a:xfrm>
            <a:off x="3179763" y="3270250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C6ECB34-DA5A-4BFF-A826-F5E16D8DF5C2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371475"/>
            <a:ext cx="7772400" cy="638175"/>
          </a:xfrm>
        </p:spPr>
        <p:txBody>
          <a:bodyPr/>
          <a:lstStyle/>
          <a:p>
            <a:r>
              <a:rPr lang="en-US" sz="4000" smtClean="0">
                <a:latin typeface="Arial" pitchFamily="34" charset="0"/>
                <a:cs typeface="Arial" pitchFamily="34" charset="0"/>
              </a:rPr>
              <a:t>Design Procedure: </a:t>
            </a:r>
            <a:r>
              <a:rPr lang="en-US" sz="4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5 Stages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44600"/>
            <a:ext cx="9144000" cy="5613400"/>
          </a:xfrm>
          <a:solidFill>
            <a:schemeClr val="bg1"/>
          </a:solidFill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Specification (Requirement)</a:t>
            </a:r>
          </a:p>
          <a:p>
            <a:pPr marL="990600" lvl="1" indent="-533400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Write a specification for what the circuit should do</a:t>
            </a:r>
          </a:p>
          <a:p>
            <a:pPr marL="990600" lvl="1" indent="-533400">
              <a:lnSpc>
                <a:spcPct val="8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                         </a:t>
            </a:r>
            <a:r>
              <a:rPr lang="en-US" sz="2000" b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e.g. add two 4-bit binary numbers</a:t>
            </a:r>
            <a:endParaRPr lang="en-US" sz="2000" b="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8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- As text or HDL description</a:t>
            </a:r>
          </a:p>
          <a:p>
            <a:pPr marL="990600" lvl="1" indent="-533400">
              <a:lnSpc>
                <a:spcPct val="8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- Specify names for the inputs and outputs</a:t>
            </a:r>
          </a:p>
          <a:p>
            <a:pPr marL="990600" lvl="1" indent="-533400">
              <a:lnSpc>
                <a:spcPct val="80000"/>
              </a:lnSpc>
              <a:buFontTx/>
              <a:buNone/>
            </a:pPr>
            <a:endParaRPr lang="en-US" sz="1200" b="0" smtClean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Formulation</a:t>
            </a:r>
          </a:p>
          <a:p>
            <a:pPr marL="990600" lvl="1" indent="-533400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Convert the Specification into a form that can be </a:t>
            </a:r>
            <a:r>
              <a:rPr lang="en-US" sz="2000" b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Optimized</a:t>
            </a:r>
          </a:p>
          <a:p>
            <a:pPr marL="990600" lvl="1" indent="-533400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Usually as a </a:t>
            </a:r>
            <a:r>
              <a:rPr lang="en-US" sz="20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truth table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or a set of </a:t>
            </a:r>
            <a:r>
              <a:rPr lang="en-US" sz="20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Boolean equations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that define the required relationships between the inputs and outputs</a:t>
            </a:r>
          </a:p>
          <a:p>
            <a:pPr marL="990600" lvl="1" indent="-533400">
              <a:lnSpc>
                <a:spcPct val="80000"/>
              </a:lnSpc>
              <a:buFontTx/>
              <a:buNone/>
            </a:pPr>
            <a:endParaRPr lang="en-US" sz="1000" b="0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Logic Optimization</a:t>
            </a:r>
          </a:p>
          <a:p>
            <a:pPr marL="990600" lvl="1" indent="-533400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Apply 2-level / multiple-level optimization to minimize the logic circuit</a:t>
            </a:r>
          </a:p>
          <a:p>
            <a:pPr marL="990600" lvl="1" indent="-533400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Possible approaches:</a:t>
            </a:r>
          </a:p>
          <a:p>
            <a:pPr marL="1371600" lvl="2" indent="-457200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Boolean Algebraic manipulation</a:t>
            </a:r>
          </a:p>
          <a:p>
            <a:pPr marL="1371600" lvl="2" indent="-457200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K-map methods</a:t>
            </a:r>
          </a:p>
          <a:p>
            <a:pPr marL="1371600" lvl="2" indent="-457200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Computerized simplification </a:t>
            </a:r>
          </a:p>
          <a:p>
            <a:pPr marL="990600" lvl="1" indent="-533400">
              <a:lnSpc>
                <a:spcPct val="8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Provide a logic diagram or a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netlist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for the resulting circuit using ANDs, ORs, and inverters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6807200" y="2025650"/>
            <a:ext cx="2336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0066"/>
                </a:solidFill>
              </a:rPr>
              <a:t>HDL = </a:t>
            </a:r>
          </a:p>
          <a:p>
            <a:r>
              <a:rPr lang="en-US" b="1">
                <a:solidFill>
                  <a:srgbClr val="660066"/>
                </a:solidFill>
              </a:rPr>
              <a:t>Hardware</a:t>
            </a:r>
          </a:p>
          <a:p>
            <a:r>
              <a:rPr lang="en-US" b="1">
                <a:solidFill>
                  <a:srgbClr val="660066"/>
                </a:solidFill>
              </a:rPr>
              <a:t>Description Language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F9ED23C-AEED-4798-95AD-92954B91AA82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xfrm>
            <a:off x="484188" y="171450"/>
            <a:ext cx="8213725" cy="893763"/>
          </a:xfrm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Adder/Subtractor Hardware                    for </a:t>
            </a: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Unsigned Numbers</a:t>
            </a:r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en-US" sz="2400" b="0" smtClean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314450"/>
            <a:ext cx="8743950" cy="5027613"/>
          </a:xfrm>
        </p:spPr>
        <p:txBody>
          <a:bodyPr/>
          <a:lstStyle/>
          <a:p>
            <a:r>
              <a:rPr lang="en-US" sz="2800" smtClean="0"/>
              <a:t>Subtractor: If end borrow, correct the result by taking its </a:t>
            </a:r>
            <a:r>
              <a:rPr lang="en-US" sz="2800" smtClean="0">
                <a:solidFill>
                  <a:srgbClr val="6600CC"/>
                </a:solidFill>
              </a:rPr>
              <a:t>2’s complement of the result</a:t>
            </a:r>
          </a:p>
          <a:p>
            <a:r>
              <a:rPr lang="en-US" sz="2800" smtClean="0"/>
              <a:t>Objective: Common hardware to do both </a:t>
            </a:r>
            <a:r>
              <a:rPr lang="en-US" sz="2800" smtClean="0">
                <a:solidFill>
                  <a:srgbClr val="CC0000"/>
                </a:solidFill>
              </a:rPr>
              <a:t>unsigned</a:t>
            </a:r>
            <a:r>
              <a:rPr lang="en-US" sz="2800" smtClean="0"/>
              <a:t> addition and subtraction:</a:t>
            </a:r>
          </a:p>
          <a:p>
            <a:r>
              <a:rPr lang="en-US" sz="2800" smtClean="0">
                <a:solidFill>
                  <a:srgbClr val="FF0000"/>
                </a:solidFill>
              </a:rPr>
              <a:t>But too complex!</a:t>
            </a:r>
          </a:p>
          <a:p>
            <a:pPr>
              <a:buFont typeface="Wingdings" pitchFamily="2" charset="2"/>
              <a:buNone/>
            </a:pPr>
            <a:r>
              <a:rPr lang="en-US" sz="2800" smtClean="0"/>
              <a:t>    (separate adder and </a:t>
            </a:r>
          </a:p>
          <a:p>
            <a:pPr>
              <a:buFont typeface="Wingdings" pitchFamily="2" charset="2"/>
              <a:buNone/>
            </a:pPr>
            <a:r>
              <a:rPr lang="en-US" sz="2800" smtClean="0"/>
              <a:t>     subtractor!)</a:t>
            </a:r>
          </a:p>
          <a:p>
            <a:r>
              <a:rPr lang="en-US" sz="2800" smtClean="0">
                <a:solidFill>
                  <a:srgbClr val="6600CC"/>
                </a:solidFill>
              </a:rPr>
              <a:t>Solution:</a:t>
            </a:r>
            <a:r>
              <a:rPr lang="en-US" sz="2800" smtClean="0"/>
              <a:t> Represent </a:t>
            </a:r>
          </a:p>
          <a:p>
            <a:pPr>
              <a:buFont typeface="Wingdings" pitchFamily="2" charset="2"/>
              <a:buNone/>
            </a:pPr>
            <a:r>
              <a:rPr lang="en-US" sz="2800" smtClean="0"/>
              <a:t>	numbers in the signed </a:t>
            </a:r>
          </a:p>
          <a:p>
            <a:pPr>
              <a:buFont typeface="Wingdings" pitchFamily="2" charset="2"/>
              <a:buNone/>
            </a:pPr>
            <a:r>
              <a:rPr lang="en-US" sz="2800" smtClean="0"/>
              <a:t>    2’s complement</a:t>
            </a:r>
            <a:br>
              <a:rPr lang="en-US" sz="2800" smtClean="0"/>
            </a:br>
            <a:r>
              <a:rPr lang="en-US" sz="2800" smtClean="0"/>
              <a:t>notation- See later  </a:t>
            </a:r>
          </a:p>
        </p:txBody>
      </p:sp>
      <p:pic>
        <p:nvPicPr>
          <p:cNvPr id="53253" name="Picture 4" descr="Fig_5-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3575" y="2801938"/>
            <a:ext cx="4219575" cy="405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Text Box 5"/>
          <p:cNvSpPr txBox="1">
            <a:spLocks noChangeArrowheads="1"/>
          </p:cNvSpPr>
          <p:nvPr/>
        </p:nvSpPr>
        <p:spPr bwMode="auto">
          <a:xfrm>
            <a:off x="7388225" y="5737225"/>
            <a:ext cx="1755775" cy="822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CC0000"/>
                </a:solidFill>
                <a:latin typeface="Arial" pitchFamily="34" charset="0"/>
              </a:rPr>
              <a:t>This is the </a:t>
            </a:r>
            <a:r>
              <a:rPr lang="en-US" sz="1200">
                <a:solidFill>
                  <a:srgbClr val="6600CC"/>
                </a:solidFill>
                <a:latin typeface="Arial" pitchFamily="34" charset="0"/>
              </a:rPr>
              <a:t>magnitude</a:t>
            </a:r>
            <a:r>
              <a:rPr lang="en-US" sz="1200">
                <a:solidFill>
                  <a:srgbClr val="CC0000"/>
                </a:solidFill>
                <a:latin typeface="Arial" pitchFamily="34" charset="0"/>
              </a:rPr>
              <a:t> of the result</a:t>
            </a:r>
          </a:p>
          <a:p>
            <a:r>
              <a:rPr lang="en-US" sz="1200">
                <a:solidFill>
                  <a:srgbClr val="CC0000"/>
                </a:solidFill>
                <a:latin typeface="Arial" pitchFamily="34" charset="0"/>
              </a:rPr>
              <a:t>We have no sign bit anyway!</a:t>
            </a:r>
          </a:p>
        </p:txBody>
      </p:sp>
      <p:sp>
        <p:nvSpPr>
          <p:cNvPr id="53255" name="Text Box 6"/>
          <p:cNvSpPr txBox="1">
            <a:spLocks noChangeArrowheads="1"/>
          </p:cNvSpPr>
          <p:nvPr/>
        </p:nvSpPr>
        <p:spPr bwMode="auto">
          <a:xfrm>
            <a:off x="7558088" y="4005263"/>
            <a:ext cx="5984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(A-B)</a:t>
            </a:r>
          </a:p>
        </p:txBody>
      </p:sp>
      <p:sp>
        <p:nvSpPr>
          <p:cNvPr id="53256" name="Text Box 7"/>
          <p:cNvSpPr txBox="1">
            <a:spLocks noChangeArrowheads="1"/>
          </p:cNvSpPr>
          <p:nvPr/>
        </p:nvSpPr>
        <p:spPr bwMode="auto">
          <a:xfrm>
            <a:off x="6361113" y="3629025"/>
            <a:ext cx="4540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Arial" pitchFamily="34" charset="0"/>
              </a:rPr>
              <a:t>End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>
            <a:off x="4908550" y="4041775"/>
            <a:ext cx="6429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" pitchFamily="34" charset="0"/>
              </a:rPr>
              <a:t>(A+B)</a:t>
            </a:r>
          </a:p>
        </p:txBody>
      </p:sp>
      <p:sp>
        <p:nvSpPr>
          <p:cNvPr id="53258" name="Line 9"/>
          <p:cNvSpPr>
            <a:spLocks noChangeShapeType="1"/>
          </p:cNvSpPr>
          <p:nvPr/>
        </p:nvSpPr>
        <p:spPr bwMode="auto">
          <a:xfrm flipH="1" flipV="1">
            <a:off x="8156575" y="5602288"/>
            <a:ext cx="233363" cy="146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34BFCFE-8CAE-4F50-8747-E9294D05003B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530225" y="150813"/>
            <a:ext cx="8154988" cy="1020762"/>
          </a:xfrm>
        </p:spPr>
        <p:txBody>
          <a:bodyPr/>
          <a:lstStyle/>
          <a:p>
            <a:r>
              <a:rPr lang="en-US" sz="3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Adder/Subtractor Combined Hardware</a:t>
            </a:r>
            <a:br>
              <a:rPr lang="en-US" sz="3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3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sz="3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Signed 2’s Complement</a:t>
            </a:r>
            <a:r>
              <a:rPr lang="en-US" sz="3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notation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8834438" cy="56610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</a:rPr>
              <a:t>One circuit computes A + B or A </a:t>
            </a:r>
            <a:r>
              <a:rPr lang="en-US" sz="2400" smtClean="0"/>
              <a:t> –</a:t>
            </a:r>
            <a:r>
              <a:rPr lang="en-US" sz="2400" smtClean="0">
                <a:cs typeface="Times New Roman" pitchFamily="18" charset="0"/>
              </a:rPr>
              <a:t> B: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</a:rPr>
              <a:t>Subtraction is done by the addition of the 2's Complement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cs typeface="Times New Roman" pitchFamily="18" charset="0"/>
              </a:rPr>
              <a:t>          1. Complement each bit </a:t>
            </a:r>
            <a:r>
              <a:rPr lang="en-US" sz="2400" smtClean="0"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400" smtClean="0">
                <a:cs typeface="Times New Roman" pitchFamily="18" charset="0"/>
              </a:rPr>
              <a:t>1's Complement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cs typeface="Times New Roman" pitchFamily="18" charset="0"/>
              </a:rPr>
              <a:t>          2. Then add 1 to the result.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</a:rPr>
              <a:t>For Control = </a:t>
            </a:r>
            <a:r>
              <a:rPr lang="en-US" sz="2400" smtClean="0">
                <a:solidFill>
                  <a:srgbClr val="CC0000"/>
                </a:solidFill>
                <a:cs typeface="Times New Roman" pitchFamily="18" charset="0"/>
              </a:rPr>
              <a:t>0 (add):</a:t>
            </a:r>
            <a:r>
              <a:rPr lang="en-US" sz="2400" smtClean="0"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cs typeface="Times New Roman" pitchFamily="18" charset="0"/>
              </a:rPr>
              <a:t>	B is passed through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to the adder </a:t>
            </a:r>
            <a:r>
              <a:rPr lang="en-US" sz="2400" smtClean="0">
                <a:solidFill>
                  <a:srgbClr val="FF0000"/>
                </a:solidFill>
                <a:cs typeface="Times New Roman" pitchFamily="18" charset="0"/>
              </a:rPr>
              <a:t>unchanged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</a:rPr>
              <a:t>For Control </a:t>
            </a:r>
            <a:r>
              <a:rPr lang="en-US" sz="2400" smtClean="0">
                <a:solidFill>
                  <a:srgbClr val="6600CC"/>
                </a:solidFill>
                <a:cs typeface="Times New Roman" pitchFamily="18" charset="0"/>
              </a:rPr>
              <a:t>= 1 (subtract):</a:t>
            </a:r>
            <a:r>
              <a:rPr lang="en-US" sz="2400" smtClean="0">
                <a:cs typeface="Times New Roman" pitchFamily="18" charset="0"/>
              </a:rPr>
              <a:t/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400" smtClean="0">
                <a:cs typeface="Times New Roman" pitchFamily="18" charset="0"/>
              </a:rPr>
              <a:t>2’s complement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of B is obtained using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XORs to form 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 the 1’s comp + 1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applied to C</a:t>
            </a:r>
            <a:r>
              <a:rPr lang="en-US" sz="2400" baseline="-25000" smtClean="0">
                <a:cs typeface="Times New Roman" pitchFamily="18" charset="0"/>
              </a:rPr>
              <a:t>0 </a:t>
            </a:r>
            <a:r>
              <a:rPr lang="en-US" sz="2400" smtClean="0">
                <a:cs typeface="Times New Roman" pitchFamily="18" charset="0"/>
              </a:rPr>
              <a:t>of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cs typeface="Times New Roman" pitchFamily="18" charset="0"/>
              </a:rPr>
              <a:t>	1</a:t>
            </a:r>
            <a:r>
              <a:rPr lang="en-US" sz="2400" baseline="30000" smtClean="0">
                <a:cs typeface="Times New Roman" pitchFamily="18" charset="0"/>
              </a:rPr>
              <a:t>st</a:t>
            </a:r>
            <a:r>
              <a:rPr lang="en-US" sz="2400" smtClean="0">
                <a:cs typeface="Times New Roman" pitchFamily="18" charset="0"/>
              </a:rPr>
              <a:t> stage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cs typeface="Times New Roman" pitchFamily="18" charset="0"/>
              </a:rPr>
              <a:t>	</a:t>
            </a:r>
            <a:r>
              <a:rPr lang="en-US" sz="2400" smtClean="0">
                <a:cs typeface="Times New Roman" pitchFamily="18" charset="0"/>
                <a:sym typeface="Wingdings" pitchFamily="2" charset="2"/>
              </a:rPr>
              <a:t> 2’s comp. added to A</a:t>
            </a:r>
            <a:endParaRPr lang="en-US" sz="2800" smtClean="0">
              <a:cs typeface="Times New Roman" pitchFamily="18" charset="0"/>
            </a:endParaRPr>
          </a:p>
        </p:txBody>
      </p:sp>
      <p:pic>
        <p:nvPicPr>
          <p:cNvPr id="5427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1438" y="3671888"/>
            <a:ext cx="4841875" cy="31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 Box 5"/>
          <p:cNvSpPr txBox="1">
            <a:spLocks noChangeArrowheads="1"/>
          </p:cNvSpPr>
          <p:nvPr/>
        </p:nvSpPr>
        <p:spPr bwMode="auto">
          <a:xfrm>
            <a:off x="7740650" y="3998913"/>
            <a:ext cx="1403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Subtract/Add</a:t>
            </a:r>
          </a:p>
        </p:txBody>
      </p:sp>
      <p:sp>
        <p:nvSpPr>
          <p:cNvPr id="54279" name="Line 6"/>
          <p:cNvSpPr>
            <a:spLocks noChangeShapeType="1"/>
          </p:cNvSpPr>
          <p:nvPr/>
        </p:nvSpPr>
        <p:spPr bwMode="auto">
          <a:xfrm>
            <a:off x="8628063" y="4011613"/>
            <a:ext cx="376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0" name="Text Box 7"/>
          <p:cNvSpPr txBox="1">
            <a:spLocks noChangeArrowheads="1"/>
          </p:cNvSpPr>
          <p:nvPr/>
        </p:nvSpPr>
        <p:spPr bwMode="auto">
          <a:xfrm>
            <a:off x="7696200" y="6216650"/>
            <a:ext cx="1447800" cy="641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No correction</a:t>
            </a:r>
          </a:p>
          <a:p>
            <a:r>
              <a:rPr lang="en-US"/>
              <a:t>Needed</a:t>
            </a:r>
          </a:p>
        </p:txBody>
      </p:sp>
      <p:sp>
        <p:nvSpPr>
          <p:cNvPr id="54281" name="Text Box 8"/>
          <p:cNvSpPr txBox="1">
            <a:spLocks noChangeArrowheads="1"/>
          </p:cNvSpPr>
          <p:nvPr/>
        </p:nvSpPr>
        <p:spPr bwMode="auto">
          <a:xfrm>
            <a:off x="6796088" y="3205163"/>
            <a:ext cx="21383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Where is the sign bit?</a:t>
            </a:r>
          </a:p>
        </p:txBody>
      </p:sp>
      <p:sp>
        <p:nvSpPr>
          <p:cNvPr id="54282" name="Line 14"/>
          <p:cNvSpPr>
            <a:spLocks noChangeShapeType="1"/>
          </p:cNvSpPr>
          <p:nvPr/>
        </p:nvSpPr>
        <p:spPr bwMode="auto">
          <a:xfrm>
            <a:off x="3614738" y="6858000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4283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3988" y="5502275"/>
            <a:ext cx="13335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4" name="Line 18"/>
          <p:cNvSpPr>
            <a:spLocks noChangeShapeType="1"/>
          </p:cNvSpPr>
          <p:nvPr/>
        </p:nvSpPr>
        <p:spPr bwMode="auto">
          <a:xfrm>
            <a:off x="3990975" y="5661025"/>
            <a:ext cx="987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5" name="Line 19"/>
          <p:cNvSpPr>
            <a:spLocks noChangeShapeType="1"/>
          </p:cNvSpPr>
          <p:nvPr/>
        </p:nvSpPr>
        <p:spPr bwMode="auto">
          <a:xfrm>
            <a:off x="4964113" y="5661025"/>
            <a:ext cx="0" cy="290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6" name="Line 20"/>
          <p:cNvSpPr>
            <a:spLocks noChangeShapeType="1"/>
          </p:cNvSpPr>
          <p:nvPr/>
        </p:nvSpPr>
        <p:spPr bwMode="auto">
          <a:xfrm flipV="1">
            <a:off x="4021138" y="5951538"/>
            <a:ext cx="0" cy="274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7" name="Text Box 21"/>
          <p:cNvSpPr txBox="1">
            <a:spLocks noChangeArrowheads="1"/>
          </p:cNvSpPr>
          <p:nvPr/>
        </p:nvSpPr>
        <p:spPr bwMode="auto">
          <a:xfrm>
            <a:off x="6481763" y="1982788"/>
            <a:ext cx="26622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All numbers at input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and result are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Represented in the 2’s  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Complement Notation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FCCCC4C-FA80-4A53-AE03-C27866FED0CE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238125" y="0"/>
            <a:ext cx="8396288" cy="1020763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Other Combinational Logic Functions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00150"/>
            <a:ext cx="9144000" cy="5657850"/>
          </a:xfrm>
          <a:solidFill>
            <a:srgbClr val="FFFFFF"/>
          </a:solidFill>
        </p:spPr>
        <p:txBody>
          <a:bodyPr/>
          <a:lstStyle/>
          <a:p>
            <a:r>
              <a:rPr lang="en-US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Functions</a:t>
            </a:r>
            <a:r>
              <a:rPr lang="en-US" smtClean="0">
                <a:latin typeface="Arial" pitchFamily="34" charset="0"/>
                <a:cs typeface="Arial" pitchFamily="34" charset="0"/>
              </a:rPr>
              <a:t> &amp; </a:t>
            </a:r>
            <a:r>
              <a:rPr lang="en-US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functional blocks that  				        implement them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Enabling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Decoding, Demultiplexing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Encoding, Priority Encoding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Selecting (Multiplexing)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Implementing Combinational Functions Using: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Decoders &amp; OR gates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Multiplexers (&amp; inverter)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929F680-A091-44AD-B151-7C11EA203617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74625"/>
            <a:ext cx="7772400" cy="1020763"/>
          </a:xfrm>
        </p:spPr>
        <p:txBody>
          <a:bodyPr/>
          <a:lstStyle/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Functions</a:t>
            </a:r>
            <a:r>
              <a:rPr lang="en-US" sz="360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Functional Blocks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5738" y="1163638"/>
            <a:ext cx="8778875" cy="5543550"/>
          </a:xfrm>
          <a:solidFill>
            <a:srgbClr val="FFFFFF"/>
          </a:solidFill>
        </p:spPr>
        <p:txBody>
          <a:bodyPr/>
          <a:lstStyle/>
          <a:p>
            <a:r>
              <a:rPr lang="en-US" sz="2600" b="0" smtClean="0">
                <a:latin typeface="Arial" pitchFamily="34" charset="0"/>
                <a:cs typeface="Arial" pitchFamily="34" charset="0"/>
              </a:rPr>
              <a:t>Will consider functions that are useful in designing other combinational and sequential circuits </a:t>
            </a:r>
          </a:p>
          <a:p>
            <a:r>
              <a:rPr lang="en-US" sz="2600" b="0" smtClean="0">
                <a:latin typeface="Arial" pitchFamily="34" charset="0"/>
                <a:cs typeface="Arial" pitchFamily="34" charset="0"/>
              </a:rPr>
              <a:t>Such circuits can be implemented using a set of </a:t>
            </a:r>
            <a:r>
              <a:rPr lang="en-US" sz="2600" b="0" i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functional blocks</a:t>
            </a:r>
            <a:endParaRPr lang="en-US" sz="2600" b="0" smtClean="0">
              <a:latin typeface="Arial" pitchFamily="34" charset="0"/>
              <a:cs typeface="Arial" pitchFamily="34" charset="0"/>
            </a:endParaRPr>
          </a:p>
          <a:p>
            <a:r>
              <a:rPr lang="en-US" sz="2600" b="0" smtClean="0">
                <a:latin typeface="Arial" pitchFamily="34" charset="0"/>
                <a:cs typeface="Arial" pitchFamily="34" charset="0"/>
              </a:rPr>
              <a:t>In the past, many functional blocks were implemented as separate SSI (small scale integration), MSI, and LSI integrated circuits (ICs)</a:t>
            </a:r>
          </a:p>
          <a:p>
            <a:r>
              <a:rPr lang="en-US" sz="2600" b="0" smtClean="0">
                <a:latin typeface="Arial" pitchFamily="34" charset="0"/>
                <a:cs typeface="Arial" pitchFamily="34" charset="0"/>
              </a:rPr>
              <a:t>Today, they are often used as parts in a design library for use within larger VLSI circuits</a:t>
            </a:r>
          </a:p>
          <a:p>
            <a:r>
              <a:rPr lang="en-US" sz="2600" b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Combinational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logic is important since it is used in both combinational and </a:t>
            </a:r>
            <a:r>
              <a:rPr lang="en-US" sz="2600" b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sequential</a:t>
            </a:r>
            <a:r>
              <a:rPr lang="en-US" sz="2600" b="0" smtClean="0">
                <a:latin typeface="Arial" pitchFamily="34" charset="0"/>
                <a:cs typeface="Arial" pitchFamily="34" charset="0"/>
              </a:rPr>
              <a:t> circuits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6325" name="Text Box 4"/>
          <p:cNvSpPr txBox="1">
            <a:spLocks noChangeArrowheads="1"/>
          </p:cNvSpPr>
          <p:nvPr/>
        </p:nvSpPr>
        <p:spPr bwMode="auto">
          <a:xfrm>
            <a:off x="1606550" y="5942013"/>
            <a:ext cx="7175500" cy="91598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</a:rPr>
              <a:t>10s	             100s                         1000s                  millions  gates/chip</a:t>
            </a:r>
          </a:p>
          <a:p>
            <a:r>
              <a:rPr lang="en-US" b="1">
                <a:solidFill>
                  <a:srgbClr val="CC0000"/>
                </a:solidFill>
              </a:rPr>
              <a:t>SS                    </a:t>
            </a:r>
            <a:r>
              <a:rPr lang="en-US" b="1">
                <a:solidFill>
                  <a:srgbClr val="CC0000"/>
                </a:solidFill>
                <a:sym typeface="Wingdings" pitchFamily="2" charset="2"/>
              </a:rPr>
              <a:t> MS                      LS                   VLS </a:t>
            </a:r>
            <a:endParaRPr lang="en-US" b="1">
              <a:solidFill>
                <a:srgbClr val="CC0000"/>
              </a:solidFill>
            </a:endParaRPr>
          </a:p>
          <a:p>
            <a:r>
              <a:rPr lang="en-US" b="1">
                <a:solidFill>
                  <a:srgbClr val="CC0000"/>
                </a:solidFill>
              </a:rPr>
              <a:t>(Small Scale)       (Medium Scale)     (Large Scale)      (Very Large Scale)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8187C4CB-06FD-4985-B47C-D5EDB0D30985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728663" y="207963"/>
            <a:ext cx="7772400" cy="1020762"/>
          </a:xfrm>
        </p:spPr>
        <p:txBody>
          <a:bodyPr/>
          <a:lstStyle/>
          <a:p>
            <a:r>
              <a:rPr lang="en-US" sz="3600" smtClean="0">
                <a:latin typeface="Arial" pitchFamily="34" charset="0"/>
                <a:cs typeface="Arial" pitchFamily="34" charset="0"/>
              </a:rPr>
              <a:t>1. </a:t>
            </a:r>
            <a:r>
              <a:rPr lang="en-US" sz="3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Enabling</a:t>
            </a:r>
            <a:r>
              <a:rPr lang="en-US" sz="3600" smtClean="0">
                <a:latin typeface="Arial" pitchFamily="34" charset="0"/>
                <a:cs typeface="Arial" pitchFamily="34" charset="0"/>
              </a:rPr>
              <a:t> Function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3550" y="1314450"/>
            <a:ext cx="8513763" cy="5027613"/>
          </a:xfrm>
        </p:spPr>
        <p:txBody>
          <a:bodyPr/>
          <a:lstStyle/>
          <a:p>
            <a:r>
              <a:rPr lang="en-US" sz="2800" i="1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Enable: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Allow an input signal to pass through to an output</a:t>
            </a:r>
          </a:p>
          <a:p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Disable: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block an input signal from passing through to an output, replacing it with a fixed state (1, 0, or HiZ)</a:t>
            </a:r>
          </a:p>
          <a:p>
            <a:pPr>
              <a:buFont typeface="Wingdings" pitchFamily="2" charset="2"/>
              <a:buNone/>
            </a:pP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r>
              <a:rPr lang="en-US" sz="2800" smtClean="0">
                <a:latin typeface="Arial" pitchFamily="34" charset="0"/>
                <a:cs typeface="Arial" pitchFamily="34" charset="0"/>
              </a:rPr>
              <a:t>Disable: EN = 0 in both cases</a:t>
            </a:r>
          </a:p>
          <a:p>
            <a:r>
              <a:rPr lang="en-US" sz="2800" smtClean="0">
                <a:latin typeface="Arial" pitchFamily="34" charset="0"/>
                <a:cs typeface="Arial" pitchFamily="34" charset="0"/>
              </a:rPr>
              <a:t>When disabled, output = 0</a:t>
            </a:r>
          </a:p>
          <a:p>
            <a:pPr>
              <a:buFont typeface="Wingdings" pitchFamily="2" charset="2"/>
              <a:buNone/>
            </a:pP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r>
              <a:rPr lang="en-US" sz="2800" smtClean="0">
                <a:latin typeface="Arial" pitchFamily="34" charset="0"/>
                <a:cs typeface="Arial" pitchFamily="34" charset="0"/>
              </a:rPr>
              <a:t>When disabled, output = 1</a:t>
            </a:r>
          </a:p>
          <a:p>
            <a:endParaRPr lang="en-US" sz="28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9" name="Picture 4" descr="Fig_4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0650" y="4556125"/>
            <a:ext cx="3725863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3ACB4EA8-02E6-4280-A5A9-1D82B0D7CCDD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6063" y="1314450"/>
            <a:ext cx="8897937" cy="5027613"/>
          </a:xfrm>
        </p:spPr>
        <p:txBody>
          <a:bodyPr/>
          <a:lstStyle/>
          <a:p>
            <a:r>
              <a:rPr lang="en-US" b="0" smtClean="0"/>
              <a:t>A decoder converts an </a:t>
            </a:r>
            <a:r>
              <a:rPr lang="en-US" b="0" i="1" smtClean="0"/>
              <a:t>n</a:t>
            </a:r>
            <a:r>
              <a:rPr lang="en-US" b="0" smtClean="0"/>
              <a:t>-bit </a:t>
            </a:r>
            <a:r>
              <a:rPr lang="en-US" smtClean="0">
                <a:solidFill>
                  <a:srgbClr val="CC0000"/>
                </a:solidFill>
              </a:rPr>
              <a:t>input code</a:t>
            </a:r>
            <a:r>
              <a:rPr lang="en-US" b="0" smtClean="0"/>
              <a:t> to a unique state on m outputs where </a:t>
            </a:r>
            <a:br>
              <a:rPr lang="en-US" b="0" smtClean="0"/>
            </a:br>
            <a:r>
              <a:rPr lang="en-US" b="0" smtClean="0"/>
              <a:t>n </a:t>
            </a:r>
            <a:r>
              <a:rPr lang="en-US" b="0" smtClean="0">
                <a:latin typeface="Symbol" pitchFamily="18" charset="2"/>
              </a:rPr>
              <a:t>£ </a:t>
            </a:r>
            <a:r>
              <a:rPr lang="en-US" b="0" smtClean="0"/>
              <a:t>m </a:t>
            </a:r>
            <a:r>
              <a:rPr lang="en-US" b="0" smtClean="0">
                <a:latin typeface="Symbol" pitchFamily="18" charset="2"/>
              </a:rPr>
              <a:t>£ </a:t>
            </a:r>
            <a:r>
              <a:rPr lang="en-US" b="0" smtClean="0"/>
              <a:t> 2</a:t>
            </a:r>
            <a:r>
              <a:rPr lang="en-US" b="0" i="1" baseline="30000" smtClean="0"/>
              <a:t>n</a:t>
            </a:r>
            <a:r>
              <a:rPr lang="en-US" b="0" smtClean="0"/>
              <a:t> </a:t>
            </a:r>
          </a:p>
          <a:p>
            <a:r>
              <a:rPr lang="en-US" b="0" smtClean="0"/>
              <a:t>This state is such that for each valid code at the input </a:t>
            </a:r>
            <a:r>
              <a:rPr lang="en-US" b="0" smtClean="0">
                <a:solidFill>
                  <a:srgbClr val="660066"/>
                </a:solidFill>
              </a:rPr>
              <a:t>only one </a:t>
            </a:r>
            <a:r>
              <a:rPr lang="en-US" b="0" smtClean="0">
                <a:solidFill>
                  <a:srgbClr val="FF0000"/>
                </a:solidFill>
              </a:rPr>
              <a:t>unique</a:t>
            </a:r>
            <a:r>
              <a:rPr lang="en-US" b="0" smtClean="0">
                <a:solidFill>
                  <a:srgbClr val="660066"/>
                </a:solidFill>
              </a:rPr>
              <a:t> output line is activated</a:t>
            </a:r>
            <a:endParaRPr lang="en-US" b="0" i="1" smtClean="0"/>
          </a:p>
          <a:p>
            <a:r>
              <a:rPr lang="en-US" b="0" smtClean="0"/>
              <a:t>Functional decoder blocks:</a:t>
            </a:r>
          </a:p>
          <a:p>
            <a:pPr lvl="1"/>
            <a:r>
              <a:rPr lang="en-US" b="0" smtClean="0"/>
              <a:t>Are called </a:t>
            </a:r>
            <a:r>
              <a:rPr lang="en-US" b="0" i="1" smtClean="0"/>
              <a:t>n</a:t>
            </a:r>
            <a:r>
              <a:rPr lang="en-US" b="0" smtClean="0"/>
              <a:t>-to-</a:t>
            </a:r>
            <a:r>
              <a:rPr lang="en-US" b="0" i="1" smtClean="0"/>
              <a:t>m</a:t>
            </a:r>
            <a:r>
              <a:rPr lang="en-US" b="0" smtClean="0"/>
              <a:t> line decoders, where </a:t>
            </a:r>
            <a:r>
              <a:rPr lang="en-US" b="0" i="1" smtClean="0"/>
              <a:t>m</a:t>
            </a:r>
            <a:r>
              <a:rPr lang="en-US" b="0" smtClean="0"/>
              <a:t> </a:t>
            </a:r>
            <a:r>
              <a:rPr lang="en-US" b="0" smtClean="0">
                <a:latin typeface="Symbol" pitchFamily="18" charset="2"/>
              </a:rPr>
              <a:t>£ </a:t>
            </a:r>
            <a:r>
              <a:rPr lang="en-US" b="0" smtClean="0"/>
              <a:t>2</a:t>
            </a:r>
            <a:r>
              <a:rPr lang="en-US" b="0" i="1" baseline="30000" smtClean="0"/>
              <a:t>n</a:t>
            </a:r>
            <a:r>
              <a:rPr lang="en-US" b="0" i="1" smtClean="0"/>
              <a:t>, </a:t>
            </a:r>
            <a:r>
              <a:rPr lang="en-US" b="0" smtClean="0"/>
              <a:t>and</a:t>
            </a:r>
          </a:p>
          <a:p>
            <a:pPr lvl="1"/>
            <a:r>
              <a:rPr lang="en-US" b="0" smtClean="0"/>
              <a:t>Generate 2</a:t>
            </a:r>
            <a:r>
              <a:rPr lang="en-US" b="0" i="1" baseline="30000" smtClean="0"/>
              <a:t>n</a:t>
            </a:r>
            <a:r>
              <a:rPr lang="en-US" b="0" smtClean="0"/>
              <a:t> (or fewer) minterms for the </a:t>
            </a:r>
            <a:r>
              <a:rPr lang="en-US" b="0" i="1" smtClean="0"/>
              <a:t>n</a:t>
            </a:r>
            <a:r>
              <a:rPr lang="en-US" b="0" smtClean="0"/>
              <a:t> input variables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title"/>
          </p:nvPr>
        </p:nvSpPr>
        <p:spPr>
          <a:xfrm>
            <a:off x="588963" y="174625"/>
            <a:ext cx="7772400" cy="1020763"/>
          </a:xfrm>
          <a:noFill/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2. Decoding</a:t>
            </a:r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3600" b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4"/>
          <p:cNvSpPr>
            <a:spLocks noChangeArrowheads="1"/>
          </p:cNvSpPr>
          <p:nvPr/>
        </p:nvSpPr>
        <p:spPr bwMode="auto">
          <a:xfrm>
            <a:off x="6921500" y="207963"/>
            <a:ext cx="949325" cy="798512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rgbClr val="6600CC"/>
                </a:solidFill>
                <a:latin typeface="Arial" pitchFamily="34" charset="0"/>
              </a:rPr>
              <a:t>Decoder</a:t>
            </a:r>
          </a:p>
        </p:txBody>
      </p:sp>
      <p:sp>
        <p:nvSpPr>
          <p:cNvPr id="58374" name="Line 5"/>
          <p:cNvSpPr>
            <a:spLocks noChangeShapeType="1"/>
          </p:cNvSpPr>
          <p:nvPr/>
        </p:nvSpPr>
        <p:spPr bwMode="auto">
          <a:xfrm>
            <a:off x="6643688" y="601663"/>
            <a:ext cx="266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75" name="Line 6"/>
          <p:cNvSpPr>
            <a:spLocks noChangeShapeType="1"/>
          </p:cNvSpPr>
          <p:nvPr/>
        </p:nvSpPr>
        <p:spPr bwMode="auto">
          <a:xfrm flipV="1">
            <a:off x="7885113" y="579438"/>
            <a:ext cx="463550" cy="22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76" name="Text Box 7"/>
          <p:cNvSpPr txBox="1">
            <a:spLocks noChangeArrowheads="1"/>
          </p:cNvSpPr>
          <p:nvPr/>
        </p:nvSpPr>
        <p:spPr bwMode="auto">
          <a:xfrm>
            <a:off x="6599238" y="590550"/>
            <a:ext cx="296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n</a:t>
            </a:r>
          </a:p>
        </p:txBody>
      </p:sp>
      <p:sp>
        <p:nvSpPr>
          <p:cNvPr id="58377" name="Text Box 8"/>
          <p:cNvSpPr txBox="1">
            <a:spLocks noChangeArrowheads="1"/>
          </p:cNvSpPr>
          <p:nvPr/>
        </p:nvSpPr>
        <p:spPr bwMode="auto">
          <a:xfrm>
            <a:off x="7897813" y="565150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Arial" pitchFamily="34" charset="0"/>
              </a:rPr>
              <a:t>m</a:t>
            </a: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6230938" y="0"/>
            <a:ext cx="6683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Code</a:t>
            </a:r>
          </a:p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Input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7853363" y="0"/>
            <a:ext cx="8524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Output </a:t>
            </a:r>
          </a:p>
          <a:p>
            <a:r>
              <a:rPr lang="en-US" sz="1600">
                <a:latin typeface="Arial" pitchFamily="34" charset="0"/>
              </a:rPr>
              <a:t>Lines</a:t>
            </a:r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 flipH="1">
            <a:off x="6678613" y="531813"/>
            <a:ext cx="5715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1" name="Line 13"/>
          <p:cNvSpPr>
            <a:spLocks noChangeShapeType="1"/>
          </p:cNvSpPr>
          <p:nvPr/>
        </p:nvSpPr>
        <p:spPr bwMode="auto">
          <a:xfrm flipH="1">
            <a:off x="7986713" y="498475"/>
            <a:ext cx="11112" cy="207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2" name="Text Box 14"/>
          <p:cNvSpPr txBox="1">
            <a:spLocks noChangeArrowheads="1"/>
          </p:cNvSpPr>
          <p:nvPr/>
        </p:nvSpPr>
        <p:spPr bwMode="auto">
          <a:xfrm>
            <a:off x="0" y="6216650"/>
            <a:ext cx="9137650" cy="64135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6600CC"/>
                </a:solidFill>
                <a:latin typeface="Arial" pitchFamily="34" charset="0"/>
              </a:rPr>
              <a:t>Decoder</a:t>
            </a:r>
            <a:r>
              <a:rPr lang="en-US" b="1">
                <a:latin typeface="Arial" pitchFamily="34" charset="0"/>
              </a:rPr>
              <a:t>: Activates a unique output line corresponding to an input code </a:t>
            </a:r>
          </a:p>
          <a:p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Encoder</a:t>
            </a:r>
            <a:r>
              <a:rPr lang="en-US" b="1">
                <a:latin typeface="Arial" pitchFamily="34" charset="0"/>
              </a:rPr>
              <a:t>: Generates a unique output code corresponding to an activated input line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F8FE1ED-8FDF-439F-AAF7-BDFC3D9C428D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392113" y="161925"/>
            <a:ext cx="8258175" cy="882650"/>
          </a:xfrm>
        </p:spPr>
        <p:txBody>
          <a:bodyPr/>
          <a:lstStyle/>
          <a:p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Decoder Design: 3-to-8 Example</a:t>
            </a:r>
            <a:b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Direct Approach: Generate All Minterms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0" y="1571625"/>
            <a:ext cx="2508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900">
              <a:solidFill>
                <a:srgbClr val="6600CC"/>
              </a:solidFill>
              <a:latin typeface="Arial" pitchFamily="34" charset="0"/>
            </a:endParaRPr>
          </a:p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 </a:t>
            </a:r>
          </a:p>
        </p:txBody>
      </p:sp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03788"/>
            <a:ext cx="3927475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7650" y="6175375"/>
            <a:ext cx="19192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8425" y="1303338"/>
            <a:ext cx="5062538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0" name="Text Box 9"/>
          <p:cNvSpPr txBox="1">
            <a:spLocks noChangeArrowheads="1"/>
          </p:cNvSpPr>
          <p:nvPr/>
        </p:nvSpPr>
        <p:spPr bwMode="auto">
          <a:xfrm>
            <a:off x="7558088" y="1201738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m0</a:t>
            </a:r>
          </a:p>
        </p:txBody>
      </p:sp>
      <p:sp>
        <p:nvSpPr>
          <p:cNvPr id="59401" name="Text Box 10"/>
          <p:cNvSpPr txBox="1">
            <a:spLocks noChangeArrowheads="1"/>
          </p:cNvSpPr>
          <p:nvPr/>
        </p:nvSpPr>
        <p:spPr bwMode="auto">
          <a:xfrm>
            <a:off x="7607300" y="5208588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m1</a:t>
            </a:r>
          </a:p>
        </p:txBody>
      </p:sp>
      <p:sp>
        <p:nvSpPr>
          <p:cNvPr id="59402" name="Text Box 11"/>
          <p:cNvSpPr txBox="1">
            <a:spLocks noChangeArrowheads="1"/>
          </p:cNvSpPr>
          <p:nvPr/>
        </p:nvSpPr>
        <p:spPr bwMode="auto">
          <a:xfrm>
            <a:off x="3681413" y="2244725"/>
            <a:ext cx="296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0</a:t>
            </a:r>
          </a:p>
        </p:txBody>
      </p:sp>
      <p:sp>
        <p:nvSpPr>
          <p:cNvPr id="59403" name="Text Box 12"/>
          <p:cNvSpPr txBox="1">
            <a:spLocks noChangeArrowheads="1"/>
          </p:cNvSpPr>
          <p:nvPr/>
        </p:nvSpPr>
        <p:spPr bwMode="auto">
          <a:xfrm>
            <a:off x="3660775" y="2894013"/>
            <a:ext cx="296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1</a:t>
            </a:r>
          </a:p>
        </p:txBody>
      </p:sp>
      <p:sp>
        <p:nvSpPr>
          <p:cNvPr id="59404" name="Text Box 13"/>
          <p:cNvSpPr txBox="1">
            <a:spLocks noChangeArrowheads="1"/>
          </p:cNvSpPr>
          <p:nvPr/>
        </p:nvSpPr>
        <p:spPr bwMode="auto">
          <a:xfrm>
            <a:off x="3671888" y="3543300"/>
            <a:ext cx="296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1</a:t>
            </a:r>
          </a:p>
        </p:txBody>
      </p:sp>
      <p:sp>
        <p:nvSpPr>
          <p:cNvPr id="59405" name="Text Box 14"/>
          <p:cNvSpPr txBox="1">
            <a:spLocks noChangeArrowheads="1"/>
          </p:cNvSpPr>
          <p:nvPr/>
        </p:nvSpPr>
        <p:spPr bwMode="auto">
          <a:xfrm>
            <a:off x="4157663" y="2025650"/>
            <a:ext cx="5667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LSB</a:t>
            </a:r>
          </a:p>
        </p:txBody>
      </p:sp>
      <p:sp>
        <p:nvSpPr>
          <p:cNvPr id="59406" name="Text Box 15"/>
          <p:cNvSpPr txBox="1">
            <a:spLocks noChangeArrowheads="1"/>
          </p:cNvSpPr>
          <p:nvPr/>
        </p:nvSpPr>
        <p:spPr bwMode="auto">
          <a:xfrm>
            <a:off x="3233738" y="3995738"/>
            <a:ext cx="25669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Arial" pitchFamily="34" charset="0"/>
              </a:rPr>
              <a:t>For this input combination,</a:t>
            </a:r>
          </a:p>
          <a:p>
            <a:r>
              <a:rPr lang="en-US" sz="1600">
                <a:solidFill>
                  <a:schemeClr val="accent2"/>
                </a:solidFill>
                <a:latin typeface="Arial" pitchFamily="34" charset="0"/>
              </a:rPr>
              <a:t>Which is the only </a:t>
            </a:r>
          </a:p>
          <a:p>
            <a:r>
              <a:rPr lang="en-US" sz="1600">
                <a:solidFill>
                  <a:schemeClr val="accent2"/>
                </a:solidFill>
                <a:latin typeface="Arial" pitchFamily="34" charset="0"/>
              </a:rPr>
              <a:t>Output that will be 1?</a:t>
            </a:r>
          </a:p>
        </p:txBody>
      </p:sp>
      <p:sp>
        <p:nvSpPr>
          <p:cNvPr id="59407" name="Text Box 16"/>
          <p:cNvSpPr txBox="1">
            <a:spLocks noChangeArrowheads="1"/>
          </p:cNvSpPr>
          <p:nvPr/>
        </p:nvSpPr>
        <p:spPr bwMode="auto">
          <a:xfrm>
            <a:off x="0" y="3716338"/>
            <a:ext cx="3360738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CC0000"/>
                </a:solidFill>
                <a:latin typeface="Arial" pitchFamily="34" charset="0"/>
              </a:rPr>
              <a:t>Function Table</a:t>
            </a:r>
          </a:p>
          <a:p>
            <a:r>
              <a:rPr lang="en-US" sz="1600" b="1">
                <a:latin typeface="Arial" pitchFamily="34" charset="0"/>
              </a:rPr>
              <a:t>Notice that each output line </a:t>
            </a:r>
          </a:p>
          <a:p>
            <a:r>
              <a:rPr lang="en-US" sz="1600" b="1">
                <a:latin typeface="Arial" pitchFamily="34" charset="0"/>
              </a:rPr>
              <a:t>is the minterm corresponding to </a:t>
            </a:r>
          </a:p>
          <a:p>
            <a:r>
              <a:rPr lang="en-US" sz="1600" b="1">
                <a:latin typeface="Arial" pitchFamily="34" charset="0"/>
              </a:rPr>
              <a:t>the input code, i.e. D</a:t>
            </a:r>
            <a:r>
              <a:rPr lang="en-US" sz="1600" b="1" baseline="-25000">
                <a:latin typeface="Arial" pitchFamily="34" charset="0"/>
              </a:rPr>
              <a:t>5</a:t>
            </a:r>
            <a:r>
              <a:rPr lang="en-US" sz="1600" b="1">
                <a:latin typeface="Arial" pitchFamily="34" charset="0"/>
              </a:rPr>
              <a:t> is m</a:t>
            </a:r>
            <a:r>
              <a:rPr lang="en-US" sz="1600" b="1" baseline="-25000">
                <a:latin typeface="Arial" pitchFamily="34" charset="0"/>
              </a:rPr>
              <a:t>5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F3B300F-3C55-4A91-8731-57806178EAF0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2725" y="1200150"/>
            <a:ext cx="7772400" cy="5027613"/>
          </a:xfrm>
        </p:spPr>
        <p:txBody>
          <a:bodyPr/>
          <a:lstStyle/>
          <a:p>
            <a:r>
              <a:rPr lang="en-US" sz="2400" smtClean="0"/>
              <a:t>1-to-2-Line Decoder</a:t>
            </a:r>
          </a:p>
          <a:p>
            <a:pPr>
              <a:buFont typeface="Wingdings" pitchFamily="2" charset="2"/>
              <a:buNone/>
            </a:pPr>
            <a:r>
              <a:rPr lang="en-US" sz="2400" smtClean="0"/>
              <a:t>	1 to 2</a:t>
            </a:r>
            <a:r>
              <a:rPr lang="en-US" sz="2400" baseline="30000" smtClean="0"/>
              <a:t>1</a:t>
            </a:r>
          </a:p>
          <a:p>
            <a:endParaRPr lang="en-US" sz="2400" smtClean="0"/>
          </a:p>
          <a:p>
            <a:r>
              <a:rPr lang="en-US" sz="2400" smtClean="0"/>
              <a:t>2-to-4-Line Decoder</a:t>
            </a:r>
          </a:p>
          <a:p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  <a:p>
            <a:endParaRPr lang="en-US" sz="2400" smtClean="0"/>
          </a:p>
          <a:p>
            <a:endParaRPr lang="en-US" sz="1600" smtClean="0"/>
          </a:p>
          <a:p>
            <a:endParaRPr lang="en-US" sz="120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20725" y="2816225"/>
            <a:ext cx="6145213" cy="3892550"/>
            <a:chOff x="454" y="1774"/>
            <a:chExt cx="3871" cy="2452"/>
          </a:xfrm>
        </p:grpSpPr>
        <p:sp>
          <p:nvSpPr>
            <p:cNvPr id="60462" name="Text Box 4"/>
            <p:cNvSpPr txBox="1">
              <a:spLocks noChangeArrowheads="1"/>
            </p:cNvSpPr>
            <p:nvPr/>
          </p:nvSpPr>
          <p:spPr bwMode="auto">
            <a:xfrm>
              <a:off x="454" y="3372"/>
              <a:ext cx="25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009999"/>
                </a:buClr>
                <a:buFont typeface="Wingdings" pitchFamily="2" charset="2"/>
                <a:buChar char="§"/>
              </a:pPr>
              <a:r>
                <a:rPr lang="en-US" sz="2400" b="1"/>
                <a:t>  </a:t>
              </a:r>
              <a:r>
                <a:rPr lang="en-US" sz="2000" b="1"/>
                <a:t>Note that the 2-4-line</a:t>
              </a:r>
              <a:br>
                <a:rPr lang="en-US" sz="2000" b="1"/>
              </a:br>
              <a:r>
                <a:rPr lang="en-US" sz="2000" b="1"/>
                <a:t>    made up of  2 1-to-2-</a:t>
              </a:r>
              <a:br>
                <a:rPr lang="en-US" sz="2000" b="1"/>
              </a:br>
              <a:r>
                <a:rPr lang="en-US" sz="2000" b="1"/>
                <a:t>    line decoders and 4 AND gates.</a:t>
              </a:r>
            </a:p>
            <a:p>
              <a:endParaRPr lang="en-US" sz="2800" u="sng" baseline="-25000"/>
            </a:p>
          </p:txBody>
        </p:sp>
        <p:sp>
          <p:nvSpPr>
            <p:cNvPr id="60463" name="Rectangle 5"/>
            <p:cNvSpPr>
              <a:spLocks noChangeArrowheads="1"/>
            </p:cNvSpPr>
            <p:nvPr/>
          </p:nvSpPr>
          <p:spPr bwMode="auto">
            <a:xfrm>
              <a:off x="3968" y="2305"/>
              <a:ext cx="357" cy="1700"/>
            </a:xfrm>
            <a:prstGeom prst="rect">
              <a:avLst/>
            </a:prstGeom>
            <a:solidFill>
              <a:srgbClr val="00FFCC"/>
            </a:solidFill>
            <a:ln w="9525">
              <a:solidFill>
                <a:srgbClr val="00FF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464" name="Rectangle 6"/>
            <p:cNvSpPr>
              <a:spLocks noChangeArrowheads="1"/>
            </p:cNvSpPr>
            <p:nvPr/>
          </p:nvSpPr>
          <p:spPr bwMode="auto">
            <a:xfrm>
              <a:off x="2689" y="2126"/>
              <a:ext cx="1084" cy="311"/>
            </a:xfrm>
            <a:prstGeom prst="rect">
              <a:avLst/>
            </a:prstGeom>
            <a:solidFill>
              <a:srgbClr val="00FF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465" name="Rectangle 7"/>
            <p:cNvSpPr>
              <a:spLocks noChangeArrowheads="1"/>
            </p:cNvSpPr>
            <p:nvPr/>
          </p:nvSpPr>
          <p:spPr bwMode="auto">
            <a:xfrm>
              <a:off x="2917" y="1774"/>
              <a:ext cx="1087" cy="291"/>
            </a:xfrm>
            <a:prstGeom prst="rect">
              <a:avLst/>
            </a:prstGeom>
            <a:solidFill>
              <a:srgbClr val="00FF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0421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(n-to-2</a:t>
            </a:r>
            <a:r>
              <a:rPr lang="en-US" sz="3200" baseline="30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) Decoder Examples</a:t>
            </a:r>
            <a:b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Hierarchical Decoder Design</a:t>
            </a:r>
          </a:p>
        </p:txBody>
      </p:sp>
      <p:pic>
        <p:nvPicPr>
          <p:cNvPr id="557065" name="Picture 9" descr="Fig_4-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625" y="1427163"/>
            <a:ext cx="4652963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7066" name="Picture 10" descr="Fig_4-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825750"/>
            <a:ext cx="7248525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4" name="Text Box 11"/>
          <p:cNvSpPr txBox="1">
            <a:spLocks noChangeArrowheads="1"/>
          </p:cNvSpPr>
          <p:nvPr/>
        </p:nvSpPr>
        <p:spPr bwMode="auto">
          <a:xfrm>
            <a:off x="8278813" y="2163763"/>
            <a:ext cx="219075" cy="365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2400" b="1"/>
              <a:t>=</a:t>
            </a:r>
          </a:p>
        </p:txBody>
      </p:sp>
      <p:sp>
        <p:nvSpPr>
          <p:cNvPr id="60425" name="Text Box 12"/>
          <p:cNvSpPr txBox="1">
            <a:spLocks noChangeArrowheads="1"/>
          </p:cNvSpPr>
          <p:nvPr/>
        </p:nvSpPr>
        <p:spPr bwMode="auto">
          <a:xfrm>
            <a:off x="8313738" y="1550988"/>
            <a:ext cx="219075" cy="365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2400" b="1"/>
              <a:t>=</a:t>
            </a:r>
          </a:p>
        </p:txBody>
      </p:sp>
      <p:sp>
        <p:nvSpPr>
          <p:cNvPr id="60426" name="Text Box 13"/>
          <p:cNvSpPr txBox="1">
            <a:spLocks noChangeArrowheads="1"/>
          </p:cNvSpPr>
          <p:nvPr/>
        </p:nvSpPr>
        <p:spPr bwMode="auto">
          <a:xfrm>
            <a:off x="7493000" y="3751263"/>
            <a:ext cx="219075" cy="365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2400" b="1"/>
              <a:t>=</a:t>
            </a:r>
          </a:p>
        </p:txBody>
      </p:sp>
      <p:sp>
        <p:nvSpPr>
          <p:cNvPr id="60427" name="Text Box 14"/>
          <p:cNvSpPr txBox="1">
            <a:spLocks noChangeArrowheads="1"/>
          </p:cNvSpPr>
          <p:nvPr/>
        </p:nvSpPr>
        <p:spPr bwMode="auto">
          <a:xfrm>
            <a:off x="7469188" y="4433888"/>
            <a:ext cx="219075" cy="365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2400" b="1"/>
              <a:t>=</a:t>
            </a:r>
          </a:p>
        </p:txBody>
      </p:sp>
      <p:sp>
        <p:nvSpPr>
          <p:cNvPr id="60428" name="Text Box 15"/>
          <p:cNvSpPr txBox="1">
            <a:spLocks noChangeArrowheads="1"/>
          </p:cNvSpPr>
          <p:nvPr/>
        </p:nvSpPr>
        <p:spPr bwMode="auto">
          <a:xfrm>
            <a:off x="7480300" y="5140325"/>
            <a:ext cx="219075" cy="365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2400" b="1"/>
              <a:t>=</a:t>
            </a:r>
          </a:p>
        </p:txBody>
      </p:sp>
      <p:sp>
        <p:nvSpPr>
          <p:cNvPr id="60429" name="Text Box 16"/>
          <p:cNvSpPr txBox="1">
            <a:spLocks noChangeArrowheads="1"/>
          </p:cNvSpPr>
          <p:nvPr/>
        </p:nvSpPr>
        <p:spPr bwMode="auto">
          <a:xfrm>
            <a:off x="7493000" y="5822950"/>
            <a:ext cx="219075" cy="365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2400" b="1"/>
              <a:t>=</a:t>
            </a:r>
          </a:p>
        </p:txBody>
      </p:sp>
      <p:sp>
        <p:nvSpPr>
          <p:cNvPr id="60430" name="Text Box 17"/>
          <p:cNvSpPr txBox="1">
            <a:spLocks noChangeArrowheads="1"/>
          </p:cNvSpPr>
          <p:nvPr/>
        </p:nvSpPr>
        <p:spPr bwMode="auto">
          <a:xfrm>
            <a:off x="7789863" y="3135313"/>
            <a:ext cx="1314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4 minterms</a:t>
            </a:r>
          </a:p>
        </p:txBody>
      </p:sp>
      <p:sp>
        <p:nvSpPr>
          <p:cNvPr id="60431" name="Rectangle 18"/>
          <p:cNvSpPr>
            <a:spLocks noChangeArrowheads="1"/>
          </p:cNvSpPr>
          <p:nvPr/>
        </p:nvSpPr>
        <p:spPr bwMode="auto">
          <a:xfrm>
            <a:off x="4618038" y="4491038"/>
            <a:ext cx="1573212" cy="115887"/>
          </a:xfrm>
          <a:prstGeom prst="rect">
            <a:avLst/>
          </a:prstGeom>
          <a:solidFill>
            <a:srgbClr val="66FF99">
              <a:alpha val="4901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32" name="Rectangle 19"/>
          <p:cNvSpPr>
            <a:spLocks noChangeArrowheads="1"/>
          </p:cNvSpPr>
          <p:nvPr/>
        </p:nvSpPr>
        <p:spPr bwMode="auto">
          <a:xfrm>
            <a:off x="4400550" y="5383213"/>
            <a:ext cx="1573213" cy="115887"/>
          </a:xfrm>
          <a:prstGeom prst="rect">
            <a:avLst/>
          </a:prstGeom>
          <a:solidFill>
            <a:srgbClr val="66FF99">
              <a:alpha val="4901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33" name="Freeform 20"/>
          <p:cNvSpPr>
            <a:spLocks/>
          </p:cNvSpPr>
          <p:nvPr/>
        </p:nvSpPr>
        <p:spPr bwMode="auto">
          <a:xfrm>
            <a:off x="5800725" y="3113088"/>
            <a:ext cx="230188" cy="1412875"/>
          </a:xfrm>
          <a:custGeom>
            <a:avLst/>
            <a:gdLst>
              <a:gd name="T0" fmla="*/ 0 w 145"/>
              <a:gd name="T1" fmla="*/ 0 h 890"/>
              <a:gd name="T2" fmla="*/ 2147483647 w 145"/>
              <a:gd name="T3" fmla="*/ 2147483647 h 890"/>
              <a:gd name="T4" fmla="*/ 2147483647 w 145"/>
              <a:gd name="T5" fmla="*/ 2147483647 h 890"/>
              <a:gd name="T6" fmla="*/ 0 w 145"/>
              <a:gd name="T7" fmla="*/ 2147483647 h 890"/>
              <a:gd name="T8" fmla="*/ 0 60000 65536"/>
              <a:gd name="T9" fmla="*/ 0 60000 65536"/>
              <a:gd name="T10" fmla="*/ 0 60000 65536"/>
              <a:gd name="T11" fmla="*/ 0 60000 65536"/>
              <a:gd name="T12" fmla="*/ 0 w 145"/>
              <a:gd name="T13" fmla="*/ 0 h 890"/>
              <a:gd name="T14" fmla="*/ 145 w 145"/>
              <a:gd name="T15" fmla="*/ 890 h 8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" h="890">
                <a:moveTo>
                  <a:pt x="0" y="0"/>
                </a:moveTo>
                <a:cubicBezTo>
                  <a:pt x="51" y="44"/>
                  <a:pt x="103" y="88"/>
                  <a:pt x="124" y="212"/>
                </a:cubicBezTo>
                <a:cubicBezTo>
                  <a:pt x="145" y="336"/>
                  <a:pt x="145" y="631"/>
                  <a:pt x="124" y="744"/>
                </a:cubicBezTo>
                <a:cubicBezTo>
                  <a:pt x="103" y="857"/>
                  <a:pt x="21" y="866"/>
                  <a:pt x="0" y="890"/>
                </a:cubicBezTo>
              </a:path>
            </a:pathLst>
          </a:custGeom>
          <a:noFill/>
          <a:ln w="28575">
            <a:solidFill>
              <a:schemeClr val="tx2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34" name="Text Box 21"/>
          <p:cNvSpPr txBox="1">
            <a:spLocks noChangeArrowheads="1"/>
          </p:cNvSpPr>
          <p:nvPr/>
        </p:nvSpPr>
        <p:spPr bwMode="auto">
          <a:xfrm>
            <a:off x="6229350" y="3275013"/>
            <a:ext cx="1441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1-2 Decoder</a:t>
            </a:r>
          </a:p>
        </p:txBody>
      </p:sp>
      <p:sp>
        <p:nvSpPr>
          <p:cNvPr id="60435" name="Line 22"/>
          <p:cNvSpPr>
            <a:spLocks noChangeShapeType="1"/>
          </p:cNvSpPr>
          <p:nvPr/>
        </p:nvSpPr>
        <p:spPr bwMode="auto">
          <a:xfrm flipH="1">
            <a:off x="6169025" y="3449638"/>
            <a:ext cx="174625" cy="11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36" name="Text Box 23"/>
          <p:cNvSpPr txBox="1">
            <a:spLocks noChangeArrowheads="1"/>
          </p:cNvSpPr>
          <p:nvPr/>
        </p:nvSpPr>
        <p:spPr bwMode="auto">
          <a:xfrm>
            <a:off x="6067425" y="6491288"/>
            <a:ext cx="2355850" cy="3667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4 AND Gates             </a:t>
            </a:r>
          </a:p>
        </p:txBody>
      </p:sp>
      <p:sp>
        <p:nvSpPr>
          <p:cNvPr id="60437" name="Text Box 24"/>
          <p:cNvSpPr txBox="1">
            <a:spLocks noChangeArrowheads="1"/>
          </p:cNvSpPr>
          <p:nvPr/>
        </p:nvSpPr>
        <p:spPr bwMode="auto">
          <a:xfrm>
            <a:off x="150813" y="5041900"/>
            <a:ext cx="3003550" cy="274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Decoder Expansion</a:t>
            </a:r>
            <a:endParaRPr lang="en-US" sz="1000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60438" name="Text Box 25"/>
          <p:cNvSpPr txBox="1">
            <a:spLocks noChangeArrowheads="1"/>
          </p:cNvSpPr>
          <p:nvPr/>
        </p:nvSpPr>
        <p:spPr bwMode="auto">
          <a:xfrm>
            <a:off x="4657725" y="4862513"/>
            <a:ext cx="1441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1-2 Decoder</a:t>
            </a:r>
          </a:p>
        </p:txBody>
      </p:sp>
      <p:sp>
        <p:nvSpPr>
          <p:cNvPr id="60439" name="Freeform 26"/>
          <p:cNvSpPr>
            <a:spLocks/>
          </p:cNvSpPr>
          <p:nvPr/>
        </p:nvSpPr>
        <p:spPr bwMode="auto">
          <a:xfrm>
            <a:off x="4354513" y="3775075"/>
            <a:ext cx="230187" cy="1701800"/>
          </a:xfrm>
          <a:custGeom>
            <a:avLst/>
            <a:gdLst>
              <a:gd name="T0" fmla="*/ 0 w 145"/>
              <a:gd name="T1" fmla="*/ 0 h 890"/>
              <a:gd name="T2" fmla="*/ 2147483647 w 145"/>
              <a:gd name="T3" fmla="*/ 2147483647 h 890"/>
              <a:gd name="T4" fmla="*/ 2147483647 w 145"/>
              <a:gd name="T5" fmla="*/ 2147483647 h 890"/>
              <a:gd name="T6" fmla="*/ 0 w 145"/>
              <a:gd name="T7" fmla="*/ 2147483647 h 890"/>
              <a:gd name="T8" fmla="*/ 0 60000 65536"/>
              <a:gd name="T9" fmla="*/ 0 60000 65536"/>
              <a:gd name="T10" fmla="*/ 0 60000 65536"/>
              <a:gd name="T11" fmla="*/ 0 60000 65536"/>
              <a:gd name="T12" fmla="*/ 0 w 145"/>
              <a:gd name="T13" fmla="*/ 0 h 890"/>
              <a:gd name="T14" fmla="*/ 145 w 145"/>
              <a:gd name="T15" fmla="*/ 890 h 8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" h="890">
                <a:moveTo>
                  <a:pt x="0" y="0"/>
                </a:moveTo>
                <a:cubicBezTo>
                  <a:pt x="51" y="44"/>
                  <a:pt x="103" y="88"/>
                  <a:pt x="124" y="212"/>
                </a:cubicBezTo>
                <a:cubicBezTo>
                  <a:pt x="145" y="336"/>
                  <a:pt x="145" y="631"/>
                  <a:pt x="124" y="744"/>
                </a:cubicBezTo>
                <a:cubicBezTo>
                  <a:pt x="103" y="857"/>
                  <a:pt x="21" y="866"/>
                  <a:pt x="0" y="890"/>
                </a:cubicBezTo>
              </a:path>
            </a:pathLst>
          </a:custGeom>
          <a:noFill/>
          <a:ln w="28575">
            <a:solidFill>
              <a:schemeClr val="tx2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40" name="Line 27"/>
          <p:cNvSpPr>
            <a:spLocks noChangeShapeType="1"/>
          </p:cNvSpPr>
          <p:nvPr/>
        </p:nvSpPr>
        <p:spPr bwMode="auto">
          <a:xfrm flipH="1">
            <a:off x="4560888" y="4884738"/>
            <a:ext cx="24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41" name="Rectangle 29"/>
          <p:cNvSpPr>
            <a:spLocks noChangeArrowheads="1"/>
          </p:cNvSpPr>
          <p:nvPr/>
        </p:nvSpPr>
        <p:spPr bwMode="auto">
          <a:xfrm>
            <a:off x="6956425" y="3843338"/>
            <a:ext cx="127000" cy="960437"/>
          </a:xfrm>
          <a:prstGeom prst="rect">
            <a:avLst/>
          </a:prstGeom>
          <a:solidFill>
            <a:srgbClr val="CC0000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42" name="Rectangle 30"/>
          <p:cNvSpPr>
            <a:spLocks noChangeArrowheads="1"/>
          </p:cNvSpPr>
          <p:nvPr/>
        </p:nvSpPr>
        <p:spPr bwMode="auto">
          <a:xfrm>
            <a:off x="1054100" y="3646488"/>
            <a:ext cx="255588" cy="625475"/>
          </a:xfrm>
          <a:prstGeom prst="rect">
            <a:avLst/>
          </a:prstGeom>
          <a:solidFill>
            <a:srgbClr val="CC0000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43" name="Rectangle 31"/>
          <p:cNvSpPr>
            <a:spLocks noChangeArrowheads="1"/>
          </p:cNvSpPr>
          <p:nvPr/>
        </p:nvSpPr>
        <p:spPr bwMode="auto">
          <a:xfrm>
            <a:off x="1866900" y="3648075"/>
            <a:ext cx="649288" cy="614363"/>
          </a:xfrm>
          <a:prstGeom prst="rect">
            <a:avLst/>
          </a:prstGeom>
          <a:solidFill>
            <a:srgbClr val="CC0000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44" name="Line 32"/>
          <p:cNvSpPr>
            <a:spLocks noChangeShapeType="1"/>
          </p:cNvSpPr>
          <p:nvPr/>
        </p:nvSpPr>
        <p:spPr bwMode="auto">
          <a:xfrm>
            <a:off x="3970338" y="3935413"/>
            <a:ext cx="222250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45" name="Rectangle 33"/>
          <p:cNvSpPr>
            <a:spLocks noChangeArrowheads="1"/>
          </p:cNvSpPr>
          <p:nvPr/>
        </p:nvSpPr>
        <p:spPr bwMode="auto">
          <a:xfrm>
            <a:off x="2609850" y="4241800"/>
            <a:ext cx="649288" cy="614363"/>
          </a:xfrm>
          <a:prstGeom prst="rect">
            <a:avLst/>
          </a:prstGeom>
          <a:solidFill>
            <a:srgbClr val="0000FF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46" name="Rectangle 34"/>
          <p:cNvSpPr>
            <a:spLocks noChangeArrowheads="1"/>
          </p:cNvSpPr>
          <p:nvPr/>
        </p:nvSpPr>
        <p:spPr bwMode="auto">
          <a:xfrm>
            <a:off x="1050925" y="4256088"/>
            <a:ext cx="277813" cy="614362"/>
          </a:xfrm>
          <a:prstGeom prst="rect">
            <a:avLst/>
          </a:prstGeom>
          <a:solidFill>
            <a:srgbClr val="0000FF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47" name="Line 35"/>
          <p:cNvSpPr>
            <a:spLocks noChangeShapeType="1"/>
          </p:cNvSpPr>
          <p:nvPr/>
        </p:nvSpPr>
        <p:spPr bwMode="auto">
          <a:xfrm>
            <a:off x="6157913" y="4156075"/>
            <a:ext cx="868362" cy="24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48" name="Text Box 36"/>
          <p:cNvSpPr txBox="1">
            <a:spLocks noChangeArrowheads="1"/>
          </p:cNvSpPr>
          <p:nvPr/>
        </p:nvSpPr>
        <p:spPr bwMode="auto">
          <a:xfrm>
            <a:off x="4579938" y="463073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6600CC"/>
                </a:solidFill>
              </a:rPr>
              <a:t>1</a:t>
            </a:r>
          </a:p>
        </p:txBody>
      </p:sp>
      <p:sp>
        <p:nvSpPr>
          <p:cNvPr id="60449" name="Rectangle 37"/>
          <p:cNvSpPr>
            <a:spLocks noChangeArrowheads="1"/>
          </p:cNvSpPr>
          <p:nvPr/>
        </p:nvSpPr>
        <p:spPr bwMode="auto">
          <a:xfrm>
            <a:off x="6942138" y="5184775"/>
            <a:ext cx="139700" cy="973138"/>
          </a:xfrm>
          <a:prstGeom prst="rect">
            <a:avLst/>
          </a:prstGeom>
          <a:solidFill>
            <a:srgbClr val="0000FF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50" name="Line 38"/>
          <p:cNvSpPr>
            <a:spLocks noChangeShapeType="1"/>
          </p:cNvSpPr>
          <p:nvPr/>
        </p:nvSpPr>
        <p:spPr bwMode="auto">
          <a:xfrm>
            <a:off x="4203700" y="4402138"/>
            <a:ext cx="2128838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51" name="Line 39"/>
          <p:cNvSpPr>
            <a:spLocks noChangeShapeType="1"/>
          </p:cNvSpPr>
          <p:nvPr/>
        </p:nvSpPr>
        <p:spPr bwMode="auto">
          <a:xfrm>
            <a:off x="6088063" y="4386263"/>
            <a:ext cx="892175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52" name="Rectangle 40"/>
          <p:cNvSpPr>
            <a:spLocks noChangeArrowheads="1"/>
          </p:cNvSpPr>
          <p:nvPr/>
        </p:nvSpPr>
        <p:spPr bwMode="auto">
          <a:xfrm>
            <a:off x="1365250" y="3598863"/>
            <a:ext cx="1181100" cy="7064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53" name="Rectangle 42"/>
          <p:cNvSpPr>
            <a:spLocks noChangeArrowheads="1"/>
          </p:cNvSpPr>
          <p:nvPr/>
        </p:nvSpPr>
        <p:spPr bwMode="auto">
          <a:xfrm>
            <a:off x="8053388" y="4668838"/>
            <a:ext cx="139700" cy="973137"/>
          </a:xfrm>
          <a:prstGeom prst="rect">
            <a:avLst/>
          </a:prstGeom>
          <a:solidFill>
            <a:srgbClr val="0000FF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54" name="Rectangle 43"/>
          <p:cNvSpPr>
            <a:spLocks noChangeArrowheads="1"/>
          </p:cNvSpPr>
          <p:nvPr/>
        </p:nvSpPr>
        <p:spPr bwMode="auto">
          <a:xfrm>
            <a:off x="8067675" y="3559175"/>
            <a:ext cx="127000" cy="960438"/>
          </a:xfrm>
          <a:prstGeom prst="rect">
            <a:avLst/>
          </a:prstGeom>
          <a:solidFill>
            <a:srgbClr val="CC0000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0455" name="Group 45"/>
          <p:cNvGrpSpPr>
            <a:grpSpLocks/>
          </p:cNvGrpSpPr>
          <p:nvPr/>
        </p:nvGrpSpPr>
        <p:grpSpPr bwMode="auto">
          <a:xfrm>
            <a:off x="3762375" y="2724150"/>
            <a:ext cx="5381625" cy="3454400"/>
            <a:chOff x="2483" y="1798"/>
            <a:chExt cx="3390" cy="2094"/>
          </a:xfrm>
        </p:grpSpPr>
        <p:pic>
          <p:nvPicPr>
            <p:cNvPr id="60459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83" y="1798"/>
              <a:ext cx="3390" cy="2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60" name="Text Box 28"/>
            <p:cNvSpPr txBox="1">
              <a:spLocks noChangeArrowheads="1"/>
            </p:cNvSpPr>
            <p:nvPr/>
          </p:nvSpPr>
          <p:spPr bwMode="auto">
            <a:xfrm>
              <a:off x="2877" y="2680"/>
              <a:ext cx="212" cy="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CC0000"/>
                  </a:solidFill>
                </a:rPr>
                <a:t>0</a:t>
              </a:r>
            </a:p>
          </p:txBody>
        </p:sp>
        <p:sp>
          <p:nvSpPr>
            <p:cNvPr id="60461" name="Text Box 44"/>
            <p:cNvSpPr txBox="1">
              <a:spLocks noChangeArrowheads="1"/>
            </p:cNvSpPr>
            <p:nvPr/>
          </p:nvSpPr>
          <p:spPr bwMode="auto">
            <a:xfrm>
              <a:off x="2863" y="2886"/>
              <a:ext cx="212" cy="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6600CC"/>
                  </a:solidFill>
                </a:rPr>
                <a:t>1</a:t>
              </a:r>
            </a:p>
          </p:txBody>
        </p:sp>
      </p:grpSp>
      <p:sp>
        <p:nvSpPr>
          <p:cNvPr id="60456" name="Rectangle 46"/>
          <p:cNvSpPr>
            <a:spLocks noChangeArrowheads="1"/>
          </p:cNvSpPr>
          <p:nvPr/>
        </p:nvSpPr>
        <p:spPr bwMode="auto">
          <a:xfrm>
            <a:off x="5514975" y="6053138"/>
            <a:ext cx="2322513" cy="8048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57" name="Rectangle 47"/>
          <p:cNvSpPr>
            <a:spLocks noChangeArrowheads="1"/>
          </p:cNvSpPr>
          <p:nvPr/>
        </p:nvSpPr>
        <p:spPr bwMode="auto">
          <a:xfrm>
            <a:off x="7608888" y="3522663"/>
            <a:ext cx="269875" cy="741362"/>
          </a:xfrm>
          <a:prstGeom prst="rect">
            <a:avLst/>
          </a:prstGeom>
          <a:solidFill>
            <a:srgbClr val="CC0000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58" name="Rectangle 48"/>
          <p:cNvSpPr>
            <a:spLocks noChangeArrowheads="1"/>
          </p:cNvSpPr>
          <p:nvPr/>
        </p:nvSpPr>
        <p:spPr bwMode="auto">
          <a:xfrm>
            <a:off x="7646988" y="4625975"/>
            <a:ext cx="277812" cy="744538"/>
          </a:xfrm>
          <a:prstGeom prst="rect">
            <a:avLst/>
          </a:prstGeom>
          <a:solidFill>
            <a:srgbClr val="0000FF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55EA826-92D5-48C3-B2F4-CF6F3395DE5C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392113" y="161925"/>
            <a:ext cx="8258175" cy="882650"/>
          </a:xfrm>
        </p:spPr>
        <p:txBody>
          <a:bodyPr/>
          <a:lstStyle/>
          <a:p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Decoder Expansion: 3-to-8 Example</a:t>
            </a:r>
            <a:b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Hierarchical Decoder Design</a:t>
            </a:r>
          </a:p>
        </p:txBody>
      </p:sp>
      <p:pic>
        <p:nvPicPr>
          <p:cNvPr id="61444" name="Picture 4" descr="Fig_4-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0950" y="1306513"/>
            <a:ext cx="5807075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0" y="1571625"/>
            <a:ext cx="3132138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 Using three 1-2 decoders</a:t>
            </a:r>
          </a:p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&amp; 2-input AND gates</a:t>
            </a:r>
          </a:p>
          <a:p>
            <a:endParaRPr lang="en-US" sz="1900">
              <a:solidFill>
                <a:srgbClr val="6600CC"/>
              </a:solidFill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 Hierarchical approach:</a:t>
            </a:r>
          </a:p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Design </a:t>
            </a:r>
            <a:r>
              <a:rPr lang="en-US" sz="1900" b="1">
                <a:solidFill>
                  <a:srgbClr val="6600CC"/>
                </a:solidFill>
                <a:latin typeface="Arial" pitchFamily="34" charset="0"/>
              </a:rPr>
              <a:t>only one</a:t>
            </a:r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 </a:t>
            </a:r>
          </a:p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1-2 decoder and </a:t>
            </a:r>
            <a:r>
              <a:rPr lang="en-US" sz="1900" b="1">
                <a:solidFill>
                  <a:srgbClr val="CC0000"/>
                </a:solidFill>
                <a:latin typeface="Arial" pitchFamily="34" charset="0"/>
              </a:rPr>
              <a:t>reuse it</a:t>
            </a:r>
          </a:p>
          <a:p>
            <a:endParaRPr lang="en-US" sz="1900">
              <a:solidFill>
                <a:srgbClr val="6600CC"/>
              </a:solidFill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 Formal design with </a:t>
            </a:r>
          </a:p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Minterms requires 8 3-input</a:t>
            </a:r>
          </a:p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ANDs</a:t>
            </a:r>
          </a:p>
          <a:p>
            <a:endParaRPr lang="en-US" sz="1900">
              <a:solidFill>
                <a:srgbClr val="6600CC"/>
              </a:solidFill>
              <a:latin typeface="Arial" pitchFamily="34" charset="0"/>
            </a:endParaRPr>
          </a:p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 </a:t>
            </a:r>
          </a:p>
        </p:txBody>
      </p:sp>
      <p:pic>
        <p:nvPicPr>
          <p:cNvPr id="6144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03788"/>
            <a:ext cx="4067175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7650" y="6175375"/>
            <a:ext cx="19192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6059AF01-BFDA-46C7-85E5-25CB640B32BC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0850" y="1244600"/>
            <a:ext cx="8524875" cy="5027613"/>
          </a:xfrm>
        </p:spPr>
        <p:txBody>
          <a:bodyPr/>
          <a:lstStyle/>
          <a:p>
            <a:pPr>
              <a:tabLst>
                <a:tab pos="4746625" algn="l"/>
              </a:tabLs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Attach </a:t>
            </a:r>
            <a:r>
              <a:rPr lang="en-US" sz="2400" b="0" i="1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output-enabling gates opened by the EN input</a:t>
            </a:r>
          </a:p>
          <a:p>
            <a:pPr>
              <a:tabLst>
                <a:tab pos="4746625" algn="l"/>
              </a:tabLs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See truth table below for function</a:t>
            </a:r>
          </a:p>
          <a:p>
            <a:pPr lvl="1">
              <a:tabLst>
                <a:tab pos="4746625" algn="l"/>
              </a:tabLs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Note use of X’s to denote both 0 and 1 </a:t>
            </a:r>
            <a:r>
              <a:rPr lang="en-US" sz="24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at the inputs</a:t>
            </a:r>
          </a:p>
          <a:p>
            <a:pPr lvl="1">
              <a:tabLst>
                <a:tab pos="4746625" algn="l"/>
              </a:tabLst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Combination containing two X’s represent four input binary combinations</a:t>
            </a:r>
          </a:p>
        </p:txBody>
      </p:sp>
      <p:pic>
        <p:nvPicPr>
          <p:cNvPr id="62468" name="Picture 3" descr="Fig_4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263" y="3311525"/>
            <a:ext cx="6453187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Rectangle 4"/>
          <p:cNvSpPr>
            <a:spLocks noGrp="1" noChangeArrowheads="1"/>
          </p:cNvSpPr>
          <p:nvPr>
            <p:ph type="title"/>
          </p:nvPr>
        </p:nvSpPr>
        <p:spPr>
          <a:xfrm>
            <a:off x="403225" y="138113"/>
            <a:ext cx="8497888" cy="1020762"/>
          </a:xfrm>
          <a:noFill/>
        </p:spPr>
        <p:txBody>
          <a:bodyPr/>
          <a:lstStyle/>
          <a:p>
            <a:r>
              <a:rPr lang="en-US" smtClean="0"/>
              <a:t>Decoder with </a:t>
            </a:r>
            <a:r>
              <a:rPr lang="en-US" smtClean="0">
                <a:solidFill>
                  <a:srgbClr val="CC0000"/>
                </a:solidFill>
              </a:rPr>
              <a:t>Enable (EN)</a:t>
            </a:r>
            <a:endParaRPr lang="en-US" smtClean="0">
              <a:solidFill>
                <a:srgbClr val="6600CC"/>
              </a:solidFill>
            </a:endParaRPr>
          </a:p>
        </p:txBody>
      </p:sp>
      <p:sp>
        <p:nvSpPr>
          <p:cNvPr id="62470" name="Text Box 5"/>
          <p:cNvSpPr txBox="1">
            <a:spLocks noChangeArrowheads="1"/>
          </p:cNvSpPr>
          <p:nvPr/>
        </p:nvSpPr>
        <p:spPr bwMode="auto">
          <a:xfrm>
            <a:off x="0" y="5094288"/>
            <a:ext cx="1965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Decoder is disabled</a:t>
            </a:r>
          </a:p>
        </p:txBody>
      </p:sp>
      <p:sp>
        <p:nvSpPr>
          <p:cNvPr id="62471" name="Rectangle 6"/>
          <p:cNvSpPr>
            <a:spLocks noChangeArrowheads="1"/>
          </p:cNvSpPr>
          <p:nvPr/>
        </p:nvSpPr>
        <p:spPr bwMode="auto">
          <a:xfrm>
            <a:off x="0" y="5127625"/>
            <a:ext cx="4248150" cy="231775"/>
          </a:xfrm>
          <a:prstGeom prst="rect">
            <a:avLst/>
          </a:prstGeom>
          <a:solidFill>
            <a:srgbClr val="FF0000">
              <a:alpha val="1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472" name="Text Box 7"/>
          <p:cNvSpPr txBox="1">
            <a:spLocks noChangeArrowheads="1"/>
          </p:cNvSpPr>
          <p:nvPr/>
        </p:nvSpPr>
        <p:spPr bwMode="auto">
          <a:xfrm>
            <a:off x="4214813" y="5070475"/>
            <a:ext cx="793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CC0000"/>
                </a:solidFill>
                <a:latin typeface="Arial" pitchFamily="34" charset="0"/>
              </a:rPr>
              <a:t>No 1’s</a:t>
            </a:r>
          </a:p>
        </p:txBody>
      </p:sp>
      <p:sp>
        <p:nvSpPr>
          <p:cNvPr id="62473" name="Rectangle 8"/>
          <p:cNvSpPr>
            <a:spLocks noChangeArrowheads="1"/>
          </p:cNvSpPr>
          <p:nvPr/>
        </p:nvSpPr>
        <p:spPr bwMode="auto">
          <a:xfrm>
            <a:off x="1920875" y="4733925"/>
            <a:ext cx="347663" cy="1690688"/>
          </a:xfrm>
          <a:prstGeom prst="rect">
            <a:avLst/>
          </a:prstGeom>
          <a:solidFill>
            <a:srgbClr val="0000FF">
              <a:alpha val="1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474" name="Text Box 9"/>
          <p:cNvSpPr txBox="1">
            <a:spLocks noChangeArrowheads="1"/>
          </p:cNvSpPr>
          <p:nvPr/>
        </p:nvSpPr>
        <p:spPr bwMode="auto">
          <a:xfrm>
            <a:off x="627063" y="5438775"/>
            <a:ext cx="10763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Normal</a:t>
            </a:r>
          </a:p>
          <a:p>
            <a:r>
              <a:rPr lang="en-US" sz="1600">
                <a:latin typeface="Arial" pitchFamily="34" charset="0"/>
              </a:rPr>
              <a:t>Decoder</a:t>
            </a:r>
          </a:p>
          <a:p>
            <a:r>
              <a:rPr lang="en-US" sz="1600">
                <a:latin typeface="Arial" pitchFamily="34" charset="0"/>
              </a:rPr>
              <a:t>Operation</a:t>
            </a:r>
          </a:p>
        </p:txBody>
      </p:sp>
      <p:sp>
        <p:nvSpPr>
          <p:cNvPr id="62475" name="Line 10"/>
          <p:cNvSpPr>
            <a:spLocks noChangeShapeType="1"/>
          </p:cNvSpPr>
          <p:nvPr/>
        </p:nvSpPr>
        <p:spPr bwMode="auto">
          <a:xfrm>
            <a:off x="1771650" y="5440363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476" name="Line 11"/>
          <p:cNvSpPr>
            <a:spLocks noChangeShapeType="1"/>
          </p:cNvSpPr>
          <p:nvPr/>
        </p:nvSpPr>
        <p:spPr bwMode="auto">
          <a:xfrm>
            <a:off x="2568575" y="1639888"/>
            <a:ext cx="5195888" cy="2293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0" y="3781425"/>
            <a:ext cx="4356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00CC"/>
                </a:solidFill>
                <a:latin typeface="Arial" pitchFamily="34" charset="0"/>
              </a:rPr>
              <a:t>A disabled decoder has all outputs = 0</a:t>
            </a:r>
          </a:p>
        </p:txBody>
      </p:sp>
      <p:sp>
        <p:nvSpPr>
          <p:cNvPr id="62478" name="Text Box 14"/>
          <p:cNvSpPr txBox="1">
            <a:spLocks noChangeArrowheads="1"/>
          </p:cNvSpPr>
          <p:nvPr/>
        </p:nvSpPr>
        <p:spPr bwMode="auto">
          <a:xfrm>
            <a:off x="5975350" y="6389688"/>
            <a:ext cx="17335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4 minterms</a:t>
            </a:r>
          </a:p>
          <a:p>
            <a:r>
              <a:rPr lang="en-US"/>
              <a:t>         </a:t>
            </a:r>
          </a:p>
        </p:txBody>
      </p:sp>
      <p:sp>
        <p:nvSpPr>
          <p:cNvPr id="62479" name="Text Box 15"/>
          <p:cNvSpPr txBox="1">
            <a:spLocks noChangeArrowheads="1"/>
          </p:cNvSpPr>
          <p:nvPr/>
        </p:nvSpPr>
        <p:spPr bwMode="auto">
          <a:xfrm>
            <a:off x="7410450" y="6537325"/>
            <a:ext cx="17335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Enabling gates</a:t>
            </a:r>
          </a:p>
          <a:p>
            <a:r>
              <a:rPr lang="en-US"/>
              <a:t>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9729F128-DDE1-4B9C-94F2-187DDDA31291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latin typeface="Arial" pitchFamily="34" charset="0"/>
                <a:cs typeface="Arial" pitchFamily="34" charset="0"/>
              </a:rPr>
              <a:t>Design Procedure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543550"/>
          </a:xfrm>
          <a:solidFill>
            <a:schemeClr val="bg1"/>
          </a:solidFill>
        </p:spPr>
        <p:txBody>
          <a:bodyPr/>
          <a:lstStyle/>
          <a:p>
            <a:pPr marL="609600" indent="-609600">
              <a:buFont typeface="Wingdings" pitchFamily="2" charset="2"/>
              <a:buAutoNum type="arabicPeriod" startAt="4"/>
            </a:pPr>
            <a:r>
              <a:rPr lang="en-US" sz="2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Technology Mapping and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Design Optimization</a:t>
            </a:r>
          </a:p>
          <a:p>
            <a:pPr marL="990600" lvl="1" indent="-533400"/>
            <a:r>
              <a:rPr lang="en-US" sz="2200" b="0" smtClean="0">
                <a:latin typeface="Arial" pitchFamily="34" charset="0"/>
                <a:cs typeface="Arial" pitchFamily="34" charset="0"/>
              </a:rPr>
              <a:t>Map the logic diagram or netlist to the implementation technology and gate type selected, e.g. </a:t>
            </a:r>
            <a:r>
              <a:rPr lang="en-US" sz="2200" b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CMOS NANDs</a:t>
            </a:r>
          </a:p>
          <a:p>
            <a:pPr marL="990600" lvl="1" indent="-533400"/>
            <a:r>
              <a:rPr lang="en-US" sz="2200" b="0" smtClean="0">
                <a:latin typeface="Arial" pitchFamily="34" charset="0"/>
                <a:cs typeface="Arial" pitchFamily="34" charset="0"/>
              </a:rPr>
              <a:t>Perform </a:t>
            </a:r>
            <a:r>
              <a:rPr lang="en-US" sz="22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design optimizations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of gate costs, gate delays, fan-outs, power consumption, etc.</a:t>
            </a:r>
          </a:p>
          <a:p>
            <a:pPr marL="990600" lvl="1" indent="-533400"/>
            <a:r>
              <a:rPr lang="en-US" sz="2200" b="0" smtClean="0">
                <a:latin typeface="Arial" pitchFamily="34" charset="0"/>
                <a:cs typeface="Arial" pitchFamily="34" charset="0"/>
              </a:rPr>
              <a:t>Sometimes this stage is merged with stage 3</a:t>
            </a:r>
          </a:p>
          <a:p>
            <a:pPr marL="609600" indent="-609600">
              <a:buFont typeface="Wingdings" pitchFamily="2" charset="2"/>
              <a:buAutoNum type="arabicPeriod" startAt="4"/>
            </a:pPr>
            <a:r>
              <a:rPr lang="en-US" sz="2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Verification</a:t>
            </a:r>
          </a:p>
          <a:p>
            <a:pPr marL="990600" lvl="1" indent="-533400">
              <a:buFontTx/>
              <a:buNone/>
            </a:pPr>
            <a:r>
              <a:rPr lang="en-US" sz="2200" b="0" smtClean="0">
                <a:latin typeface="Arial" pitchFamily="34" charset="0"/>
                <a:cs typeface="Arial" pitchFamily="34" charset="0"/>
              </a:rPr>
              <a:t>  	Verify that the final design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satisfies the original specification- Two methods:</a:t>
            </a:r>
          </a:p>
          <a:p>
            <a:pPr marL="990600" lvl="1" indent="-533400">
              <a:buFontTx/>
              <a:buChar char="-"/>
            </a:pPr>
            <a:r>
              <a:rPr lang="en-US" sz="22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Manual: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Ensure that the truth table for the </a:t>
            </a:r>
            <a:r>
              <a:rPr lang="en-US" sz="22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final technology-mapped circuit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is identical to the truth table derived from specifications</a:t>
            </a:r>
          </a:p>
          <a:p>
            <a:pPr marL="990600" lvl="1" indent="-533400">
              <a:buFontTx/>
              <a:buChar char="-"/>
            </a:pPr>
            <a:r>
              <a:rPr lang="en-US" sz="22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By Simulation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: Simulate the </a:t>
            </a:r>
            <a:r>
              <a:rPr lang="en-US" sz="22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final technology-mapped circuit</a:t>
            </a:r>
            <a:r>
              <a:rPr lang="en-US" sz="2200" b="0" smtClean="0">
                <a:latin typeface="Arial" pitchFamily="34" charset="0"/>
                <a:cs typeface="Arial" pitchFamily="34" charset="0"/>
              </a:rPr>
              <a:t> on a CAD tool and test it to verify that it gives the desired outputs at the specified inputs and meets delay specs etc.</a:t>
            </a:r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4254500" y="733425"/>
            <a:ext cx="475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8000"/>
                </a:solidFill>
                <a:latin typeface="Arial" pitchFamily="34" charset="0"/>
              </a:rPr>
              <a:t>Logic optimization</a:t>
            </a:r>
            <a:r>
              <a:rPr lang="en-US" b="1">
                <a:latin typeface="Arial" pitchFamily="34" charset="0"/>
              </a:rPr>
              <a:t> Vs </a:t>
            </a:r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design optimization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33FA5DF-8A41-45A9-A2E6-F6CEEBAC6D99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>
          <a:xfrm>
            <a:off x="346075" y="138113"/>
            <a:ext cx="8797925" cy="904875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Decoder Expansion </a:t>
            </a:r>
            <a:br>
              <a:rPr lang="en-US" sz="3200" smtClean="0"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latin typeface="Arial" pitchFamily="34" charset="0"/>
                <a:cs typeface="Arial" pitchFamily="34" charset="0"/>
              </a:rPr>
              <a:t>Example: 3-to-8 from two 2-to-4 with EN</a:t>
            </a:r>
          </a:p>
        </p:txBody>
      </p:sp>
      <p:pic>
        <p:nvPicPr>
          <p:cNvPr id="6349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03788"/>
            <a:ext cx="4067175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4450" y="5538788"/>
            <a:ext cx="19192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4" name="Text Box 7"/>
          <p:cNvSpPr txBox="1">
            <a:spLocks noChangeArrowheads="1"/>
          </p:cNvSpPr>
          <p:nvPr/>
        </p:nvSpPr>
        <p:spPr bwMode="auto">
          <a:xfrm>
            <a:off x="0" y="1571625"/>
            <a:ext cx="287813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 Using two 2-to-4 decoders</a:t>
            </a:r>
          </a:p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&amp; one 1-to-2 decoder</a:t>
            </a:r>
          </a:p>
        </p:txBody>
      </p:sp>
      <p:pic>
        <p:nvPicPr>
          <p:cNvPr id="6349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7813" y="1204913"/>
            <a:ext cx="5056187" cy="406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6" name="Rectangle 9"/>
          <p:cNvSpPr>
            <a:spLocks noChangeArrowheads="1"/>
          </p:cNvSpPr>
          <p:nvPr/>
        </p:nvSpPr>
        <p:spPr bwMode="auto">
          <a:xfrm>
            <a:off x="4618038" y="2476500"/>
            <a:ext cx="1422400" cy="2498725"/>
          </a:xfrm>
          <a:prstGeom prst="rect">
            <a:avLst/>
          </a:prstGeom>
          <a:solidFill>
            <a:srgbClr val="FFFF00">
              <a:alpha val="4901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497" name="Text Box 10"/>
          <p:cNvSpPr txBox="1">
            <a:spLocks noChangeArrowheads="1"/>
          </p:cNvSpPr>
          <p:nvPr/>
        </p:nvSpPr>
        <p:spPr bwMode="auto">
          <a:xfrm>
            <a:off x="3508375" y="3621088"/>
            <a:ext cx="1084263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900">
                <a:solidFill>
                  <a:srgbClr val="008000"/>
                </a:solidFill>
                <a:latin typeface="Arial" pitchFamily="34" charset="0"/>
              </a:rPr>
              <a:t>1-to-2 decoder</a:t>
            </a:r>
          </a:p>
        </p:txBody>
      </p:sp>
      <p:sp>
        <p:nvSpPr>
          <p:cNvPr id="63498" name="Line 11"/>
          <p:cNvSpPr>
            <a:spLocks noChangeShapeType="1"/>
          </p:cNvSpPr>
          <p:nvPr/>
        </p:nvSpPr>
        <p:spPr bwMode="auto">
          <a:xfrm>
            <a:off x="4167188" y="3633788"/>
            <a:ext cx="577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499" name="Rectangle 12"/>
          <p:cNvSpPr>
            <a:spLocks noChangeArrowheads="1"/>
          </p:cNvSpPr>
          <p:nvPr/>
        </p:nvSpPr>
        <p:spPr bwMode="auto">
          <a:xfrm>
            <a:off x="1481138" y="5346700"/>
            <a:ext cx="1271587" cy="774700"/>
          </a:xfrm>
          <a:prstGeom prst="rect">
            <a:avLst/>
          </a:prstGeom>
          <a:solidFill>
            <a:srgbClr val="FF99CC">
              <a:alpha val="3294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500" name="Rectangle 13"/>
          <p:cNvSpPr>
            <a:spLocks noChangeArrowheads="1"/>
          </p:cNvSpPr>
          <p:nvPr/>
        </p:nvSpPr>
        <p:spPr bwMode="auto">
          <a:xfrm>
            <a:off x="2732088" y="6049963"/>
            <a:ext cx="1271587" cy="808037"/>
          </a:xfrm>
          <a:prstGeom prst="rect">
            <a:avLst/>
          </a:prstGeom>
          <a:solidFill>
            <a:srgbClr val="00FFFF">
              <a:alpha val="3294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501" name="Text Box 14"/>
          <p:cNvSpPr txBox="1">
            <a:spLocks noChangeArrowheads="1"/>
          </p:cNvSpPr>
          <p:nvPr/>
        </p:nvSpPr>
        <p:spPr bwMode="auto">
          <a:xfrm>
            <a:off x="1612900" y="4305300"/>
            <a:ext cx="1385888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Top 2-to-4 decoder</a:t>
            </a:r>
          </a:p>
        </p:txBody>
      </p:sp>
      <p:sp>
        <p:nvSpPr>
          <p:cNvPr id="63502" name="Text Box 16"/>
          <p:cNvSpPr txBox="1">
            <a:spLocks noChangeArrowheads="1"/>
          </p:cNvSpPr>
          <p:nvPr/>
        </p:nvSpPr>
        <p:spPr bwMode="auto">
          <a:xfrm>
            <a:off x="4033838" y="6043613"/>
            <a:ext cx="16637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Bottom 2-to-4 decoder</a:t>
            </a:r>
          </a:p>
        </p:txBody>
      </p:sp>
      <p:sp>
        <p:nvSpPr>
          <p:cNvPr id="63503" name="Text Box 17"/>
          <p:cNvSpPr txBox="1">
            <a:spLocks noChangeArrowheads="1"/>
          </p:cNvSpPr>
          <p:nvPr/>
        </p:nvSpPr>
        <p:spPr bwMode="auto">
          <a:xfrm>
            <a:off x="7321550" y="1968500"/>
            <a:ext cx="65563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900">
                <a:solidFill>
                  <a:srgbClr val="6600CC"/>
                </a:solidFill>
                <a:latin typeface="Arial" pitchFamily="34" charset="0"/>
              </a:rPr>
              <a:t>Top</a:t>
            </a:r>
          </a:p>
        </p:txBody>
      </p:sp>
      <p:sp>
        <p:nvSpPr>
          <p:cNvPr id="63504" name="Text Box 18"/>
          <p:cNvSpPr txBox="1">
            <a:spLocks noChangeArrowheads="1"/>
          </p:cNvSpPr>
          <p:nvPr/>
        </p:nvSpPr>
        <p:spPr bwMode="auto">
          <a:xfrm>
            <a:off x="7335838" y="4111625"/>
            <a:ext cx="6556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Bottom</a:t>
            </a:r>
          </a:p>
        </p:txBody>
      </p:sp>
      <p:sp>
        <p:nvSpPr>
          <p:cNvPr id="63505" name="Rectangle 19"/>
          <p:cNvSpPr>
            <a:spLocks noChangeArrowheads="1"/>
          </p:cNvSpPr>
          <p:nvPr/>
        </p:nvSpPr>
        <p:spPr bwMode="auto">
          <a:xfrm>
            <a:off x="511175" y="5372100"/>
            <a:ext cx="311150" cy="723900"/>
          </a:xfrm>
          <a:prstGeom prst="rect">
            <a:avLst/>
          </a:prstGeom>
          <a:solidFill>
            <a:srgbClr val="FF99CC">
              <a:alpha val="3294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506" name="Rectangle 20"/>
          <p:cNvSpPr>
            <a:spLocks noChangeArrowheads="1"/>
          </p:cNvSpPr>
          <p:nvPr/>
        </p:nvSpPr>
        <p:spPr bwMode="auto">
          <a:xfrm>
            <a:off x="501650" y="6134100"/>
            <a:ext cx="311150" cy="723900"/>
          </a:xfrm>
          <a:prstGeom prst="rect">
            <a:avLst/>
          </a:prstGeom>
          <a:solidFill>
            <a:srgbClr val="00FFFF">
              <a:alpha val="3294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8C954B53-8205-4660-874F-AFD240C78FFE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>
          <a:xfrm>
            <a:off x="311150" y="185738"/>
            <a:ext cx="8524875" cy="1020762"/>
          </a:xfrm>
          <a:noFill/>
        </p:spPr>
        <p:txBody>
          <a:bodyPr/>
          <a:lstStyle/>
          <a:p>
            <a:r>
              <a:rPr lang="en-US" sz="3600" smtClean="0">
                <a:latin typeface="Arial" pitchFamily="34" charset="0"/>
                <a:cs typeface="Arial" pitchFamily="34" charset="0"/>
              </a:rPr>
              <a:t>3. What is a Demultiplexer?</a:t>
            </a:r>
          </a:p>
        </p:txBody>
      </p:sp>
      <p:pic>
        <p:nvPicPr>
          <p:cNvPr id="6451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8513" y="1795463"/>
            <a:ext cx="2155825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2550" y="1884363"/>
            <a:ext cx="21097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Line 8"/>
          <p:cNvSpPr>
            <a:spLocks noChangeShapeType="1"/>
          </p:cNvSpPr>
          <p:nvPr/>
        </p:nvSpPr>
        <p:spPr bwMode="auto">
          <a:xfrm flipV="1">
            <a:off x="3414713" y="2824163"/>
            <a:ext cx="2603500" cy="238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19" name="Line 10"/>
          <p:cNvSpPr>
            <a:spLocks noChangeShapeType="1"/>
          </p:cNvSpPr>
          <p:nvPr/>
        </p:nvSpPr>
        <p:spPr bwMode="auto">
          <a:xfrm>
            <a:off x="3113088" y="2851150"/>
            <a:ext cx="2206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0" name="Line 11"/>
          <p:cNvSpPr>
            <a:spLocks noChangeShapeType="1"/>
          </p:cNvSpPr>
          <p:nvPr/>
        </p:nvSpPr>
        <p:spPr bwMode="auto">
          <a:xfrm>
            <a:off x="6088063" y="2813050"/>
            <a:ext cx="255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1" name="Line 12"/>
          <p:cNvSpPr>
            <a:spLocks noChangeShapeType="1"/>
          </p:cNvSpPr>
          <p:nvPr/>
        </p:nvSpPr>
        <p:spPr bwMode="auto">
          <a:xfrm>
            <a:off x="7408863" y="2198688"/>
            <a:ext cx="19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2" name="Line 13"/>
          <p:cNvSpPr>
            <a:spLocks noChangeShapeType="1"/>
          </p:cNvSpPr>
          <p:nvPr/>
        </p:nvSpPr>
        <p:spPr bwMode="auto">
          <a:xfrm>
            <a:off x="7453313" y="2489200"/>
            <a:ext cx="163512" cy="2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3" name="Line 14"/>
          <p:cNvSpPr>
            <a:spLocks noChangeShapeType="1"/>
          </p:cNvSpPr>
          <p:nvPr/>
        </p:nvSpPr>
        <p:spPr bwMode="auto">
          <a:xfrm>
            <a:off x="7510463" y="2801938"/>
            <a:ext cx="115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4" name="Line 15"/>
          <p:cNvSpPr>
            <a:spLocks noChangeShapeType="1"/>
          </p:cNvSpPr>
          <p:nvPr/>
        </p:nvSpPr>
        <p:spPr bwMode="auto">
          <a:xfrm>
            <a:off x="7512050" y="3090863"/>
            <a:ext cx="80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5" name="Line 16"/>
          <p:cNvSpPr>
            <a:spLocks noChangeShapeType="1"/>
          </p:cNvSpPr>
          <p:nvPr/>
        </p:nvSpPr>
        <p:spPr bwMode="auto">
          <a:xfrm>
            <a:off x="1852613" y="2222500"/>
            <a:ext cx="149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6" name="Line 17"/>
          <p:cNvSpPr>
            <a:spLocks noChangeShapeType="1"/>
          </p:cNvSpPr>
          <p:nvPr/>
        </p:nvSpPr>
        <p:spPr bwMode="auto">
          <a:xfrm>
            <a:off x="1863725" y="2522538"/>
            <a:ext cx="173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7" name="Line 18"/>
          <p:cNvSpPr>
            <a:spLocks noChangeShapeType="1"/>
          </p:cNvSpPr>
          <p:nvPr/>
        </p:nvSpPr>
        <p:spPr bwMode="auto">
          <a:xfrm flipV="1">
            <a:off x="1885950" y="2824163"/>
            <a:ext cx="128588" cy="11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8" name="Line 19"/>
          <p:cNvSpPr>
            <a:spLocks noChangeShapeType="1"/>
          </p:cNvSpPr>
          <p:nvPr/>
        </p:nvSpPr>
        <p:spPr bwMode="auto">
          <a:xfrm>
            <a:off x="1898650" y="3136900"/>
            <a:ext cx="12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29" name="Text Box 20"/>
          <p:cNvSpPr txBox="1">
            <a:spLocks noChangeArrowheads="1"/>
          </p:cNvSpPr>
          <p:nvPr/>
        </p:nvSpPr>
        <p:spPr bwMode="auto">
          <a:xfrm>
            <a:off x="1758950" y="4243388"/>
            <a:ext cx="1412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Multiplexer</a:t>
            </a:r>
          </a:p>
        </p:txBody>
      </p:sp>
      <p:sp>
        <p:nvSpPr>
          <p:cNvPr id="64530" name="Text Box 21"/>
          <p:cNvSpPr txBox="1">
            <a:spLocks noChangeArrowheads="1"/>
          </p:cNvSpPr>
          <p:nvPr/>
        </p:nvSpPr>
        <p:spPr bwMode="auto">
          <a:xfrm>
            <a:off x="6238875" y="4129088"/>
            <a:ext cx="1738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Demultiplexer</a:t>
            </a:r>
          </a:p>
        </p:txBody>
      </p:sp>
      <p:sp>
        <p:nvSpPr>
          <p:cNvPr id="64531" name="Text Box 22"/>
          <p:cNvSpPr txBox="1">
            <a:spLocks noChangeArrowheads="1"/>
          </p:cNvSpPr>
          <p:nvPr/>
        </p:nvSpPr>
        <p:spPr bwMode="auto">
          <a:xfrm>
            <a:off x="2132013" y="2552700"/>
            <a:ext cx="749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MUX</a:t>
            </a:r>
          </a:p>
        </p:txBody>
      </p:sp>
      <p:sp>
        <p:nvSpPr>
          <p:cNvPr id="64532" name="Text Box 23"/>
          <p:cNvSpPr txBox="1">
            <a:spLocks noChangeArrowheads="1"/>
          </p:cNvSpPr>
          <p:nvPr/>
        </p:nvSpPr>
        <p:spPr bwMode="auto">
          <a:xfrm>
            <a:off x="6497638" y="2370138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De</a:t>
            </a:r>
          </a:p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MUX</a:t>
            </a:r>
          </a:p>
        </p:txBody>
      </p:sp>
      <p:sp>
        <p:nvSpPr>
          <p:cNvPr id="64533" name="Line 24"/>
          <p:cNvSpPr>
            <a:spLocks noChangeShapeType="1"/>
          </p:cNvSpPr>
          <p:nvPr/>
        </p:nvSpPr>
        <p:spPr bwMode="auto">
          <a:xfrm>
            <a:off x="2163763" y="2292350"/>
            <a:ext cx="765175" cy="577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34" name="Line 25"/>
          <p:cNvSpPr>
            <a:spLocks noChangeShapeType="1"/>
          </p:cNvSpPr>
          <p:nvPr/>
        </p:nvSpPr>
        <p:spPr bwMode="auto">
          <a:xfrm flipH="1">
            <a:off x="2279650" y="2314575"/>
            <a:ext cx="139700" cy="207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35" name="Line 26"/>
          <p:cNvSpPr>
            <a:spLocks noChangeShapeType="1"/>
          </p:cNvSpPr>
          <p:nvPr/>
        </p:nvSpPr>
        <p:spPr bwMode="auto">
          <a:xfrm flipV="1">
            <a:off x="6435725" y="2292350"/>
            <a:ext cx="741363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36" name="Line 27"/>
          <p:cNvSpPr>
            <a:spLocks noChangeShapeType="1"/>
          </p:cNvSpPr>
          <p:nvPr/>
        </p:nvSpPr>
        <p:spPr bwMode="auto">
          <a:xfrm>
            <a:off x="6932613" y="2327275"/>
            <a:ext cx="128587" cy="184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37" name="Text Box 29"/>
          <p:cNvSpPr txBox="1">
            <a:spLocks noChangeArrowheads="1"/>
          </p:cNvSpPr>
          <p:nvPr/>
        </p:nvSpPr>
        <p:spPr bwMode="auto">
          <a:xfrm>
            <a:off x="1644650" y="1341438"/>
            <a:ext cx="1663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Many-to-One</a:t>
            </a:r>
          </a:p>
        </p:txBody>
      </p:sp>
      <p:sp>
        <p:nvSpPr>
          <p:cNvPr id="64538" name="Text Box 30"/>
          <p:cNvSpPr txBox="1">
            <a:spLocks noChangeArrowheads="1"/>
          </p:cNvSpPr>
          <p:nvPr/>
        </p:nvSpPr>
        <p:spPr bwMode="auto">
          <a:xfrm>
            <a:off x="6196013" y="1387475"/>
            <a:ext cx="1663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One-to-Many</a:t>
            </a:r>
          </a:p>
        </p:txBody>
      </p:sp>
      <p:sp>
        <p:nvSpPr>
          <p:cNvPr id="64539" name="Oval 31"/>
          <p:cNvSpPr>
            <a:spLocks noChangeArrowheads="1"/>
          </p:cNvSpPr>
          <p:nvPr/>
        </p:nvSpPr>
        <p:spPr bwMode="auto">
          <a:xfrm>
            <a:off x="5022850" y="1216025"/>
            <a:ext cx="3854450" cy="3517900"/>
          </a:xfrm>
          <a:prstGeom prst="ellipse">
            <a:avLst/>
          </a:prstGeom>
          <a:solidFill>
            <a:srgbClr val="FF0000">
              <a:alpha val="1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4540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4425" y="4605338"/>
            <a:ext cx="20589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41" name="Line 33"/>
          <p:cNvSpPr>
            <a:spLocks noChangeShapeType="1"/>
          </p:cNvSpPr>
          <p:nvPr/>
        </p:nvSpPr>
        <p:spPr bwMode="auto">
          <a:xfrm flipV="1">
            <a:off x="3808413" y="5359400"/>
            <a:ext cx="150812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42" name="Line 34"/>
          <p:cNvSpPr>
            <a:spLocks noChangeShapeType="1"/>
          </p:cNvSpPr>
          <p:nvPr/>
        </p:nvSpPr>
        <p:spPr bwMode="auto">
          <a:xfrm flipV="1">
            <a:off x="4073525" y="4919663"/>
            <a:ext cx="984250" cy="439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43" name="Line 35"/>
          <p:cNvSpPr>
            <a:spLocks noChangeShapeType="1"/>
          </p:cNvSpPr>
          <p:nvPr/>
        </p:nvSpPr>
        <p:spPr bwMode="auto">
          <a:xfrm>
            <a:off x="4745038" y="4930775"/>
            <a:ext cx="139700" cy="19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544" name="Text Box 36"/>
          <p:cNvSpPr txBox="1">
            <a:spLocks noChangeArrowheads="1"/>
          </p:cNvSpPr>
          <p:nvPr/>
        </p:nvSpPr>
        <p:spPr bwMode="auto">
          <a:xfrm>
            <a:off x="4953000" y="3998913"/>
            <a:ext cx="407988" cy="579437"/>
          </a:xfrm>
          <a:prstGeom prst="rect">
            <a:avLst/>
          </a:prstGeom>
          <a:solidFill>
            <a:srgbClr val="66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ym typeface="Symbol" pitchFamily="18" charset="2"/>
              </a:rPr>
              <a:t></a:t>
            </a:r>
          </a:p>
        </p:txBody>
      </p:sp>
      <p:sp>
        <p:nvSpPr>
          <p:cNvPr id="64545" name="Text Box 37"/>
          <p:cNvSpPr txBox="1">
            <a:spLocks noChangeArrowheads="1"/>
          </p:cNvSpPr>
          <p:nvPr/>
        </p:nvSpPr>
        <p:spPr bwMode="auto">
          <a:xfrm>
            <a:off x="244475" y="4962525"/>
            <a:ext cx="3049588" cy="10064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A decoder with Enable is </a:t>
            </a:r>
          </a:p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Referred to as: </a:t>
            </a:r>
          </a:p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Decoder/Demultiplexer</a:t>
            </a:r>
          </a:p>
        </p:txBody>
      </p:sp>
      <p:sp>
        <p:nvSpPr>
          <p:cNvPr id="64546" name="Rectangle 38"/>
          <p:cNvSpPr>
            <a:spLocks noChangeArrowheads="1"/>
          </p:cNvSpPr>
          <p:nvPr/>
        </p:nvSpPr>
        <p:spPr bwMode="auto">
          <a:xfrm>
            <a:off x="4375150" y="5287963"/>
            <a:ext cx="579438" cy="463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/>
              <a:t>DeMUX</a:t>
            </a:r>
          </a:p>
        </p:txBody>
      </p:sp>
      <p:sp>
        <p:nvSpPr>
          <p:cNvPr id="64547" name="Text Box 39"/>
          <p:cNvSpPr txBox="1">
            <a:spLocks noChangeArrowheads="1"/>
          </p:cNvSpPr>
          <p:nvPr/>
        </p:nvSpPr>
        <p:spPr bwMode="auto">
          <a:xfrm>
            <a:off x="5788025" y="4918075"/>
            <a:ext cx="33559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660066"/>
                </a:solidFill>
                <a:latin typeface="Arial" pitchFamily="34" charset="0"/>
              </a:rPr>
              <a:t>A device that moves data arriving on a single input (E) to one of m outputs (Ds)</a:t>
            </a:r>
          </a:p>
          <a:p>
            <a:r>
              <a:rPr lang="en-US" sz="2000">
                <a:solidFill>
                  <a:srgbClr val="660066"/>
                </a:solidFill>
                <a:latin typeface="Arial" pitchFamily="34" charset="0"/>
              </a:rPr>
              <a:t>Determined by the value of log</a:t>
            </a:r>
            <a:r>
              <a:rPr lang="en-US" sz="2000" baseline="-25000">
                <a:solidFill>
                  <a:srgbClr val="660066"/>
                </a:solidFill>
                <a:latin typeface="Arial" pitchFamily="34" charset="0"/>
              </a:rPr>
              <a:t>2</a:t>
            </a:r>
            <a:r>
              <a:rPr lang="en-US" sz="2000">
                <a:solidFill>
                  <a:srgbClr val="660066"/>
                </a:solidFill>
                <a:latin typeface="Arial" pitchFamily="34" charset="0"/>
              </a:rPr>
              <a:t> address inputs (As)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D935614-DDB7-4BBB-9AD1-6D40B49A7C7D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0850" y="1244600"/>
            <a:ext cx="8524875" cy="5027613"/>
          </a:xfrm>
        </p:spPr>
        <p:txBody>
          <a:bodyPr/>
          <a:lstStyle/>
          <a:p>
            <a:pPr>
              <a:buFont typeface="Wingdings" pitchFamily="2" charset="2"/>
              <a:buNone/>
              <a:tabLst>
                <a:tab pos="4746625" algn="l"/>
              </a:tabLst>
            </a:pPr>
            <a:endParaRPr lang="en-US" sz="2400" smtClean="0"/>
          </a:p>
          <a:p>
            <a:pPr>
              <a:tabLst>
                <a:tab pos="4746625" algn="l"/>
              </a:tabLst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Alternatively, can be viewed as </a:t>
            </a:r>
            <a:r>
              <a:rPr lang="en-US" sz="28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distributing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the value of the signal EN to 1 of 4 outputs</a:t>
            </a:r>
          </a:p>
          <a:p>
            <a:pPr>
              <a:tabLst>
                <a:tab pos="4746625" algn="l"/>
              </a:tabLst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In this case, called a</a:t>
            </a:r>
            <a:br>
              <a:rPr lang="en-US" sz="2800" b="0" smtClean="0">
                <a:latin typeface="Arial" pitchFamily="34" charset="0"/>
                <a:cs typeface="Arial" pitchFamily="34" charset="0"/>
              </a:rPr>
            </a:br>
            <a:r>
              <a:rPr lang="en-US" sz="28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Demultiplexer</a:t>
            </a:r>
            <a:r>
              <a:rPr lang="en-US" smtClean="0"/>
              <a:t> </a:t>
            </a:r>
          </a:p>
        </p:txBody>
      </p:sp>
      <p:pic>
        <p:nvPicPr>
          <p:cNvPr id="65540" name="Picture 3" descr="Fig_4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263" y="3311525"/>
            <a:ext cx="6453187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4"/>
          <p:cNvSpPr>
            <a:spLocks noGrp="1" noChangeArrowheads="1"/>
          </p:cNvSpPr>
          <p:nvPr>
            <p:ph type="title"/>
          </p:nvPr>
        </p:nvSpPr>
        <p:spPr>
          <a:xfrm>
            <a:off x="403225" y="138113"/>
            <a:ext cx="8497888" cy="1020762"/>
          </a:xfrm>
          <a:noFill/>
        </p:spPr>
        <p:txBody>
          <a:bodyPr/>
          <a:lstStyle/>
          <a:p>
            <a:r>
              <a:rPr lang="en-US" sz="4000" smtClean="0"/>
              <a:t>Decoder with </a:t>
            </a:r>
            <a:r>
              <a:rPr lang="en-US" sz="4000" smtClean="0">
                <a:solidFill>
                  <a:srgbClr val="CC0000"/>
                </a:solidFill>
              </a:rPr>
              <a:t>Enable </a:t>
            </a:r>
            <a:r>
              <a:rPr lang="en-US" sz="4000" smtClean="0">
                <a:solidFill>
                  <a:srgbClr val="6600CC"/>
                </a:solidFill>
              </a:rPr>
              <a:t>= Demultiplexer</a:t>
            </a:r>
          </a:p>
        </p:txBody>
      </p:sp>
      <p:sp>
        <p:nvSpPr>
          <p:cNvPr id="65542" name="Text Box 5"/>
          <p:cNvSpPr txBox="1">
            <a:spLocks noChangeArrowheads="1"/>
          </p:cNvSpPr>
          <p:nvPr/>
        </p:nvSpPr>
        <p:spPr bwMode="auto">
          <a:xfrm>
            <a:off x="0" y="5094288"/>
            <a:ext cx="1965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Decoder is disabled</a:t>
            </a:r>
          </a:p>
        </p:txBody>
      </p:sp>
      <p:sp>
        <p:nvSpPr>
          <p:cNvPr id="65543" name="Rectangle 6"/>
          <p:cNvSpPr>
            <a:spLocks noChangeArrowheads="1"/>
          </p:cNvSpPr>
          <p:nvPr/>
        </p:nvSpPr>
        <p:spPr bwMode="auto">
          <a:xfrm>
            <a:off x="0" y="5127625"/>
            <a:ext cx="4248150" cy="231775"/>
          </a:xfrm>
          <a:prstGeom prst="rect">
            <a:avLst/>
          </a:prstGeom>
          <a:solidFill>
            <a:srgbClr val="FF0000">
              <a:alpha val="1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4" name="Text Box 7"/>
          <p:cNvSpPr txBox="1">
            <a:spLocks noChangeArrowheads="1"/>
          </p:cNvSpPr>
          <p:nvPr/>
        </p:nvSpPr>
        <p:spPr bwMode="auto">
          <a:xfrm>
            <a:off x="4214813" y="5070475"/>
            <a:ext cx="758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No 1’s</a:t>
            </a:r>
          </a:p>
        </p:txBody>
      </p:sp>
      <p:sp>
        <p:nvSpPr>
          <p:cNvPr id="65545" name="Rectangle 8"/>
          <p:cNvSpPr>
            <a:spLocks noChangeArrowheads="1"/>
          </p:cNvSpPr>
          <p:nvPr/>
        </p:nvSpPr>
        <p:spPr bwMode="auto">
          <a:xfrm>
            <a:off x="1920875" y="4733925"/>
            <a:ext cx="347663" cy="1690688"/>
          </a:xfrm>
          <a:prstGeom prst="rect">
            <a:avLst/>
          </a:prstGeom>
          <a:solidFill>
            <a:srgbClr val="0000FF">
              <a:alpha val="1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6" name="Text Box 9"/>
          <p:cNvSpPr txBox="1">
            <a:spLocks noChangeArrowheads="1"/>
          </p:cNvSpPr>
          <p:nvPr/>
        </p:nvSpPr>
        <p:spPr bwMode="auto">
          <a:xfrm>
            <a:off x="627063" y="5438775"/>
            <a:ext cx="10763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Normal</a:t>
            </a:r>
          </a:p>
          <a:p>
            <a:r>
              <a:rPr lang="en-US" sz="1600">
                <a:latin typeface="Arial" pitchFamily="34" charset="0"/>
              </a:rPr>
              <a:t>Decoder</a:t>
            </a:r>
          </a:p>
          <a:p>
            <a:r>
              <a:rPr lang="en-US" sz="1600">
                <a:latin typeface="Arial" pitchFamily="34" charset="0"/>
              </a:rPr>
              <a:t>Operation</a:t>
            </a:r>
          </a:p>
        </p:txBody>
      </p:sp>
      <p:sp>
        <p:nvSpPr>
          <p:cNvPr id="65547" name="Line 10"/>
          <p:cNvSpPr>
            <a:spLocks noChangeShapeType="1"/>
          </p:cNvSpPr>
          <p:nvPr/>
        </p:nvSpPr>
        <p:spPr bwMode="auto">
          <a:xfrm>
            <a:off x="1771650" y="5440363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5548" name="Text Box 11"/>
          <p:cNvSpPr txBox="1">
            <a:spLocks noChangeArrowheads="1"/>
          </p:cNvSpPr>
          <p:nvPr/>
        </p:nvSpPr>
        <p:spPr bwMode="auto">
          <a:xfrm>
            <a:off x="4233863" y="2954338"/>
            <a:ext cx="1301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6600CC"/>
                </a:solidFill>
                <a:latin typeface="Arial" pitchFamily="34" charset="0"/>
              </a:rPr>
              <a:t>Data Input</a:t>
            </a:r>
          </a:p>
        </p:txBody>
      </p:sp>
      <p:sp>
        <p:nvSpPr>
          <p:cNvPr id="65549" name="Text Box 12"/>
          <p:cNvSpPr txBox="1">
            <a:spLocks noChangeArrowheads="1"/>
          </p:cNvSpPr>
          <p:nvPr/>
        </p:nvSpPr>
        <p:spPr bwMode="auto">
          <a:xfrm rot="-5400000">
            <a:off x="3598069" y="3815557"/>
            <a:ext cx="109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  <a:latin typeface="Arial" pitchFamily="34" charset="0"/>
              </a:rPr>
              <a:t>Address</a:t>
            </a:r>
          </a:p>
        </p:txBody>
      </p:sp>
      <p:sp>
        <p:nvSpPr>
          <p:cNvPr id="65550" name="Line 13"/>
          <p:cNvSpPr>
            <a:spLocks noChangeShapeType="1"/>
          </p:cNvSpPr>
          <p:nvPr/>
        </p:nvSpPr>
        <p:spPr bwMode="auto">
          <a:xfrm>
            <a:off x="5037138" y="3381375"/>
            <a:ext cx="361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5551" name="Text Box 14"/>
          <p:cNvSpPr txBox="1">
            <a:spLocks noChangeArrowheads="1"/>
          </p:cNvSpPr>
          <p:nvPr/>
        </p:nvSpPr>
        <p:spPr bwMode="auto">
          <a:xfrm>
            <a:off x="7521575" y="3732213"/>
            <a:ext cx="106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8000"/>
                </a:solidFill>
                <a:latin typeface="Arial" pitchFamily="34" charset="0"/>
              </a:rPr>
              <a:t>Outputs</a:t>
            </a:r>
          </a:p>
        </p:txBody>
      </p:sp>
      <p:sp>
        <p:nvSpPr>
          <p:cNvPr id="65552" name="Rectangle 15"/>
          <p:cNvSpPr>
            <a:spLocks noChangeArrowheads="1"/>
          </p:cNvSpPr>
          <p:nvPr/>
        </p:nvSpPr>
        <p:spPr bwMode="auto">
          <a:xfrm>
            <a:off x="4352925" y="3527425"/>
            <a:ext cx="363538" cy="855663"/>
          </a:xfrm>
          <a:prstGeom prst="rect">
            <a:avLst/>
          </a:prstGeom>
          <a:solidFill>
            <a:srgbClr val="FFCC99">
              <a:alpha val="4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C614C48-793C-45A9-9D4D-CDD17BF5CBDB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>
          <a:xfrm>
            <a:off x="485775" y="0"/>
            <a:ext cx="7772400" cy="1020763"/>
          </a:xfrm>
          <a:noFill/>
        </p:spPr>
        <p:txBody>
          <a:bodyPr/>
          <a:lstStyle/>
          <a:p>
            <a:r>
              <a:rPr lang="en-US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 Encoding</a:t>
            </a:r>
          </a:p>
        </p:txBody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2250" y="1228725"/>
            <a:ext cx="8696325" cy="5629275"/>
          </a:xfrm>
          <a:solidFill>
            <a:srgbClr val="FFFFFF"/>
          </a:solidFill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Encoding - </a:t>
            </a:r>
            <a:r>
              <a:rPr lang="en-US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the opposite of decoding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An encoder converts </a:t>
            </a:r>
            <a:r>
              <a:rPr lang="en-US" i="1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mtClean="0">
                <a:latin typeface="Arial" pitchFamily="34" charset="0"/>
                <a:cs typeface="Arial" pitchFamily="34" charset="0"/>
              </a:rPr>
              <a:t> input lines to an </a:t>
            </a:r>
            <a:r>
              <a:rPr lang="en-US" i="1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mtClean="0">
                <a:latin typeface="Arial" pitchFamily="34" charset="0"/>
                <a:cs typeface="Arial" pitchFamily="34" charset="0"/>
              </a:rPr>
              <a:t>-bit output code with </a:t>
            </a:r>
            <a:r>
              <a:rPr lang="en-US" i="1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latin typeface="Arial" pitchFamily="34" charset="0"/>
                <a:cs typeface="Arial" pitchFamily="34" charset="0"/>
                <a:sym typeface="Symbol" pitchFamily="18" charset="2"/>
              </a:rPr>
              <a:t></a:t>
            </a:r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latin typeface="Arial" pitchFamily="34" charset="0"/>
                <a:cs typeface="Arial" pitchFamily="34" charset="0"/>
                <a:sym typeface="Symbol" pitchFamily="18" charset="2"/>
              </a:rPr>
              <a:t></a:t>
            </a:r>
            <a:r>
              <a:rPr lang="en-US" smtClean="0">
                <a:latin typeface="Arial" pitchFamily="34" charset="0"/>
                <a:cs typeface="Arial" pitchFamily="34" charset="0"/>
              </a:rPr>
              <a:t>  2</a:t>
            </a:r>
            <a:r>
              <a:rPr lang="en-US" i="1" baseline="30000" smtClean="0">
                <a:latin typeface="Arial" pitchFamily="34" charset="0"/>
                <a:cs typeface="Arial" pitchFamily="34" charset="0"/>
              </a:rPr>
              <a:t>n  </a:t>
            </a:r>
            <a:r>
              <a:rPr lang="en-US" smtClean="0">
                <a:latin typeface="Arial" pitchFamily="34" charset="0"/>
                <a:cs typeface="Arial" pitchFamily="34" charset="0"/>
              </a:rPr>
              <a:t>such that each valid input produces the 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corresponding unique</a:t>
            </a:r>
            <a:r>
              <a:rPr lang="en-US" smtClean="0">
                <a:latin typeface="Arial" pitchFamily="34" charset="0"/>
                <a:cs typeface="Arial" pitchFamily="34" charset="0"/>
              </a:rPr>
              <a:t> output code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Typically, an encoder converts a set of input lines having exactly one active line           (e.g. at logic 1) to a binary code corresponding to the position of that input (exact opposite of decoder)</a:t>
            </a:r>
          </a:p>
        </p:txBody>
      </p:sp>
      <p:sp>
        <p:nvSpPr>
          <p:cNvPr id="66565" name="Rectangle 4"/>
          <p:cNvSpPr>
            <a:spLocks noChangeArrowheads="1"/>
          </p:cNvSpPr>
          <p:nvPr/>
        </p:nvSpPr>
        <p:spPr bwMode="auto">
          <a:xfrm>
            <a:off x="6921500" y="207963"/>
            <a:ext cx="949325" cy="79851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rgbClr val="FF0000"/>
                </a:solidFill>
                <a:latin typeface="Arial" pitchFamily="34" charset="0"/>
              </a:rPr>
              <a:t>Encoder</a:t>
            </a:r>
          </a:p>
        </p:txBody>
      </p:sp>
      <p:sp>
        <p:nvSpPr>
          <p:cNvPr id="66566" name="Line 5"/>
          <p:cNvSpPr>
            <a:spLocks noChangeShapeType="1"/>
          </p:cNvSpPr>
          <p:nvPr/>
        </p:nvSpPr>
        <p:spPr bwMode="auto">
          <a:xfrm>
            <a:off x="7881938" y="590550"/>
            <a:ext cx="266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6567" name="Line 6"/>
          <p:cNvSpPr>
            <a:spLocks noChangeShapeType="1"/>
          </p:cNvSpPr>
          <p:nvPr/>
        </p:nvSpPr>
        <p:spPr bwMode="auto">
          <a:xfrm flipV="1">
            <a:off x="6496050" y="568325"/>
            <a:ext cx="463550" cy="22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6568" name="Text Box 7"/>
          <p:cNvSpPr txBox="1">
            <a:spLocks noChangeArrowheads="1"/>
          </p:cNvSpPr>
          <p:nvPr/>
        </p:nvSpPr>
        <p:spPr bwMode="auto">
          <a:xfrm>
            <a:off x="7872413" y="625475"/>
            <a:ext cx="296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n</a:t>
            </a:r>
          </a:p>
        </p:txBody>
      </p:sp>
      <p:sp>
        <p:nvSpPr>
          <p:cNvPr id="66569" name="Text Box 8"/>
          <p:cNvSpPr txBox="1">
            <a:spLocks noChangeArrowheads="1"/>
          </p:cNvSpPr>
          <p:nvPr/>
        </p:nvSpPr>
        <p:spPr bwMode="auto">
          <a:xfrm>
            <a:off x="6475413" y="612775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Arial" pitchFamily="34" charset="0"/>
              </a:rPr>
              <a:t>m</a:t>
            </a:r>
          </a:p>
        </p:txBody>
      </p:sp>
      <p:sp>
        <p:nvSpPr>
          <p:cNvPr id="66570" name="Text Box 9"/>
          <p:cNvSpPr txBox="1">
            <a:spLocks noChangeArrowheads="1"/>
          </p:cNvSpPr>
          <p:nvPr/>
        </p:nvSpPr>
        <p:spPr bwMode="auto">
          <a:xfrm>
            <a:off x="8145463" y="249238"/>
            <a:ext cx="99853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Code</a:t>
            </a:r>
          </a:p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of active </a:t>
            </a:r>
          </a:p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line</a:t>
            </a:r>
          </a:p>
        </p:txBody>
      </p:sp>
      <p:sp>
        <p:nvSpPr>
          <p:cNvPr id="66571" name="Text Box 10"/>
          <p:cNvSpPr txBox="1">
            <a:spLocks noChangeArrowheads="1"/>
          </p:cNvSpPr>
          <p:nvPr/>
        </p:nvSpPr>
        <p:spPr bwMode="auto">
          <a:xfrm>
            <a:off x="5457825" y="276225"/>
            <a:ext cx="10207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I/P Lines</a:t>
            </a:r>
          </a:p>
          <a:p>
            <a:r>
              <a:rPr lang="en-US" sz="1600">
                <a:latin typeface="Arial" pitchFamily="34" charset="0"/>
              </a:rPr>
              <a:t>(1 active)</a:t>
            </a:r>
          </a:p>
        </p:txBody>
      </p:sp>
      <p:sp>
        <p:nvSpPr>
          <p:cNvPr id="66572" name="Line 11"/>
          <p:cNvSpPr>
            <a:spLocks noChangeShapeType="1"/>
          </p:cNvSpPr>
          <p:nvPr/>
        </p:nvSpPr>
        <p:spPr bwMode="auto">
          <a:xfrm flipH="1">
            <a:off x="7942263" y="522288"/>
            <a:ext cx="57150" cy="125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73" name="Line 12"/>
          <p:cNvSpPr>
            <a:spLocks noChangeShapeType="1"/>
          </p:cNvSpPr>
          <p:nvPr/>
        </p:nvSpPr>
        <p:spPr bwMode="auto">
          <a:xfrm flipH="1">
            <a:off x="6608763" y="463550"/>
            <a:ext cx="11112" cy="207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8CF4765-3335-4C24-9CCD-49FEB3B8BCBC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>
          <a:xfrm>
            <a:off x="587375" y="0"/>
            <a:ext cx="7772400" cy="1020763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Example: 8-to-3 Encoder</a:t>
            </a:r>
            <a:br>
              <a:rPr lang="en-US" sz="3200" smtClean="0">
                <a:latin typeface="Arial" pitchFamily="34" charset="0"/>
                <a:cs typeface="Arial" pitchFamily="34" charset="0"/>
              </a:rPr>
            </a:br>
            <a:r>
              <a:rPr lang="en-US" sz="36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Octal</a:t>
            </a:r>
            <a:r>
              <a:rPr lang="en-US" sz="3600" b="0" smtClean="0">
                <a:latin typeface="Arial" pitchFamily="34" charset="0"/>
                <a:cs typeface="Arial" pitchFamily="34" charset="0"/>
              </a:rPr>
              <a:t>-to-binary encoder</a:t>
            </a:r>
          </a:p>
        </p:txBody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2225"/>
            <a:ext cx="8985250" cy="5027613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Inputs (D</a:t>
            </a:r>
            <a:r>
              <a:rPr lang="en-US" baseline="-20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mtClean="0">
                <a:latin typeface="Arial" pitchFamily="34" charset="0"/>
                <a:cs typeface="Arial" pitchFamily="34" charset="0"/>
              </a:rPr>
              <a:t>, …, D</a:t>
            </a:r>
            <a:r>
              <a:rPr lang="en-US" baseline="-20000" smtClean="0">
                <a:latin typeface="Arial" pitchFamily="34" charset="0"/>
                <a:cs typeface="Arial" pitchFamily="34" charset="0"/>
              </a:rPr>
              <a:t>7</a:t>
            </a:r>
            <a:r>
              <a:rPr lang="en-US" smtClean="0">
                <a:latin typeface="Arial" pitchFamily="34" charset="0"/>
                <a:cs typeface="Arial" pitchFamily="34" charset="0"/>
              </a:rPr>
              <a:t>) : 8 lines corresponding to octal digits 0 through 7 (Only one input line is active (high) at any given time)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Outputs (A</a:t>
            </a:r>
            <a:r>
              <a:rPr lang="en-US" baseline="-20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mtClean="0">
                <a:latin typeface="Arial" pitchFamily="34" charset="0"/>
                <a:cs typeface="Arial" pitchFamily="34" charset="0"/>
              </a:rPr>
              <a:t>, A</a:t>
            </a:r>
            <a:r>
              <a:rPr lang="en-US" baseline="-20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, A</a:t>
            </a:r>
            <a:r>
              <a:rPr lang="en-US" baseline="-20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mtClean="0">
                <a:latin typeface="Arial" pitchFamily="34" charset="0"/>
                <a:cs typeface="Arial" pitchFamily="34" charset="0"/>
              </a:rPr>
              <a:t>) : 3 bits of the binary codes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Function: If input bit D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i</a:t>
            </a:r>
            <a:r>
              <a:rPr lang="en-US" smtClean="0">
                <a:latin typeface="Arial" pitchFamily="34" charset="0"/>
                <a:cs typeface="Arial" pitchFamily="34" charset="0"/>
              </a:rPr>
              <a:t> is a 1, then the output (A</a:t>
            </a:r>
            <a:r>
              <a:rPr lang="en-US" baseline="-20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mtClean="0">
                <a:latin typeface="Arial" pitchFamily="34" charset="0"/>
                <a:cs typeface="Arial" pitchFamily="34" charset="0"/>
              </a:rPr>
              <a:t>, A</a:t>
            </a:r>
            <a:r>
              <a:rPr lang="en-US" baseline="-20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, A</a:t>
            </a:r>
            <a:r>
              <a:rPr lang="en-US" baseline="-20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mtClean="0">
                <a:latin typeface="Arial" pitchFamily="34" charset="0"/>
                <a:cs typeface="Arial" pitchFamily="34" charset="0"/>
              </a:rPr>
              <a:t>) is the binary code for i</a:t>
            </a:r>
            <a:endParaRPr lang="en-US" i="1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We assume that </a:t>
            </a:r>
            <a:r>
              <a:rPr lang="en-US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at least one</a:t>
            </a:r>
            <a:r>
              <a:rPr lang="en-US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only one</a:t>
            </a:r>
            <a:r>
              <a:rPr lang="en-US" smtClean="0">
                <a:latin typeface="Arial" pitchFamily="34" charset="0"/>
                <a:cs typeface="Arial" pitchFamily="34" charset="0"/>
              </a:rPr>
              <a:t> of the 8 inputs is active at a time- i.e. we have </a:t>
            </a:r>
            <a:r>
              <a:rPr lang="en-US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only 8 valid combinations</a:t>
            </a:r>
            <a:r>
              <a:rPr lang="en-US" smtClean="0">
                <a:latin typeface="Arial" pitchFamily="34" charset="0"/>
                <a:cs typeface="Arial" pitchFamily="34" charset="0"/>
              </a:rPr>
              <a:t> out of the 2</a:t>
            </a:r>
            <a:r>
              <a:rPr lang="en-US" baseline="30000" smtClean="0">
                <a:latin typeface="Arial" pitchFamily="34" charset="0"/>
                <a:cs typeface="Arial" pitchFamily="34" charset="0"/>
              </a:rPr>
              <a:t>8</a:t>
            </a:r>
            <a:r>
              <a:rPr lang="en-US" smtClean="0">
                <a:latin typeface="Arial" pitchFamily="34" charset="0"/>
                <a:cs typeface="Arial" pitchFamily="34" charset="0"/>
              </a:rPr>
              <a:t> = 256 possible combinations. Remaining rows can be considered as don’t care conditions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27495C89-DF6D-4CAA-8AFC-567D8F146A96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7175" y="1314450"/>
            <a:ext cx="8355013" cy="55435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Equations: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=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5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7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endParaRPr lang="en-US" sz="2400" baseline="-250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=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6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7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=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5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6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D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68612" name="Rectangle 6"/>
          <p:cNvSpPr>
            <a:spLocks noGrp="1" noChangeArrowheads="1"/>
          </p:cNvSpPr>
          <p:nvPr>
            <p:ph type="title"/>
          </p:nvPr>
        </p:nvSpPr>
        <p:spPr>
          <a:xfrm>
            <a:off x="622300" y="139700"/>
            <a:ext cx="7772400" cy="1020763"/>
          </a:xfrm>
          <a:noFill/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Example: 8-to-3 Encoder</a:t>
            </a:r>
            <a:br>
              <a:rPr lang="en-US" sz="3200" smtClean="0">
                <a:latin typeface="Arial" pitchFamily="34" charset="0"/>
                <a:cs typeface="Arial" pitchFamily="34" charset="0"/>
              </a:rPr>
            </a:br>
            <a:r>
              <a:rPr lang="en-US" sz="3200" b="0" smtClean="0">
                <a:latin typeface="Arial" pitchFamily="34" charset="0"/>
                <a:cs typeface="Arial" pitchFamily="34" charset="0"/>
              </a:rPr>
              <a:t>Octal-to-binary encoder</a:t>
            </a:r>
          </a:p>
        </p:txBody>
      </p:sp>
      <p:pic>
        <p:nvPicPr>
          <p:cNvPr id="6861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6088" y="1276350"/>
            <a:ext cx="7427912" cy="373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Text Box 9"/>
          <p:cNvSpPr txBox="1">
            <a:spLocks noChangeArrowheads="1"/>
          </p:cNvSpPr>
          <p:nvPr/>
        </p:nvSpPr>
        <p:spPr bwMode="auto">
          <a:xfrm>
            <a:off x="0" y="3400425"/>
            <a:ext cx="18065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Only 8 rows are </a:t>
            </a:r>
          </a:p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relevant, out of the out </a:t>
            </a:r>
          </a:p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of the 2^8 = 256 rows</a:t>
            </a:r>
          </a:p>
        </p:txBody>
      </p:sp>
      <p:sp>
        <p:nvSpPr>
          <p:cNvPr id="68615" name="Text Box 10"/>
          <p:cNvSpPr txBox="1">
            <a:spLocks noChangeArrowheads="1"/>
          </p:cNvSpPr>
          <p:nvPr/>
        </p:nvSpPr>
        <p:spPr bwMode="auto">
          <a:xfrm>
            <a:off x="0" y="1458913"/>
            <a:ext cx="2444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Assuming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only 1 (and at least 1) 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Input line being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active at a time</a:t>
            </a:r>
          </a:p>
        </p:txBody>
      </p:sp>
      <p:sp>
        <p:nvSpPr>
          <p:cNvPr id="68616" name="Line 11"/>
          <p:cNvSpPr>
            <a:spLocks noChangeShapeType="1"/>
          </p:cNvSpPr>
          <p:nvPr/>
        </p:nvSpPr>
        <p:spPr bwMode="auto">
          <a:xfrm>
            <a:off x="800100" y="2708275"/>
            <a:ext cx="0" cy="682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17" name="Text Box 12"/>
          <p:cNvSpPr txBox="1">
            <a:spLocks noChangeArrowheads="1"/>
          </p:cNvSpPr>
          <p:nvPr/>
        </p:nvSpPr>
        <p:spPr bwMode="auto">
          <a:xfrm>
            <a:off x="3924300" y="4841875"/>
            <a:ext cx="52197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>
                <a:solidFill>
                  <a:srgbClr val="6600CC"/>
                </a:solidFill>
                <a:latin typeface="Arial" pitchFamily="34" charset="0"/>
              </a:rPr>
              <a:t>Ambiguities arise if conditions above are </a:t>
            </a:r>
            <a:r>
              <a:rPr lang="en-US">
                <a:solidFill>
                  <a:srgbClr val="CC0000"/>
                </a:solidFill>
                <a:latin typeface="Arial" pitchFamily="34" charset="0"/>
              </a:rPr>
              <a:t>not</a:t>
            </a:r>
            <a:r>
              <a:rPr lang="en-US">
                <a:solidFill>
                  <a:srgbClr val="6600CC"/>
                </a:solidFill>
                <a:latin typeface="Arial" pitchFamily="34" charset="0"/>
              </a:rPr>
              <a:t> met:</a:t>
            </a:r>
          </a:p>
          <a:p>
            <a:pPr marL="457200" indent="-457200"/>
            <a:endParaRPr lang="en-US">
              <a:solidFill>
                <a:srgbClr val="6600CC"/>
              </a:solidFill>
              <a:latin typeface="Arial" pitchFamily="34" charset="0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solidFill>
                  <a:srgbClr val="6600CC"/>
                </a:solidFill>
                <a:latin typeface="Arial" pitchFamily="34" charset="0"/>
              </a:rPr>
              <a:t>Output = 000 for D0 </a:t>
            </a:r>
            <a:r>
              <a:rPr lang="en-US" u="sng">
                <a:solidFill>
                  <a:srgbClr val="CC0000"/>
                </a:solidFill>
                <a:latin typeface="Arial" pitchFamily="34" charset="0"/>
              </a:rPr>
              <a:t>and</a:t>
            </a:r>
            <a:r>
              <a:rPr lang="en-US">
                <a:solidFill>
                  <a:srgbClr val="6600CC"/>
                </a:solidFill>
                <a:latin typeface="Arial" pitchFamily="34" charset="0"/>
              </a:rPr>
              <a:t> for </a:t>
            </a:r>
            <a:r>
              <a:rPr lang="en-US" b="1">
                <a:solidFill>
                  <a:srgbClr val="FF0000"/>
                </a:solidFill>
                <a:latin typeface="Arial" pitchFamily="34" charset="0"/>
              </a:rPr>
              <a:t>no</a:t>
            </a:r>
            <a:r>
              <a:rPr lang="en-US">
                <a:solidFill>
                  <a:srgbClr val="6600CC"/>
                </a:solidFill>
                <a:latin typeface="Arial" pitchFamily="34" charset="0"/>
              </a:rPr>
              <a:t> active I/P</a:t>
            </a:r>
          </a:p>
          <a:p>
            <a:pPr marL="457200" indent="-457200">
              <a:buFontTx/>
              <a:buAutoNum type="arabicPeriod"/>
            </a:pPr>
            <a:r>
              <a:rPr lang="en-US">
                <a:solidFill>
                  <a:srgbClr val="6600CC"/>
                </a:solidFill>
                <a:latin typeface="Arial" pitchFamily="34" charset="0"/>
              </a:rPr>
              <a:t>If two lines become active simultaneously, output is wrong (represents neither of them) e.g. if both D3 and D6 are active, output=111 </a:t>
            </a:r>
          </a:p>
          <a:p>
            <a:pPr marL="457200" indent="-457200"/>
            <a:r>
              <a:rPr lang="en-US">
                <a:solidFill>
                  <a:srgbClr val="6600CC"/>
                </a:solidFill>
                <a:latin typeface="Arial" pitchFamily="34" charset="0"/>
              </a:rPr>
              <a:t>	</a:t>
            </a:r>
            <a:r>
              <a:rPr lang="en-US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 So, We need </a:t>
            </a:r>
            <a:r>
              <a:rPr lang="en-US">
                <a:solidFill>
                  <a:srgbClr val="CC0000"/>
                </a:solidFill>
                <a:latin typeface="Arial" pitchFamily="34" charset="0"/>
                <a:sym typeface="Wingdings" pitchFamily="2" charset="2"/>
              </a:rPr>
              <a:t>priority encoding</a:t>
            </a:r>
            <a:r>
              <a:rPr lang="en-US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….</a:t>
            </a:r>
            <a:r>
              <a:rPr lang="en-US">
                <a:solidFill>
                  <a:srgbClr val="6600CC"/>
                </a:solidFill>
                <a:latin typeface="Arial" pitchFamily="34" charset="0"/>
              </a:rPr>
              <a:t>!</a:t>
            </a:r>
          </a:p>
        </p:txBody>
      </p:sp>
      <p:sp>
        <p:nvSpPr>
          <p:cNvPr id="68618" name="Rectangle 9"/>
          <p:cNvSpPr>
            <a:spLocks noChangeArrowheads="1"/>
          </p:cNvSpPr>
          <p:nvPr/>
        </p:nvSpPr>
        <p:spPr bwMode="auto">
          <a:xfrm>
            <a:off x="8382000" y="2019300"/>
            <a:ext cx="571500" cy="2781300"/>
          </a:xfrm>
          <a:prstGeom prst="rect">
            <a:avLst/>
          </a:prstGeom>
          <a:solidFill>
            <a:schemeClr val="accent1">
              <a:alpha val="18039"/>
            </a:scheme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2C100943-284D-4038-A87A-BAFA6CD8C3C6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150813"/>
            <a:ext cx="7772400" cy="1020762"/>
          </a:xfrm>
        </p:spPr>
        <p:txBody>
          <a:bodyPr/>
          <a:lstStyle/>
          <a:p>
            <a:r>
              <a:rPr lang="en-US" sz="36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Priority Encoder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6025"/>
            <a:ext cx="8966200" cy="5641975"/>
          </a:xfrm>
          <a:solidFill>
            <a:srgbClr val="FFFFFF"/>
          </a:solidFill>
        </p:spPr>
        <p:txBody>
          <a:bodyPr/>
          <a:lstStyle/>
          <a:p>
            <a:r>
              <a:rPr lang="en-US" sz="2700" b="0" smtClean="0">
                <a:latin typeface="Arial" pitchFamily="34" charset="0"/>
                <a:cs typeface="Arial" pitchFamily="34" charset="0"/>
              </a:rPr>
              <a:t>If more than one input line is active (at logic 1), then  the encoder just described does not work </a:t>
            </a:r>
          </a:p>
          <a:p>
            <a:r>
              <a:rPr lang="en-US" sz="2700" b="0" smtClean="0">
                <a:latin typeface="Arial" pitchFamily="34" charset="0"/>
                <a:cs typeface="Arial" pitchFamily="34" charset="0"/>
              </a:rPr>
              <a:t>One encoder that can accept </a:t>
            </a:r>
            <a:r>
              <a:rPr lang="en-US" sz="27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all</a:t>
            </a:r>
            <a:r>
              <a:rPr lang="en-US" sz="2700" b="0" smtClean="0">
                <a:latin typeface="Arial" pitchFamily="34" charset="0"/>
                <a:cs typeface="Arial" pitchFamily="34" charset="0"/>
              </a:rPr>
              <a:t> possible combinations of input values and produces a </a:t>
            </a:r>
            <a:r>
              <a:rPr lang="en-US" sz="27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meaningful result</a:t>
            </a:r>
            <a:r>
              <a:rPr lang="en-US" sz="2700" b="0" smtClean="0">
                <a:latin typeface="Arial" pitchFamily="34" charset="0"/>
                <a:cs typeface="Arial" pitchFamily="34" charset="0"/>
              </a:rPr>
              <a:t> is a </a:t>
            </a:r>
            <a:r>
              <a:rPr lang="en-US" sz="2700" b="0" i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priority encoder</a:t>
            </a:r>
            <a:endParaRPr lang="en-US" sz="2700" b="0" smtClean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700" b="0" smtClean="0">
                <a:latin typeface="Arial" pitchFamily="34" charset="0"/>
                <a:cs typeface="Arial" pitchFamily="34" charset="0"/>
              </a:rPr>
              <a:t>Among the 1s that appear, it selects the most significant input position (or the least significant input position) containing a 1 and responds with the </a:t>
            </a:r>
            <a:r>
              <a:rPr lang="en-US" sz="27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corresponding binary code for that position</a:t>
            </a:r>
          </a:p>
          <a:p>
            <a:r>
              <a:rPr lang="en-US" sz="27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This means that the code for that higher priority input will be generated whenever that input appears, regardless of the state of all other lower priority inputs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DDBC3899-8B55-4E83-BAE8-B741A86414DF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7325"/>
            <a:ext cx="9144000" cy="858838"/>
          </a:xfrm>
        </p:spPr>
        <p:txBody>
          <a:bodyPr/>
          <a:lstStyle/>
          <a:p>
            <a:r>
              <a:rPr lang="en-US" sz="3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4-to-2 Priority Encoder </a:t>
            </a:r>
            <a:br>
              <a:rPr lang="en-US" sz="3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Example: Higher Significant Line has Higher Priority</a:t>
            </a:r>
            <a:r>
              <a:rPr lang="en-US" sz="3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0660" name="Text Box 103"/>
          <p:cNvSpPr txBox="1">
            <a:spLocks noChangeArrowheads="1"/>
          </p:cNvSpPr>
          <p:nvPr/>
        </p:nvSpPr>
        <p:spPr bwMode="auto">
          <a:xfrm>
            <a:off x="152400" y="3609975"/>
            <a:ext cx="2346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Should be 2</a:t>
            </a:r>
            <a:r>
              <a:rPr lang="en-US" sz="1600" baseline="30000">
                <a:latin typeface="Arial" pitchFamily="34" charset="0"/>
              </a:rPr>
              <a:t>4</a:t>
            </a:r>
            <a:r>
              <a:rPr lang="en-US" sz="1600">
                <a:latin typeface="Arial" pitchFamily="34" charset="0"/>
              </a:rPr>
              <a:t> = 16 rows </a:t>
            </a:r>
          </a:p>
          <a:p>
            <a:r>
              <a:rPr lang="en-US" sz="1600">
                <a:latin typeface="Arial" pitchFamily="34" charset="0"/>
              </a:rPr>
              <a:t>in total!</a:t>
            </a:r>
          </a:p>
        </p:txBody>
      </p:sp>
      <p:sp>
        <p:nvSpPr>
          <p:cNvPr id="70661" name="Text Box 104"/>
          <p:cNvSpPr txBox="1">
            <a:spLocks noChangeArrowheads="1"/>
          </p:cNvSpPr>
          <p:nvPr/>
        </p:nvSpPr>
        <p:spPr bwMode="auto">
          <a:xfrm>
            <a:off x="165100" y="1236663"/>
            <a:ext cx="25400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900">
                <a:latin typeface="Arial" pitchFamily="34" charset="0"/>
              </a:rPr>
              <a:t>Minterms</a:t>
            </a:r>
          </a:p>
          <a:p>
            <a:r>
              <a:rPr lang="en-US" sz="1900">
                <a:latin typeface="Arial" pitchFamily="34" charset="0"/>
              </a:rPr>
              <a:t>Included</a:t>
            </a:r>
          </a:p>
          <a:p>
            <a:endParaRPr lang="en-US" sz="1400">
              <a:latin typeface="Arial" pitchFamily="34" charset="0"/>
            </a:endParaRPr>
          </a:p>
          <a:p>
            <a:r>
              <a:rPr lang="en-US" sz="1900">
                <a:latin typeface="Arial" pitchFamily="34" charset="0"/>
              </a:rPr>
              <a:t>0</a:t>
            </a:r>
          </a:p>
          <a:p>
            <a:r>
              <a:rPr lang="en-US" sz="1900">
                <a:latin typeface="Arial" pitchFamily="34" charset="0"/>
              </a:rPr>
              <a:t>1</a:t>
            </a:r>
          </a:p>
          <a:p>
            <a:r>
              <a:rPr lang="en-US" sz="1900">
                <a:latin typeface="Arial" pitchFamily="34" charset="0"/>
              </a:rPr>
              <a:t>2,3</a:t>
            </a:r>
          </a:p>
          <a:p>
            <a:r>
              <a:rPr lang="en-US" sz="1900">
                <a:latin typeface="Arial" pitchFamily="34" charset="0"/>
              </a:rPr>
              <a:t>4,5,6,7</a:t>
            </a:r>
          </a:p>
          <a:p>
            <a:r>
              <a:rPr lang="en-US" sz="1900">
                <a:latin typeface="Arial" pitchFamily="34" charset="0"/>
              </a:rPr>
              <a:t>8,9,10,11,12,13,14,15</a:t>
            </a:r>
          </a:p>
          <a:p>
            <a:endParaRPr lang="en-US" sz="1900">
              <a:latin typeface="Arial" pitchFamily="34" charset="0"/>
            </a:endParaRPr>
          </a:p>
        </p:txBody>
      </p:sp>
      <p:sp>
        <p:nvSpPr>
          <p:cNvPr id="70662" name="Text Box 101"/>
          <p:cNvSpPr txBox="1">
            <a:spLocks noChangeArrowheads="1"/>
          </p:cNvSpPr>
          <p:nvPr/>
        </p:nvSpPr>
        <p:spPr bwMode="auto">
          <a:xfrm>
            <a:off x="8318500" y="1549400"/>
            <a:ext cx="8255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700">
                <a:solidFill>
                  <a:srgbClr val="6600CC"/>
                </a:solidFill>
                <a:latin typeface="Arial" pitchFamily="34" charset="0"/>
              </a:rPr>
              <a:t>“Valid”</a:t>
            </a:r>
          </a:p>
          <a:p>
            <a:r>
              <a:rPr lang="en-US" sz="1700">
                <a:solidFill>
                  <a:srgbClr val="6600CC"/>
                </a:solidFill>
                <a:latin typeface="Arial" pitchFamily="34" charset="0"/>
              </a:rPr>
              <a:t>O/P</a:t>
            </a:r>
          </a:p>
          <a:p>
            <a:r>
              <a:rPr lang="en-US" sz="1700">
                <a:solidFill>
                  <a:srgbClr val="6600CC"/>
                </a:solidFill>
                <a:latin typeface="Arial" pitchFamily="34" charset="0"/>
              </a:rPr>
              <a:t>(= OR </a:t>
            </a:r>
          </a:p>
          <a:p>
            <a:r>
              <a:rPr lang="en-US" sz="1700">
                <a:solidFill>
                  <a:srgbClr val="6600CC"/>
                </a:solidFill>
                <a:latin typeface="Arial" pitchFamily="34" charset="0"/>
              </a:rPr>
              <a:t>of all </a:t>
            </a:r>
          </a:p>
          <a:p>
            <a:r>
              <a:rPr lang="en-US" sz="1700">
                <a:solidFill>
                  <a:srgbClr val="6600CC"/>
                </a:solidFill>
                <a:latin typeface="Arial" pitchFamily="34" charset="0"/>
              </a:rPr>
              <a:t>I/Ps)</a:t>
            </a:r>
          </a:p>
        </p:txBody>
      </p:sp>
      <p:sp>
        <p:nvSpPr>
          <p:cNvPr id="70663" name="Line 102"/>
          <p:cNvSpPr>
            <a:spLocks noChangeShapeType="1"/>
          </p:cNvSpPr>
          <p:nvPr/>
        </p:nvSpPr>
        <p:spPr bwMode="auto">
          <a:xfrm flipH="1">
            <a:off x="8183563" y="1817688"/>
            <a:ext cx="334962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0664" name="Picture 1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0825" y="3752850"/>
            <a:ext cx="63531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5" name="Picture 1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0975" y="1289050"/>
            <a:ext cx="5486400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6" name="Rectangle 106"/>
          <p:cNvSpPr>
            <a:spLocks noChangeArrowheads="1"/>
          </p:cNvSpPr>
          <p:nvPr/>
        </p:nvSpPr>
        <p:spPr bwMode="auto">
          <a:xfrm>
            <a:off x="5591175" y="1630363"/>
            <a:ext cx="1481138" cy="2038350"/>
          </a:xfrm>
          <a:prstGeom prst="rect">
            <a:avLst/>
          </a:prstGeom>
          <a:solidFill>
            <a:srgbClr val="FF0000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7" name="Text Box 109"/>
          <p:cNvSpPr txBox="1">
            <a:spLocks noChangeArrowheads="1"/>
          </p:cNvSpPr>
          <p:nvPr/>
        </p:nvSpPr>
        <p:spPr bwMode="auto">
          <a:xfrm>
            <a:off x="3440113" y="6257925"/>
            <a:ext cx="509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6600CC"/>
                </a:solidFill>
                <a:latin typeface="Arial" pitchFamily="34" charset="0"/>
              </a:rPr>
              <a:t>A1</a:t>
            </a:r>
          </a:p>
        </p:txBody>
      </p:sp>
      <p:sp>
        <p:nvSpPr>
          <p:cNvPr id="70668" name="Text Box 110"/>
          <p:cNvSpPr txBox="1">
            <a:spLocks noChangeArrowheads="1"/>
          </p:cNvSpPr>
          <p:nvPr/>
        </p:nvSpPr>
        <p:spPr bwMode="auto">
          <a:xfrm>
            <a:off x="6775450" y="6226175"/>
            <a:ext cx="509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6600CC"/>
                </a:solidFill>
                <a:latin typeface="Arial" pitchFamily="34" charset="0"/>
              </a:rPr>
              <a:t>A0</a:t>
            </a:r>
          </a:p>
        </p:txBody>
      </p:sp>
      <p:sp>
        <p:nvSpPr>
          <p:cNvPr id="70669" name="Text Box 111"/>
          <p:cNvSpPr txBox="1">
            <a:spLocks noChangeArrowheads="1"/>
          </p:cNvSpPr>
          <p:nvPr/>
        </p:nvSpPr>
        <p:spPr bwMode="auto">
          <a:xfrm>
            <a:off x="0" y="4476750"/>
            <a:ext cx="30051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Note the difference</a:t>
            </a:r>
          </a:p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Between a don’t care (X)</a:t>
            </a:r>
          </a:p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in the inputs and a don’t</a:t>
            </a:r>
          </a:p>
          <a:p>
            <a:r>
              <a:rPr lang="en-US" sz="2000">
                <a:solidFill>
                  <a:srgbClr val="6600CC"/>
                </a:solidFill>
                <a:latin typeface="Arial" pitchFamily="34" charset="0"/>
              </a:rPr>
              <a:t>care (X) in the outputs!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282AF8CE-185E-49F5-863B-5BE64EFC7D65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71683" name="Rectangle 35"/>
          <p:cNvSpPr>
            <a:spLocks noGrp="1" noChangeArrowheads="1"/>
          </p:cNvSpPr>
          <p:nvPr>
            <p:ph type="title"/>
          </p:nvPr>
        </p:nvSpPr>
        <p:spPr>
          <a:xfrm>
            <a:off x="496888" y="195263"/>
            <a:ext cx="7772400" cy="858837"/>
          </a:xfrm>
          <a:noFill/>
        </p:spPr>
        <p:txBody>
          <a:bodyPr/>
          <a:lstStyle/>
          <a:p>
            <a:r>
              <a:rPr lang="en-US" sz="3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2-to-4 Priority Encoder Example</a:t>
            </a:r>
          </a:p>
        </p:txBody>
      </p:sp>
      <p:grpSp>
        <p:nvGrpSpPr>
          <p:cNvPr id="71684" name="Group 41"/>
          <p:cNvGrpSpPr>
            <a:grpSpLocks/>
          </p:cNvGrpSpPr>
          <p:nvPr/>
        </p:nvGrpSpPr>
        <p:grpSpPr bwMode="auto">
          <a:xfrm>
            <a:off x="323850" y="1279525"/>
            <a:ext cx="2409825" cy="1493838"/>
            <a:chOff x="715" y="959"/>
            <a:chExt cx="1518" cy="941"/>
          </a:xfrm>
        </p:grpSpPr>
        <p:pic>
          <p:nvPicPr>
            <p:cNvPr id="71686" name="Picture 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5" y="959"/>
              <a:ext cx="1166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87" name="Picture 3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8" y="1316"/>
              <a:ext cx="1286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8" name="Text Box 39"/>
            <p:cNvSpPr txBox="1">
              <a:spLocks noChangeArrowheads="1"/>
            </p:cNvSpPr>
            <p:nvPr/>
          </p:nvSpPr>
          <p:spPr bwMode="auto">
            <a:xfrm>
              <a:off x="737" y="1669"/>
              <a:ext cx="14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Arial" pitchFamily="34" charset="0"/>
                </a:rPr>
                <a:t>V = D</a:t>
              </a:r>
              <a:r>
                <a:rPr lang="en-US" baseline="-25000">
                  <a:latin typeface="Arial" pitchFamily="34" charset="0"/>
                </a:rPr>
                <a:t>0</a:t>
              </a:r>
              <a:r>
                <a:rPr lang="en-US">
                  <a:latin typeface="Arial" pitchFamily="34" charset="0"/>
                </a:rPr>
                <a:t> + D</a:t>
              </a:r>
              <a:r>
                <a:rPr lang="en-US" baseline="-25000">
                  <a:latin typeface="Arial" pitchFamily="34" charset="0"/>
                </a:rPr>
                <a:t>1</a:t>
              </a:r>
              <a:r>
                <a:rPr lang="en-US">
                  <a:latin typeface="Arial" pitchFamily="34" charset="0"/>
                </a:rPr>
                <a:t> + D</a:t>
              </a:r>
              <a:r>
                <a:rPr lang="en-US" baseline="-25000">
                  <a:latin typeface="Arial" pitchFamily="34" charset="0"/>
                </a:rPr>
                <a:t>2</a:t>
              </a:r>
              <a:r>
                <a:rPr lang="en-US">
                  <a:latin typeface="Arial" pitchFamily="34" charset="0"/>
                </a:rPr>
                <a:t> + D</a:t>
              </a:r>
              <a:r>
                <a:rPr lang="en-US" baseline="-25000">
                  <a:latin typeface="Arial" pitchFamily="34" charset="0"/>
                </a:rPr>
                <a:t>3</a:t>
              </a:r>
            </a:p>
          </p:txBody>
        </p:sp>
      </p:grpSp>
      <p:pic>
        <p:nvPicPr>
          <p:cNvPr id="71685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363" y="2989263"/>
            <a:ext cx="7610475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341D26C-06E1-4A0F-A30C-C1FBA6C983CF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138113"/>
            <a:ext cx="7772400" cy="1020762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 Selecting (Multiplexing): 2</a:t>
            </a:r>
            <a:r>
              <a:rPr lang="en-US" sz="3600" baseline="300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-to-1</a:t>
            </a:r>
          </a:p>
        </p:txBody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03363"/>
            <a:ext cx="9144000" cy="5027612"/>
          </a:xfrm>
        </p:spPr>
        <p:txBody>
          <a:bodyPr/>
          <a:lstStyle/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A multiplexer (MUX) selects information from one of 2</a:t>
            </a:r>
            <a:r>
              <a:rPr lang="en-US" sz="2800" b="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input line and directs it toward to a single output line</a:t>
            </a:r>
          </a:p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A typical multiplexer has:</a:t>
            </a:r>
          </a:p>
          <a:p>
            <a:pPr lvl="1"/>
            <a:r>
              <a:rPr lang="en-US" sz="2000" b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000" b="0" i="1" baseline="30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information inputs (I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(2</a:t>
            </a:r>
            <a:r>
              <a:rPr lang="en-US" sz="2000" b="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 – 1)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, … I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(to select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1 Output Y 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(to select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n-US" sz="24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/>
            <a:r>
              <a:rPr lang="en-US" sz="2000" b="0" i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select control (address) inputs (S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n - 1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, … S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(to select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n-US" sz="2000" b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Implemented using decoders, see next</a:t>
            </a:r>
          </a:p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MUX selection circuits can be </a:t>
            </a:r>
            <a:r>
              <a:rPr lang="en-US" sz="28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duplicated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m times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 (with the same selection controls in parallel) to provide </a:t>
            </a:r>
            <a:r>
              <a:rPr lang="en-US" sz="28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m-wide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data widths  </a:t>
            </a:r>
          </a:p>
          <a:p>
            <a:endParaRPr lang="en-US" sz="2800" b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Line 10"/>
          <p:cNvSpPr>
            <a:spLocks noChangeShapeType="1"/>
          </p:cNvSpPr>
          <p:nvPr/>
        </p:nvSpPr>
        <p:spPr bwMode="auto">
          <a:xfrm flipV="1">
            <a:off x="8472488" y="3436938"/>
            <a:ext cx="185737" cy="12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271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2932113"/>
            <a:ext cx="1371600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1" name="Line 6"/>
          <p:cNvSpPr>
            <a:spLocks noChangeShapeType="1"/>
          </p:cNvSpPr>
          <p:nvPr/>
        </p:nvSpPr>
        <p:spPr bwMode="auto">
          <a:xfrm>
            <a:off x="7961313" y="3206750"/>
            <a:ext cx="104775" cy="7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2" name="Line 7"/>
          <p:cNvSpPr>
            <a:spLocks noChangeShapeType="1"/>
          </p:cNvSpPr>
          <p:nvPr/>
        </p:nvSpPr>
        <p:spPr bwMode="auto">
          <a:xfrm>
            <a:off x="8005763" y="3421063"/>
            <a:ext cx="60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3" name="Line 8"/>
          <p:cNvSpPr>
            <a:spLocks noChangeShapeType="1"/>
          </p:cNvSpPr>
          <p:nvPr/>
        </p:nvSpPr>
        <p:spPr bwMode="auto">
          <a:xfrm flipV="1">
            <a:off x="7997825" y="3848100"/>
            <a:ext cx="74613" cy="9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4" name="Line 9"/>
          <p:cNvSpPr>
            <a:spLocks noChangeShapeType="1"/>
          </p:cNvSpPr>
          <p:nvPr/>
        </p:nvSpPr>
        <p:spPr bwMode="auto">
          <a:xfrm flipV="1">
            <a:off x="7983538" y="3635375"/>
            <a:ext cx="88900" cy="7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5" name="Line 12"/>
          <p:cNvSpPr>
            <a:spLocks noChangeShapeType="1"/>
          </p:cNvSpPr>
          <p:nvPr/>
        </p:nvSpPr>
        <p:spPr bwMode="auto">
          <a:xfrm flipV="1">
            <a:off x="8459788" y="4178300"/>
            <a:ext cx="0" cy="57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72716" name="Straight Arrow Connector 15"/>
          <p:cNvCxnSpPr>
            <a:cxnSpLocks noChangeShapeType="1"/>
          </p:cNvCxnSpPr>
          <p:nvPr/>
        </p:nvCxnSpPr>
        <p:spPr bwMode="auto">
          <a:xfrm rot="5400000" flipH="1" flipV="1">
            <a:off x="8502651" y="4184650"/>
            <a:ext cx="114300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D0D0A2E-44E6-4A0B-93CF-9ED88F6C707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984250" y="0"/>
            <a:ext cx="7442200" cy="1020763"/>
          </a:xfrm>
        </p:spPr>
        <p:txBody>
          <a:bodyPr/>
          <a:lstStyle/>
          <a:p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Design Example 1: </a:t>
            </a:r>
            <a:b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BCD to Excess 3 Code Converter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308600"/>
          </a:xfrm>
        </p:spPr>
        <p:txBody>
          <a:bodyPr/>
          <a:lstStyle/>
          <a:p>
            <a:pPr marL="533400" indent="-533400">
              <a:buFont typeface="Wingdings" pitchFamily="2" charset="2"/>
              <a:buAutoNum type="arabicPeriod"/>
            </a:pPr>
            <a:r>
              <a:rPr lang="en-US" smtClean="0">
                <a:latin typeface="Arial" pitchFamily="34" charset="0"/>
                <a:cs typeface="Arial" pitchFamily="34" charset="0"/>
              </a:rPr>
              <a:t>Specification</a:t>
            </a:r>
            <a:r>
              <a:rPr lang="en-US" b="0" smtClean="0">
                <a:latin typeface="Arial" pitchFamily="34" charset="0"/>
                <a:cs typeface="Arial" pitchFamily="34" charset="0"/>
              </a:rPr>
              <a:t> </a:t>
            </a:r>
            <a:endParaRPr lang="en-US" b="0" u="sng" smtClean="0">
              <a:latin typeface="Arial" pitchFamily="34" charset="0"/>
              <a:cs typeface="Arial" pitchFamily="34" charset="0"/>
            </a:endParaRPr>
          </a:p>
          <a:p>
            <a:pPr marL="914400" lvl="1" indent="-457200"/>
            <a:r>
              <a:rPr lang="en-US" b="0" smtClean="0">
                <a:latin typeface="Arial" pitchFamily="34" charset="0"/>
                <a:cs typeface="Arial" pitchFamily="34" charset="0"/>
              </a:rPr>
              <a:t>Transforms BCD code  for the decimal digits  (0-9) to the corresponding Excess-3 code</a:t>
            </a:r>
          </a:p>
          <a:p>
            <a:pPr marL="914400" lvl="1" indent="-457200"/>
            <a:r>
              <a:rPr lang="en-US" b="0" smtClean="0">
                <a:latin typeface="Arial" pitchFamily="34" charset="0"/>
                <a:cs typeface="Arial" pitchFamily="34" charset="0"/>
              </a:rPr>
              <a:t>BCD code words for digits 0 through 9: 4-bit patterns 0000 to 1001, respectively</a:t>
            </a:r>
          </a:p>
          <a:p>
            <a:pPr marL="914400" lvl="1" indent="-457200"/>
            <a:r>
              <a:rPr lang="en-US" b="0" smtClean="0">
                <a:latin typeface="Arial" pitchFamily="34" charset="0"/>
                <a:cs typeface="Arial" pitchFamily="34" charset="0"/>
              </a:rPr>
              <a:t>Excess-3 code words for digits 0 through 9:  4-bit patterns obtained by adding 3 (binary 0011) to each BCD code input</a:t>
            </a:r>
          </a:p>
          <a:p>
            <a:pPr marL="914400" lvl="1" indent="-457200">
              <a:buFontTx/>
              <a:buNone/>
            </a:pPr>
            <a:endParaRPr lang="en-US" b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5440798F-BA9A-477D-B820-1D137250EAD8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>
          <a:xfrm>
            <a:off x="530225" y="0"/>
            <a:ext cx="7772400" cy="1020763"/>
          </a:xfrm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The simplest Multiplexer</a:t>
            </a:r>
            <a:br>
              <a:rPr lang="en-US" sz="2800" smtClean="0"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latin typeface="Arial" pitchFamily="34" charset="0"/>
                <a:cs typeface="Arial" pitchFamily="34" charset="0"/>
              </a:rPr>
              <a:t>n = 1 </a:t>
            </a: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2</a:t>
            </a:r>
            <a:r>
              <a:rPr lang="en-US" sz="2800" baseline="30000" smtClean="0">
                <a:latin typeface="Arial" pitchFamily="34" charset="0"/>
                <a:cs typeface="Arial" pitchFamily="34" charset="0"/>
                <a:sym typeface="Wingdings" pitchFamily="2" charset="2"/>
              </a:rPr>
              <a:t>1</a:t>
            </a: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-to-1 MUX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3213" y="1255713"/>
            <a:ext cx="7772400" cy="5027612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The single selection variable S </a:t>
            </a:r>
          </a:p>
          <a:p>
            <a:pPr>
              <a:lnSpc>
                <a:spcPct val="75000"/>
              </a:lnSpc>
              <a:buFont typeface="Wingdings" pitchFamily="2" charset="2"/>
              <a:buNone/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	has two values: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S = 0 selects input I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0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S = 1 selects input I</a:t>
            </a:r>
            <a:r>
              <a:rPr lang="en-US" sz="2400" b="0" baseline="-25000" smtClean="0">
                <a:latin typeface="Arial" pitchFamily="34" charset="0"/>
                <a:cs typeface="Arial" pitchFamily="34" charset="0"/>
              </a:rPr>
              <a:t>1</a:t>
            </a:r>
          </a:p>
          <a:p>
            <a:pPr lvl="1">
              <a:buFontTx/>
              <a:buNone/>
            </a:pPr>
            <a:endParaRPr lang="en-US" sz="2400" b="0" baseline="-25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75000"/>
              </a:lnSpc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3-input K-map optimization gives </a:t>
            </a:r>
          </a:p>
          <a:p>
            <a:pPr>
              <a:lnSpc>
                <a:spcPct val="75000"/>
              </a:lnSpc>
              <a:buFont typeface="Wingdings" pitchFamily="2" charset="2"/>
              <a:buNone/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	the output equation:</a:t>
            </a:r>
          </a:p>
          <a:p>
            <a:pPr>
              <a:buFont typeface="Wingdings" pitchFamily="2" charset="2"/>
              <a:buNone/>
            </a:pPr>
            <a:r>
              <a:rPr lang="en-US" sz="2800" b="0" smtClean="0">
                <a:latin typeface="Arial" pitchFamily="34" charset="0"/>
                <a:cs typeface="Arial" pitchFamily="34" charset="0"/>
              </a:rPr>
              <a:t>       </a:t>
            </a:r>
            <a:endParaRPr lang="en-US" sz="2800" b="0" baseline="-2500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The circuit:</a:t>
            </a:r>
          </a:p>
          <a:p>
            <a:r>
              <a:rPr lang="en-US" sz="2000" b="0" smtClean="0">
                <a:latin typeface="Arial" pitchFamily="34" charset="0"/>
                <a:cs typeface="Arial" pitchFamily="34" charset="0"/>
              </a:rPr>
              <a:t>Can be seen As:</a:t>
            </a:r>
          </a:p>
          <a:p>
            <a:pPr>
              <a:lnSpc>
                <a:spcPct val="75000"/>
              </a:lnSpc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1-to-2 decoder</a:t>
            </a:r>
          </a:p>
          <a:p>
            <a:pPr>
              <a:lnSpc>
                <a:spcPct val="75000"/>
              </a:lnSpc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 + Enabling</a:t>
            </a:r>
          </a:p>
          <a:p>
            <a:pPr>
              <a:lnSpc>
                <a:spcPct val="75000"/>
              </a:lnSpc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 + Selection </a:t>
            </a:r>
          </a:p>
          <a:p>
            <a:pPr>
              <a:lnSpc>
                <a:spcPct val="75000"/>
              </a:lnSpc>
              <a:buFont typeface="Wingdings" pitchFamily="2" charset="2"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buFont typeface="Wingdings" pitchFamily="2" charset="2"/>
              <a:buNone/>
            </a:pPr>
            <a:endParaRPr lang="en-US" sz="2400" b="0" baseline="-250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3733" name="Picture 7" descr="Fig_4-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3175" y="4578350"/>
            <a:ext cx="6445250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2838" y="1298575"/>
            <a:ext cx="2789237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8125" y="4117975"/>
            <a:ext cx="1849438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6" name="Rectangle 10"/>
          <p:cNvSpPr>
            <a:spLocks noChangeArrowheads="1"/>
          </p:cNvSpPr>
          <p:nvPr/>
        </p:nvSpPr>
        <p:spPr bwMode="auto">
          <a:xfrm>
            <a:off x="4641850" y="1895475"/>
            <a:ext cx="1401763" cy="636588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>
                <a:latin typeface="Arial" pitchFamily="34" charset="0"/>
              </a:rPr>
              <a:t>Truth Table</a:t>
            </a:r>
          </a:p>
        </p:txBody>
      </p:sp>
      <p:sp>
        <p:nvSpPr>
          <p:cNvPr id="73737" name="Text Box 13"/>
          <p:cNvSpPr txBox="1">
            <a:spLocks noChangeArrowheads="1"/>
          </p:cNvSpPr>
          <p:nvPr/>
        </p:nvSpPr>
        <p:spPr bwMode="auto">
          <a:xfrm>
            <a:off x="4638675" y="4316413"/>
            <a:ext cx="1398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Arial" pitchFamily="34" charset="0"/>
              </a:rPr>
              <a:t>2</a:t>
            </a:r>
            <a:r>
              <a:rPr lang="en-US" baseline="30000">
                <a:solidFill>
                  <a:srgbClr val="CC0000"/>
                </a:solidFill>
                <a:latin typeface="Arial" pitchFamily="34" charset="0"/>
              </a:rPr>
              <a:t>n</a:t>
            </a:r>
            <a:r>
              <a:rPr lang="en-US">
                <a:solidFill>
                  <a:srgbClr val="CC0000"/>
                </a:solidFill>
                <a:latin typeface="Arial" pitchFamily="34" charset="0"/>
              </a:rPr>
              <a:t> Minterms</a:t>
            </a:r>
          </a:p>
        </p:txBody>
      </p:sp>
      <p:sp>
        <p:nvSpPr>
          <p:cNvPr id="73738" name="Line 14"/>
          <p:cNvSpPr>
            <a:spLocks noChangeShapeType="1"/>
          </p:cNvSpPr>
          <p:nvPr/>
        </p:nvSpPr>
        <p:spPr bwMode="auto">
          <a:xfrm>
            <a:off x="5451475" y="4768850"/>
            <a:ext cx="0" cy="555625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739" name="Line 15"/>
          <p:cNvSpPr>
            <a:spLocks noChangeShapeType="1"/>
          </p:cNvSpPr>
          <p:nvPr/>
        </p:nvSpPr>
        <p:spPr bwMode="auto">
          <a:xfrm>
            <a:off x="5243513" y="4768850"/>
            <a:ext cx="0" cy="13779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740" name="Line 16"/>
          <p:cNvSpPr>
            <a:spLocks noChangeShapeType="1"/>
          </p:cNvSpPr>
          <p:nvPr/>
        </p:nvSpPr>
        <p:spPr bwMode="auto">
          <a:xfrm>
            <a:off x="6678613" y="1238250"/>
            <a:ext cx="0" cy="3252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41" name="Line 17"/>
          <p:cNvSpPr>
            <a:spLocks noChangeShapeType="1"/>
          </p:cNvSpPr>
          <p:nvPr/>
        </p:nvSpPr>
        <p:spPr bwMode="auto">
          <a:xfrm>
            <a:off x="8255000" y="1276350"/>
            <a:ext cx="0" cy="3252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42" name="Text Box 18"/>
          <p:cNvSpPr txBox="1">
            <a:spLocks noChangeArrowheads="1"/>
          </p:cNvSpPr>
          <p:nvPr/>
        </p:nvSpPr>
        <p:spPr bwMode="auto">
          <a:xfrm>
            <a:off x="7469188" y="4811713"/>
            <a:ext cx="1123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Selection</a:t>
            </a:r>
          </a:p>
        </p:txBody>
      </p:sp>
      <p:sp>
        <p:nvSpPr>
          <p:cNvPr id="73743" name="Text Box 19"/>
          <p:cNvSpPr txBox="1">
            <a:spLocks noChangeArrowheads="1"/>
          </p:cNvSpPr>
          <p:nvPr/>
        </p:nvSpPr>
        <p:spPr bwMode="auto">
          <a:xfrm>
            <a:off x="4413250" y="6491288"/>
            <a:ext cx="1208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2</a:t>
            </a:r>
            <a:r>
              <a:rPr lang="en-US" baseline="30000">
                <a:solidFill>
                  <a:srgbClr val="6600CC"/>
                </a:solidFill>
                <a:latin typeface="Arial" pitchFamily="34" charset="0"/>
              </a:rPr>
              <a:t>n</a:t>
            </a:r>
            <a:r>
              <a:rPr lang="en-US">
                <a:solidFill>
                  <a:srgbClr val="6600CC"/>
                </a:solidFill>
                <a:latin typeface="Arial" pitchFamily="34" charset="0"/>
              </a:rPr>
              <a:t> I Inputs</a:t>
            </a: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3863E306-C2A1-4212-B87F-9C51F42EC7F5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461963" y="0"/>
            <a:ext cx="8255000" cy="708025"/>
          </a:xfrm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Example: </a:t>
            </a: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3200" smtClean="0">
                <a:latin typeface="Arial" pitchFamily="34" charset="0"/>
                <a:cs typeface="Arial" pitchFamily="34" charset="0"/>
              </a:rPr>
              <a:t>-to-1-line Multiplexer, Using</a:t>
            </a:r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5913" y="1255713"/>
            <a:ext cx="8420100" cy="5283200"/>
          </a:xfrm>
        </p:spPr>
        <p:txBody>
          <a:bodyPr/>
          <a:lstStyle/>
          <a:p>
            <a:r>
              <a:rPr lang="en-US" b="0" smtClean="0">
                <a:solidFill>
                  <a:srgbClr val="6600CC"/>
                </a:solidFill>
              </a:rPr>
              <a:t>2</a:t>
            </a:r>
            <a:r>
              <a:rPr lang="en-US" b="0" smtClean="0"/>
              <a:t>-to-</a:t>
            </a:r>
            <a:r>
              <a:rPr lang="en-US" b="0" smtClean="0">
                <a:solidFill>
                  <a:srgbClr val="CC0000"/>
                </a:solidFill>
              </a:rPr>
              <a:t>4</a:t>
            </a:r>
            <a:r>
              <a:rPr lang="en-US" b="0" smtClean="0"/>
              <a:t> decoder </a:t>
            </a:r>
            <a:r>
              <a:rPr lang="en-US" sz="3600" smtClean="0"/>
              <a:t>+</a:t>
            </a:r>
          </a:p>
          <a:p>
            <a:pPr>
              <a:buFont typeface="Wingdings" pitchFamily="2" charset="2"/>
              <a:buNone/>
            </a:pPr>
            <a:r>
              <a:rPr lang="en-US" b="0" smtClean="0">
                <a:solidFill>
                  <a:srgbClr val="CC0000"/>
                </a:solidFill>
              </a:rPr>
              <a:t>	4</a:t>
            </a:r>
            <a:r>
              <a:rPr lang="en-US" b="0" smtClean="0"/>
              <a:t> </a:t>
            </a:r>
            <a:r>
              <a:rPr lang="en-US" sz="3600" b="0" smtClean="0">
                <a:latin typeface="Symbol" pitchFamily="18" charset="2"/>
              </a:rPr>
              <a:t>´</a:t>
            </a:r>
            <a:r>
              <a:rPr lang="en-US" sz="2400" b="0" smtClean="0">
                <a:latin typeface="Symbol" pitchFamily="18" charset="2"/>
              </a:rPr>
              <a:t> </a:t>
            </a:r>
            <a:r>
              <a:rPr lang="en-US" b="0" smtClean="0"/>
              <a:t>2 AND-OR for Enabling/Selection</a:t>
            </a:r>
          </a:p>
        </p:txBody>
      </p:sp>
      <p:pic>
        <p:nvPicPr>
          <p:cNvPr id="74757" name="Picture 4" descr="Fig_4-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700" y="2444750"/>
            <a:ext cx="6846888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Text Box 5"/>
          <p:cNvSpPr txBox="1">
            <a:spLocks noChangeArrowheads="1"/>
          </p:cNvSpPr>
          <p:nvPr/>
        </p:nvSpPr>
        <p:spPr bwMode="auto">
          <a:xfrm>
            <a:off x="441325" y="3459163"/>
            <a:ext cx="17081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Size of each</a:t>
            </a:r>
          </a:p>
          <a:p>
            <a:r>
              <a:rPr lang="en-US" sz="1600">
                <a:latin typeface="Arial" pitchFamily="34" charset="0"/>
              </a:rPr>
              <a:t>AND </a:t>
            </a:r>
          </a:p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(always 2 inputs)</a:t>
            </a:r>
          </a:p>
        </p:txBody>
      </p:sp>
      <p:sp>
        <p:nvSpPr>
          <p:cNvPr id="74759" name="Text Box 6"/>
          <p:cNvSpPr txBox="1">
            <a:spLocks noChangeArrowheads="1"/>
          </p:cNvSpPr>
          <p:nvPr/>
        </p:nvSpPr>
        <p:spPr bwMode="auto">
          <a:xfrm>
            <a:off x="257175" y="2686050"/>
            <a:ext cx="863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# of the</a:t>
            </a:r>
          </a:p>
          <a:p>
            <a:r>
              <a:rPr lang="en-US" sz="1600">
                <a:latin typeface="Arial" pitchFamily="34" charset="0"/>
              </a:rPr>
              <a:t>ANDs</a:t>
            </a:r>
          </a:p>
        </p:txBody>
      </p:sp>
      <p:sp>
        <p:nvSpPr>
          <p:cNvPr id="74760" name="Line 7"/>
          <p:cNvSpPr>
            <a:spLocks noChangeShapeType="1"/>
          </p:cNvSpPr>
          <p:nvPr/>
        </p:nvSpPr>
        <p:spPr bwMode="auto">
          <a:xfrm flipH="1">
            <a:off x="625475" y="2408238"/>
            <a:ext cx="173038" cy="300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4761" name="Line 8"/>
          <p:cNvSpPr>
            <a:spLocks noChangeShapeType="1"/>
          </p:cNvSpPr>
          <p:nvPr/>
        </p:nvSpPr>
        <p:spPr bwMode="auto">
          <a:xfrm flipH="1">
            <a:off x="1100138" y="2441575"/>
            <a:ext cx="496887" cy="1065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6215063" y="3117850"/>
            <a:ext cx="165100" cy="212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 b="1">
                <a:latin typeface="Arial" pitchFamily="34" charset="0"/>
              </a:rPr>
              <a:t>X</a:t>
            </a:r>
          </a:p>
        </p:txBody>
      </p:sp>
      <p:sp>
        <p:nvSpPr>
          <p:cNvPr id="74763" name="Line 11"/>
          <p:cNvSpPr>
            <a:spLocks noChangeShapeType="1"/>
          </p:cNvSpPr>
          <p:nvPr/>
        </p:nvSpPr>
        <p:spPr bwMode="auto">
          <a:xfrm flipH="1">
            <a:off x="857250" y="903288"/>
            <a:ext cx="160338" cy="450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973138" y="541338"/>
            <a:ext cx="196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Size of the Select</a:t>
            </a:r>
          </a:p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Inputs = Log</a:t>
            </a:r>
            <a:r>
              <a:rPr lang="en-US" baseline="-25000">
                <a:solidFill>
                  <a:srgbClr val="008000"/>
                </a:solidFill>
                <a:latin typeface="Arial" pitchFamily="34" charset="0"/>
              </a:rPr>
              <a:t>2</a:t>
            </a:r>
            <a:r>
              <a:rPr lang="en-US">
                <a:solidFill>
                  <a:srgbClr val="008000"/>
                </a:solidFill>
                <a:latin typeface="Arial" pitchFamily="34" charset="0"/>
              </a:rPr>
              <a:t> (4)</a:t>
            </a:r>
          </a:p>
        </p:txBody>
      </p:sp>
      <p:sp>
        <p:nvSpPr>
          <p:cNvPr id="74765" name="Rectangle 13"/>
          <p:cNvSpPr>
            <a:spLocks noChangeArrowheads="1"/>
          </p:cNvSpPr>
          <p:nvPr/>
        </p:nvSpPr>
        <p:spPr bwMode="auto">
          <a:xfrm>
            <a:off x="3703638" y="2435225"/>
            <a:ext cx="7159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2-to-4</a:t>
            </a:r>
          </a:p>
        </p:txBody>
      </p:sp>
      <p:sp>
        <p:nvSpPr>
          <p:cNvPr id="74766" name="Rectangle 13"/>
          <p:cNvSpPr>
            <a:spLocks noChangeArrowheads="1"/>
          </p:cNvSpPr>
          <p:nvPr/>
        </p:nvSpPr>
        <p:spPr bwMode="auto">
          <a:xfrm>
            <a:off x="5600700" y="3860800"/>
            <a:ext cx="342900" cy="2667000"/>
          </a:xfrm>
          <a:prstGeom prst="rect">
            <a:avLst/>
          </a:prstGeom>
          <a:solidFill>
            <a:schemeClr val="accent2">
              <a:alpha val="34901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76CC51C8-604D-427B-AA67-557972BE95C7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73038"/>
            <a:ext cx="8985250" cy="1020762"/>
          </a:xfrm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Expanding Multiplexer </a:t>
            </a:r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Width: </a:t>
            </a:r>
            <a:r>
              <a:rPr lang="en-US" sz="2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m-wide</a:t>
            </a:r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n-to-1 MUX</a:t>
            </a:r>
            <a:b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Example:</a:t>
            </a:r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8</a:t>
            </a:r>
            <a:r>
              <a:rPr lang="en-US" sz="2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-wide</a:t>
            </a:r>
            <a:r>
              <a:rPr lang="en-US" sz="28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4-to-1 MUX</a:t>
            </a:r>
          </a:p>
        </p:txBody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438" y="1174750"/>
            <a:ext cx="8945562" cy="5027613"/>
          </a:xfrm>
        </p:spPr>
        <p:txBody>
          <a:bodyPr/>
          <a:lstStyle/>
          <a:p>
            <a:r>
              <a:rPr lang="en-US" sz="2600" b="0" smtClean="0"/>
              <a:t>Select from “vectors of bits” instead of from single “bits”</a:t>
            </a:r>
          </a:p>
          <a:p>
            <a:r>
              <a:rPr lang="en-US" sz="2600" b="0" smtClean="0"/>
              <a:t>Use m copies of 2</a:t>
            </a:r>
            <a:r>
              <a:rPr lang="en-US" sz="2600" b="0" i="1" baseline="30000" smtClean="0"/>
              <a:t>n </a:t>
            </a:r>
            <a:r>
              <a:rPr lang="en-US" sz="2600" b="0" smtClean="0">
                <a:latin typeface="Symbol" pitchFamily="18" charset="2"/>
              </a:rPr>
              <a:t>´</a:t>
            </a:r>
            <a:r>
              <a:rPr lang="en-US" sz="2600" b="0" smtClean="0"/>
              <a:t> 2 AND-OR for selection </a:t>
            </a:r>
            <a:r>
              <a:rPr lang="en-US" sz="2600" b="0" u="sng" smtClean="0"/>
              <a:t>in parallel</a:t>
            </a:r>
          </a:p>
          <a:p>
            <a:r>
              <a:rPr lang="en-US" sz="2600" b="0" smtClean="0"/>
              <a:t>Example:</a:t>
            </a:r>
            <a:br>
              <a:rPr lang="en-US" sz="2600" b="0" smtClean="0"/>
            </a:br>
            <a:r>
              <a:rPr lang="en-US" sz="2600" b="0" smtClean="0"/>
              <a:t> 8-wide 4-to-1-line</a:t>
            </a:r>
            <a:br>
              <a:rPr lang="en-US" sz="2600" b="0" smtClean="0"/>
            </a:br>
            <a:r>
              <a:rPr lang="en-US" sz="2600" b="0" smtClean="0"/>
              <a:t> multiplexer</a:t>
            </a:r>
          </a:p>
          <a:p>
            <a:pPr>
              <a:buFont typeface="Wingdings" pitchFamily="2" charset="2"/>
              <a:buNone/>
            </a:pPr>
            <a:endParaRPr lang="en-US" sz="2600" b="0" smtClean="0"/>
          </a:p>
        </p:txBody>
      </p:sp>
      <p:pic>
        <p:nvPicPr>
          <p:cNvPr id="75781" name="Picture 4" descr="Fig_4-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2175" y="2195513"/>
            <a:ext cx="5476875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Rectangle 5"/>
          <p:cNvSpPr>
            <a:spLocks noChangeArrowheads="1"/>
          </p:cNvSpPr>
          <p:nvPr/>
        </p:nvSpPr>
        <p:spPr bwMode="auto">
          <a:xfrm>
            <a:off x="1133475" y="3786188"/>
            <a:ext cx="1296988" cy="16891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3200"/>
          </a:p>
        </p:txBody>
      </p:sp>
      <p:sp>
        <p:nvSpPr>
          <p:cNvPr id="75783" name="Line 6"/>
          <p:cNvSpPr>
            <a:spLocks noChangeShapeType="1"/>
          </p:cNvSpPr>
          <p:nvPr/>
        </p:nvSpPr>
        <p:spPr bwMode="auto">
          <a:xfrm>
            <a:off x="533400" y="4027488"/>
            <a:ext cx="590550" cy="12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84" name="Line 7"/>
          <p:cNvSpPr>
            <a:spLocks noChangeShapeType="1"/>
          </p:cNvSpPr>
          <p:nvPr/>
        </p:nvSpPr>
        <p:spPr bwMode="auto">
          <a:xfrm flipH="1">
            <a:off x="636588" y="3854450"/>
            <a:ext cx="139700" cy="334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785" name="Text Box 8"/>
          <p:cNvSpPr txBox="1">
            <a:spLocks noChangeArrowheads="1"/>
          </p:cNvSpPr>
          <p:nvPr/>
        </p:nvSpPr>
        <p:spPr bwMode="auto">
          <a:xfrm>
            <a:off x="474663" y="3705225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/>
              <a:t>8</a:t>
            </a:r>
          </a:p>
        </p:txBody>
      </p:sp>
      <p:sp>
        <p:nvSpPr>
          <p:cNvPr id="75786" name="Line 9"/>
          <p:cNvSpPr>
            <a:spLocks noChangeShapeType="1"/>
          </p:cNvSpPr>
          <p:nvPr/>
        </p:nvSpPr>
        <p:spPr bwMode="auto">
          <a:xfrm>
            <a:off x="546100" y="4446588"/>
            <a:ext cx="590550" cy="12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87" name="Line 10"/>
          <p:cNvSpPr>
            <a:spLocks noChangeShapeType="1"/>
          </p:cNvSpPr>
          <p:nvPr/>
        </p:nvSpPr>
        <p:spPr bwMode="auto">
          <a:xfrm flipH="1">
            <a:off x="661988" y="4273550"/>
            <a:ext cx="139700" cy="334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788" name="Text Box 11"/>
          <p:cNvSpPr txBox="1">
            <a:spLocks noChangeArrowheads="1"/>
          </p:cNvSpPr>
          <p:nvPr/>
        </p:nvSpPr>
        <p:spPr bwMode="auto">
          <a:xfrm>
            <a:off x="500063" y="4124325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/>
              <a:t>8</a:t>
            </a:r>
          </a:p>
        </p:txBody>
      </p:sp>
      <p:sp>
        <p:nvSpPr>
          <p:cNvPr id="75789" name="Line 12"/>
          <p:cNvSpPr>
            <a:spLocks noChangeShapeType="1"/>
          </p:cNvSpPr>
          <p:nvPr/>
        </p:nvSpPr>
        <p:spPr bwMode="auto">
          <a:xfrm>
            <a:off x="557213" y="4851400"/>
            <a:ext cx="590550" cy="12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90" name="Line 13"/>
          <p:cNvSpPr>
            <a:spLocks noChangeShapeType="1"/>
          </p:cNvSpPr>
          <p:nvPr/>
        </p:nvSpPr>
        <p:spPr bwMode="auto">
          <a:xfrm flipH="1">
            <a:off x="661988" y="4713288"/>
            <a:ext cx="139700" cy="334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791" name="Text Box 14"/>
          <p:cNvSpPr txBox="1">
            <a:spLocks noChangeArrowheads="1"/>
          </p:cNvSpPr>
          <p:nvPr/>
        </p:nvSpPr>
        <p:spPr bwMode="auto">
          <a:xfrm>
            <a:off x="500063" y="4564063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/>
              <a:t>8</a:t>
            </a:r>
          </a:p>
        </p:txBody>
      </p:sp>
      <p:sp>
        <p:nvSpPr>
          <p:cNvPr id="75792" name="Line 15"/>
          <p:cNvSpPr>
            <a:spLocks noChangeShapeType="1"/>
          </p:cNvSpPr>
          <p:nvPr/>
        </p:nvSpPr>
        <p:spPr bwMode="auto">
          <a:xfrm>
            <a:off x="533400" y="5199063"/>
            <a:ext cx="590550" cy="12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93" name="Line 16"/>
          <p:cNvSpPr>
            <a:spLocks noChangeShapeType="1"/>
          </p:cNvSpPr>
          <p:nvPr/>
        </p:nvSpPr>
        <p:spPr bwMode="auto">
          <a:xfrm flipH="1">
            <a:off x="649288" y="5026025"/>
            <a:ext cx="139700" cy="334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794" name="Text Box 17"/>
          <p:cNvSpPr txBox="1">
            <a:spLocks noChangeArrowheads="1"/>
          </p:cNvSpPr>
          <p:nvPr/>
        </p:nvSpPr>
        <p:spPr bwMode="auto">
          <a:xfrm>
            <a:off x="487363" y="4876800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/>
              <a:t>8</a:t>
            </a:r>
          </a:p>
        </p:txBody>
      </p:sp>
      <p:sp>
        <p:nvSpPr>
          <p:cNvPr id="75795" name="Line 18"/>
          <p:cNvSpPr>
            <a:spLocks noChangeShapeType="1"/>
          </p:cNvSpPr>
          <p:nvPr/>
        </p:nvSpPr>
        <p:spPr bwMode="auto">
          <a:xfrm>
            <a:off x="2422525" y="4595813"/>
            <a:ext cx="590550" cy="12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96" name="Line 19"/>
          <p:cNvSpPr>
            <a:spLocks noChangeShapeType="1"/>
          </p:cNvSpPr>
          <p:nvPr/>
        </p:nvSpPr>
        <p:spPr bwMode="auto">
          <a:xfrm flipH="1">
            <a:off x="2560638" y="4422775"/>
            <a:ext cx="139700" cy="334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797" name="Text Box 20"/>
          <p:cNvSpPr txBox="1">
            <a:spLocks noChangeArrowheads="1"/>
          </p:cNvSpPr>
          <p:nvPr/>
        </p:nvSpPr>
        <p:spPr bwMode="auto">
          <a:xfrm>
            <a:off x="2398713" y="4273550"/>
            <a:ext cx="2746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/>
              <a:t>8</a:t>
            </a:r>
          </a:p>
        </p:txBody>
      </p:sp>
      <p:sp>
        <p:nvSpPr>
          <p:cNvPr id="75798" name="Line 21"/>
          <p:cNvSpPr>
            <a:spLocks noChangeShapeType="1"/>
          </p:cNvSpPr>
          <p:nvPr/>
        </p:nvSpPr>
        <p:spPr bwMode="auto">
          <a:xfrm flipV="1">
            <a:off x="1863725" y="545147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99" name="Line 22"/>
          <p:cNvSpPr>
            <a:spLocks noChangeShapeType="1"/>
          </p:cNvSpPr>
          <p:nvPr/>
        </p:nvSpPr>
        <p:spPr bwMode="auto">
          <a:xfrm flipV="1">
            <a:off x="1608138" y="5462588"/>
            <a:ext cx="0" cy="290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800" name="Text Box 23"/>
          <p:cNvSpPr txBox="1">
            <a:spLocks noChangeArrowheads="1"/>
          </p:cNvSpPr>
          <p:nvPr/>
        </p:nvSpPr>
        <p:spPr bwMode="auto">
          <a:xfrm>
            <a:off x="1343025" y="563403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A1</a:t>
            </a:r>
          </a:p>
        </p:txBody>
      </p:sp>
      <p:sp>
        <p:nvSpPr>
          <p:cNvPr id="75801" name="Text Box 24"/>
          <p:cNvSpPr txBox="1">
            <a:spLocks noChangeArrowheads="1"/>
          </p:cNvSpPr>
          <p:nvPr/>
        </p:nvSpPr>
        <p:spPr bwMode="auto">
          <a:xfrm>
            <a:off x="1714500" y="5635625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A0</a:t>
            </a:r>
          </a:p>
        </p:txBody>
      </p:sp>
      <p:sp>
        <p:nvSpPr>
          <p:cNvPr id="75802" name="Text Box 25"/>
          <p:cNvSpPr txBox="1">
            <a:spLocks noChangeArrowheads="1"/>
          </p:cNvSpPr>
          <p:nvPr/>
        </p:nvSpPr>
        <p:spPr bwMode="auto">
          <a:xfrm>
            <a:off x="1136650" y="388143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5803" name="Text Box 26"/>
          <p:cNvSpPr txBox="1">
            <a:spLocks noChangeArrowheads="1"/>
          </p:cNvSpPr>
          <p:nvPr/>
        </p:nvSpPr>
        <p:spPr bwMode="auto">
          <a:xfrm>
            <a:off x="1162050" y="4265613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75804" name="Text Box 27"/>
          <p:cNvSpPr txBox="1">
            <a:spLocks noChangeArrowheads="1"/>
          </p:cNvSpPr>
          <p:nvPr/>
        </p:nvSpPr>
        <p:spPr bwMode="auto">
          <a:xfrm>
            <a:off x="1162050" y="4659313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75805" name="Text Box 28"/>
          <p:cNvSpPr txBox="1">
            <a:spLocks noChangeArrowheads="1"/>
          </p:cNvSpPr>
          <p:nvPr/>
        </p:nvSpPr>
        <p:spPr bwMode="auto">
          <a:xfrm>
            <a:off x="1174750" y="5029200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75806" name="Text Box 29"/>
          <p:cNvSpPr txBox="1">
            <a:spLocks noChangeArrowheads="1"/>
          </p:cNvSpPr>
          <p:nvPr/>
        </p:nvSpPr>
        <p:spPr bwMode="auto">
          <a:xfrm>
            <a:off x="2065338" y="444976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Y</a:t>
            </a:r>
          </a:p>
        </p:txBody>
      </p:sp>
      <p:sp>
        <p:nvSpPr>
          <p:cNvPr id="75807" name="Rectangle 30"/>
          <p:cNvSpPr>
            <a:spLocks noChangeArrowheads="1"/>
          </p:cNvSpPr>
          <p:nvPr/>
        </p:nvSpPr>
        <p:spPr bwMode="auto">
          <a:xfrm>
            <a:off x="1479550" y="3830638"/>
            <a:ext cx="45085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100"/>
              <a:t>4-to-1</a:t>
            </a:r>
          </a:p>
        </p:txBody>
      </p:sp>
      <p:sp>
        <p:nvSpPr>
          <p:cNvPr id="75808" name="Rectangle 32"/>
          <p:cNvSpPr>
            <a:spLocks noChangeArrowheads="1"/>
          </p:cNvSpPr>
          <p:nvPr/>
        </p:nvSpPr>
        <p:spPr bwMode="auto">
          <a:xfrm>
            <a:off x="1479550" y="4643438"/>
            <a:ext cx="45085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100"/>
              <a:t>4-to-1</a:t>
            </a:r>
          </a:p>
        </p:txBody>
      </p:sp>
      <p:sp>
        <p:nvSpPr>
          <p:cNvPr id="75809" name="Rectangle 33"/>
          <p:cNvSpPr>
            <a:spLocks noChangeArrowheads="1"/>
          </p:cNvSpPr>
          <p:nvPr/>
        </p:nvSpPr>
        <p:spPr bwMode="auto">
          <a:xfrm>
            <a:off x="1477963" y="5073650"/>
            <a:ext cx="45085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810" name="Line 34"/>
          <p:cNvSpPr>
            <a:spLocks noChangeShapeType="1"/>
          </p:cNvSpPr>
          <p:nvPr/>
        </p:nvSpPr>
        <p:spPr bwMode="auto">
          <a:xfrm>
            <a:off x="1920875" y="3992563"/>
            <a:ext cx="522288" cy="579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811" name="Line 35"/>
          <p:cNvSpPr>
            <a:spLocks noChangeShapeType="1"/>
          </p:cNvSpPr>
          <p:nvPr/>
        </p:nvSpPr>
        <p:spPr bwMode="auto">
          <a:xfrm flipV="1">
            <a:off x="1920875" y="4629150"/>
            <a:ext cx="509588" cy="590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812" name="Text Box 36"/>
          <p:cNvSpPr txBox="1">
            <a:spLocks noChangeArrowheads="1"/>
          </p:cNvSpPr>
          <p:nvPr/>
        </p:nvSpPr>
        <p:spPr bwMode="auto">
          <a:xfrm>
            <a:off x="1898650" y="3859213"/>
            <a:ext cx="8143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b0 Selector</a:t>
            </a:r>
          </a:p>
        </p:txBody>
      </p:sp>
      <p:sp>
        <p:nvSpPr>
          <p:cNvPr id="75813" name="Text Box 37"/>
          <p:cNvSpPr txBox="1">
            <a:spLocks noChangeArrowheads="1"/>
          </p:cNvSpPr>
          <p:nvPr/>
        </p:nvSpPr>
        <p:spPr bwMode="auto">
          <a:xfrm>
            <a:off x="1909763" y="5099050"/>
            <a:ext cx="81438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b7 Selector</a:t>
            </a:r>
          </a:p>
        </p:txBody>
      </p:sp>
      <p:sp>
        <p:nvSpPr>
          <p:cNvPr id="75814" name="Text Box 38"/>
          <p:cNvSpPr txBox="1">
            <a:spLocks noChangeArrowheads="1"/>
          </p:cNvSpPr>
          <p:nvPr/>
        </p:nvSpPr>
        <p:spPr bwMode="auto">
          <a:xfrm>
            <a:off x="163513" y="3733800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b0</a:t>
            </a:r>
          </a:p>
        </p:txBody>
      </p:sp>
      <p:sp>
        <p:nvSpPr>
          <p:cNvPr id="75815" name="Text Box 39"/>
          <p:cNvSpPr txBox="1">
            <a:spLocks noChangeArrowheads="1"/>
          </p:cNvSpPr>
          <p:nvPr/>
        </p:nvSpPr>
        <p:spPr bwMode="auto">
          <a:xfrm>
            <a:off x="165100" y="3883025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b7</a:t>
            </a:r>
          </a:p>
        </p:txBody>
      </p:sp>
      <p:sp>
        <p:nvSpPr>
          <p:cNvPr id="75816" name="Text Box 40"/>
          <p:cNvSpPr txBox="1">
            <a:spLocks noChangeArrowheads="1"/>
          </p:cNvSpPr>
          <p:nvPr/>
        </p:nvSpPr>
        <p:spPr bwMode="auto">
          <a:xfrm>
            <a:off x="576263" y="3440113"/>
            <a:ext cx="284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4 Groups, 8-bit (a byte) each</a:t>
            </a:r>
          </a:p>
        </p:txBody>
      </p:sp>
      <p:sp>
        <p:nvSpPr>
          <p:cNvPr id="75817" name="Text Box 41"/>
          <p:cNvSpPr txBox="1">
            <a:spLocks noChangeArrowheads="1"/>
          </p:cNvSpPr>
          <p:nvPr/>
        </p:nvSpPr>
        <p:spPr bwMode="auto">
          <a:xfrm>
            <a:off x="1125538" y="5942013"/>
            <a:ext cx="2584450" cy="91598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Select 1 of the 4 Groups</a:t>
            </a:r>
          </a:p>
          <a:p>
            <a:r>
              <a:rPr lang="en-US"/>
              <a:t>(consisting of selected bit </a:t>
            </a:r>
          </a:p>
          <a:p>
            <a:r>
              <a:rPr lang="en-US"/>
              <a:t>from each selector)</a:t>
            </a:r>
          </a:p>
        </p:txBody>
      </p:sp>
      <p:sp>
        <p:nvSpPr>
          <p:cNvPr id="75818" name="Text Box 42"/>
          <p:cNvSpPr txBox="1">
            <a:spLocks noChangeArrowheads="1"/>
          </p:cNvSpPr>
          <p:nvPr/>
        </p:nvSpPr>
        <p:spPr bwMode="auto">
          <a:xfrm>
            <a:off x="180975" y="4960938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b0</a:t>
            </a:r>
          </a:p>
        </p:txBody>
      </p:sp>
      <p:sp>
        <p:nvSpPr>
          <p:cNvPr id="75819" name="Text Box 43"/>
          <p:cNvSpPr txBox="1">
            <a:spLocks noChangeArrowheads="1"/>
          </p:cNvSpPr>
          <p:nvPr/>
        </p:nvSpPr>
        <p:spPr bwMode="auto">
          <a:xfrm>
            <a:off x="173038" y="5116513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b7</a:t>
            </a:r>
          </a:p>
        </p:txBody>
      </p:sp>
      <p:sp>
        <p:nvSpPr>
          <p:cNvPr id="75820" name="Line 44"/>
          <p:cNvSpPr>
            <a:spLocks noChangeShapeType="1"/>
          </p:cNvSpPr>
          <p:nvPr/>
        </p:nvSpPr>
        <p:spPr bwMode="auto">
          <a:xfrm>
            <a:off x="490538" y="3889375"/>
            <a:ext cx="9826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821" name="Line 45"/>
          <p:cNvSpPr>
            <a:spLocks noChangeShapeType="1"/>
          </p:cNvSpPr>
          <p:nvPr/>
        </p:nvSpPr>
        <p:spPr bwMode="auto">
          <a:xfrm flipV="1">
            <a:off x="428625" y="4121150"/>
            <a:ext cx="1042988" cy="925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822" name="Text Box 49"/>
          <p:cNvSpPr txBox="1">
            <a:spLocks noChangeArrowheads="1"/>
          </p:cNvSpPr>
          <p:nvPr/>
        </p:nvSpPr>
        <p:spPr bwMode="auto">
          <a:xfrm>
            <a:off x="2992438" y="4394200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b0</a:t>
            </a:r>
          </a:p>
        </p:txBody>
      </p:sp>
      <p:sp>
        <p:nvSpPr>
          <p:cNvPr id="75823" name="Text Box 50"/>
          <p:cNvSpPr txBox="1">
            <a:spLocks noChangeArrowheads="1"/>
          </p:cNvSpPr>
          <p:nvPr/>
        </p:nvSpPr>
        <p:spPr bwMode="auto">
          <a:xfrm>
            <a:off x="2994025" y="4603750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b7</a:t>
            </a:r>
          </a:p>
        </p:txBody>
      </p:sp>
      <p:sp>
        <p:nvSpPr>
          <p:cNvPr id="75824" name="Text Box 55"/>
          <p:cNvSpPr txBox="1">
            <a:spLocks noChangeArrowheads="1"/>
          </p:cNvSpPr>
          <p:nvPr/>
        </p:nvSpPr>
        <p:spPr bwMode="auto">
          <a:xfrm>
            <a:off x="4100513" y="2189163"/>
            <a:ext cx="111760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CC0000"/>
                </a:solidFill>
                <a:latin typeface="Arial" pitchFamily="34" charset="0"/>
              </a:rPr>
              <a:t>LSB from </a:t>
            </a:r>
          </a:p>
          <a:p>
            <a:r>
              <a:rPr lang="en-US" sz="1400" b="1">
                <a:solidFill>
                  <a:srgbClr val="CC0000"/>
                </a:solidFill>
                <a:latin typeface="Arial" pitchFamily="34" charset="0"/>
              </a:rPr>
              <a:t>each of the</a:t>
            </a:r>
          </a:p>
          <a:p>
            <a:r>
              <a:rPr lang="en-US" sz="1400" b="1">
                <a:solidFill>
                  <a:srgbClr val="CC0000"/>
                </a:solidFill>
                <a:latin typeface="Arial" pitchFamily="34" charset="0"/>
              </a:rPr>
              <a:t>4 groups</a:t>
            </a:r>
          </a:p>
          <a:p>
            <a:endParaRPr lang="en-US" sz="800" b="1">
              <a:solidFill>
                <a:srgbClr val="CC0000"/>
              </a:solidFill>
              <a:latin typeface="Arial" pitchFamily="34" charset="0"/>
            </a:endParaRPr>
          </a:p>
          <a:p>
            <a:r>
              <a:rPr lang="en-US" sz="1400" b="1">
                <a:solidFill>
                  <a:srgbClr val="CC0000"/>
                </a:solidFill>
                <a:latin typeface="Arial" pitchFamily="34" charset="0"/>
              </a:rPr>
              <a:t>(4 inputs)</a:t>
            </a:r>
          </a:p>
        </p:txBody>
      </p:sp>
      <p:sp>
        <p:nvSpPr>
          <p:cNvPr id="75825" name="Line 56"/>
          <p:cNvSpPr>
            <a:spLocks noChangeShapeType="1"/>
          </p:cNvSpPr>
          <p:nvPr/>
        </p:nvSpPr>
        <p:spPr bwMode="auto">
          <a:xfrm>
            <a:off x="5232400" y="2605088"/>
            <a:ext cx="0" cy="647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826" name="Text Box 57"/>
          <p:cNvSpPr txBox="1">
            <a:spLocks noChangeArrowheads="1"/>
          </p:cNvSpPr>
          <p:nvPr/>
        </p:nvSpPr>
        <p:spPr bwMode="auto">
          <a:xfrm>
            <a:off x="7318375" y="2792413"/>
            <a:ext cx="647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8000"/>
                </a:solidFill>
                <a:latin typeface="Arial" pitchFamily="34" charset="0"/>
              </a:rPr>
              <a:t>LSBit</a:t>
            </a:r>
          </a:p>
        </p:txBody>
      </p:sp>
      <p:sp>
        <p:nvSpPr>
          <p:cNvPr id="75827" name="Text Box 58"/>
          <p:cNvSpPr txBox="1">
            <a:spLocks noChangeArrowheads="1"/>
          </p:cNvSpPr>
          <p:nvPr/>
        </p:nvSpPr>
        <p:spPr bwMode="auto">
          <a:xfrm>
            <a:off x="8343900" y="5653088"/>
            <a:ext cx="687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008000"/>
                </a:solidFill>
                <a:latin typeface="Arial" pitchFamily="34" charset="0"/>
              </a:rPr>
              <a:t>MSBit</a:t>
            </a:r>
          </a:p>
        </p:txBody>
      </p:sp>
      <p:sp>
        <p:nvSpPr>
          <p:cNvPr id="75828" name="Line 62"/>
          <p:cNvSpPr>
            <a:spLocks noChangeShapeType="1"/>
          </p:cNvSpPr>
          <p:nvPr/>
        </p:nvSpPr>
        <p:spPr bwMode="auto">
          <a:xfrm>
            <a:off x="7927975" y="2986088"/>
            <a:ext cx="914400" cy="2060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829" name="Text Box 63"/>
          <p:cNvSpPr txBox="1">
            <a:spLocks noChangeArrowheads="1"/>
          </p:cNvSpPr>
          <p:nvPr/>
        </p:nvSpPr>
        <p:spPr bwMode="auto">
          <a:xfrm>
            <a:off x="7908925" y="3163888"/>
            <a:ext cx="12350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008000"/>
                </a:solidFill>
                <a:latin typeface="Arial" pitchFamily="34" charset="0"/>
              </a:rPr>
              <a:t> m  (8)</a:t>
            </a:r>
          </a:p>
          <a:p>
            <a:r>
              <a:rPr lang="en-US" sz="1200" b="1">
                <a:solidFill>
                  <a:srgbClr val="008000"/>
                </a:solidFill>
                <a:latin typeface="Arial" pitchFamily="34" charset="0"/>
              </a:rPr>
              <a:t>Enable</a:t>
            </a:r>
          </a:p>
          <a:p>
            <a:r>
              <a:rPr lang="en-US" sz="1200" b="1">
                <a:solidFill>
                  <a:srgbClr val="008000"/>
                </a:solidFill>
                <a:latin typeface="Arial" pitchFamily="34" charset="0"/>
              </a:rPr>
              <a:t>/Selector CCts</a:t>
            </a:r>
          </a:p>
          <a:p>
            <a:r>
              <a:rPr lang="en-US" sz="1200" b="1">
                <a:solidFill>
                  <a:srgbClr val="008000"/>
                </a:solidFill>
                <a:latin typeface="Arial" pitchFamily="34" charset="0"/>
              </a:rPr>
              <a:t>       </a:t>
            </a:r>
          </a:p>
        </p:txBody>
      </p:sp>
      <p:sp>
        <p:nvSpPr>
          <p:cNvPr id="75830" name="Text Box 64"/>
          <p:cNvSpPr txBox="1">
            <a:spLocks noChangeArrowheads="1"/>
          </p:cNvSpPr>
          <p:nvPr/>
        </p:nvSpPr>
        <p:spPr bwMode="auto">
          <a:xfrm>
            <a:off x="4484688" y="5548313"/>
            <a:ext cx="11906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MSBit from </a:t>
            </a:r>
          </a:p>
          <a:p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each of the</a:t>
            </a:r>
          </a:p>
          <a:p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4 groups</a:t>
            </a:r>
          </a:p>
          <a:p>
            <a:endParaRPr lang="en-US" sz="800" b="1">
              <a:solidFill>
                <a:srgbClr val="6600CC"/>
              </a:solidFill>
              <a:latin typeface="Arial" pitchFamily="34" charset="0"/>
            </a:endParaRPr>
          </a:p>
          <a:p>
            <a:r>
              <a:rPr lang="en-US" sz="1400" b="1">
                <a:solidFill>
                  <a:srgbClr val="6600CC"/>
                </a:solidFill>
                <a:latin typeface="Arial" pitchFamily="34" charset="0"/>
              </a:rPr>
              <a:t>(4 inputs)</a:t>
            </a:r>
          </a:p>
        </p:txBody>
      </p:sp>
      <p:sp>
        <p:nvSpPr>
          <p:cNvPr id="75831" name="Line 65"/>
          <p:cNvSpPr>
            <a:spLocks noChangeShapeType="1"/>
          </p:cNvSpPr>
          <p:nvPr/>
        </p:nvSpPr>
        <p:spPr bwMode="auto">
          <a:xfrm>
            <a:off x="5951538" y="5600700"/>
            <a:ext cx="0" cy="647700"/>
          </a:xfrm>
          <a:prstGeom prst="line">
            <a:avLst/>
          </a:prstGeom>
          <a:noFill/>
          <a:ln w="38100">
            <a:solidFill>
              <a:srgbClr val="6600CC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832" name="Text Box 66"/>
          <p:cNvSpPr txBox="1">
            <a:spLocks noChangeArrowheads="1"/>
          </p:cNvSpPr>
          <p:nvPr/>
        </p:nvSpPr>
        <p:spPr bwMode="auto">
          <a:xfrm>
            <a:off x="1601788" y="4154488"/>
            <a:ext cx="241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b="1"/>
              <a:t>.</a:t>
            </a:r>
          </a:p>
          <a:p>
            <a:pPr>
              <a:lnSpc>
                <a:spcPct val="70000"/>
              </a:lnSpc>
            </a:pPr>
            <a:r>
              <a:rPr lang="en-US" b="1"/>
              <a:t>.</a:t>
            </a:r>
          </a:p>
        </p:txBody>
      </p:sp>
      <p:sp>
        <p:nvSpPr>
          <p:cNvPr id="75833" name="Text Box 67"/>
          <p:cNvSpPr txBox="1">
            <a:spLocks noChangeArrowheads="1"/>
          </p:cNvSpPr>
          <p:nvPr/>
        </p:nvSpPr>
        <p:spPr bwMode="auto">
          <a:xfrm>
            <a:off x="1917700" y="4641850"/>
            <a:ext cx="8143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b6 Selector</a:t>
            </a:r>
          </a:p>
        </p:txBody>
      </p:sp>
      <p:sp>
        <p:nvSpPr>
          <p:cNvPr id="75834" name="Text Box 68"/>
          <p:cNvSpPr txBox="1">
            <a:spLocks noChangeArrowheads="1"/>
          </p:cNvSpPr>
          <p:nvPr/>
        </p:nvSpPr>
        <p:spPr bwMode="auto">
          <a:xfrm>
            <a:off x="5502275" y="3281363"/>
            <a:ext cx="144463" cy="138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/>
              <a:t>3,0</a:t>
            </a:r>
          </a:p>
        </p:txBody>
      </p:sp>
      <p:sp>
        <p:nvSpPr>
          <p:cNvPr id="75835" name="Text Box 69"/>
          <p:cNvSpPr txBox="1">
            <a:spLocks noChangeArrowheads="1"/>
          </p:cNvSpPr>
          <p:nvPr/>
        </p:nvSpPr>
        <p:spPr bwMode="auto">
          <a:xfrm>
            <a:off x="5959475" y="4240213"/>
            <a:ext cx="144463" cy="138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/>
              <a:t>3,1</a:t>
            </a:r>
          </a:p>
        </p:txBody>
      </p:sp>
      <p:sp>
        <p:nvSpPr>
          <p:cNvPr id="75836" name="Text Box 70"/>
          <p:cNvSpPr txBox="1">
            <a:spLocks noChangeArrowheads="1"/>
          </p:cNvSpPr>
          <p:nvPr/>
        </p:nvSpPr>
        <p:spPr bwMode="auto">
          <a:xfrm>
            <a:off x="6408738" y="5164138"/>
            <a:ext cx="144462" cy="138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/>
              <a:t>3,6</a:t>
            </a:r>
          </a:p>
        </p:txBody>
      </p:sp>
      <p:sp>
        <p:nvSpPr>
          <p:cNvPr id="75837" name="Text Box 71"/>
          <p:cNvSpPr txBox="1">
            <a:spLocks noChangeArrowheads="1"/>
          </p:cNvSpPr>
          <p:nvPr/>
        </p:nvSpPr>
        <p:spPr bwMode="auto">
          <a:xfrm>
            <a:off x="6873875" y="6100763"/>
            <a:ext cx="144463" cy="138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/>
              <a:t>3,7</a:t>
            </a:r>
          </a:p>
        </p:txBody>
      </p:sp>
      <p:sp>
        <p:nvSpPr>
          <p:cNvPr id="75838" name="Text Box 72"/>
          <p:cNvSpPr txBox="1">
            <a:spLocks noChangeArrowheads="1"/>
          </p:cNvSpPr>
          <p:nvPr/>
        </p:nvSpPr>
        <p:spPr bwMode="auto">
          <a:xfrm>
            <a:off x="8351838" y="4584700"/>
            <a:ext cx="57150" cy="136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/>
              <a:t>6</a:t>
            </a:r>
          </a:p>
        </p:txBody>
      </p:sp>
      <p:sp>
        <p:nvSpPr>
          <p:cNvPr id="75839" name="Text Box 73"/>
          <p:cNvSpPr txBox="1">
            <a:spLocks noChangeArrowheads="1"/>
          </p:cNvSpPr>
          <p:nvPr/>
        </p:nvSpPr>
        <p:spPr bwMode="auto">
          <a:xfrm>
            <a:off x="8847138" y="5514975"/>
            <a:ext cx="57150" cy="136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/>
              <a:t>7</a:t>
            </a:r>
          </a:p>
        </p:txBody>
      </p:sp>
      <p:sp>
        <p:nvSpPr>
          <p:cNvPr id="75840" name="Text Box 74"/>
          <p:cNvSpPr txBox="1">
            <a:spLocks noChangeArrowheads="1"/>
          </p:cNvSpPr>
          <p:nvPr/>
        </p:nvSpPr>
        <p:spPr bwMode="auto">
          <a:xfrm rot="3817213">
            <a:off x="7917656" y="3955257"/>
            <a:ext cx="403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pitchFamily="34" charset="0"/>
              </a:rPr>
              <a:t>…</a:t>
            </a:r>
            <a:endParaRPr lang="en-US"/>
          </a:p>
        </p:txBody>
      </p:sp>
      <p:sp>
        <p:nvSpPr>
          <p:cNvPr id="75841" name="Text Box 75"/>
          <p:cNvSpPr txBox="1">
            <a:spLocks noChangeArrowheads="1"/>
          </p:cNvSpPr>
          <p:nvPr/>
        </p:nvSpPr>
        <p:spPr bwMode="auto">
          <a:xfrm>
            <a:off x="6577013" y="4402138"/>
            <a:ext cx="57150" cy="136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/>
              <a:t>6</a:t>
            </a:r>
          </a:p>
        </p:txBody>
      </p:sp>
      <p:sp>
        <p:nvSpPr>
          <p:cNvPr id="75842" name="Text Box 76"/>
          <p:cNvSpPr txBox="1">
            <a:spLocks noChangeArrowheads="1"/>
          </p:cNvSpPr>
          <p:nvPr/>
        </p:nvSpPr>
        <p:spPr bwMode="auto">
          <a:xfrm>
            <a:off x="7034213" y="5324475"/>
            <a:ext cx="57150" cy="136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900"/>
              <a:t>7</a:t>
            </a:r>
          </a:p>
        </p:txBody>
      </p:sp>
      <p:sp>
        <p:nvSpPr>
          <p:cNvPr id="75843" name="Text Box 77"/>
          <p:cNvSpPr txBox="1">
            <a:spLocks noChangeArrowheads="1"/>
          </p:cNvSpPr>
          <p:nvPr/>
        </p:nvSpPr>
        <p:spPr bwMode="auto">
          <a:xfrm>
            <a:off x="171450" y="4206875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b0</a:t>
            </a:r>
          </a:p>
        </p:txBody>
      </p:sp>
      <p:sp>
        <p:nvSpPr>
          <p:cNvPr id="75844" name="Text Box 78"/>
          <p:cNvSpPr txBox="1">
            <a:spLocks noChangeArrowheads="1"/>
          </p:cNvSpPr>
          <p:nvPr/>
        </p:nvSpPr>
        <p:spPr bwMode="auto">
          <a:xfrm>
            <a:off x="173038" y="4362450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b7</a:t>
            </a:r>
          </a:p>
        </p:txBody>
      </p:sp>
      <p:sp>
        <p:nvSpPr>
          <p:cNvPr id="75845" name="Text Box 79"/>
          <p:cNvSpPr txBox="1">
            <a:spLocks noChangeArrowheads="1"/>
          </p:cNvSpPr>
          <p:nvPr/>
        </p:nvSpPr>
        <p:spPr bwMode="auto">
          <a:xfrm>
            <a:off x="163513" y="4608513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b0</a:t>
            </a:r>
          </a:p>
        </p:txBody>
      </p:sp>
      <p:sp>
        <p:nvSpPr>
          <p:cNvPr id="75846" name="Text Box 80"/>
          <p:cNvSpPr txBox="1">
            <a:spLocks noChangeArrowheads="1"/>
          </p:cNvSpPr>
          <p:nvPr/>
        </p:nvSpPr>
        <p:spPr bwMode="auto">
          <a:xfrm>
            <a:off x="165100" y="4764088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b7</a:t>
            </a:r>
          </a:p>
        </p:txBody>
      </p:sp>
      <p:sp>
        <p:nvSpPr>
          <p:cNvPr id="75847" name="Line 81"/>
          <p:cNvSpPr>
            <a:spLocks noChangeShapeType="1"/>
          </p:cNvSpPr>
          <p:nvPr/>
        </p:nvSpPr>
        <p:spPr bwMode="auto">
          <a:xfrm flipV="1">
            <a:off x="441325" y="3962400"/>
            <a:ext cx="102870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848" name="Line 82"/>
          <p:cNvSpPr>
            <a:spLocks noChangeShapeType="1"/>
          </p:cNvSpPr>
          <p:nvPr/>
        </p:nvSpPr>
        <p:spPr bwMode="auto">
          <a:xfrm flipV="1">
            <a:off x="434975" y="4030663"/>
            <a:ext cx="103505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849" name="Text Box 83"/>
          <p:cNvSpPr txBox="1">
            <a:spLocks noChangeArrowheads="1"/>
          </p:cNvSpPr>
          <p:nvPr/>
        </p:nvSpPr>
        <p:spPr bwMode="auto">
          <a:xfrm>
            <a:off x="4027488" y="4359275"/>
            <a:ext cx="9017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b="1">
                <a:solidFill>
                  <a:srgbClr val="FF0000"/>
                </a:solidFill>
                <a:latin typeface="Arial" pitchFamily="34" charset="0"/>
              </a:rPr>
              <a:t>One </a:t>
            </a:r>
          </a:p>
          <a:p>
            <a:pPr algn="ctr"/>
            <a:r>
              <a:rPr lang="en-US" sz="1400" b="1">
                <a:solidFill>
                  <a:srgbClr val="008000"/>
                </a:solidFill>
                <a:latin typeface="Arial" pitchFamily="34" charset="0"/>
              </a:rPr>
              <a:t>2-to 4 </a:t>
            </a:r>
          </a:p>
          <a:p>
            <a:pPr algn="ctr"/>
            <a:r>
              <a:rPr lang="en-US" sz="1400" b="1">
                <a:solidFill>
                  <a:srgbClr val="008000"/>
                </a:solidFill>
                <a:latin typeface="Arial" pitchFamily="34" charset="0"/>
              </a:rPr>
              <a:t>Decoder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BA0BF118-7FDD-4597-8EC2-8DE3A688B974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95263"/>
            <a:ext cx="9113838" cy="847725"/>
          </a:xfrm>
        </p:spPr>
        <p:txBody>
          <a:bodyPr/>
          <a:lstStyle/>
          <a:p>
            <a:r>
              <a:rPr lang="en-US" sz="3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Implementing Combinational Functions </a:t>
            </a:r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314450"/>
            <a:ext cx="8212137" cy="5027613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Alternative implementation techniques:</a:t>
            </a:r>
          </a:p>
          <a:p>
            <a:pPr lvl="1">
              <a:spcBef>
                <a:spcPct val="50000"/>
              </a:spcBef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Decoders + OR gates</a:t>
            </a:r>
          </a:p>
          <a:p>
            <a:pPr lvl="1">
              <a:spcBef>
                <a:spcPct val="50000"/>
              </a:spcBef>
            </a:pPr>
            <a:r>
              <a:rPr lang="en-US" b="0" smtClean="0">
                <a:latin typeface="Arial" pitchFamily="34" charset="0"/>
                <a:cs typeface="Arial" pitchFamily="34" charset="0"/>
              </a:rPr>
              <a:t>Multiplexers + Inverters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CA7AAEB1-408B-44D8-B4B8-2BDEE837EE04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xfrm>
            <a:off x="192088" y="0"/>
            <a:ext cx="8951912" cy="1020763"/>
          </a:xfrm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1. Using Decoder + OR Gates: </a:t>
            </a:r>
            <a:b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Truth Table (</a:t>
            </a:r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 m Form)</a:t>
            </a:r>
            <a:endParaRPr lang="en-US" sz="3600" smtClean="0">
              <a:solidFill>
                <a:srgbClr val="6600CC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4475" y="1314450"/>
            <a:ext cx="8686800" cy="50276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0" smtClean="0">
                <a:latin typeface="Arial" pitchFamily="34" charset="0"/>
                <a:cs typeface="Arial" pitchFamily="34" charset="0"/>
              </a:rPr>
              <a:t>Implementing functions of </a:t>
            </a:r>
            <a:r>
              <a:rPr lang="en-US" sz="2400" b="0" i="1" smtClean="0">
                <a:latin typeface="Arial" pitchFamily="34" charset="0"/>
                <a:cs typeface="Arial" pitchFamily="34" charset="0"/>
              </a:rPr>
              <a:t>n inputs and m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 outputs     (n to m) requires:</a:t>
            </a:r>
          </a:p>
          <a:p>
            <a:pPr lvl="1">
              <a:lnSpc>
                <a:spcPct val="90000"/>
              </a:lnSpc>
            </a:pPr>
            <a:r>
              <a:rPr lang="en-US" sz="2000" b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Specification: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As a Truth Table (has n input columns and m output columns)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m SOm expressions</a:t>
            </a:r>
          </a:p>
          <a:p>
            <a:pPr lvl="1">
              <a:lnSpc>
                <a:spcPct val="90000"/>
              </a:lnSpc>
            </a:pPr>
            <a:r>
              <a:rPr lang="en-US" sz="2000" b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Implementation requires: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One </a:t>
            </a:r>
            <a:r>
              <a:rPr lang="en-US" sz="2000" b="0" i="1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-to-2</a:t>
            </a:r>
            <a:r>
              <a:rPr lang="en-US" sz="2400" b="0" i="1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-line decoder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0" i="1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b="0" i="1" smtClean="0">
                <a:latin typeface="Arial" pitchFamily="34" charset="0"/>
                <a:cs typeface="Arial" pitchFamily="34" charset="0"/>
                <a:sym typeface="Wingdings" pitchFamily="2" charset="2"/>
              </a:rPr>
              <a:t> m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OR gates, one for each output</a:t>
            </a:r>
          </a:p>
          <a:p>
            <a:pPr lvl="1">
              <a:lnSpc>
                <a:spcPct val="90000"/>
              </a:lnSpc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Procedure: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From the truth table: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For each ‘1’ in the truth table of an output, connect the corresponding D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i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of the decoder to the OR of that output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b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From the m minterm expressions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0" smtClean="0">
                <a:latin typeface="Arial" pitchFamily="34" charset="0"/>
                <a:cs typeface="Arial" pitchFamily="34" charset="0"/>
              </a:rPr>
              <a:t>	Connect the decoder D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i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’s corresponding to the minterms of each output to the OR of that output</a:t>
            </a:r>
          </a:p>
        </p:txBody>
      </p:sp>
      <p:sp>
        <p:nvSpPr>
          <p:cNvPr id="77829" name="Rectangle 4"/>
          <p:cNvSpPr>
            <a:spLocks noChangeArrowheads="1"/>
          </p:cNvSpPr>
          <p:nvPr/>
        </p:nvSpPr>
        <p:spPr bwMode="auto">
          <a:xfrm>
            <a:off x="6921500" y="207963"/>
            <a:ext cx="949325" cy="79851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 b="1">
                <a:solidFill>
                  <a:srgbClr val="FF0000"/>
                </a:solidFill>
                <a:latin typeface="Arial" pitchFamily="34" charset="0"/>
              </a:rPr>
              <a:t>Combinational </a:t>
            </a:r>
          </a:p>
          <a:p>
            <a:pPr algn="ctr"/>
            <a:r>
              <a:rPr lang="en-US" sz="1000" b="1">
                <a:solidFill>
                  <a:srgbClr val="FF0000"/>
                </a:solidFill>
                <a:latin typeface="Arial" pitchFamily="34" charset="0"/>
              </a:rPr>
              <a:t>Function</a:t>
            </a:r>
          </a:p>
        </p:txBody>
      </p:sp>
      <p:sp>
        <p:nvSpPr>
          <p:cNvPr id="77830" name="Line 5"/>
          <p:cNvSpPr>
            <a:spLocks noChangeShapeType="1"/>
          </p:cNvSpPr>
          <p:nvPr/>
        </p:nvSpPr>
        <p:spPr bwMode="auto">
          <a:xfrm>
            <a:off x="7881938" y="590550"/>
            <a:ext cx="2667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7831" name="Line 6"/>
          <p:cNvSpPr>
            <a:spLocks noChangeShapeType="1"/>
          </p:cNvSpPr>
          <p:nvPr/>
        </p:nvSpPr>
        <p:spPr bwMode="auto">
          <a:xfrm flipV="1">
            <a:off x="6496050" y="568325"/>
            <a:ext cx="463550" cy="22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7832" name="Text Box 7"/>
          <p:cNvSpPr txBox="1">
            <a:spLocks noChangeArrowheads="1"/>
          </p:cNvSpPr>
          <p:nvPr/>
        </p:nvSpPr>
        <p:spPr bwMode="auto">
          <a:xfrm>
            <a:off x="7872413" y="625475"/>
            <a:ext cx="904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m</a:t>
            </a:r>
          </a:p>
          <a:p>
            <a:r>
              <a:rPr lang="en-US" sz="1600">
                <a:solidFill>
                  <a:srgbClr val="CC0000"/>
                </a:solidFill>
                <a:latin typeface="Arial" pitchFamily="34" charset="0"/>
              </a:rPr>
              <a:t>Outputs</a:t>
            </a:r>
          </a:p>
        </p:txBody>
      </p:sp>
      <p:sp>
        <p:nvSpPr>
          <p:cNvPr id="77833" name="Text Box 8"/>
          <p:cNvSpPr txBox="1">
            <a:spLocks noChangeArrowheads="1"/>
          </p:cNvSpPr>
          <p:nvPr/>
        </p:nvSpPr>
        <p:spPr bwMode="auto">
          <a:xfrm>
            <a:off x="6170613" y="622300"/>
            <a:ext cx="7445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n</a:t>
            </a:r>
          </a:p>
          <a:p>
            <a:r>
              <a:rPr lang="en-US" sz="1600">
                <a:latin typeface="Arial" pitchFamily="34" charset="0"/>
              </a:rPr>
              <a:t>Inputs</a:t>
            </a:r>
          </a:p>
        </p:txBody>
      </p:sp>
      <p:sp>
        <p:nvSpPr>
          <p:cNvPr id="77834" name="Line 11"/>
          <p:cNvSpPr>
            <a:spLocks noChangeShapeType="1"/>
          </p:cNvSpPr>
          <p:nvPr/>
        </p:nvSpPr>
        <p:spPr bwMode="auto">
          <a:xfrm flipH="1">
            <a:off x="7942263" y="522288"/>
            <a:ext cx="57150" cy="125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835" name="Line 12"/>
          <p:cNvSpPr>
            <a:spLocks noChangeShapeType="1"/>
          </p:cNvSpPr>
          <p:nvPr/>
        </p:nvSpPr>
        <p:spPr bwMode="auto">
          <a:xfrm flipH="1">
            <a:off x="6608763" y="463550"/>
            <a:ext cx="11112" cy="207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A2E1FF4A-F824-411B-A5F4-16788EC1A5E7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78851" name="Rectangle 100"/>
          <p:cNvSpPr>
            <a:spLocks noGrp="1" noChangeArrowheads="1"/>
          </p:cNvSpPr>
          <p:nvPr>
            <p:ph type="title"/>
          </p:nvPr>
        </p:nvSpPr>
        <p:spPr>
          <a:xfrm>
            <a:off x="600075" y="0"/>
            <a:ext cx="8212138" cy="1020763"/>
          </a:xfrm>
          <a:noFill/>
        </p:spPr>
        <p:txBody>
          <a:bodyPr/>
          <a:lstStyle/>
          <a:p>
            <a:r>
              <a:rPr lang="en-US" sz="3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Decoder + OR Gates: Example</a:t>
            </a:r>
            <a:br>
              <a:rPr lang="en-US" sz="3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1-bit adder (with carries at I/P and O/P)</a:t>
            </a:r>
            <a:endParaRPr lang="en-US" sz="3400" smtClean="0">
              <a:solidFill>
                <a:srgbClr val="CC0000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pic>
        <p:nvPicPr>
          <p:cNvPr id="78852" name="Picture 1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38250"/>
            <a:ext cx="4487863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3" name="Text Box 103"/>
          <p:cNvSpPr txBox="1">
            <a:spLocks noChangeArrowheads="1"/>
          </p:cNvSpPr>
          <p:nvPr/>
        </p:nvSpPr>
        <p:spPr bwMode="auto">
          <a:xfrm>
            <a:off x="682625" y="1627188"/>
            <a:ext cx="99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3 Inputs</a:t>
            </a:r>
          </a:p>
        </p:txBody>
      </p:sp>
      <p:sp>
        <p:nvSpPr>
          <p:cNvPr id="78854" name="Text Box 104"/>
          <p:cNvSpPr txBox="1">
            <a:spLocks noChangeArrowheads="1"/>
          </p:cNvSpPr>
          <p:nvPr/>
        </p:nvSpPr>
        <p:spPr bwMode="auto">
          <a:xfrm>
            <a:off x="3092450" y="1617663"/>
            <a:ext cx="1174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2 Outputs</a:t>
            </a:r>
          </a:p>
        </p:txBody>
      </p:sp>
      <p:pic>
        <p:nvPicPr>
          <p:cNvPr id="78855" name="Picture 1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9088" y="3711575"/>
            <a:ext cx="5014912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6" name="Text Box 106"/>
          <p:cNvSpPr txBox="1">
            <a:spLocks noChangeArrowheads="1"/>
          </p:cNvSpPr>
          <p:nvPr/>
        </p:nvSpPr>
        <p:spPr bwMode="auto">
          <a:xfrm>
            <a:off x="1922463" y="1712913"/>
            <a:ext cx="615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LSB</a:t>
            </a:r>
          </a:p>
        </p:txBody>
      </p:sp>
      <p:sp>
        <p:nvSpPr>
          <p:cNvPr id="78857" name="Text Box 107"/>
          <p:cNvSpPr txBox="1">
            <a:spLocks noChangeArrowheads="1"/>
          </p:cNvSpPr>
          <p:nvPr/>
        </p:nvSpPr>
        <p:spPr bwMode="auto">
          <a:xfrm>
            <a:off x="5141913" y="4873625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LSB</a:t>
            </a:r>
          </a:p>
        </p:txBody>
      </p:sp>
      <p:sp>
        <p:nvSpPr>
          <p:cNvPr id="78858" name="Text Box 108"/>
          <p:cNvSpPr txBox="1">
            <a:spLocks noChangeArrowheads="1"/>
          </p:cNvSpPr>
          <p:nvPr/>
        </p:nvSpPr>
        <p:spPr bwMode="auto">
          <a:xfrm>
            <a:off x="4908550" y="1258888"/>
            <a:ext cx="42179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We need:</a:t>
            </a:r>
          </a:p>
          <a:p>
            <a:pPr>
              <a:buFont typeface="Wingdings" pitchFamily="2" charset="2"/>
              <a:buChar char="à"/>
            </a:pPr>
            <a:r>
              <a:rPr lang="en-US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 2 SOm expressions</a:t>
            </a:r>
          </a:p>
          <a:p>
            <a:pPr>
              <a:buFont typeface="Wingdings" pitchFamily="2" charset="2"/>
              <a:buChar char="à"/>
            </a:pPr>
            <a:r>
              <a:rPr lang="en-US">
                <a:solidFill>
                  <a:srgbClr val="6600CC"/>
                </a:solidFill>
                <a:latin typeface="Arial" pitchFamily="34" charset="0"/>
              </a:rPr>
              <a:t> 3-to-2</a:t>
            </a:r>
            <a:r>
              <a:rPr lang="en-US" baseline="30000">
                <a:solidFill>
                  <a:srgbClr val="6600CC"/>
                </a:solidFill>
                <a:latin typeface="Arial" pitchFamily="34" charset="0"/>
              </a:rPr>
              <a:t>3</a:t>
            </a:r>
            <a:r>
              <a:rPr lang="en-US">
                <a:solidFill>
                  <a:srgbClr val="6600CC"/>
                </a:solidFill>
                <a:latin typeface="Arial" pitchFamily="34" charset="0"/>
              </a:rPr>
              <a:t> Decoder</a:t>
            </a:r>
          </a:p>
          <a:p>
            <a:pPr>
              <a:buFont typeface="Wingdings" pitchFamily="2" charset="2"/>
              <a:buChar char="à"/>
            </a:pPr>
            <a:r>
              <a:rPr lang="en-US">
                <a:solidFill>
                  <a:srgbClr val="6600CC"/>
                </a:solidFill>
                <a:latin typeface="Arial" pitchFamily="34" charset="0"/>
              </a:rPr>
              <a:t> 2 OR gates of </a:t>
            </a:r>
            <a:r>
              <a:rPr lang="en-US">
                <a:solidFill>
                  <a:srgbClr val="FF0000"/>
                </a:solidFill>
                <a:latin typeface="Arial" pitchFamily="34" charset="0"/>
              </a:rPr>
              <a:t>appropriate</a:t>
            </a:r>
            <a:r>
              <a:rPr lang="en-US">
                <a:solidFill>
                  <a:srgbClr val="6600CC"/>
                </a:solidFill>
                <a:latin typeface="Arial" pitchFamily="34" charset="0"/>
              </a:rPr>
              <a:t> # of inputs</a:t>
            </a:r>
          </a:p>
        </p:txBody>
      </p:sp>
      <p:grpSp>
        <p:nvGrpSpPr>
          <p:cNvPr id="78859" name="Group 109"/>
          <p:cNvGrpSpPr>
            <a:grpSpLocks/>
          </p:cNvGrpSpPr>
          <p:nvPr/>
        </p:nvGrpSpPr>
        <p:grpSpPr bwMode="auto">
          <a:xfrm>
            <a:off x="4710113" y="2409825"/>
            <a:ext cx="4111625" cy="536575"/>
            <a:chOff x="2382" y="2818"/>
            <a:chExt cx="2590" cy="338"/>
          </a:xfrm>
        </p:grpSpPr>
        <p:sp>
          <p:nvSpPr>
            <p:cNvPr id="78884" name="Rectangle 110"/>
            <p:cNvSpPr>
              <a:spLocks noChangeArrowheads="1"/>
            </p:cNvSpPr>
            <p:nvPr/>
          </p:nvSpPr>
          <p:spPr bwMode="auto">
            <a:xfrm>
              <a:off x="4889" y="285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)</a:t>
              </a:r>
              <a:endParaRPr lang="en-US" sz="2000"/>
            </a:p>
          </p:txBody>
        </p:sp>
        <p:sp>
          <p:nvSpPr>
            <p:cNvPr id="78885" name="Rectangle 111"/>
            <p:cNvSpPr>
              <a:spLocks noChangeArrowheads="1"/>
            </p:cNvSpPr>
            <p:nvPr/>
          </p:nvSpPr>
          <p:spPr bwMode="auto">
            <a:xfrm>
              <a:off x="4740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7</a:t>
              </a:r>
              <a:endParaRPr lang="en-US" sz="2000"/>
            </a:p>
          </p:txBody>
        </p:sp>
        <p:sp>
          <p:nvSpPr>
            <p:cNvPr id="78886" name="Rectangle 112"/>
            <p:cNvSpPr>
              <a:spLocks noChangeArrowheads="1"/>
            </p:cNvSpPr>
            <p:nvPr/>
          </p:nvSpPr>
          <p:spPr bwMode="auto">
            <a:xfrm>
              <a:off x="4661" y="285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87" name="Rectangle 113"/>
            <p:cNvSpPr>
              <a:spLocks noChangeArrowheads="1"/>
            </p:cNvSpPr>
            <p:nvPr/>
          </p:nvSpPr>
          <p:spPr bwMode="auto">
            <a:xfrm>
              <a:off x="4524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4</a:t>
              </a:r>
              <a:endParaRPr lang="en-US" sz="2000"/>
            </a:p>
          </p:txBody>
        </p:sp>
        <p:sp>
          <p:nvSpPr>
            <p:cNvPr id="78888" name="Rectangle 114"/>
            <p:cNvSpPr>
              <a:spLocks noChangeArrowheads="1"/>
            </p:cNvSpPr>
            <p:nvPr/>
          </p:nvSpPr>
          <p:spPr bwMode="auto">
            <a:xfrm>
              <a:off x="4445" y="285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89" name="Rectangle 115"/>
            <p:cNvSpPr>
              <a:spLocks noChangeArrowheads="1"/>
            </p:cNvSpPr>
            <p:nvPr/>
          </p:nvSpPr>
          <p:spPr bwMode="auto">
            <a:xfrm>
              <a:off x="4311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2</a:t>
              </a:r>
              <a:endParaRPr lang="en-US" sz="2000"/>
            </a:p>
          </p:txBody>
        </p:sp>
        <p:sp>
          <p:nvSpPr>
            <p:cNvPr id="78890" name="Rectangle 116"/>
            <p:cNvSpPr>
              <a:spLocks noChangeArrowheads="1"/>
            </p:cNvSpPr>
            <p:nvPr/>
          </p:nvSpPr>
          <p:spPr bwMode="auto">
            <a:xfrm>
              <a:off x="4226" y="285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91" name="Rectangle 117"/>
            <p:cNvSpPr>
              <a:spLocks noChangeArrowheads="1"/>
            </p:cNvSpPr>
            <p:nvPr/>
          </p:nvSpPr>
          <p:spPr bwMode="auto">
            <a:xfrm>
              <a:off x="4099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1</a:t>
              </a:r>
              <a:endParaRPr lang="en-US" sz="2000"/>
            </a:p>
          </p:txBody>
        </p:sp>
        <p:sp>
          <p:nvSpPr>
            <p:cNvPr id="78892" name="Rectangle 118"/>
            <p:cNvSpPr>
              <a:spLocks noChangeArrowheads="1"/>
            </p:cNvSpPr>
            <p:nvPr/>
          </p:nvSpPr>
          <p:spPr bwMode="auto">
            <a:xfrm>
              <a:off x="4004" y="285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(</a:t>
              </a:r>
              <a:endParaRPr lang="en-US" sz="2000"/>
            </a:p>
          </p:txBody>
        </p:sp>
        <p:sp>
          <p:nvSpPr>
            <p:cNvPr id="78893" name="Rectangle 119"/>
            <p:cNvSpPr>
              <a:spLocks noChangeArrowheads="1"/>
            </p:cNvSpPr>
            <p:nvPr/>
          </p:nvSpPr>
          <p:spPr bwMode="auto">
            <a:xfrm>
              <a:off x="3311" y="281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)</a:t>
              </a:r>
              <a:endParaRPr lang="en-US" sz="2000"/>
            </a:p>
          </p:txBody>
        </p:sp>
        <p:sp>
          <p:nvSpPr>
            <p:cNvPr id="78894" name="Rectangle 120"/>
            <p:cNvSpPr>
              <a:spLocks noChangeArrowheads="1"/>
            </p:cNvSpPr>
            <p:nvPr/>
          </p:nvSpPr>
          <p:spPr bwMode="auto">
            <a:xfrm>
              <a:off x="3175" y="2818"/>
              <a:ext cx="11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z</a:t>
              </a:r>
              <a:endParaRPr lang="en-US" sz="2000"/>
            </a:p>
          </p:txBody>
        </p:sp>
        <p:sp>
          <p:nvSpPr>
            <p:cNvPr id="78895" name="Rectangle 121"/>
            <p:cNvSpPr>
              <a:spLocks noChangeArrowheads="1"/>
            </p:cNvSpPr>
            <p:nvPr/>
          </p:nvSpPr>
          <p:spPr bwMode="auto">
            <a:xfrm>
              <a:off x="3063" y="281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96" name="Rectangle 122"/>
            <p:cNvSpPr>
              <a:spLocks noChangeArrowheads="1"/>
            </p:cNvSpPr>
            <p:nvPr/>
          </p:nvSpPr>
          <p:spPr bwMode="auto">
            <a:xfrm>
              <a:off x="2915" y="281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y</a:t>
              </a:r>
              <a:endParaRPr lang="en-US" sz="2000"/>
            </a:p>
          </p:txBody>
        </p:sp>
        <p:sp>
          <p:nvSpPr>
            <p:cNvPr id="78897" name="Rectangle 123"/>
            <p:cNvSpPr>
              <a:spLocks noChangeArrowheads="1"/>
            </p:cNvSpPr>
            <p:nvPr/>
          </p:nvSpPr>
          <p:spPr bwMode="auto">
            <a:xfrm>
              <a:off x="2798" y="281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98" name="Rectangle 124"/>
            <p:cNvSpPr>
              <a:spLocks noChangeArrowheads="1"/>
            </p:cNvSpPr>
            <p:nvPr/>
          </p:nvSpPr>
          <p:spPr bwMode="auto">
            <a:xfrm>
              <a:off x="2654" y="281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x</a:t>
              </a:r>
              <a:endParaRPr lang="en-US" sz="2000"/>
            </a:p>
          </p:txBody>
        </p:sp>
        <p:sp>
          <p:nvSpPr>
            <p:cNvPr id="78899" name="Rectangle 125"/>
            <p:cNvSpPr>
              <a:spLocks noChangeArrowheads="1"/>
            </p:cNvSpPr>
            <p:nvPr/>
          </p:nvSpPr>
          <p:spPr bwMode="auto">
            <a:xfrm>
              <a:off x="2544" y="281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(</a:t>
              </a:r>
              <a:endParaRPr lang="en-US" sz="2000"/>
            </a:p>
          </p:txBody>
        </p:sp>
        <p:sp>
          <p:nvSpPr>
            <p:cNvPr id="78900" name="Rectangle 126"/>
            <p:cNvSpPr>
              <a:spLocks noChangeArrowheads="1"/>
            </p:cNvSpPr>
            <p:nvPr/>
          </p:nvSpPr>
          <p:spPr bwMode="auto">
            <a:xfrm>
              <a:off x="2382" y="2818"/>
              <a:ext cx="138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S</a:t>
              </a:r>
              <a:endParaRPr lang="en-US" sz="2000"/>
            </a:p>
          </p:txBody>
        </p:sp>
        <p:sp>
          <p:nvSpPr>
            <p:cNvPr id="78901" name="Rectangle 127"/>
            <p:cNvSpPr>
              <a:spLocks noChangeArrowheads="1"/>
            </p:cNvSpPr>
            <p:nvPr/>
          </p:nvSpPr>
          <p:spPr bwMode="auto">
            <a:xfrm>
              <a:off x="3857" y="2964"/>
              <a:ext cx="1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b="1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78902" name="Rectangle 128"/>
            <p:cNvSpPr>
              <a:spLocks noChangeArrowheads="1"/>
            </p:cNvSpPr>
            <p:nvPr/>
          </p:nvSpPr>
          <p:spPr bwMode="auto">
            <a:xfrm>
              <a:off x="3722" y="2825"/>
              <a:ext cx="147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  <a:latin typeface="Symbol" pitchFamily="18" charset="2"/>
                </a:rPr>
                <a:t>S</a:t>
              </a:r>
              <a:endParaRPr lang="en-US" sz="2000"/>
            </a:p>
          </p:txBody>
        </p:sp>
        <p:sp>
          <p:nvSpPr>
            <p:cNvPr id="78903" name="Rectangle 129"/>
            <p:cNvSpPr>
              <a:spLocks noChangeArrowheads="1"/>
            </p:cNvSpPr>
            <p:nvPr/>
          </p:nvSpPr>
          <p:spPr bwMode="auto">
            <a:xfrm>
              <a:off x="3501" y="2825"/>
              <a:ext cx="136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000"/>
            </a:p>
          </p:txBody>
        </p:sp>
      </p:grpSp>
      <p:grpSp>
        <p:nvGrpSpPr>
          <p:cNvPr id="78860" name="Group 130"/>
          <p:cNvGrpSpPr>
            <a:grpSpLocks/>
          </p:cNvGrpSpPr>
          <p:nvPr/>
        </p:nvGrpSpPr>
        <p:grpSpPr bwMode="auto">
          <a:xfrm>
            <a:off x="4643438" y="2941638"/>
            <a:ext cx="4143375" cy="536575"/>
            <a:chOff x="2362" y="2818"/>
            <a:chExt cx="2610" cy="338"/>
          </a:xfrm>
        </p:grpSpPr>
        <p:sp>
          <p:nvSpPr>
            <p:cNvPr id="78864" name="Rectangle 131"/>
            <p:cNvSpPr>
              <a:spLocks noChangeArrowheads="1"/>
            </p:cNvSpPr>
            <p:nvPr/>
          </p:nvSpPr>
          <p:spPr bwMode="auto">
            <a:xfrm>
              <a:off x="4889" y="285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)</a:t>
              </a:r>
              <a:endParaRPr lang="en-US" sz="2000"/>
            </a:p>
          </p:txBody>
        </p:sp>
        <p:sp>
          <p:nvSpPr>
            <p:cNvPr id="78865" name="Rectangle 132"/>
            <p:cNvSpPr>
              <a:spLocks noChangeArrowheads="1"/>
            </p:cNvSpPr>
            <p:nvPr/>
          </p:nvSpPr>
          <p:spPr bwMode="auto">
            <a:xfrm>
              <a:off x="4740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7</a:t>
              </a:r>
              <a:endParaRPr lang="en-US" sz="2000"/>
            </a:p>
          </p:txBody>
        </p:sp>
        <p:sp>
          <p:nvSpPr>
            <p:cNvPr id="78866" name="Rectangle 133"/>
            <p:cNvSpPr>
              <a:spLocks noChangeArrowheads="1"/>
            </p:cNvSpPr>
            <p:nvPr/>
          </p:nvSpPr>
          <p:spPr bwMode="auto">
            <a:xfrm>
              <a:off x="4661" y="285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67" name="Rectangle 134"/>
            <p:cNvSpPr>
              <a:spLocks noChangeArrowheads="1"/>
            </p:cNvSpPr>
            <p:nvPr/>
          </p:nvSpPr>
          <p:spPr bwMode="auto">
            <a:xfrm>
              <a:off x="4524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6</a:t>
              </a:r>
              <a:endParaRPr lang="en-US" sz="2000"/>
            </a:p>
          </p:txBody>
        </p:sp>
        <p:sp>
          <p:nvSpPr>
            <p:cNvPr id="78868" name="Rectangle 135"/>
            <p:cNvSpPr>
              <a:spLocks noChangeArrowheads="1"/>
            </p:cNvSpPr>
            <p:nvPr/>
          </p:nvSpPr>
          <p:spPr bwMode="auto">
            <a:xfrm>
              <a:off x="4445" y="285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69" name="Rectangle 136"/>
            <p:cNvSpPr>
              <a:spLocks noChangeArrowheads="1"/>
            </p:cNvSpPr>
            <p:nvPr/>
          </p:nvSpPr>
          <p:spPr bwMode="auto">
            <a:xfrm>
              <a:off x="4311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5</a:t>
              </a:r>
              <a:endParaRPr lang="en-US" sz="2000"/>
            </a:p>
          </p:txBody>
        </p:sp>
        <p:sp>
          <p:nvSpPr>
            <p:cNvPr id="78870" name="Rectangle 137"/>
            <p:cNvSpPr>
              <a:spLocks noChangeArrowheads="1"/>
            </p:cNvSpPr>
            <p:nvPr/>
          </p:nvSpPr>
          <p:spPr bwMode="auto">
            <a:xfrm>
              <a:off x="4226" y="285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71" name="Rectangle 138"/>
            <p:cNvSpPr>
              <a:spLocks noChangeArrowheads="1"/>
            </p:cNvSpPr>
            <p:nvPr/>
          </p:nvSpPr>
          <p:spPr bwMode="auto">
            <a:xfrm>
              <a:off x="4099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3</a:t>
              </a:r>
              <a:endParaRPr lang="en-US" sz="2000"/>
            </a:p>
          </p:txBody>
        </p:sp>
        <p:sp>
          <p:nvSpPr>
            <p:cNvPr id="78872" name="Rectangle 139"/>
            <p:cNvSpPr>
              <a:spLocks noChangeArrowheads="1"/>
            </p:cNvSpPr>
            <p:nvPr/>
          </p:nvSpPr>
          <p:spPr bwMode="auto">
            <a:xfrm>
              <a:off x="4004" y="285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(</a:t>
              </a:r>
              <a:endParaRPr lang="en-US" sz="2000"/>
            </a:p>
          </p:txBody>
        </p:sp>
        <p:sp>
          <p:nvSpPr>
            <p:cNvPr id="78873" name="Rectangle 140"/>
            <p:cNvSpPr>
              <a:spLocks noChangeArrowheads="1"/>
            </p:cNvSpPr>
            <p:nvPr/>
          </p:nvSpPr>
          <p:spPr bwMode="auto">
            <a:xfrm>
              <a:off x="3311" y="281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)</a:t>
              </a:r>
              <a:endParaRPr lang="en-US" sz="2000"/>
            </a:p>
          </p:txBody>
        </p:sp>
        <p:sp>
          <p:nvSpPr>
            <p:cNvPr id="78874" name="Rectangle 141"/>
            <p:cNvSpPr>
              <a:spLocks noChangeArrowheads="1"/>
            </p:cNvSpPr>
            <p:nvPr/>
          </p:nvSpPr>
          <p:spPr bwMode="auto">
            <a:xfrm>
              <a:off x="3175" y="2818"/>
              <a:ext cx="11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z</a:t>
              </a:r>
              <a:endParaRPr lang="en-US" sz="2000"/>
            </a:p>
          </p:txBody>
        </p:sp>
        <p:sp>
          <p:nvSpPr>
            <p:cNvPr id="78875" name="Rectangle 142"/>
            <p:cNvSpPr>
              <a:spLocks noChangeArrowheads="1"/>
            </p:cNvSpPr>
            <p:nvPr/>
          </p:nvSpPr>
          <p:spPr bwMode="auto">
            <a:xfrm>
              <a:off x="3063" y="281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76" name="Rectangle 143"/>
            <p:cNvSpPr>
              <a:spLocks noChangeArrowheads="1"/>
            </p:cNvSpPr>
            <p:nvPr/>
          </p:nvSpPr>
          <p:spPr bwMode="auto">
            <a:xfrm>
              <a:off x="2915" y="281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y</a:t>
              </a:r>
              <a:endParaRPr lang="en-US" sz="2000"/>
            </a:p>
          </p:txBody>
        </p:sp>
        <p:sp>
          <p:nvSpPr>
            <p:cNvPr id="78877" name="Rectangle 144"/>
            <p:cNvSpPr>
              <a:spLocks noChangeArrowheads="1"/>
            </p:cNvSpPr>
            <p:nvPr/>
          </p:nvSpPr>
          <p:spPr bwMode="auto">
            <a:xfrm>
              <a:off x="2798" y="281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,</a:t>
              </a:r>
              <a:endParaRPr lang="en-US" sz="2000"/>
            </a:p>
          </p:txBody>
        </p:sp>
        <p:sp>
          <p:nvSpPr>
            <p:cNvPr id="78878" name="Rectangle 145"/>
            <p:cNvSpPr>
              <a:spLocks noChangeArrowheads="1"/>
            </p:cNvSpPr>
            <p:nvPr/>
          </p:nvSpPr>
          <p:spPr bwMode="auto">
            <a:xfrm>
              <a:off x="2654" y="281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x</a:t>
              </a:r>
              <a:endParaRPr lang="en-US" sz="2000"/>
            </a:p>
          </p:txBody>
        </p:sp>
        <p:sp>
          <p:nvSpPr>
            <p:cNvPr id="78879" name="Rectangle 146"/>
            <p:cNvSpPr>
              <a:spLocks noChangeArrowheads="1"/>
            </p:cNvSpPr>
            <p:nvPr/>
          </p:nvSpPr>
          <p:spPr bwMode="auto">
            <a:xfrm>
              <a:off x="2544" y="281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(</a:t>
              </a:r>
              <a:endParaRPr lang="en-US" sz="2000"/>
            </a:p>
          </p:txBody>
        </p:sp>
        <p:sp>
          <p:nvSpPr>
            <p:cNvPr id="78880" name="Rectangle 147"/>
            <p:cNvSpPr>
              <a:spLocks noChangeArrowheads="1"/>
            </p:cNvSpPr>
            <p:nvPr/>
          </p:nvSpPr>
          <p:spPr bwMode="auto">
            <a:xfrm>
              <a:off x="2362" y="2818"/>
              <a:ext cx="179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</a:rPr>
                <a:t>C</a:t>
              </a:r>
              <a:endParaRPr lang="en-US" sz="2000"/>
            </a:p>
          </p:txBody>
        </p:sp>
        <p:sp>
          <p:nvSpPr>
            <p:cNvPr id="78881" name="Rectangle 148"/>
            <p:cNvSpPr>
              <a:spLocks noChangeArrowheads="1"/>
            </p:cNvSpPr>
            <p:nvPr/>
          </p:nvSpPr>
          <p:spPr bwMode="auto">
            <a:xfrm>
              <a:off x="3857" y="2964"/>
              <a:ext cx="1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b="1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78882" name="Rectangle 149"/>
            <p:cNvSpPr>
              <a:spLocks noChangeArrowheads="1"/>
            </p:cNvSpPr>
            <p:nvPr/>
          </p:nvSpPr>
          <p:spPr bwMode="auto">
            <a:xfrm>
              <a:off x="3722" y="2825"/>
              <a:ext cx="147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  <a:latin typeface="Symbol" pitchFamily="18" charset="2"/>
                </a:rPr>
                <a:t>S</a:t>
              </a:r>
              <a:endParaRPr lang="en-US" sz="2000"/>
            </a:p>
          </p:txBody>
        </p:sp>
        <p:sp>
          <p:nvSpPr>
            <p:cNvPr id="78883" name="Rectangle 150"/>
            <p:cNvSpPr>
              <a:spLocks noChangeArrowheads="1"/>
            </p:cNvSpPr>
            <p:nvPr/>
          </p:nvSpPr>
          <p:spPr bwMode="auto">
            <a:xfrm>
              <a:off x="3501" y="2825"/>
              <a:ext cx="136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3100" b="1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000"/>
            </a:p>
          </p:txBody>
        </p:sp>
      </p:grpSp>
      <p:sp>
        <p:nvSpPr>
          <p:cNvPr id="78861" name="Text Box 151"/>
          <p:cNvSpPr txBox="1">
            <a:spLocks noChangeArrowheads="1"/>
          </p:cNvSpPr>
          <p:nvPr/>
        </p:nvSpPr>
        <p:spPr bwMode="auto">
          <a:xfrm>
            <a:off x="6437313" y="3527425"/>
            <a:ext cx="2544762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Arial" pitchFamily="34" charset="0"/>
              </a:rPr>
              <a:t>Larger # of 1’s require larger ORs. </a:t>
            </a:r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If so, Consider expressing F and using a </a:t>
            </a:r>
            <a:r>
              <a:rPr lang="en-US" sz="1600">
                <a:solidFill>
                  <a:srgbClr val="6600CC"/>
                </a:solidFill>
                <a:latin typeface="Arial" pitchFamily="34" charset="0"/>
              </a:rPr>
              <a:t>NOR</a:t>
            </a:r>
            <a:r>
              <a:rPr lang="en-US" sz="1600">
                <a:solidFill>
                  <a:srgbClr val="FF0000"/>
                </a:solidFill>
                <a:latin typeface="Arial" pitchFamily="34" charset="0"/>
              </a:rPr>
              <a:t> instead!</a:t>
            </a:r>
          </a:p>
        </p:txBody>
      </p:sp>
      <p:sp>
        <p:nvSpPr>
          <p:cNvPr id="78862" name="Line 155"/>
          <p:cNvSpPr>
            <a:spLocks noChangeShapeType="1"/>
          </p:cNvSpPr>
          <p:nvPr/>
        </p:nvSpPr>
        <p:spPr bwMode="auto">
          <a:xfrm>
            <a:off x="8437563" y="4062413"/>
            <a:ext cx="15081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8863" name="Picture 1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975" y="2573338"/>
            <a:ext cx="3937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8F256CDE-2761-4A89-B0A6-32BBBA35E70C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79875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31775"/>
            <a:ext cx="8769350" cy="754063"/>
          </a:xfrm>
          <a:noFill/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2. Using Multiplexers: Truth Table, </a:t>
            </a:r>
            <a:r>
              <a:rPr lang="en-US" sz="3200" smtClean="0">
                <a:latin typeface="Arial" pitchFamily="34" charset="0"/>
                <a:cs typeface="Arial" pitchFamily="34" charset="0"/>
                <a:sym typeface="Symbol" pitchFamily="18" charset="2"/>
              </a:rPr>
              <a:t> m Form</a:t>
            </a:r>
          </a:p>
        </p:txBody>
      </p:sp>
      <p:grpSp>
        <p:nvGrpSpPr>
          <p:cNvPr id="79876" name="Group 15"/>
          <p:cNvGrpSpPr>
            <a:grpSpLocks/>
          </p:cNvGrpSpPr>
          <p:nvPr/>
        </p:nvGrpSpPr>
        <p:grpSpPr bwMode="auto">
          <a:xfrm>
            <a:off x="2019300" y="1911350"/>
            <a:ext cx="6175375" cy="2622550"/>
            <a:chOff x="1243" y="1029"/>
            <a:chExt cx="3890" cy="1652"/>
          </a:xfrm>
        </p:grpSpPr>
        <p:pic>
          <p:nvPicPr>
            <p:cNvPr id="79896" name="Picture 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" y="1246"/>
              <a:ext cx="1138" cy="1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897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3" y="1029"/>
              <a:ext cx="1483" cy="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9898" name="Line 11"/>
            <p:cNvSpPr>
              <a:spLocks noChangeShapeType="1"/>
            </p:cNvSpPr>
            <p:nvPr/>
          </p:nvSpPr>
          <p:spPr bwMode="auto">
            <a:xfrm>
              <a:off x="2676" y="1546"/>
              <a:ext cx="13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899" name="Line 12"/>
            <p:cNvSpPr>
              <a:spLocks noChangeShapeType="1"/>
            </p:cNvSpPr>
            <p:nvPr/>
          </p:nvSpPr>
          <p:spPr bwMode="auto">
            <a:xfrm>
              <a:off x="2698" y="1844"/>
              <a:ext cx="13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0" name="Line 13"/>
            <p:cNvSpPr>
              <a:spLocks noChangeShapeType="1"/>
            </p:cNvSpPr>
            <p:nvPr/>
          </p:nvSpPr>
          <p:spPr bwMode="auto">
            <a:xfrm>
              <a:off x="2698" y="2136"/>
              <a:ext cx="138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1" name="Line 14"/>
            <p:cNvSpPr>
              <a:spLocks noChangeShapeType="1"/>
            </p:cNvSpPr>
            <p:nvPr/>
          </p:nvSpPr>
          <p:spPr bwMode="auto">
            <a:xfrm>
              <a:off x="2698" y="2435"/>
              <a:ext cx="14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877" name="Text Box 16"/>
          <p:cNvSpPr txBox="1">
            <a:spLocks noChangeArrowheads="1"/>
          </p:cNvSpPr>
          <p:nvPr/>
        </p:nvSpPr>
        <p:spPr bwMode="auto">
          <a:xfrm>
            <a:off x="450850" y="1174750"/>
            <a:ext cx="503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0000"/>
                </a:solidFill>
                <a:latin typeface="Arial" pitchFamily="34" charset="0"/>
              </a:rPr>
              <a:t>Consider a 2-input 1-output function</a:t>
            </a:r>
          </a:p>
        </p:txBody>
      </p:sp>
      <p:pic>
        <p:nvPicPr>
          <p:cNvPr id="79878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925" y="4529138"/>
            <a:ext cx="1725613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9" name="Text Box 19"/>
          <p:cNvSpPr txBox="1">
            <a:spLocks noChangeArrowheads="1"/>
          </p:cNvSpPr>
          <p:nvPr/>
        </p:nvSpPr>
        <p:spPr bwMode="auto">
          <a:xfrm>
            <a:off x="1541463" y="4259263"/>
            <a:ext cx="615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LSB</a:t>
            </a:r>
          </a:p>
        </p:txBody>
      </p:sp>
      <p:sp>
        <p:nvSpPr>
          <p:cNvPr id="79880" name="Line 20"/>
          <p:cNvSpPr>
            <a:spLocks noChangeShapeType="1"/>
          </p:cNvSpPr>
          <p:nvPr/>
        </p:nvSpPr>
        <p:spPr bwMode="auto">
          <a:xfrm flipH="1">
            <a:off x="1574800" y="4606925"/>
            <a:ext cx="115888" cy="92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9881" name="Rectangle 21"/>
          <p:cNvSpPr>
            <a:spLocks noChangeArrowheads="1"/>
          </p:cNvSpPr>
          <p:nvPr/>
        </p:nvSpPr>
        <p:spPr bwMode="auto">
          <a:xfrm>
            <a:off x="2349500" y="6181725"/>
            <a:ext cx="1470025" cy="428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2" name="Line 22"/>
          <p:cNvSpPr>
            <a:spLocks noChangeShapeType="1"/>
          </p:cNvSpPr>
          <p:nvPr/>
        </p:nvSpPr>
        <p:spPr bwMode="auto">
          <a:xfrm flipV="1">
            <a:off x="2349500" y="2928938"/>
            <a:ext cx="4016375" cy="2373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9883" name="Line 23"/>
          <p:cNvSpPr>
            <a:spLocks noChangeShapeType="1"/>
          </p:cNvSpPr>
          <p:nvPr/>
        </p:nvSpPr>
        <p:spPr bwMode="auto">
          <a:xfrm flipV="1">
            <a:off x="2303463" y="3333750"/>
            <a:ext cx="4052887" cy="2406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9884" name="Line 24"/>
          <p:cNvSpPr>
            <a:spLocks noChangeShapeType="1"/>
          </p:cNvSpPr>
          <p:nvPr/>
        </p:nvSpPr>
        <p:spPr bwMode="auto">
          <a:xfrm flipV="1">
            <a:off x="2268538" y="3843338"/>
            <a:ext cx="4027487" cy="2325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9885" name="Line 25"/>
          <p:cNvSpPr>
            <a:spLocks noChangeShapeType="1"/>
          </p:cNvSpPr>
          <p:nvPr/>
        </p:nvSpPr>
        <p:spPr bwMode="auto">
          <a:xfrm flipV="1">
            <a:off x="2279650" y="4283075"/>
            <a:ext cx="4016375" cy="2255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9886" name="Text Box 26"/>
          <p:cNvSpPr txBox="1">
            <a:spLocks noChangeArrowheads="1"/>
          </p:cNvSpPr>
          <p:nvPr/>
        </p:nvSpPr>
        <p:spPr bwMode="auto">
          <a:xfrm>
            <a:off x="5732463" y="4608513"/>
            <a:ext cx="1898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MUX Information</a:t>
            </a:r>
          </a:p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         Inputs</a:t>
            </a:r>
          </a:p>
        </p:txBody>
      </p:sp>
      <p:sp>
        <p:nvSpPr>
          <p:cNvPr id="79887" name="Text Box 27"/>
          <p:cNvSpPr txBox="1">
            <a:spLocks noChangeArrowheads="1"/>
          </p:cNvSpPr>
          <p:nvPr/>
        </p:nvSpPr>
        <p:spPr bwMode="auto">
          <a:xfrm>
            <a:off x="7994650" y="3567113"/>
            <a:ext cx="1149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MUX O/P</a:t>
            </a:r>
          </a:p>
          <a:p>
            <a:r>
              <a:rPr lang="en-US">
                <a:latin typeface="Arial" pitchFamily="34" charset="0"/>
              </a:rPr>
              <a:t>Y</a:t>
            </a:r>
          </a:p>
        </p:txBody>
      </p:sp>
      <p:sp>
        <p:nvSpPr>
          <p:cNvPr id="79888" name="Line 28"/>
          <p:cNvSpPr>
            <a:spLocks noChangeShapeType="1"/>
          </p:cNvSpPr>
          <p:nvPr/>
        </p:nvSpPr>
        <p:spPr bwMode="auto">
          <a:xfrm flipH="1">
            <a:off x="962025" y="2106613"/>
            <a:ext cx="1027113" cy="2441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9" name="Line 29"/>
          <p:cNvSpPr>
            <a:spLocks noChangeShapeType="1"/>
          </p:cNvSpPr>
          <p:nvPr/>
        </p:nvSpPr>
        <p:spPr bwMode="auto">
          <a:xfrm flipV="1">
            <a:off x="1389063" y="2625725"/>
            <a:ext cx="706437" cy="1922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9890" name="Text Box 30"/>
          <p:cNvSpPr txBox="1">
            <a:spLocks noChangeArrowheads="1"/>
          </p:cNvSpPr>
          <p:nvPr/>
        </p:nvSpPr>
        <p:spPr bwMode="auto">
          <a:xfrm>
            <a:off x="4084638" y="5378450"/>
            <a:ext cx="15986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</a:rPr>
              <a:t>Value-Fixing</a:t>
            </a:r>
          </a:p>
        </p:txBody>
      </p:sp>
      <p:sp>
        <p:nvSpPr>
          <p:cNvPr id="79891" name="Text Box 31"/>
          <p:cNvSpPr txBox="1">
            <a:spLocks noChangeArrowheads="1"/>
          </p:cNvSpPr>
          <p:nvPr/>
        </p:nvSpPr>
        <p:spPr bwMode="auto">
          <a:xfrm>
            <a:off x="0" y="5484813"/>
            <a:ext cx="6921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Arial" pitchFamily="34" charset="0"/>
              </a:rPr>
              <a:t>4-row</a:t>
            </a:r>
          </a:p>
          <a:p>
            <a:r>
              <a:rPr lang="en-US" sz="1600">
                <a:latin typeface="Arial" pitchFamily="34" charset="0"/>
              </a:rPr>
              <a:t>Truth</a:t>
            </a:r>
          </a:p>
          <a:p>
            <a:r>
              <a:rPr lang="en-US" sz="1600">
                <a:latin typeface="Arial" pitchFamily="34" charset="0"/>
              </a:rPr>
              <a:t>Table</a:t>
            </a:r>
          </a:p>
        </p:txBody>
      </p:sp>
      <p:sp>
        <p:nvSpPr>
          <p:cNvPr id="79892" name="Text Box 32"/>
          <p:cNvSpPr txBox="1">
            <a:spLocks noChangeArrowheads="1"/>
          </p:cNvSpPr>
          <p:nvPr/>
        </p:nvSpPr>
        <p:spPr bwMode="auto">
          <a:xfrm>
            <a:off x="3519488" y="1658938"/>
            <a:ext cx="665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pitchFamily="34" charset="0"/>
              </a:rPr>
              <a:t>2-to-4</a:t>
            </a:r>
          </a:p>
        </p:txBody>
      </p:sp>
      <p:sp>
        <p:nvSpPr>
          <p:cNvPr id="79893" name="Rectangle 33"/>
          <p:cNvSpPr>
            <a:spLocks noChangeArrowheads="1"/>
          </p:cNvSpPr>
          <p:nvPr/>
        </p:nvSpPr>
        <p:spPr bwMode="auto">
          <a:xfrm>
            <a:off x="1909763" y="1677988"/>
            <a:ext cx="6157912" cy="2894012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94" name="Text Box 34"/>
          <p:cNvSpPr txBox="1">
            <a:spLocks noChangeArrowheads="1"/>
          </p:cNvSpPr>
          <p:nvPr/>
        </p:nvSpPr>
        <p:spPr bwMode="auto">
          <a:xfrm>
            <a:off x="6958013" y="1358900"/>
            <a:ext cx="1109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pitchFamily="34" charset="0"/>
              </a:rPr>
              <a:t>4-to-1 MUX</a:t>
            </a:r>
          </a:p>
        </p:txBody>
      </p:sp>
      <p:sp>
        <p:nvSpPr>
          <p:cNvPr id="79895" name="Text Box 35"/>
          <p:cNvSpPr txBox="1">
            <a:spLocks noChangeArrowheads="1"/>
          </p:cNvSpPr>
          <p:nvPr/>
        </p:nvSpPr>
        <p:spPr bwMode="auto">
          <a:xfrm>
            <a:off x="5899150" y="5297488"/>
            <a:ext cx="3244850" cy="119062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For Functions with m outputs,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Duplicate</a:t>
            </a:r>
            <a:r>
              <a:rPr lang="en-US">
                <a:latin typeface="Arial" pitchFamily="34" charset="0"/>
              </a:rPr>
              <a:t> the AND-OR portion</a:t>
            </a:r>
          </a:p>
          <a:p>
            <a:r>
              <a:rPr lang="en-US">
                <a:latin typeface="Arial" pitchFamily="34" charset="0"/>
              </a:rPr>
              <a:t>m times. all connected in </a:t>
            </a:r>
          </a:p>
          <a:p>
            <a:r>
              <a:rPr lang="en-US">
                <a:latin typeface="Arial" pitchFamily="34" charset="0"/>
              </a:rPr>
              <a:t>Parallel to the decoder O/Ps</a:t>
            </a: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0E3DBC1-F74C-42FF-9D8A-1DA097A6529D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55725"/>
            <a:ext cx="9144000" cy="5027613"/>
          </a:xfrm>
        </p:spPr>
        <p:txBody>
          <a:bodyPr/>
          <a:lstStyle/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Implementing a function of </a:t>
            </a:r>
            <a:r>
              <a:rPr lang="en-US" sz="2800" b="0" i="1" smtClean="0">
                <a:latin typeface="Arial" pitchFamily="34" charset="0"/>
                <a:cs typeface="Arial" pitchFamily="34" charset="0"/>
              </a:rPr>
              <a:t>n inputs and m</a:t>
            </a:r>
            <a:r>
              <a:rPr lang="en-US" sz="2800" b="0" smtClean="0">
                <a:latin typeface="Arial" pitchFamily="34" charset="0"/>
                <a:cs typeface="Arial" pitchFamily="34" charset="0"/>
              </a:rPr>
              <a:t> outputs     (n to m) requires: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Truth table, or m Sum-of-minterms expressions</a:t>
            </a:r>
          </a:p>
          <a:p>
            <a:pPr lvl="1"/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m-wide 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b="0" i="1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b="0" smtClean="0">
                <a:latin typeface="Arial" pitchFamily="34" charset="0"/>
                <a:cs typeface="Arial" pitchFamily="34" charset="0"/>
              </a:rPr>
              <a:t>-to-1 multiplexer</a:t>
            </a:r>
          </a:p>
          <a:p>
            <a:r>
              <a:rPr lang="en-US" sz="2800" b="0" smtClean="0">
                <a:latin typeface="Arial" pitchFamily="34" charset="0"/>
                <a:cs typeface="Arial" pitchFamily="34" charset="0"/>
              </a:rPr>
              <a:t>Design: 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In the order they appear in the truth table:</a:t>
            </a:r>
          </a:p>
          <a:p>
            <a:pPr lvl="2"/>
            <a:r>
              <a:rPr lang="en-US" sz="2000" b="0" smtClean="0">
                <a:latin typeface="Arial" pitchFamily="34" charset="0"/>
                <a:cs typeface="Arial" pitchFamily="34" charset="0"/>
              </a:rPr>
              <a:t>Apply the </a:t>
            </a:r>
            <a:r>
              <a:rPr lang="en-US" sz="2000" b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function inputs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to the multiplexer </a:t>
            </a: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select 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inputs S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n -1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, … , S</a:t>
            </a:r>
            <a:r>
              <a:rPr lang="en-US" sz="2000" b="0" baseline="-25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000" b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2"/>
            <a:r>
              <a:rPr lang="en-US" sz="2000" b="0" smtClean="0">
                <a:latin typeface="Arial" pitchFamily="34" charset="0"/>
                <a:cs typeface="Arial" pitchFamily="34" charset="0"/>
              </a:rPr>
              <a:t>Label the outputs of the multiplexer with the output variables</a:t>
            </a:r>
          </a:p>
          <a:p>
            <a:pPr lvl="1"/>
            <a:r>
              <a:rPr lang="en-US" sz="2400" b="0" smtClean="0">
                <a:latin typeface="Arial" pitchFamily="34" charset="0"/>
                <a:cs typeface="Arial" pitchFamily="34" charset="0"/>
              </a:rPr>
              <a:t>Value-fix the information inputs to the multiplexer using the values from the truth table. For don’t cares, use either 0 or 1.</a:t>
            </a:r>
          </a:p>
        </p:txBody>
      </p:sp>
      <p:sp>
        <p:nvSpPr>
          <p:cNvPr id="80900" name="Rectangle 3"/>
          <p:cNvSpPr>
            <a:spLocks noGrp="1" noChangeArrowheads="1"/>
          </p:cNvSpPr>
          <p:nvPr>
            <p:ph type="title"/>
          </p:nvPr>
        </p:nvSpPr>
        <p:spPr>
          <a:xfrm>
            <a:off x="192088" y="0"/>
            <a:ext cx="8769350" cy="1020763"/>
          </a:xfrm>
          <a:noFill/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Using Multiplexers: Truth Table, </a:t>
            </a:r>
            <a:r>
              <a:rPr lang="en-US" sz="3200" smtClean="0">
                <a:latin typeface="Arial" pitchFamily="34" charset="0"/>
                <a:cs typeface="Arial" pitchFamily="34" charset="0"/>
                <a:sym typeface="Symbol" pitchFamily="18" charset="2"/>
              </a:rPr>
              <a:t> m Form</a:t>
            </a: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58D4C6E-05A5-4436-A679-306A1671B7C1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>
          <a:xfrm>
            <a:off x="192088" y="0"/>
            <a:ext cx="8769350" cy="1020763"/>
          </a:xfrm>
          <a:noFill/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  Using Multiplexers: Example</a:t>
            </a:r>
            <a:br>
              <a:rPr lang="en-US" sz="3200" smtClean="0"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3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1-bit adder- </a:t>
            </a:r>
            <a:r>
              <a:rPr lang="en-US" sz="3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Conventional approach</a:t>
            </a:r>
          </a:p>
        </p:txBody>
      </p:sp>
      <p:pic>
        <p:nvPicPr>
          <p:cNvPr id="8192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3" y="1754188"/>
            <a:ext cx="3559175" cy="33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Text Box 7"/>
          <p:cNvSpPr txBox="1">
            <a:spLocks noChangeArrowheads="1"/>
          </p:cNvSpPr>
          <p:nvPr/>
        </p:nvSpPr>
        <p:spPr bwMode="auto">
          <a:xfrm>
            <a:off x="671513" y="1325563"/>
            <a:ext cx="99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3 Inputs</a:t>
            </a:r>
          </a:p>
        </p:txBody>
      </p:sp>
      <p:sp>
        <p:nvSpPr>
          <p:cNvPr id="81926" name="Text Box 8"/>
          <p:cNvSpPr txBox="1">
            <a:spLocks noChangeArrowheads="1"/>
          </p:cNvSpPr>
          <p:nvPr/>
        </p:nvSpPr>
        <p:spPr bwMode="auto">
          <a:xfrm>
            <a:off x="2501900" y="1327150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2 Outputs</a:t>
            </a:r>
          </a:p>
        </p:txBody>
      </p:sp>
      <p:sp>
        <p:nvSpPr>
          <p:cNvPr id="81927" name="Text Box 9"/>
          <p:cNvSpPr txBox="1">
            <a:spLocks noChangeArrowheads="1"/>
          </p:cNvSpPr>
          <p:nvPr/>
        </p:nvSpPr>
        <p:spPr bwMode="auto">
          <a:xfrm>
            <a:off x="3959225" y="1303338"/>
            <a:ext cx="3500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" pitchFamily="34" charset="0"/>
                <a:sym typeface="Wingdings" pitchFamily="2" charset="2"/>
              </a:rPr>
              <a:t> </a:t>
            </a:r>
            <a:r>
              <a:rPr lang="en-US" sz="2000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2</a:t>
            </a:r>
            <a:r>
              <a:rPr lang="en-US" sz="2000">
                <a:latin typeface="Arial" pitchFamily="34" charset="0"/>
                <a:sym typeface="Wingdings" pitchFamily="2" charset="2"/>
              </a:rPr>
              <a:t>-wide </a:t>
            </a:r>
            <a:r>
              <a:rPr lang="en-US" sz="2000">
                <a:solidFill>
                  <a:srgbClr val="008000"/>
                </a:solidFill>
                <a:latin typeface="Arial" pitchFamily="34" charset="0"/>
                <a:sym typeface="Wingdings" pitchFamily="2" charset="2"/>
              </a:rPr>
              <a:t>(dual)</a:t>
            </a:r>
            <a:r>
              <a:rPr lang="en-US" sz="2000">
                <a:latin typeface="Arial" pitchFamily="34" charset="0"/>
                <a:sym typeface="Wingdings" pitchFamily="2" charset="2"/>
              </a:rPr>
              <a:t>  </a:t>
            </a:r>
            <a:r>
              <a:rPr lang="en-US" sz="2000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2</a:t>
            </a:r>
            <a:r>
              <a:rPr lang="en-US" sz="2000" baseline="30000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3</a:t>
            </a:r>
            <a:r>
              <a:rPr lang="en-US" sz="2000">
                <a:latin typeface="Arial" pitchFamily="34" charset="0"/>
                <a:sym typeface="Wingdings" pitchFamily="2" charset="2"/>
              </a:rPr>
              <a:t>-to-1 MUX</a:t>
            </a:r>
            <a:endParaRPr lang="en-US" sz="2000">
              <a:latin typeface="Arial" pitchFamily="34" charset="0"/>
            </a:endParaRPr>
          </a:p>
        </p:txBody>
      </p:sp>
      <p:pic>
        <p:nvPicPr>
          <p:cNvPr id="8192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4300" y="1687513"/>
            <a:ext cx="2713038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9" name="Rectangle 11"/>
          <p:cNvSpPr>
            <a:spLocks noChangeArrowheads="1"/>
          </p:cNvSpPr>
          <p:nvPr/>
        </p:nvSpPr>
        <p:spPr bwMode="auto">
          <a:xfrm>
            <a:off x="5151438" y="1736725"/>
            <a:ext cx="496887" cy="752475"/>
          </a:xfrm>
          <a:prstGeom prst="rect">
            <a:avLst/>
          </a:prstGeom>
          <a:solidFill>
            <a:schemeClr val="accent2">
              <a:alpha val="2392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0" name="Text Box 12"/>
          <p:cNvSpPr txBox="1">
            <a:spLocks noChangeArrowheads="1"/>
          </p:cNvSpPr>
          <p:nvPr/>
        </p:nvSpPr>
        <p:spPr bwMode="auto">
          <a:xfrm>
            <a:off x="4262438" y="1814513"/>
            <a:ext cx="81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Select</a:t>
            </a:r>
          </a:p>
          <a:p>
            <a:r>
              <a:rPr lang="en-US">
                <a:solidFill>
                  <a:srgbClr val="6600CC"/>
                </a:solidFill>
                <a:latin typeface="Arial" pitchFamily="34" charset="0"/>
              </a:rPr>
              <a:t>I/Ps</a:t>
            </a:r>
          </a:p>
        </p:txBody>
      </p:sp>
      <p:sp>
        <p:nvSpPr>
          <p:cNvPr id="81931" name="Rectangle 13"/>
          <p:cNvSpPr>
            <a:spLocks noChangeArrowheads="1"/>
          </p:cNvSpPr>
          <p:nvPr/>
        </p:nvSpPr>
        <p:spPr bwMode="auto">
          <a:xfrm>
            <a:off x="7583488" y="4168775"/>
            <a:ext cx="300037" cy="601663"/>
          </a:xfrm>
          <a:prstGeom prst="rect">
            <a:avLst/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81932" name="Text Box 14"/>
          <p:cNvSpPr txBox="1">
            <a:spLocks noChangeArrowheads="1"/>
          </p:cNvSpPr>
          <p:nvPr/>
        </p:nvSpPr>
        <p:spPr bwMode="auto">
          <a:xfrm>
            <a:off x="7969250" y="4189413"/>
            <a:ext cx="869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Output</a:t>
            </a:r>
          </a:p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(Dual)</a:t>
            </a:r>
          </a:p>
        </p:txBody>
      </p:sp>
      <p:sp>
        <p:nvSpPr>
          <p:cNvPr id="81933" name="Rectangle 15"/>
          <p:cNvSpPr>
            <a:spLocks noChangeArrowheads="1"/>
          </p:cNvSpPr>
          <p:nvPr/>
        </p:nvSpPr>
        <p:spPr bwMode="auto">
          <a:xfrm>
            <a:off x="5154613" y="2560638"/>
            <a:ext cx="496887" cy="4297362"/>
          </a:xfrm>
          <a:prstGeom prst="rect">
            <a:avLst/>
          </a:prstGeom>
          <a:solidFill>
            <a:srgbClr val="66FF99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4" name="Rectangle 16"/>
          <p:cNvSpPr>
            <a:spLocks noChangeArrowheads="1"/>
          </p:cNvSpPr>
          <p:nvPr/>
        </p:nvSpPr>
        <p:spPr bwMode="auto">
          <a:xfrm>
            <a:off x="2586038" y="2330450"/>
            <a:ext cx="473075" cy="2665413"/>
          </a:xfrm>
          <a:prstGeom prst="rect">
            <a:avLst/>
          </a:prstGeom>
          <a:solidFill>
            <a:srgbClr val="66FF99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5" name="Rectangle 17"/>
          <p:cNvSpPr>
            <a:spLocks noChangeArrowheads="1"/>
          </p:cNvSpPr>
          <p:nvPr/>
        </p:nvSpPr>
        <p:spPr bwMode="auto">
          <a:xfrm>
            <a:off x="3282950" y="2333625"/>
            <a:ext cx="473075" cy="2665413"/>
          </a:xfrm>
          <a:prstGeom prst="rect">
            <a:avLst/>
          </a:prstGeom>
          <a:solidFill>
            <a:srgbClr val="66FF99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6" name="Text Box 18"/>
          <p:cNvSpPr txBox="1">
            <a:spLocks noChangeArrowheads="1"/>
          </p:cNvSpPr>
          <p:nvPr/>
        </p:nvSpPr>
        <p:spPr bwMode="auto">
          <a:xfrm>
            <a:off x="4264025" y="3889375"/>
            <a:ext cx="831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accent1"/>
                </a:solidFill>
                <a:latin typeface="Arial" pitchFamily="34" charset="0"/>
              </a:rPr>
              <a:t>Select</a:t>
            </a:r>
          </a:p>
          <a:p>
            <a:r>
              <a:rPr lang="en-US">
                <a:solidFill>
                  <a:schemeClr val="accent1"/>
                </a:solidFill>
                <a:latin typeface="Arial" pitchFamily="34" charset="0"/>
              </a:rPr>
              <a:t>I/Ps</a:t>
            </a:r>
          </a:p>
          <a:p>
            <a:r>
              <a:rPr lang="en-US">
                <a:solidFill>
                  <a:schemeClr val="accent1"/>
                </a:solidFill>
                <a:latin typeface="Arial" pitchFamily="34" charset="0"/>
              </a:rPr>
              <a:t>(Dual)</a:t>
            </a:r>
          </a:p>
          <a:p>
            <a:r>
              <a:rPr lang="en-US">
                <a:solidFill>
                  <a:schemeClr val="accent1"/>
                </a:solidFill>
                <a:latin typeface="Arial" pitchFamily="34" charset="0"/>
              </a:rPr>
              <a:t>(2 x 8)</a:t>
            </a:r>
          </a:p>
        </p:txBody>
      </p:sp>
      <p:pic>
        <p:nvPicPr>
          <p:cNvPr id="81937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5863" y="4059238"/>
            <a:ext cx="619125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8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0063" y="3148013"/>
            <a:ext cx="525462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9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0063" y="3148013"/>
            <a:ext cx="525462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0" name="Rectangle 22"/>
          <p:cNvSpPr>
            <a:spLocks noChangeArrowheads="1"/>
          </p:cNvSpPr>
          <p:nvPr/>
        </p:nvSpPr>
        <p:spPr bwMode="auto">
          <a:xfrm>
            <a:off x="6169025" y="1782763"/>
            <a:ext cx="741363" cy="7985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41" name="Line 23"/>
          <p:cNvSpPr>
            <a:spLocks noChangeShapeType="1"/>
          </p:cNvSpPr>
          <p:nvPr/>
        </p:nvSpPr>
        <p:spPr bwMode="auto">
          <a:xfrm flipH="1">
            <a:off x="6134100" y="2546350"/>
            <a:ext cx="231775" cy="115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42" name="Line 24"/>
          <p:cNvSpPr>
            <a:spLocks noChangeShapeType="1"/>
          </p:cNvSpPr>
          <p:nvPr/>
        </p:nvSpPr>
        <p:spPr bwMode="auto">
          <a:xfrm flipH="1">
            <a:off x="6134100" y="2847975"/>
            <a:ext cx="242888" cy="125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43" name="Text Box 25"/>
          <p:cNvSpPr txBox="1">
            <a:spLocks noChangeArrowheads="1"/>
          </p:cNvSpPr>
          <p:nvPr/>
        </p:nvSpPr>
        <p:spPr bwMode="auto">
          <a:xfrm>
            <a:off x="6311900" y="22891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S</a:t>
            </a:r>
          </a:p>
        </p:txBody>
      </p:sp>
      <p:sp>
        <p:nvSpPr>
          <p:cNvPr id="81944" name="Text Box 26"/>
          <p:cNvSpPr txBox="1">
            <a:spLocks noChangeArrowheads="1"/>
          </p:cNvSpPr>
          <p:nvPr/>
        </p:nvSpPr>
        <p:spPr bwMode="auto">
          <a:xfrm>
            <a:off x="6337300" y="26162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Arial" pitchFamily="34" charset="0"/>
              </a:rPr>
              <a:t>C</a:t>
            </a:r>
          </a:p>
        </p:txBody>
      </p:sp>
      <p:sp>
        <p:nvSpPr>
          <p:cNvPr id="81945" name="Line 27"/>
          <p:cNvSpPr>
            <a:spLocks noChangeShapeType="1"/>
          </p:cNvSpPr>
          <p:nvPr/>
        </p:nvSpPr>
        <p:spPr bwMode="auto">
          <a:xfrm>
            <a:off x="3771900" y="2581275"/>
            <a:ext cx="1425575" cy="92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46" name="Line 28"/>
          <p:cNvSpPr>
            <a:spLocks noChangeShapeType="1"/>
          </p:cNvSpPr>
          <p:nvPr/>
        </p:nvSpPr>
        <p:spPr bwMode="auto">
          <a:xfrm>
            <a:off x="3725863" y="2917825"/>
            <a:ext cx="1471612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47" name="Line 29"/>
          <p:cNvSpPr>
            <a:spLocks noChangeShapeType="1"/>
          </p:cNvSpPr>
          <p:nvPr/>
        </p:nvSpPr>
        <p:spPr bwMode="auto">
          <a:xfrm>
            <a:off x="3703638" y="3219450"/>
            <a:ext cx="1470025" cy="450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48" name="Line 30"/>
          <p:cNvSpPr>
            <a:spLocks noChangeShapeType="1"/>
          </p:cNvSpPr>
          <p:nvPr/>
        </p:nvSpPr>
        <p:spPr bwMode="auto">
          <a:xfrm>
            <a:off x="3714750" y="3576638"/>
            <a:ext cx="1470025" cy="636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49" name="Line 31"/>
          <p:cNvSpPr>
            <a:spLocks noChangeShapeType="1"/>
          </p:cNvSpPr>
          <p:nvPr/>
        </p:nvSpPr>
        <p:spPr bwMode="auto">
          <a:xfrm>
            <a:off x="3714750" y="3911600"/>
            <a:ext cx="1470025" cy="822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50" name="Line 32"/>
          <p:cNvSpPr>
            <a:spLocks noChangeShapeType="1"/>
          </p:cNvSpPr>
          <p:nvPr/>
        </p:nvSpPr>
        <p:spPr bwMode="auto">
          <a:xfrm>
            <a:off x="3727450" y="4237038"/>
            <a:ext cx="1457325" cy="1017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51" name="Line 33"/>
          <p:cNvSpPr>
            <a:spLocks noChangeShapeType="1"/>
          </p:cNvSpPr>
          <p:nvPr/>
        </p:nvSpPr>
        <p:spPr bwMode="auto">
          <a:xfrm>
            <a:off x="3727450" y="4560888"/>
            <a:ext cx="1446213" cy="1192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52" name="Line 34"/>
          <p:cNvSpPr>
            <a:spLocks noChangeShapeType="1"/>
          </p:cNvSpPr>
          <p:nvPr/>
        </p:nvSpPr>
        <p:spPr bwMode="auto">
          <a:xfrm>
            <a:off x="3762375" y="4860925"/>
            <a:ext cx="1411288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81953" name="Picture 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2363788"/>
            <a:ext cx="3937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4" name="Text Box 36"/>
          <p:cNvSpPr txBox="1">
            <a:spLocks noChangeArrowheads="1"/>
          </p:cNvSpPr>
          <p:nvPr/>
        </p:nvSpPr>
        <p:spPr bwMode="auto">
          <a:xfrm>
            <a:off x="1784350" y="1504950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LSB</a:t>
            </a:r>
          </a:p>
        </p:txBody>
      </p:sp>
      <p:sp>
        <p:nvSpPr>
          <p:cNvPr id="81955" name="Line 37"/>
          <p:cNvSpPr>
            <a:spLocks noChangeShapeType="1"/>
          </p:cNvSpPr>
          <p:nvPr/>
        </p:nvSpPr>
        <p:spPr bwMode="auto">
          <a:xfrm>
            <a:off x="2916238" y="2616200"/>
            <a:ext cx="2257425" cy="3000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56" name="Line 38"/>
          <p:cNvSpPr>
            <a:spLocks noChangeShapeType="1"/>
          </p:cNvSpPr>
          <p:nvPr/>
        </p:nvSpPr>
        <p:spPr bwMode="auto">
          <a:xfrm>
            <a:off x="2905125" y="2905125"/>
            <a:ext cx="2246313" cy="4984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57" name="Line 39"/>
          <p:cNvSpPr>
            <a:spLocks noChangeShapeType="1"/>
          </p:cNvSpPr>
          <p:nvPr/>
        </p:nvSpPr>
        <p:spPr bwMode="auto">
          <a:xfrm>
            <a:off x="2906713" y="3217863"/>
            <a:ext cx="2281237" cy="7080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58" name="Line 40"/>
          <p:cNvSpPr>
            <a:spLocks noChangeShapeType="1"/>
          </p:cNvSpPr>
          <p:nvPr/>
        </p:nvSpPr>
        <p:spPr bwMode="auto">
          <a:xfrm>
            <a:off x="2908300" y="3554413"/>
            <a:ext cx="2257425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59" name="Line 41"/>
          <p:cNvSpPr>
            <a:spLocks noChangeShapeType="1"/>
          </p:cNvSpPr>
          <p:nvPr/>
        </p:nvSpPr>
        <p:spPr bwMode="auto">
          <a:xfrm>
            <a:off x="2941638" y="3890963"/>
            <a:ext cx="2212975" cy="10541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60" name="Line 42"/>
          <p:cNvSpPr>
            <a:spLocks noChangeShapeType="1"/>
          </p:cNvSpPr>
          <p:nvPr/>
        </p:nvSpPr>
        <p:spPr bwMode="auto">
          <a:xfrm>
            <a:off x="2965450" y="4203700"/>
            <a:ext cx="2189163" cy="13096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61" name="Line 43"/>
          <p:cNvSpPr>
            <a:spLocks noChangeShapeType="1"/>
          </p:cNvSpPr>
          <p:nvPr/>
        </p:nvSpPr>
        <p:spPr bwMode="auto">
          <a:xfrm>
            <a:off x="2954338" y="4516438"/>
            <a:ext cx="2211387" cy="15287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62" name="Line 44"/>
          <p:cNvSpPr>
            <a:spLocks noChangeShapeType="1"/>
          </p:cNvSpPr>
          <p:nvPr/>
        </p:nvSpPr>
        <p:spPr bwMode="auto">
          <a:xfrm>
            <a:off x="2965450" y="4816475"/>
            <a:ext cx="2212975" cy="17938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86CEB3DB-DBAD-410D-96BB-E7833C90C48E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>
          <a:xfrm>
            <a:off x="192088" y="0"/>
            <a:ext cx="8951912" cy="1020763"/>
          </a:xfrm>
          <a:noFill/>
        </p:spPr>
        <p:txBody>
          <a:bodyPr/>
          <a:lstStyle/>
          <a:p>
            <a:r>
              <a:rPr lang="en-US" sz="3200" smtClean="0">
                <a:latin typeface="Arial" pitchFamily="34" charset="0"/>
                <a:cs typeface="Arial" pitchFamily="34" charset="0"/>
              </a:rPr>
              <a:t>  Using Multiplexers: Example</a:t>
            </a:r>
            <a:br>
              <a:rPr lang="en-US" sz="3200" smtClean="0"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3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1-bit adder- </a:t>
            </a:r>
            <a:r>
              <a:rPr lang="en-US" sz="3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 more efficient approach</a:t>
            </a:r>
          </a:p>
        </p:txBody>
      </p:sp>
      <p:sp>
        <p:nvSpPr>
          <p:cNvPr id="82948" name="Text Box 6"/>
          <p:cNvSpPr txBox="1">
            <a:spLocks noChangeArrowheads="1"/>
          </p:cNvSpPr>
          <p:nvPr/>
        </p:nvSpPr>
        <p:spPr bwMode="auto">
          <a:xfrm>
            <a:off x="0" y="1292225"/>
            <a:ext cx="89185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à"/>
            </a:pPr>
            <a:r>
              <a:rPr lang="en-US" sz="2000">
                <a:latin typeface="Arial" pitchFamily="34" charset="0"/>
                <a:sym typeface="Wingdings" pitchFamily="2" charset="2"/>
              </a:rPr>
              <a:t>Use ½ the MUX size used earlier: </a:t>
            </a:r>
            <a:r>
              <a:rPr lang="en-US" sz="2000">
                <a:solidFill>
                  <a:srgbClr val="FF0000"/>
                </a:solidFill>
                <a:latin typeface="Arial" pitchFamily="34" charset="0"/>
                <a:sym typeface="Wingdings" pitchFamily="2" charset="2"/>
              </a:rPr>
              <a:t>2</a:t>
            </a:r>
            <a:r>
              <a:rPr lang="en-US" sz="2000">
                <a:latin typeface="Arial" pitchFamily="34" charset="0"/>
                <a:sym typeface="Wingdings" pitchFamily="2" charset="2"/>
              </a:rPr>
              <a:t>-wide </a:t>
            </a:r>
            <a:r>
              <a:rPr lang="en-US" sz="2000">
                <a:solidFill>
                  <a:srgbClr val="008000"/>
                </a:solidFill>
                <a:latin typeface="Arial" pitchFamily="34" charset="0"/>
                <a:sym typeface="Wingdings" pitchFamily="2" charset="2"/>
              </a:rPr>
              <a:t>(dual)</a:t>
            </a:r>
            <a:r>
              <a:rPr lang="en-US" sz="2000">
                <a:latin typeface="Arial" pitchFamily="34" charset="0"/>
                <a:sym typeface="Wingdings" pitchFamily="2" charset="2"/>
              </a:rPr>
              <a:t>  </a:t>
            </a:r>
            <a:r>
              <a:rPr lang="en-US" sz="2000" b="1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2</a:t>
            </a:r>
            <a:r>
              <a:rPr lang="en-US" sz="2000" b="1" baseline="30000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2</a:t>
            </a:r>
            <a:r>
              <a:rPr lang="en-US" sz="2000">
                <a:latin typeface="Arial" pitchFamily="34" charset="0"/>
                <a:sym typeface="Wingdings" pitchFamily="2" charset="2"/>
              </a:rPr>
              <a:t>-to-1 MUX</a:t>
            </a:r>
          </a:p>
          <a:p>
            <a:pPr>
              <a:buFont typeface="Wingdings" pitchFamily="2" charset="2"/>
              <a:buChar char="à"/>
            </a:pPr>
            <a:r>
              <a:rPr lang="en-US" sz="2000">
                <a:latin typeface="Arial" pitchFamily="34" charset="0"/>
              </a:rPr>
              <a:t>Connect MS 2 inputs to select, and derive information inputs as 1, 0, Z, or Z</a:t>
            </a:r>
          </a:p>
          <a:p>
            <a:pPr>
              <a:buFont typeface="Wingdings" pitchFamily="2" charset="2"/>
              <a:buNone/>
            </a:pPr>
            <a:r>
              <a:rPr lang="en-US" sz="2000">
                <a:latin typeface="Arial" pitchFamily="34" charset="0"/>
              </a:rPr>
              <a:t>    to satisfy the conditions specified in the truth table for the outputs</a:t>
            </a:r>
          </a:p>
        </p:txBody>
      </p:sp>
      <p:sp>
        <p:nvSpPr>
          <p:cNvPr id="82949" name="Rectangle 10"/>
          <p:cNvSpPr>
            <a:spLocks noChangeArrowheads="1"/>
          </p:cNvSpPr>
          <p:nvPr/>
        </p:nvSpPr>
        <p:spPr bwMode="auto">
          <a:xfrm>
            <a:off x="2803525" y="3359150"/>
            <a:ext cx="300038" cy="601663"/>
          </a:xfrm>
          <a:prstGeom prst="rect">
            <a:avLst/>
          </a:prstGeom>
          <a:solidFill>
            <a:srgbClr val="FF0000">
              <a:alpha val="2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3200">
              <a:solidFill>
                <a:srgbClr val="FF0000"/>
              </a:solidFill>
            </a:endParaRPr>
          </a:p>
        </p:txBody>
      </p:sp>
      <p:pic>
        <p:nvPicPr>
          <p:cNvPr id="82950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063" y="3148013"/>
            <a:ext cx="525462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063" y="3148013"/>
            <a:ext cx="525462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2" name="Rectangle 19"/>
          <p:cNvSpPr>
            <a:spLocks noChangeArrowheads="1"/>
          </p:cNvSpPr>
          <p:nvPr/>
        </p:nvSpPr>
        <p:spPr bwMode="auto">
          <a:xfrm>
            <a:off x="6632575" y="2987675"/>
            <a:ext cx="741363" cy="7985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2953" name="Group 41"/>
          <p:cNvGrpSpPr>
            <a:grpSpLocks/>
          </p:cNvGrpSpPr>
          <p:nvPr/>
        </p:nvGrpSpPr>
        <p:grpSpPr bwMode="auto">
          <a:xfrm>
            <a:off x="360363" y="2287588"/>
            <a:ext cx="3497262" cy="3795712"/>
            <a:chOff x="249" y="1149"/>
            <a:chExt cx="2203" cy="2391"/>
          </a:xfrm>
        </p:grpSpPr>
        <p:grpSp>
          <p:nvGrpSpPr>
            <p:cNvPr id="82992" name="Group 36"/>
            <p:cNvGrpSpPr>
              <a:grpSpLocks/>
            </p:cNvGrpSpPr>
            <p:nvPr/>
          </p:nvGrpSpPr>
          <p:grpSpPr bwMode="auto">
            <a:xfrm>
              <a:off x="258" y="1149"/>
              <a:ext cx="2194" cy="2391"/>
              <a:chOff x="222" y="835"/>
              <a:chExt cx="2194" cy="2391"/>
            </a:xfrm>
          </p:grpSpPr>
          <p:sp>
            <p:nvSpPr>
              <p:cNvPr id="82997" name="Text Box 4"/>
              <p:cNvSpPr txBox="1">
                <a:spLocks noChangeArrowheads="1"/>
              </p:cNvSpPr>
              <p:nvPr/>
            </p:nvSpPr>
            <p:spPr bwMode="auto">
              <a:xfrm>
                <a:off x="423" y="835"/>
                <a:ext cx="62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6600CC"/>
                    </a:solidFill>
                    <a:latin typeface="Arial" pitchFamily="34" charset="0"/>
                  </a:rPr>
                  <a:t>3 Inputs</a:t>
                </a:r>
              </a:p>
            </p:txBody>
          </p:sp>
          <p:sp>
            <p:nvSpPr>
              <p:cNvPr id="82998" name="Text Box 5"/>
              <p:cNvSpPr txBox="1">
                <a:spLocks noChangeArrowheads="1"/>
              </p:cNvSpPr>
              <p:nvPr/>
            </p:nvSpPr>
            <p:spPr bwMode="auto">
              <a:xfrm>
                <a:off x="1576" y="836"/>
                <a:ext cx="74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FF0000"/>
                    </a:solidFill>
                    <a:latin typeface="Arial" pitchFamily="34" charset="0"/>
                  </a:rPr>
                  <a:t>2 Outputs</a:t>
                </a:r>
              </a:p>
            </p:txBody>
          </p:sp>
          <p:sp>
            <p:nvSpPr>
              <p:cNvPr id="82999" name="Rectangle 13"/>
              <p:cNvSpPr>
                <a:spLocks noChangeArrowheads="1"/>
              </p:cNvSpPr>
              <p:nvPr/>
            </p:nvSpPr>
            <p:spPr bwMode="auto">
              <a:xfrm>
                <a:off x="1629" y="1468"/>
                <a:ext cx="298" cy="1679"/>
              </a:xfrm>
              <a:prstGeom prst="rect">
                <a:avLst/>
              </a:prstGeom>
              <a:solidFill>
                <a:srgbClr val="66FF99">
                  <a:alpha val="23921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000" name="Rectangle 14"/>
              <p:cNvSpPr>
                <a:spLocks noChangeArrowheads="1"/>
              </p:cNvSpPr>
              <p:nvPr/>
            </p:nvSpPr>
            <p:spPr bwMode="auto">
              <a:xfrm>
                <a:off x="2068" y="1470"/>
                <a:ext cx="298" cy="1679"/>
              </a:xfrm>
              <a:prstGeom prst="rect">
                <a:avLst/>
              </a:prstGeom>
              <a:solidFill>
                <a:srgbClr val="66FF99">
                  <a:alpha val="23921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83001" name="Picture 3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2" y="1123"/>
                <a:ext cx="2194" cy="2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3002" name="Text Box 35"/>
              <p:cNvSpPr txBox="1">
                <a:spLocks noChangeArrowheads="1"/>
              </p:cNvSpPr>
              <p:nvPr/>
            </p:nvSpPr>
            <p:spPr bwMode="auto">
              <a:xfrm>
                <a:off x="751" y="1258"/>
                <a:ext cx="468" cy="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75000"/>
                  </a:lnSpc>
                </a:pPr>
                <a:r>
                  <a:rPr lang="en-US">
                    <a:solidFill>
                      <a:srgbClr val="6600CC"/>
                    </a:solidFill>
                    <a:latin typeface="Arial" pitchFamily="34" charset="0"/>
                  </a:rPr>
                  <a:t>XY </a:t>
                </a:r>
              </a:p>
              <a:p>
                <a:pPr>
                  <a:lnSpc>
                    <a:spcPct val="75000"/>
                  </a:lnSpc>
                </a:pPr>
                <a:r>
                  <a:rPr lang="en-US">
                    <a:solidFill>
                      <a:srgbClr val="6600CC"/>
                    </a:solidFill>
                    <a:latin typeface="Arial" pitchFamily="34" charset="0"/>
                  </a:rPr>
                  <a:t>Index</a:t>
                </a:r>
              </a:p>
            </p:txBody>
          </p:sp>
        </p:grpSp>
        <p:sp>
          <p:nvSpPr>
            <p:cNvPr id="82993" name="Rectangle 37"/>
            <p:cNvSpPr>
              <a:spLocks noChangeArrowheads="1"/>
            </p:cNvSpPr>
            <p:nvPr/>
          </p:nvSpPr>
          <p:spPr bwMode="auto">
            <a:xfrm>
              <a:off x="255" y="1830"/>
              <a:ext cx="511" cy="379"/>
            </a:xfrm>
            <a:prstGeom prst="rect">
              <a:avLst/>
            </a:prstGeom>
            <a:solidFill>
              <a:schemeClr val="accent1">
                <a:alpha val="10196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94" name="Rectangle 38"/>
            <p:cNvSpPr>
              <a:spLocks noChangeArrowheads="1"/>
            </p:cNvSpPr>
            <p:nvPr/>
          </p:nvSpPr>
          <p:spPr bwMode="auto">
            <a:xfrm>
              <a:off x="249" y="2232"/>
              <a:ext cx="511" cy="379"/>
            </a:xfrm>
            <a:prstGeom prst="rect">
              <a:avLst/>
            </a:prstGeom>
            <a:solidFill>
              <a:schemeClr val="accent1">
                <a:alpha val="10196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95" name="Rectangle 39"/>
            <p:cNvSpPr>
              <a:spLocks noChangeArrowheads="1"/>
            </p:cNvSpPr>
            <p:nvPr/>
          </p:nvSpPr>
          <p:spPr bwMode="auto">
            <a:xfrm>
              <a:off x="250" y="2649"/>
              <a:ext cx="511" cy="379"/>
            </a:xfrm>
            <a:prstGeom prst="rect">
              <a:avLst/>
            </a:prstGeom>
            <a:solidFill>
              <a:schemeClr val="accent1">
                <a:alpha val="10196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96" name="Rectangle 40"/>
            <p:cNvSpPr>
              <a:spLocks noChangeArrowheads="1"/>
            </p:cNvSpPr>
            <p:nvPr/>
          </p:nvSpPr>
          <p:spPr bwMode="auto">
            <a:xfrm>
              <a:off x="258" y="3049"/>
              <a:ext cx="511" cy="379"/>
            </a:xfrm>
            <a:prstGeom prst="rect">
              <a:avLst/>
            </a:prstGeom>
            <a:solidFill>
              <a:schemeClr val="accent1">
                <a:alpha val="10196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2954" name="Text Box 42"/>
          <p:cNvSpPr txBox="1">
            <a:spLocks noChangeArrowheads="1"/>
          </p:cNvSpPr>
          <p:nvPr/>
        </p:nvSpPr>
        <p:spPr bwMode="auto">
          <a:xfrm>
            <a:off x="1782763" y="2476500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" pitchFamily="34" charset="0"/>
              </a:rPr>
              <a:t>LSB</a:t>
            </a:r>
          </a:p>
        </p:txBody>
      </p:sp>
      <p:sp>
        <p:nvSpPr>
          <p:cNvPr id="82955" name="Line 43"/>
          <p:cNvSpPr>
            <a:spLocks noChangeShapeType="1"/>
          </p:cNvSpPr>
          <p:nvPr/>
        </p:nvSpPr>
        <p:spPr bwMode="auto">
          <a:xfrm>
            <a:off x="8647113" y="1643063"/>
            <a:ext cx="1841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956" name="Rectangle 45"/>
          <p:cNvSpPr>
            <a:spLocks noChangeArrowheads="1"/>
          </p:cNvSpPr>
          <p:nvPr/>
        </p:nvSpPr>
        <p:spPr bwMode="auto">
          <a:xfrm>
            <a:off x="2754313" y="3368675"/>
            <a:ext cx="417512" cy="623888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57" name="Rectangle 46"/>
          <p:cNvSpPr>
            <a:spLocks noChangeArrowheads="1"/>
          </p:cNvSpPr>
          <p:nvPr/>
        </p:nvSpPr>
        <p:spPr bwMode="auto">
          <a:xfrm>
            <a:off x="2733675" y="4017963"/>
            <a:ext cx="417513" cy="623887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58" name="Rectangle 47"/>
          <p:cNvSpPr>
            <a:spLocks noChangeArrowheads="1"/>
          </p:cNvSpPr>
          <p:nvPr/>
        </p:nvSpPr>
        <p:spPr bwMode="auto">
          <a:xfrm>
            <a:off x="2722563" y="4678363"/>
            <a:ext cx="417512" cy="623887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59" name="Rectangle 48"/>
          <p:cNvSpPr>
            <a:spLocks noChangeArrowheads="1"/>
          </p:cNvSpPr>
          <p:nvPr/>
        </p:nvSpPr>
        <p:spPr bwMode="auto">
          <a:xfrm>
            <a:off x="2722563" y="5326063"/>
            <a:ext cx="417512" cy="623887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60" name="Text Box 22"/>
          <p:cNvSpPr txBox="1">
            <a:spLocks noChangeArrowheads="1"/>
          </p:cNvSpPr>
          <p:nvPr/>
        </p:nvSpPr>
        <p:spPr bwMode="auto">
          <a:xfrm>
            <a:off x="3162300" y="35274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0</a:t>
            </a:r>
          </a:p>
        </p:txBody>
      </p:sp>
      <p:sp>
        <p:nvSpPr>
          <p:cNvPr id="82961" name="Text Box 50"/>
          <p:cNvSpPr txBox="1">
            <a:spLocks noChangeArrowheads="1"/>
          </p:cNvSpPr>
          <p:nvPr/>
        </p:nvSpPr>
        <p:spPr bwMode="auto">
          <a:xfrm>
            <a:off x="3175000" y="4108450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z</a:t>
            </a:r>
          </a:p>
        </p:txBody>
      </p:sp>
      <p:sp>
        <p:nvSpPr>
          <p:cNvPr id="82962" name="Text Box 51"/>
          <p:cNvSpPr txBox="1">
            <a:spLocks noChangeArrowheads="1"/>
          </p:cNvSpPr>
          <p:nvPr/>
        </p:nvSpPr>
        <p:spPr bwMode="auto">
          <a:xfrm>
            <a:off x="3165475" y="4805363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z</a:t>
            </a:r>
          </a:p>
        </p:txBody>
      </p:sp>
      <p:sp>
        <p:nvSpPr>
          <p:cNvPr id="82963" name="Text Box 52"/>
          <p:cNvSpPr txBox="1">
            <a:spLocks noChangeArrowheads="1"/>
          </p:cNvSpPr>
          <p:nvPr/>
        </p:nvSpPr>
        <p:spPr bwMode="auto">
          <a:xfrm>
            <a:off x="3165475" y="54181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1</a:t>
            </a:r>
          </a:p>
        </p:txBody>
      </p:sp>
      <p:sp>
        <p:nvSpPr>
          <p:cNvPr id="82964" name="Rectangle 53"/>
          <p:cNvSpPr>
            <a:spLocks noChangeArrowheads="1"/>
          </p:cNvSpPr>
          <p:nvPr/>
        </p:nvSpPr>
        <p:spPr bwMode="auto">
          <a:xfrm>
            <a:off x="3473450" y="3346450"/>
            <a:ext cx="417513" cy="623888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65" name="Rectangle 54"/>
          <p:cNvSpPr>
            <a:spLocks noChangeArrowheads="1"/>
          </p:cNvSpPr>
          <p:nvPr/>
        </p:nvSpPr>
        <p:spPr bwMode="auto">
          <a:xfrm>
            <a:off x="3463925" y="3995738"/>
            <a:ext cx="417513" cy="623887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66" name="Rectangle 55"/>
          <p:cNvSpPr>
            <a:spLocks noChangeArrowheads="1"/>
          </p:cNvSpPr>
          <p:nvPr/>
        </p:nvSpPr>
        <p:spPr bwMode="auto">
          <a:xfrm>
            <a:off x="3452813" y="4656138"/>
            <a:ext cx="417512" cy="623887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67" name="Rectangle 56"/>
          <p:cNvSpPr>
            <a:spLocks noChangeArrowheads="1"/>
          </p:cNvSpPr>
          <p:nvPr/>
        </p:nvSpPr>
        <p:spPr bwMode="auto">
          <a:xfrm>
            <a:off x="3452813" y="5303838"/>
            <a:ext cx="417512" cy="623887"/>
          </a:xfrm>
          <a:prstGeom prst="rect">
            <a:avLst/>
          </a:prstGeom>
          <a:solidFill>
            <a:srgbClr val="FF00FF">
              <a:alpha val="1490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68" name="Text Box 57"/>
          <p:cNvSpPr txBox="1">
            <a:spLocks noChangeArrowheads="1"/>
          </p:cNvSpPr>
          <p:nvPr/>
        </p:nvSpPr>
        <p:spPr bwMode="auto">
          <a:xfrm>
            <a:off x="3892550" y="3529013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z</a:t>
            </a:r>
          </a:p>
        </p:txBody>
      </p:sp>
      <p:sp>
        <p:nvSpPr>
          <p:cNvPr id="82969" name="Text Box 58"/>
          <p:cNvSpPr txBox="1">
            <a:spLocks noChangeArrowheads="1"/>
          </p:cNvSpPr>
          <p:nvPr/>
        </p:nvSpPr>
        <p:spPr bwMode="auto">
          <a:xfrm>
            <a:off x="3905250" y="411003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z</a:t>
            </a:r>
          </a:p>
        </p:txBody>
      </p:sp>
      <p:sp>
        <p:nvSpPr>
          <p:cNvPr id="82970" name="Text Box 59"/>
          <p:cNvSpPr txBox="1">
            <a:spLocks noChangeArrowheads="1"/>
          </p:cNvSpPr>
          <p:nvPr/>
        </p:nvSpPr>
        <p:spPr bwMode="auto">
          <a:xfrm>
            <a:off x="3895725" y="4806950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z</a:t>
            </a:r>
          </a:p>
        </p:txBody>
      </p:sp>
      <p:sp>
        <p:nvSpPr>
          <p:cNvPr id="82971" name="Text Box 60"/>
          <p:cNvSpPr txBox="1">
            <a:spLocks noChangeArrowheads="1"/>
          </p:cNvSpPr>
          <p:nvPr/>
        </p:nvSpPr>
        <p:spPr bwMode="auto">
          <a:xfrm>
            <a:off x="3895725" y="541972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</a:rPr>
              <a:t>z</a:t>
            </a:r>
          </a:p>
        </p:txBody>
      </p:sp>
      <p:sp>
        <p:nvSpPr>
          <p:cNvPr id="82972" name="Line 61"/>
          <p:cNvSpPr>
            <a:spLocks noChangeShapeType="1"/>
          </p:cNvSpPr>
          <p:nvPr/>
        </p:nvSpPr>
        <p:spPr bwMode="auto">
          <a:xfrm>
            <a:off x="3960813" y="4179888"/>
            <a:ext cx="1841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973" name="Line 62"/>
          <p:cNvSpPr>
            <a:spLocks noChangeShapeType="1"/>
          </p:cNvSpPr>
          <p:nvPr/>
        </p:nvSpPr>
        <p:spPr bwMode="auto">
          <a:xfrm>
            <a:off x="3948113" y="4875213"/>
            <a:ext cx="1841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2974" name="Group 65"/>
          <p:cNvGrpSpPr>
            <a:grpSpLocks/>
          </p:cNvGrpSpPr>
          <p:nvPr/>
        </p:nvGrpSpPr>
        <p:grpSpPr bwMode="auto">
          <a:xfrm>
            <a:off x="4897438" y="2363788"/>
            <a:ext cx="3527425" cy="4292600"/>
            <a:chOff x="2836" y="1474"/>
            <a:chExt cx="2143" cy="2504"/>
          </a:xfrm>
        </p:grpSpPr>
        <p:pic>
          <p:nvPicPr>
            <p:cNvPr id="82987" name="Picture 6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36" y="1474"/>
              <a:ext cx="2143" cy="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88" name="Line 20"/>
            <p:cNvSpPr>
              <a:spLocks noChangeShapeType="1"/>
            </p:cNvSpPr>
            <p:nvPr/>
          </p:nvSpPr>
          <p:spPr bwMode="auto">
            <a:xfrm flipH="1">
              <a:off x="3587" y="2150"/>
              <a:ext cx="146" cy="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89" name="Line 21"/>
            <p:cNvSpPr>
              <a:spLocks noChangeShapeType="1"/>
            </p:cNvSpPr>
            <p:nvPr/>
          </p:nvSpPr>
          <p:spPr bwMode="auto">
            <a:xfrm flipH="1">
              <a:off x="3594" y="2369"/>
              <a:ext cx="153" cy="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90" name="Text Box 23"/>
            <p:cNvSpPr txBox="1">
              <a:spLocks noChangeArrowheads="1"/>
            </p:cNvSpPr>
            <p:nvPr/>
          </p:nvSpPr>
          <p:spPr bwMode="auto">
            <a:xfrm>
              <a:off x="3722" y="2223"/>
              <a:ext cx="213" cy="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  <a:latin typeface="Arial" pitchFamily="34" charset="0"/>
                </a:rPr>
                <a:t>C</a:t>
              </a:r>
            </a:p>
          </p:txBody>
        </p:sp>
        <p:sp>
          <p:nvSpPr>
            <p:cNvPr id="82991" name="Text Box 63"/>
            <p:cNvSpPr txBox="1">
              <a:spLocks noChangeArrowheads="1"/>
            </p:cNvSpPr>
            <p:nvPr/>
          </p:nvSpPr>
          <p:spPr bwMode="auto">
            <a:xfrm>
              <a:off x="3709" y="2042"/>
              <a:ext cx="204" cy="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Arial" pitchFamily="34" charset="0"/>
                </a:rPr>
                <a:t>S</a:t>
              </a:r>
            </a:p>
          </p:txBody>
        </p:sp>
      </p:grpSp>
      <p:sp>
        <p:nvSpPr>
          <p:cNvPr id="82975" name="Rectangle 66"/>
          <p:cNvSpPr>
            <a:spLocks noChangeArrowheads="1"/>
          </p:cNvSpPr>
          <p:nvPr/>
        </p:nvSpPr>
        <p:spPr bwMode="auto">
          <a:xfrm>
            <a:off x="6215063" y="4421188"/>
            <a:ext cx="846137" cy="347662"/>
          </a:xfrm>
          <a:prstGeom prst="rect">
            <a:avLst/>
          </a:prstGeom>
          <a:solidFill>
            <a:schemeClr val="accent1">
              <a:alpha val="1411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76" name="Rectangle 67"/>
          <p:cNvSpPr>
            <a:spLocks noChangeArrowheads="1"/>
          </p:cNvSpPr>
          <p:nvPr/>
        </p:nvSpPr>
        <p:spPr bwMode="auto">
          <a:xfrm>
            <a:off x="360363" y="2803525"/>
            <a:ext cx="846137" cy="347663"/>
          </a:xfrm>
          <a:prstGeom prst="rect">
            <a:avLst/>
          </a:prstGeom>
          <a:solidFill>
            <a:schemeClr val="accent1">
              <a:alpha val="1411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77" name="Rectangle 68"/>
          <p:cNvSpPr>
            <a:spLocks noChangeArrowheads="1"/>
          </p:cNvSpPr>
          <p:nvPr/>
        </p:nvSpPr>
        <p:spPr bwMode="auto">
          <a:xfrm rot="-5400000">
            <a:off x="4645025" y="2632076"/>
            <a:ext cx="846137" cy="347662"/>
          </a:xfrm>
          <a:prstGeom prst="rect">
            <a:avLst/>
          </a:prstGeom>
          <a:solidFill>
            <a:schemeClr val="accent1">
              <a:alpha val="1411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78" name="Line 69"/>
          <p:cNvSpPr>
            <a:spLocks noChangeShapeType="1"/>
          </p:cNvSpPr>
          <p:nvPr/>
        </p:nvSpPr>
        <p:spPr bwMode="auto">
          <a:xfrm flipV="1">
            <a:off x="4095750" y="3622675"/>
            <a:ext cx="811213" cy="92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79" name="Line 70"/>
          <p:cNvSpPr>
            <a:spLocks noChangeShapeType="1"/>
          </p:cNvSpPr>
          <p:nvPr/>
        </p:nvSpPr>
        <p:spPr bwMode="auto">
          <a:xfrm>
            <a:off x="4189413" y="4329113"/>
            <a:ext cx="684212" cy="11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80" name="Line 71"/>
          <p:cNvSpPr>
            <a:spLocks noChangeShapeType="1"/>
          </p:cNvSpPr>
          <p:nvPr/>
        </p:nvSpPr>
        <p:spPr bwMode="auto">
          <a:xfrm>
            <a:off x="4202113" y="5011738"/>
            <a:ext cx="647700" cy="23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81" name="Line 72"/>
          <p:cNvSpPr>
            <a:spLocks noChangeShapeType="1"/>
          </p:cNvSpPr>
          <p:nvPr/>
        </p:nvSpPr>
        <p:spPr bwMode="auto">
          <a:xfrm>
            <a:off x="4132263" y="5602288"/>
            <a:ext cx="798512" cy="138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82" name="Line 73"/>
          <p:cNvSpPr>
            <a:spLocks noChangeShapeType="1"/>
          </p:cNvSpPr>
          <p:nvPr/>
        </p:nvSpPr>
        <p:spPr bwMode="auto">
          <a:xfrm>
            <a:off x="3403600" y="3681413"/>
            <a:ext cx="1527175" cy="3460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83" name="Line 74"/>
          <p:cNvSpPr>
            <a:spLocks noChangeShapeType="1"/>
          </p:cNvSpPr>
          <p:nvPr/>
        </p:nvSpPr>
        <p:spPr bwMode="auto">
          <a:xfrm>
            <a:off x="3429000" y="4354513"/>
            <a:ext cx="1527175" cy="3460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84" name="Line 75"/>
          <p:cNvSpPr>
            <a:spLocks noChangeShapeType="1"/>
          </p:cNvSpPr>
          <p:nvPr/>
        </p:nvSpPr>
        <p:spPr bwMode="auto">
          <a:xfrm>
            <a:off x="3416300" y="5037138"/>
            <a:ext cx="1527175" cy="3460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85" name="Line 76"/>
          <p:cNvSpPr>
            <a:spLocks noChangeShapeType="1"/>
          </p:cNvSpPr>
          <p:nvPr/>
        </p:nvSpPr>
        <p:spPr bwMode="auto">
          <a:xfrm>
            <a:off x="3427413" y="5673725"/>
            <a:ext cx="1550987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86" name="Text Box 60"/>
          <p:cNvSpPr txBox="1">
            <a:spLocks noChangeArrowheads="1"/>
          </p:cNvSpPr>
          <p:nvPr/>
        </p:nvSpPr>
        <p:spPr bwMode="auto">
          <a:xfrm>
            <a:off x="6042025" y="2795588"/>
            <a:ext cx="555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LSB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25B52A52-C463-4475-9DE4-68D403CE79EB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9400" y="1270000"/>
            <a:ext cx="7772400" cy="502761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 startAt="2"/>
            </a:pPr>
            <a:r>
              <a:rPr lang="en-US" sz="3600" smtClean="0">
                <a:cs typeface="Times New Roman" pitchFamily="18" charset="0"/>
              </a:rPr>
              <a:t> Formulation</a:t>
            </a:r>
            <a:endParaRPr lang="en-US" sz="3600" smtClean="0"/>
          </a:p>
          <a:p>
            <a:pPr marL="990600" lvl="1" indent="-533400">
              <a:lnSpc>
                <a:spcPct val="90000"/>
              </a:lnSpc>
            </a:pPr>
            <a:r>
              <a:rPr lang="en-US" smtClean="0">
                <a:cs typeface="Times New Roman" pitchFamily="18" charset="0"/>
              </a:rPr>
              <a:t>In the form of a truth table</a:t>
            </a:r>
          </a:p>
          <a:p>
            <a:pPr marL="990600" lvl="1" indent="-533400">
              <a:lnSpc>
                <a:spcPct val="90000"/>
              </a:lnSpc>
            </a:pPr>
            <a:r>
              <a:rPr lang="en-US" smtClean="0">
                <a:cs typeface="Times New Roman" pitchFamily="18" charset="0"/>
              </a:rPr>
              <a:t>Variables</a:t>
            </a:r>
            <a:br>
              <a:rPr lang="en-US" smtClean="0">
                <a:cs typeface="Times New Roman" pitchFamily="18" charset="0"/>
              </a:rPr>
            </a:br>
            <a:r>
              <a:rPr lang="en-US" smtClean="0">
                <a:cs typeface="Times New Roman" pitchFamily="18" charset="0"/>
              </a:rPr>
              <a:t>- </a:t>
            </a:r>
            <a:r>
              <a:rPr lang="en-US" u="sng" smtClean="0">
                <a:cs typeface="Times New Roman" pitchFamily="18" charset="0"/>
              </a:rPr>
              <a:t>BCD</a:t>
            </a:r>
            <a:r>
              <a:rPr lang="en-US" smtClean="0">
                <a:cs typeface="Times New Roman" pitchFamily="18" charset="0"/>
              </a:rPr>
              <a:t>:</a:t>
            </a:r>
            <a:br>
              <a:rPr lang="en-US" smtClean="0">
                <a:cs typeface="Times New Roman" pitchFamily="18" charset="0"/>
              </a:rPr>
            </a:br>
            <a:r>
              <a:rPr lang="en-US" smtClean="0">
                <a:cs typeface="Times New Roman" pitchFamily="18" charset="0"/>
              </a:rPr>
              <a:t>  A,B,C,D</a:t>
            </a:r>
          </a:p>
          <a:p>
            <a:pPr marL="990600" lvl="1" indent="-533400">
              <a:lnSpc>
                <a:spcPct val="90000"/>
              </a:lnSpc>
            </a:pPr>
            <a:r>
              <a:rPr lang="en-US" smtClean="0">
                <a:cs typeface="Times New Roman" pitchFamily="18" charset="0"/>
              </a:rPr>
              <a:t>Variables</a:t>
            </a:r>
            <a:br>
              <a:rPr lang="en-US" smtClean="0">
                <a:cs typeface="Times New Roman" pitchFamily="18" charset="0"/>
              </a:rPr>
            </a:br>
            <a:r>
              <a:rPr lang="en-US" smtClean="0">
                <a:cs typeface="Times New Roman" pitchFamily="18" charset="0"/>
              </a:rPr>
              <a:t>- </a:t>
            </a:r>
            <a:r>
              <a:rPr lang="en-US" u="sng" smtClean="0">
                <a:cs typeface="Times New Roman" pitchFamily="18" charset="0"/>
              </a:rPr>
              <a:t>Excess-3</a:t>
            </a:r>
            <a:r>
              <a:rPr lang="en-US" smtClean="0">
                <a:cs typeface="Times New Roman" pitchFamily="18" charset="0"/>
              </a:rPr>
              <a:t/>
            </a:r>
            <a:br>
              <a:rPr lang="en-US" smtClean="0">
                <a:cs typeface="Times New Roman" pitchFamily="18" charset="0"/>
              </a:rPr>
            </a:br>
            <a:r>
              <a:rPr lang="en-US" smtClean="0">
                <a:cs typeface="Times New Roman" pitchFamily="18" charset="0"/>
              </a:rPr>
              <a:t>  W,X,Y,Z</a:t>
            </a:r>
          </a:p>
          <a:p>
            <a:pPr marL="990600" lvl="1" indent="-533400">
              <a:lnSpc>
                <a:spcPct val="90000"/>
              </a:lnSpc>
            </a:pPr>
            <a:r>
              <a:rPr lang="en-US" smtClean="0">
                <a:cs typeface="Times New Roman" pitchFamily="18" charset="0"/>
              </a:rPr>
              <a:t>Don’t Cares</a:t>
            </a:r>
            <a:br>
              <a:rPr lang="en-US" smtClean="0">
                <a:cs typeface="Times New Roman" pitchFamily="18" charset="0"/>
              </a:rPr>
            </a:br>
            <a:r>
              <a:rPr lang="en-US" smtClean="0">
                <a:cs typeface="Times New Roman" pitchFamily="18" charset="0"/>
              </a:rPr>
              <a:t>- BCD 1010</a:t>
            </a:r>
            <a:br>
              <a:rPr lang="en-US" smtClean="0">
                <a:cs typeface="Times New Roman" pitchFamily="18" charset="0"/>
              </a:rPr>
            </a:br>
            <a:r>
              <a:rPr lang="en-US" smtClean="0">
                <a:cs typeface="Times New Roman" pitchFamily="18" charset="0"/>
              </a:rPr>
              <a:t>   to 1111</a:t>
            </a:r>
          </a:p>
          <a:p>
            <a:pPr marL="990600" lvl="1" indent="-533400">
              <a:lnSpc>
                <a:spcPct val="90000"/>
              </a:lnSpc>
              <a:buFontTx/>
              <a:buNone/>
            </a:pPr>
            <a:endParaRPr lang="en-US" smtClean="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008063" y="0"/>
            <a:ext cx="74422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latin typeface="Arial" pitchFamily="34" charset="0"/>
              </a:rPr>
              <a:t>Design Example 1: </a:t>
            </a:r>
            <a:br>
              <a:rPr lang="en-US" sz="3200" b="1">
                <a:latin typeface="Arial" pitchFamily="34" charset="0"/>
              </a:rPr>
            </a:br>
            <a:r>
              <a:rPr lang="en-US" sz="3200" b="1">
                <a:latin typeface="Arial" pitchFamily="34" charset="0"/>
              </a:rPr>
              <a:t>BCD to Excess 3 Code Converter</a:t>
            </a:r>
          </a:p>
        </p:txBody>
      </p:sp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1725" y="2317750"/>
            <a:ext cx="5183188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FEE026BF-2ABF-4BCB-BB04-AF753CBAF092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83971" name="Rectangle 4"/>
          <p:cNvSpPr>
            <a:spLocks noChangeArrowheads="1"/>
          </p:cNvSpPr>
          <p:nvPr/>
        </p:nvSpPr>
        <p:spPr bwMode="auto">
          <a:xfrm>
            <a:off x="5459413" y="2446338"/>
            <a:ext cx="1746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3972" name="Rectangle 6"/>
          <p:cNvSpPr>
            <a:spLocks noChangeArrowheads="1"/>
          </p:cNvSpPr>
          <p:nvPr/>
        </p:nvSpPr>
        <p:spPr bwMode="auto">
          <a:xfrm>
            <a:off x="6826250" y="2446338"/>
            <a:ext cx="7938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3973" name="Rectangle 8"/>
          <p:cNvSpPr>
            <a:spLocks noChangeArrowheads="1"/>
          </p:cNvSpPr>
          <p:nvPr/>
        </p:nvSpPr>
        <p:spPr bwMode="auto">
          <a:xfrm>
            <a:off x="8331200" y="2446338"/>
            <a:ext cx="17463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3974" name="Rectangle 176"/>
          <p:cNvSpPr>
            <a:spLocks noGrp="1" noChangeArrowheads="1"/>
          </p:cNvSpPr>
          <p:nvPr>
            <p:ph type="title"/>
          </p:nvPr>
        </p:nvSpPr>
        <p:spPr>
          <a:xfrm>
            <a:off x="192088" y="0"/>
            <a:ext cx="8951912" cy="1020763"/>
          </a:xfrm>
          <a:noFill/>
        </p:spPr>
        <p:txBody>
          <a:bodyPr/>
          <a:lstStyle/>
          <a:p>
            <a:r>
              <a:rPr lang="en-US" sz="3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Using Multiplexers: Example</a:t>
            </a:r>
            <a:b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0" smtClean="0">
                <a:latin typeface="Arial" pitchFamily="34" charset="0"/>
                <a:cs typeface="Arial" pitchFamily="34" charset="0"/>
              </a:rPr>
              <a:t>F (A,B,C,D) = </a:t>
            </a:r>
            <a:r>
              <a:rPr lang="en-US" sz="3200" b="0" smtClean="0">
                <a:latin typeface="Arial" pitchFamily="34" charset="0"/>
                <a:cs typeface="Arial" pitchFamily="34" charset="0"/>
                <a:sym typeface="Symbol" pitchFamily="18" charset="2"/>
              </a:rPr>
              <a:t>m(1,3,4,11,12,13,14,15)</a:t>
            </a:r>
          </a:p>
        </p:txBody>
      </p:sp>
      <p:sp>
        <p:nvSpPr>
          <p:cNvPr id="83975" name="Text Box 178"/>
          <p:cNvSpPr txBox="1">
            <a:spLocks noChangeArrowheads="1"/>
          </p:cNvSpPr>
          <p:nvPr/>
        </p:nvSpPr>
        <p:spPr bwMode="auto">
          <a:xfrm>
            <a:off x="0" y="1397000"/>
            <a:ext cx="29289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à"/>
            </a:pPr>
            <a:r>
              <a:rPr lang="en-US" sz="2000">
                <a:latin typeface="Arial" pitchFamily="34" charset="0"/>
                <a:sym typeface="Wingdings" pitchFamily="2" charset="2"/>
              </a:rPr>
              <a:t>16 rows in truth table </a:t>
            </a:r>
          </a:p>
          <a:p>
            <a:pPr>
              <a:buFont typeface="Wingdings" pitchFamily="2" charset="2"/>
              <a:buNone/>
            </a:pPr>
            <a:r>
              <a:rPr lang="en-US" sz="2000">
                <a:latin typeface="Arial" pitchFamily="34" charset="0"/>
                <a:sym typeface="Wingdings" pitchFamily="2" charset="2"/>
              </a:rPr>
              <a:t>     16-to-1 MUX </a:t>
            </a:r>
          </a:p>
          <a:p>
            <a:pPr>
              <a:buFont typeface="Wingdings" pitchFamily="2" charset="2"/>
              <a:buNone/>
            </a:pPr>
            <a:r>
              <a:rPr lang="en-US" sz="2000">
                <a:latin typeface="Arial" pitchFamily="34" charset="0"/>
                <a:sym typeface="Wingdings" pitchFamily="2" charset="2"/>
              </a:rPr>
              <a:t>    (conventional </a:t>
            </a:r>
          </a:p>
          <a:p>
            <a:pPr>
              <a:buFont typeface="Wingdings" pitchFamily="2" charset="2"/>
              <a:buNone/>
            </a:pPr>
            <a:r>
              <a:rPr lang="en-US" sz="2000">
                <a:latin typeface="Arial" pitchFamily="34" charset="0"/>
                <a:sym typeface="Wingdings" pitchFamily="2" charset="2"/>
              </a:rPr>
              <a:t>    approach)</a:t>
            </a:r>
          </a:p>
          <a:p>
            <a:pPr>
              <a:buFont typeface="Wingdings" pitchFamily="2" charset="2"/>
              <a:buChar char="à"/>
            </a:pPr>
            <a:r>
              <a:rPr lang="en-US" sz="2000">
                <a:latin typeface="Arial" pitchFamily="34" charset="0"/>
                <a:sym typeface="Wingdings" pitchFamily="2" charset="2"/>
              </a:rPr>
              <a:t>But using the efficient </a:t>
            </a:r>
          </a:p>
          <a:p>
            <a:pPr>
              <a:buFont typeface="Wingdings" pitchFamily="2" charset="2"/>
              <a:buNone/>
            </a:pPr>
            <a:r>
              <a:rPr lang="en-US" sz="2000">
                <a:latin typeface="Arial" pitchFamily="34" charset="0"/>
                <a:sym typeface="Wingdings" pitchFamily="2" charset="2"/>
              </a:rPr>
              <a:t>    approach … will use </a:t>
            </a:r>
          </a:p>
          <a:p>
            <a:pPr>
              <a:buFont typeface="Wingdings" pitchFamily="2" charset="2"/>
              <a:buNone/>
            </a:pPr>
            <a:r>
              <a:rPr lang="en-US" sz="2000">
                <a:latin typeface="Arial" pitchFamily="34" charset="0"/>
                <a:sym typeface="Wingdings" pitchFamily="2" charset="2"/>
              </a:rPr>
              <a:t>    only an 8-to-1 MUX  </a:t>
            </a:r>
          </a:p>
          <a:p>
            <a:pPr>
              <a:buFont typeface="Wingdings" pitchFamily="2" charset="2"/>
              <a:buNone/>
            </a:pPr>
            <a:r>
              <a:rPr lang="en-US" sz="2000">
                <a:latin typeface="Arial" pitchFamily="34" charset="0"/>
                <a:sym typeface="Wingdings" pitchFamily="2" charset="2"/>
              </a:rPr>
              <a:t>    + 1 inverter</a:t>
            </a:r>
            <a:endParaRPr lang="en-US" sz="2000">
              <a:latin typeface="Arial" pitchFamily="34" charset="0"/>
            </a:endParaRPr>
          </a:p>
        </p:txBody>
      </p:sp>
      <p:pic>
        <p:nvPicPr>
          <p:cNvPr id="83976" name="Picture 1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1300163"/>
            <a:ext cx="6157912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7" name="Rectangle 180"/>
          <p:cNvSpPr>
            <a:spLocks noChangeArrowheads="1"/>
          </p:cNvSpPr>
          <p:nvPr/>
        </p:nvSpPr>
        <p:spPr bwMode="auto">
          <a:xfrm>
            <a:off x="5221288" y="2489200"/>
            <a:ext cx="276225" cy="752475"/>
          </a:xfrm>
          <a:prstGeom prst="rect">
            <a:avLst/>
          </a:prstGeom>
          <a:solidFill>
            <a:schemeClr val="accent2">
              <a:alpha val="2392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78" name="Rectangle 181"/>
          <p:cNvSpPr>
            <a:spLocks noChangeArrowheads="1"/>
          </p:cNvSpPr>
          <p:nvPr/>
        </p:nvSpPr>
        <p:spPr bwMode="auto">
          <a:xfrm>
            <a:off x="2862263" y="1219200"/>
            <a:ext cx="703262" cy="5638800"/>
          </a:xfrm>
          <a:prstGeom prst="rect">
            <a:avLst/>
          </a:prstGeom>
          <a:solidFill>
            <a:schemeClr val="accent2">
              <a:alpha val="2392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smtClean="0">
                <a:latin typeface="Arial" pitchFamily="34" charset="0"/>
                <a:cs typeface="Arial" pitchFamily="34" charset="0"/>
              </a:rPr>
              <a:t>Design Examples </a:t>
            </a:r>
            <a:br>
              <a:rPr lang="en-US" sz="3200" b="0" smtClean="0">
                <a:latin typeface="Arial" pitchFamily="34" charset="0"/>
                <a:cs typeface="Arial" pitchFamily="34" charset="0"/>
              </a:rPr>
            </a:br>
            <a:r>
              <a:rPr lang="en-US" sz="3200" b="0" smtClean="0">
                <a:latin typeface="Arial" pitchFamily="34" charset="0"/>
                <a:cs typeface="Arial" pitchFamily="34" charset="0"/>
              </a:rPr>
              <a:t>Using </a:t>
            </a:r>
            <a:r>
              <a:rPr lang="en-US" sz="3200" b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MSI Functional Blocks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7650" y="1314450"/>
            <a:ext cx="8629650" cy="5027613"/>
          </a:xfrm>
        </p:spPr>
        <p:txBody>
          <a:bodyPr/>
          <a:lstStyle/>
          <a:p>
            <a:pPr lvl="1">
              <a:buFont typeface="Times New Roman" pitchFamily="18" charset="0"/>
              <a:buNone/>
            </a:pPr>
            <a:endParaRPr lang="en-US" smtClean="0">
              <a:latin typeface="Arial" pitchFamily="34" charset="0"/>
              <a:cs typeface="Arial" pitchFamily="34" charset="0"/>
            </a:endParaRPr>
          </a:p>
          <a:p>
            <a:pPr lvl="1">
              <a:buFontTx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1. Adding Three 4-bit numbers</a:t>
            </a:r>
          </a:p>
          <a:p>
            <a:pPr lvl="1">
              <a:buFontTx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2. Adding two 16-bit numbers using 4-bit adders </a:t>
            </a:r>
          </a:p>
          <a:p>
            <a:pPr lvl="1">
              <a:buFontTx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3. Building 4-to-16 Decoders using 2-to-4  Decoders with Enable</a:t>
            </a:r>
          </a:p>
          <a:p>
            <a:pPr lvl="1">
              <a:buFontTx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4. Selecting the larger of two 4-bit numbers</a:t>
            </a:r>
          </a:p>
          <a:p>
            <a:pPr lvl="1">
              <a:buFontTx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5. BCD to Excess-3 Code Converter using a decoder and straight binary encoder</a:t>
            </a:r>
          </a:p>
          <a:p>
            <a:pPr lvl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Example 1: Adding three 4-bit numbers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Times New Roman" pitchFamily="18" charset="0"/>
              <a:buNone/>
              <a:defRPr/>
            </a:pPr>
            <a:r>
              <a:rPr lang="en-US" dirty="0" smtClean="0"/>
              <a:t>Problem: Add three 4-bit numbers (X, Y, Z) using standard MSI combinational components</a:t>
            </a:r>
          </a:p>
          <a:p>
            <a:pPr>
              <a:buFont typeface="Times New Roman" pitchFamily="18" charset="0"/>
              <a:buNone/>
              <a:defRPr/>
            </a:pPr>
            <a:r>
              <a:rPr lang="en-US" dirty="0" smtClean="0"/>
              <a:t>Solution: </a:t>
            </a:r>
          </a:p>
          <a:p>
            <a:pPr>
              <a:buFont typeface="Times New Roman" pitchFamily="18" charset="0"/>
              <a:buNone/>
              <a:defRPr/>
            </a:pPr>
            <a:r>
              <a:rPr lang="en-US" dirty="0" smtClean="0"/>
              <a:t>	Let the numbers be X</a:t>
            </a:r>
            <a:r>
              <a:rPr lang="en-US" baseline="-25000" dirty="0" smtClean="0"/>
              <a:t>3</a:t>
            </a:r>
            <a:r>
              <a:rPr lang="en-US" dirty="0" smtClean="0"/>
              <a:t>X</a:t>
            </a:r>
            <a:r>
              <a:rPr lang="en-US" baseline="-25000" dirty="0" smtClean="0"/>
              <a:t>2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X</a:t>
            </a:r>
            <a:r>
              <a:rPr lang="en-US" baseline="-25000" dirty="0" smtClean="0"/>
              <a:t>0</a:t>
            </a:r>
            <a:r>
              <a:rPr lang="en-US" dirty="0" smtClean="0"/>
              <a:t>, Y</a:t>
            </a:r>
            <a:r>
              <a:rPr lang="en-US" baseline="-25000" dirty="0" smtClean="0"/>
              <a:t>3</a:t>
            </a:r>
            <a:r>
              <a:rPr lang="en-US" dirty="0" smtClean="0"/>
              <a:t>Y</a:t>
            </a:r>
            <a:r>
              <a:rPr lang="en-US" baseline="-25000" dirty="0" smtClean="0"/>
              <a:t>2</a:t>
            </a:r>
            <a:r>
              <a:rPr lang="en-US" dirty="0" smtClean="0"/>
              <a:t>Y</a:t>
            </a:r>
            <a:r>
              <a:rPr lang="en-US" baseline="-25000" dirty="0" smtClean="0"/>
              <a:t>1</a:t>
            </a:r>
            <a:r>
              <a:rPr lang="en-US" dirty="0" smtClean="0"/>
              <a:t>Y</a:t>
            </a:r>
            <a:r>
              <a:rPr lang="en-US" baseline="-25000" dirty="0" smtClean="0"/>
              <a:t>0</a:t>
            </a:r>
            <a:r>
              <a:rPr lang="en-US" dirty="0" smtClean="0"/>
              <a:t>, Z</a:t>
            </a:r>
            <a:r>
              <a:rPr lang="en-US" baseline="-25000" dirty="0" smtClean="0"/>
              <a:t>3</a:t>
            </a:r>
            <a:r>
              <a:rPr lang="en-US" dirty="0" smtClean="0"/>
              <a:t>Z</a:t>
            </a:r>
            <a:r>
              <a:rPr lang="en-US" baseline="-25000" dirty="0" smtClean="0"/>
              <a:t>2</a:t>
            </a:r>
            <a:r>
              <a:rPr lang="en-US" dirty="0" smtClean="0"/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Z</a:t>
            </a:r>
            <a:r>
              <a:rPr lang="en-US" baseline="-25000" dirty="0" smtClean="0"/>
              <a:t>0</a:t>
            </a:r>
            <a:r>
              <a:rPr lang="en-US" dirty="0" smtClean="0"/>
              <a:t> ,</a:t>
            </a:r>
          </a:p>
          <a:p>
            <a:pPr>
              <a:buFont typeface="Times New Roman" pitchFamily="18" charset="0"/>
              <a:buNone/>
              <a:defRPr/>
            </a:pPr>
            <a:endParaRPr lang="en-US" dirty="0" smtClean="0"/>
          </a:p>
          <a:p>
            <a:pPr>
              <a:buFont typeface="Times New Roman" pitchFamily="18" charset="0"/>
              <a:buNone/>
              <a:defRPr/>
            </a:pPr>
            <a:r>
              <a:rPr lang="en-US" dirty="0" smtClean="0"/>
              <a:t>	 X</a:t>
            </a:r>
            <a:r>
              <a:rPr lang="en-US" baseline="-25000" dirty="0" smtClean="0"/>
              <a:t>3</a:t>
            </a:r>
            <a:r>
              <a:rPr lang="en-US" dirty="0" smtClean="0"/>
              <a:t>X</a:t>
            </a:r>
            <a:r>
              <a:rPr lang="en-US" baseline="-25000" dirty="0" smtClean="0"/>
              <a:t>2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X</a:t>
            </a:r>
            <a:r>
              <a:rPr lang="en-US" baseline="-25000" dirty="0" smtClean="0"/>
              <a:t>0</a:t>
            </a:r>
            <a:r>
              <a:rPr lang="en-US" dirty="0" smtClean="0"/>
              <a:t> </a:t>
            </a:r>
          </a:p>
          <a:p>
            <a:pPr>
              <a:buFont typeface="Times New Roman" pitchFamily="18" charset="0"/>
              <a:buNone/>
              <a:defRPr/>
            </a:pPr>
            <a:r>
              <a:rPr lang="en-US" dirty="0" smtClean="0"/>
              <a:t>+	 Y</a:t>
            </a:r>
            <a:r>
              <a:rPr lang="en-US" baseline="-25000" dirty="0" smtClean="0"/>
              <a:t>3</a:t>
            </a:r>
            <a:r>
              <a:rPr lang="en-US" dirty="0" smtClean="0"/>
              <a:t>Y</a:t>
            </a:r>
            <a:r>
              <a:rPr lang="en-US" baseline="-25000" dirty="0" smtClean="0"/>
              <a:t>2</a:t>
            </a:r>
            <a:r>
              <a:rPr lang="en-US" dirty="0" smtClean="0"/>
              <a:t>Y</a:t>
            </a:r>
            <a:r>
              <a:rPr lang="en-US" baseline="-25000" dirty="0" smtClean="0"/>
              <a:t>1</a:t>
            </a:r>
            <a:r>
              <a:rPr lang="en-US" dirty="0" smtClean="0"/>
              <a:t>Y</a:t>
            </a:r>
            <a:r>
              <a:rPr lang="en-US" baseline="-25000" dirty="0" smtClean="0"/>
              <a:t>0</a:t>
            </a:r>
            <a:r>
              <a:rPr lang="en-US" dirty="0" smtClean="0"/>
              <a:t> </a:t>
            </a:r>
          </a:p>
          <a:p>
            <a:pPr>
              <a:buFont typeface="Times New Roman" pitchFamily="18" charset="0"/>
              <a:buNone/>
              <a:defRPr/>
            </a:pPr>
            <a:r>
              <a:rPr lang="en-US" dirty="0" smtClean="0"/>
              <a:t>-------------------</a:t>
            </a:r>
          </a:p>
          <a:p>
            <a:pPr>
              <a:buFont typeface="Times New Roman" pitchFamily="18" charset="0"/>
              <a:buNone/>
              <a:defRPr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</a:t>
            </a:r>
            <a:r>
              <a:rPr lang="en-US" baseline="-250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en-US" dirty="0" smtClean="0"/>
              <a:t>  S</a:t>
            </a:r>
            <a:r>
              <a:rPr lang="en-US" baseline="-25000" dirty="0" smtClean="0"/>
              <a:t>3</a:t>
            </a:r>
            <a:r>
              <a:rPr lang="en-US" dirty="0" smtClean="0"/>
              <a:t>S</a:t>
            </a:r>
            <a:r>
              <a:rPr lang="en-US" baseline="-25000" dirty="0" smtClean="0"/>
              <a:t>2</a:t>
            </a:r>
            <a:r>
              <a:rPr lang="en-US" dirty="0" smtClean="0"/>
              <a:t>S</a:t>
            </a:r>
            <a:r>
              <a:rPr lang="en-US" baseline="-25000" dirty="0" smtClean="0"/>
              <a:t>1</a:t>
            </a:r>
            <a:r>
              <a:rPr lang="en-US" dirty="0" smtClean="0"/>
              <a:t>S</a:t>
            </a:r>
            <a:r>
              <a:rPr lang="en-US" baseline="-25000" dirty="0" smtClean="0"/>
              <a:t>0</a:t>
            </a:r>
            <a:r>
              <a:rPr lang="en-US" dirty="0" smtClean="0"/>
              <a:t> 	</a:t>
            </a:r>
          </a:p>
          <a:p>
            <a:pPr>
              <a:buFont typeface="Times New Roman" pitchFamily="18" charset="0"/>
              <a:buNone/>
              <a:defRPr/>
            </a:pPr>
            <a:r>
              <a:rPr lang="en-US" dirty="0" smtClean="0"/>
              <a:t>	</a:t>
            </a:r>
          </a:p>
          <a:p>
            <a:pPr>
              <a:buFont typeface="Times New Roman" pitchFamily="18" charset="0"/>
              <a:buNone/>
              <a:defRPr/>
            </a:pPr>
            <a:endParaRPr lang="en-US" dirty="0" smtClean="0"/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3886200" y="3733800"/>
            <a:ext cx="37338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en-US" sz="2400" b="1"/>
              <a:t>       S</a:t>
            </a:r>
            <a:r>
              <a:rPr lang="en-US" sz="2400" b="1" baseline="-25000"/>
              <a:t>3</a:t>
            </a:r>
            <a:r>
              <a:rPr lang="en-US" sz="2400" b="1"/>
              <a:t>S</a:t>
            </a:r>
            <a:r>
              <a:rPr lang="en-US" sz="2400" b="1" baseline="-25000"/>
              <a:t>2</a:t>
            </a:r>
            <a:r>
              <a:rPr lang="en-US" sz="2400" b="1"/>
              <a:t>S</a:t>
            </a:r>
            <a:r>
              <a:rPr lang="en-US" sz="2400" b="1" baseline="-25000"/>
              <a:t>1</a:t>
            </a:r>
            <a:r>
              <a:rPr lang="en-US" sz="2400" b="1"/>
              <a:t>S</a:t>
            </a:r>
            <a:r>
              <a:rPr lang="en-US" sz="2400" b="1" baseline="-25000"/>
              <a:t>0</a:t>
            </a:r>
            <a:r>
              <a:rPr lang="en-US" sz="2400" b="1"/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en-US" sz="2400" b="1"/>
              <a:t>+    Z</a:t>
            </a:r>
            <a:r>
              <a:rPr lang="en-US" sz="2400" b="1" baseline="-25000"/>
              <a:t>3</a:t>
            </a:r>
            <a:r>
              <a:rPr lang="en-US" sz="2400" b="1"/>
              <a:t>Z</a:t>
            </a:r>
            <a:r>
              <a:rPr lang="en-US" sz="2400" b="1" baseline="-25000"/>
              <a:t>2</a:t>
            </a:r>
            <a:r>
              <a:rPr lang="en-US" sz="2400" b="1"/>
              <a:t>Z</a:t>
            </a:r>
            <a:r>
              <a:rPr lang="en-US" sz="2400" b="1" baseline="-25000"/>
              <a:t>1</a:t>
            </a:r>
            <a:r>
              <a:rPr lang="en-US" sz="2400" b="1"/>
              <a:t>Z</a:t>
            </a:r>
            <a:r>
              <a:rPr lang="en-US" sz="2400" b="1" baseline="-25000"/>
              <a:t>0</a:t>
            </a:r>
            <a:r>
              <a:rPr lang="en-US" sz="2400" b="1"/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en-US" sz="2400" b="1"/>
              <a:t>-------------------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en-US" sz="2400" b="1">
                <a:solidFill>
                  <a:srgbClr val="FF0000"/>
                </a:solidFill>
              </a:rPr>
              <a:t>D</a:t>
            </a:r>
            <a:r>
              <a:rPr lang="en-US" sz="2400" b="1" baseline="-25000">
                <a:solidFill>
                  <a:srgbClr val="FF0000"/>
                </a:solidFill>
              </a:rPr>
              <a:t>4</a:t>
            </a:r>
            <a:r>
              <a:rPr lang="en-US" sz="2400" b="1"/>
              <a:t>   F</a:t>
            </a:r>
            <a:r>
              <a:rPr lang="en-US" sz="2400" b="1" baseline="-25000"/>
              <a:t>3</a:t>
            </a:r>
            <a:r>
              <a:rPr lang="en-US" sz="2400" b="1"/>
              <a:t>F</a:t>
            </a:r>
            <a:r>
              <a:rPr lang="en-US" sz="2400" b="1" baseline="-25000"/>
              <a:t>2</a:t>
            </a:r>
            <a:r>
              <a:rPr lang="en-US" sz="2400" b="1"/>
              <a:t>F</a:t>
            </a:r>
            <a:r>
              <a:rPr lang="en-US" sz="2400" b="1" baseline="-25000"/>
              <a:t>1</a:t>
            </a:r>
            <a:r>
              <a:rPr lang="en-US" sz="2400" b="1"/>
              <a:t>F</a:t>
            </a:r>
            <a:r>
              <a:rPr lang="en-US" sz="2400" b="1" baseline="-25000"/>
              <a:t>0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1371600" y="5668963"/>
            <a:ext cx="6553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Note: C</a:t>
            </a:r>
            <a:r>
              <a:rPr lang="en-US" baseline="-25000"/>
              <a:t>4</a:t>
            </a:r>
            <a:r>
              <a:rPr lang="en-US"/>
              <a:t> and D</a:t>
            </a:r>
            <a:r>
              <a:rPr lang="en-US" baseline="-25000"/>
              <a:t>4</a:t>
            </a:r>
            <a:r>
              <a:rPr lang="en-US"/>
              <a:t> is generated in position 4. They must be added to generate the most significant bits of the result</a:t>
            </a:r>
          </a:p>
        </p:txBody>
      </p:sp>
      <p:cxnSp>
        <p:nvCxnSpPr>
          <p:cNvPr id="86022" name="Straight Arrow Connector 7"/>
          <p:cNvCxnSpPr>
            <a:cxnSpLocks noChangeShapeType="1"/>
          </p:cNvCxnSpPr>
          <p:nvPr/>
        </p:nvCxnSpPr>
        <p:spPr bwMode="auto">
          <a:xfrm flipV="1">
            <a:off x="2619375" y="3962400"/>
            <a:ext cx="1733550" cy="14763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Adding three 4-bit numbers</a:t>
            </a:r>
            <a:endParaRPr lang="en-US" smtClean="0"/>
          </a:p>
        </p:txBody>
      </p:sp>
      <p:sp>
        <p:nvSpPr>
          <p:cNvPr id="87043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Times New Roman" pitchFamily="18" charset="0"/>
              <a:buNone/>
            </a:pPr>
            <a:endParaRPr lang="en-US" smtClean="0"/>
          </a:p>
        </p:txBody>
      </p:sp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857375"/>
            <a:ext cx="41148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TextBox 5"/>
          <p:cNvSpPr txBox="1">
            <a:spLocks noChangeArrowheads="1"/>
          </p:cNvSpPr>
          <p:nvPr/>
        </p:nvSpPr>
        <p:spPr bwMode="auto">
          <a:xfrm>
            <a:off x="2771775" y="55245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</a:t>
            </a:r>
          </a:p>
        </p:txBody>
      </p:sp>
      <p:sp>
        <p:nvSpPr>
          <p:cNvPr id="87046" name="TextBox 6"/>
          <p:cNvSpPr txBox="1">
            <a:spLocks noChangeArrowheads="1"/>
          </p:cNvSpPr>
          <p:nvPr/>
        </p:nvSpPr>
        <p:spPr bwMode="auto">
          <a:xfrm>
            <a:off x="2124075" y="5524500"/>
            <a:ext cx="338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67625" y="4991100"/>
            <a:ext cx="719138" cy="1477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  64</a:t>
            </a:r>
          </a:p>
          <a:p>
            <a:pPr>
              <a:defRPr/>
            </a:pPr>
            <a:r>
              <a:rPr lang="en-US" dirty="0"/>
              <a:t>  59 +</a:t>
            </a:r>
          </a:p>
          <a:p>
            <a:pPr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n-US" dirty="0"/>
              <a:t>23</a:t>
            </a:r>
          </a:p>
          <a:p>
            <a:pPr>
              <a:defRPr/>
            </a:pPr>
            <a:r>
              <a:rPr lang="en-US" dirty="0"/>
              <a:t>  89 +</a:t>
            </a:r>
          </a:p>
          <a:p>
            <a:pPr>
              <a:defRPr/>
            </a:pPr>
            <a:r>
              <a:rPr lang="en-US" dirty="0"/>
              <a:t>212</a:t>
            </a:r>
          </a:p>
        </p:txBody>
      </p:sp>
      <p:cxnSp>
        <p:nvCxnSpPr>
          <p:cNvPr id="87048" name="Straight Connector 9"/>
          <p:cNvCxnSpPr>
            <a:cxnSpLocks noChangeShapeType="1"/>
          </p:cNvCxnSpPr>
          <p:nvPr/>
        </p:nvCxnSpPr>
        <p:spPr bwMode="auto">
          <a:xfrm>
            <a:off x="7562850" y="5581650"/>
            <a:ext cx="85725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7049" name="Straight Connector 10"/>
          <p:cNvCxnSpPr>
            <a:cxnSpLocks noChangeShapeType="1"/>
          </p:cNvCxnSpPr>
          <p:nvPr/>
        </p:nvCxnSpPr>
        <p:spPr bwMode="auto">
          <a:xfrm>
            <a:off x="7591425" y="6115050"/>
            <a:ext cx="85725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7050" name="Straight Arrow Connector 12"/>
          <p:cNvCxnSpPr>
            <a:cxnSpLocks noChangeShapeType="1"/>
          </p:cNvCxnSpPr>
          <p:nvPr/>
        </p:nvCxnSpPr>
        <p:spPr bwMode="auto">
          <a:xfrm rot="10800000">
            <a:off x="7791450" y="5876925"/>
            <a:ext cx="161925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7051" name="TextBox 13"/>
          <p:cNvSpPr txBox="1">
            <a:spLocks noChangeArrowheads="1"/>
          </p:cNvSpPr>
          <p:nvPr/>
        </p:nvSpPr>
        <p:spPr bwMode="auto">
          <a:xfrm>
            <a:off x="7581900" y="569595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7052" name="Rectangle 14"/>
          <p:cNvSpPr>
            <a:spLocks noChangeArrowheads="1"/>
          </p:cNvSpPr>
          <p:nvPr/>
        </p:nvSpPr>
        <p:spPr bwMode="auto">
          <a:xfrm>
            <a:off x="7858125" y="5019675"/>
            <a:ext cx="295275" cy="800100"/>
          </a:xfrm>
          <a:prstGeom prst="rect">
            <a:avLst/>
          </a:prstGeom>
          <a:solidFill>
            <a:srgbClr val="FFFF00">
              <a:alpha val="36862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53" name="Rectangle 15"/>
          <p:cNvSpPr>
            <a:spLocks noChangeArrowheads="1"/>
          </p:cNvSpPr>
          <p:nvPr/>
        </p:nvSpPr>
        <p:spPr bwMode="auto">
          <a:xfrm>
            <a:off x="7867650" y="5657850"/>
            <a:ext cx="295275" cy="800100"/>
          </a:xfrm>
          <a:prstGeom prst="rect">
            <a:avLst/>
          </a:prstGeom>
          <a:solidFill>
            <a:srgbClr val="FFC000">
              <a:alpha val="36862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 bwMode="auto">
          <a:xfrm>
            <a:off x="7581900" y="5638800"/>
            <a:ext cx="295275" cy="800100"/>
          </a:xfrm>
          <a:prstGeom prst="rect">
            <a:avLst/>
          </a:prstGeom>
          <a:solidFill>
            <a:schemeClr val="accent5">
              <a:lumMod val="75000"/>
              <a:alpha val="3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0983D402-2436-4F18-8309-9AE45C016F73}" type="slidenum">
              <a:rPr lang="en-US" smtClean="0"/>
              <a:pPr/>
              <a:t>74</a:t>
            </a:fld>
            <a:endParaRPr lang="en-US" smtClean="0"/>
          </a:p>
        </p:txBody>
      </p:sp>
      <p:pic>
        <p:nvPicPr>
          <p:cNvPr id="880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94200" y="1333500"/>
            <a:ext cx="4194175" cy="5027613"/>
          </a:xfrm>
          <a:noFill/>
        </p:spPr>
      </p:pic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515350" cy="1020763"/>
          </a:xfrm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Example 2: Adding two 16-bit numbers using 4-bit adders 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295275" y="2125663"/>
            <a:ext cx="4133850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6600CC"/>
                </a:solidFill>
                <a:latin typeface="Arial" pitchFamily="34" charset="0"/>
              </a:rPr>
              <a:t>Solution:</a:t>
            </a:r>
          </a:p>
          <a:p>
            <a:pPr>
              <a:spcBef>
                <a:spcPct val="50000"/>
              </a:spcBef>
            </a:pPr>
            <a:r>
              <a:rPr lang="en-US">
                <a:solidFill>
                  <a:srgbClr val="6600CC"/>
                </a:solidFill>
                <a:latin typeface="Arial" pitchFamily="34" charset="0"/>
              </a:rPr>
              <a:t>Four 4-bit adder blocks are connected in cascade, with carries rippling in between</a:t>
            </a: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Example 3: </a:t>
            </a:r>
            <a:b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Design a 4-to-16 Decoder </a:t>
            </a:r>
            <a:b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Using 2-to-4 Decoders with Enable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4114800" cy="4035425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r>
              <a:rPr lang="en-US" sz="2000" smtClean="0"/>
              <a:t>Problem: Design a 4x16 Decoder using 2x4 Decoders</a:t>
            </a:r>
          </a:p>
          <a:p>
            <a:pPr>
              <a:buFont typeface="Times New Roman" pitchFamily="18" charset="0"/>
              <a:buNone/>
            </a:pPr>
            <a:endParaRPr lang="en-US" sz="2000" smtClean="0"/>
          </a:p>
          <a:p>
            <a:pPr>
              <a:buFont typeface="Times New Roman" pitchFamily="18" charset="0"/>
              <a:buNone/>
            </a:pPr>
            <a:r>
              <a:rPr lang="en-US" sz="2000" smtClean="0"/>
              <a:t>Solution: </a:t>
            </a:r>
          </a:p>
          <a:p>
            <a:pPr>
              <a:buFont typeface="Arial" pitchFamily="34" charset="0"/>
              <a:buChar char="•"/>
            </a:pPr>
            <a:r>
              <a:rPr lang="en-US" sz="2000" smtClean="0"/>
              <a:t>Each group combination holds a unique value for A</a:t>
            </a:r>
            <a:r>
              <a:rPr lang="en-US" sz="2000" baseline="-25000" smtClean="0"/>
              <a:t>3</a:t>
            </a:r>
            <a:r>
              <a:rPr lang="en-US" sz="2000" smtClean="0"/>
              <a:t>A</a:t>
            </a:r>
            <a:r>
              <a:rPr lang="en-US" sz="2000" baseline="-25000" smtClean="0"/>
              <a:t>2</a:t>
            </a:r>
          </a:p>
          <a:p>
            <a:pPr>
              <a:buFont typeface="Times New Roman" pitchFamily="18" charset="0"/>
              <a:buNone/>
            </a:pPr>
            <a:r>
              <a:rPr lang="en-US" sz="2000" smtClean="0"/>
              <a:t>-	One Decoder can be therefore used with inputs: A</a:t>
            </a:r>
            <a:r>
              <a:rPr lang="en-US" sz="2000" baseline="-25000" smtClean="0"/>
              <a:t>3</a:t>
            </a:r>
            <a:r>
              <a:rPr lang="en-US" sz="2000" smtClean="0"/>
              <a:t>A</a:t>
            </a:r>
            <a:r>
              <a:rPr lang="en-US" sz="2000" baseline="-25000" smtClean="0"/>
              <a:t>2</a:t>
            </a:r>
          </a:p>
          <a:p>
            <a:pPr>
              <a:buFont typeface="Times New Roman" pitchFamily="18" charset="0"/>
              <a:buNone/>
            </a:pPr>
            <a:r>
              <a:rPr lang="en-US" sz="2000" smtClean="0"/>
              <a:t>- 	Four more decoders are needed for representing each individual color combination</a:t>
            </a:r>
          </a:p>
        </p:txBody>
      </p:sp>
      <p:graphicFrame>
        <p:nvGraphicFramePr>
          <p:cNvPr id="11" name="Group 120"/>
          <p:cNvGraphicFramePr>
            <a:graphicFrameLocks noGrp="1"/>
          </p:cNvGraphicFramePr>
          <p:nvPr/>
        </p:nvGraphicFramePr>
        <p:xfrm>
          <a:off x="5946775" y="1752600"/>
          <a:ext cx="2587625" cy="4637088"/>
        </p:xfrm>
        <a:graphic>
          <a:graphicData uri="http://schemas.openxmlformats.org/drawingml/2006/table">
            <a:tbl>
              <a:tblPr/>
              <a:tblGrid>
                <a:gridCol w="459634"/>
                <a:gridCol w="459633"/>
                <a:gridCol w="458043"/>
                <a:gridCol w="459634"/>
                <a:gridCol w="750681"/>
              </a:tblGrid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Active Output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8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11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12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13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14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0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SzTx/>
                        <a:buFont typeface="Monotype Sorts" pitchFamily="2" charset="2"/>
                        <a:buNone/>
                        <a:tabLst/>
                      </a:pPr>
                      <a:r>
                        <a:rPr kumimoji="1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</a:t>
                      </a:r>
                      <a:r>
                        <a:rPr kumimoji="1" lang="en-US" sz="11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9180" name="Text Box 249"/>
          <p:cNvSpPr txBox="1">
            <a:spLocks noChangeArrowheads="1"/>
          </p:cNvSpPr>
          <p:nvPr/>
        </p:nvSpPr>
        <p:spPr bwMode="auto">
          <a:xfrm>
            <a:off x="5054600" y="2305050"/>
            <a:ext cx="801688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sz="1100">
                <a:latin typeface="Tahoma" pitchFamily="34" charset="0"/>
              </a:rPr>
              <a:t>A</a:t>
            </a:r>
            <a:r>
              <a:rPr lang="en-US" sz="1100" baseline="-25000">
                <a:latin typeface="Tahoma" pitchFamily="34" charset="0"/>
              </a:rPr>
              <a:t>3</a:t>
            </a:r>
            <a:r>
              <a:rPr lang="en-US" sz="1100">
                <a:latin typeface="Tahoma" pitchFamily="34" charset="0"/>
              </a:rPr>
              <a:t>A</a:t>
            </a:r>
            <a:r>
              <a:rPr lang="en-US" sz="1100" baseline="-25000">
                <a:latin typeface="Tahoma" pitchFamily="34" charset="0"/>
              </a:rPr>
              <a:t>2</a:t>
            </a:r>
            <a:r>
              <a:rPr lang="en-US" sz="1100">
                <a:latin typeface="Tahoma" pitchFamily="34" charset="0"/>
              </a:rPr>
              <a:t> = 00</a:t>
            </a:r>
          </a:p>
        </p:txBody>
      </p:sp>
      <p:sp>
        <p:nvSpPr>
          <p:cNvPr id="89181" name="Text Box 250"/>
          <p:cNvSpPr txBox="1">
            <a:spLocks noChangeArrowheads="1"/>
          </p:cNvSpPr>
          <p:nvPr/>
        </p:nvSpPr>
        <p:spPr bwMode="auto">
          <a:xfrm>
            <a:off x="5059363" y="3392488"/>
            <a:ext cx="80168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sz="1100">
                <a:latin typeface="Tahoma" pitchFamily="34" charset="0"/>
              </a:rPr>
              <a:t>A</a:t>
            </a:r>
            <a:r>
              <a:rPr lang="en-US" sz="1100" baseline="-25000">
                <a:latin typeface="Tahoma" pitchFamily="34" charset="0"/>
              </a:rPr>
              <a:t>3</a:t>
            </a:r>
            <a:r>
              <a:rPr lang="en-US" sz="1100">
                <a:latin typeface="Tahoma" pitchFamily="34" charset="0"/>
              </a:rPr>
              <a:t>A</a:t>
            </a:r>
            <a:r>
              <a:rPr lang="en-US" sz="1100" baseline="-25000">
                <a:latin typeface="Tahoma" pitchFamily="34" charset="0"/>
              </a:rPr>
              <a:t>2</a:t>
            </a:r>
            <a:r>
              <a:rPr lang="en-US" sz="1100">
                <a:latin typeface="Tahoma" pitchFamily="34" charset="0"/>
              </a:rPr>
              <a:t> = 01</a:t>
            </a:r>
          </a:p>
        </p:txBody>
      </p:sp>
      <p:sp>
        <p:nvSpPr>
          <p:cNvPr id="89182" name="Text Box 251"/>
          <p:cNvSpPr txBox="1">
            <a:spLocks noChangeArrowheads="1"/>
          </p:cNvSpPr>
          <p:nvPr/>
        </p:nvSpPr>
        <p:spPr bwMode="auto">
          <a:xfrm>
            <a:off x="5059363" y="4459288"/>
            <a:ext cx="80168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sz="1100">
                <a:latin typeface="Tahoma" pitchFamily="34" charset="0"/>
              </a:rPr>
              <a:t>A</a:t>
            </a:r>
            <a:r>
              <a:rPr lang="en-US" sz="1100" baseline="-25000">
                <a:latin typeface="Tahoma" pitchFamily="34" charset="0"/>
              </a:rPr>
              <a:t>3</a:t>
            </a:r>
            <a:r>
              <a:rPr lang="en-US" sz="1100">
                <a:latin typeface="Tahoma" pitchFamily="34" charset="0"/>
              </a:rPr>
              <a:t>A</a:t>
            </a:r>
            <a:r>
              <a:rPr lang="en-US" sz="1100" baseline="-25000">
                <a:latin typeface="Tahoma" pitchFamily="34" charset="0"/>
              </a:rPr>
              <a:t>2</a:t>
            </a:r>
            <a:r>
              <a:rPr lang="en-US" sz="1100">
                <a:latin typeface="Tahoma" pitchFamily="34" charset="0"/>
              </a:rPr>
              <a:t> = 10</a:t>
            </a:r>
          </a:p>
        </p:txBody>
      </p:sp>
      <p:sp>
        <p:nvSpPr>
          <p:cNvPr id="89183" name="Text Box 252"/>
          <p:cNvSpPr txBox="1">
            <a:spLocks noChangeArrowheads="1"/>
          </p:cNvSpPr>
          <p:nvPr/>
        </p:nvSpPr>
        <p:spPr bwMode="auto">
          <a:xfrm>
            <a:off x="5059363" y="5495925"/>
            <a:ext cx="80168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sz="1100">
                <a:latin typeface="Tahoma" pitchFamily="34" charset="0"/>
              </a:rPr>
              <a:t>A</a:t>
            </a:r>
            <a:r>
              <a:rPr lang="en-US" sz="1100" baseline="-25000">
                <a:latin typeface="Tahoma" pitchFamily="34" charset="0"/>
              </a:rPr>
              <a:t>3</a:t>
            </a:r>
            <a:r>
              <a:rPr lang="en-US" sz="1100">
                <a:latin typeface="Tahoma" pitchFamily="34" charset="0"/>
              </a:rPr>
              <a:t>A</a:t>
            </a:r>
            <a:r>
              <a:rPr lang="en-US" sz="1100" baseline="-25000">
                <a:latin typeface="Tahoma" pitchFamily="34" charset="0"/>
              </a:rPr>
              <a:t>2</a:t>
            </a:r>
            <a:r>
              <a:rPr lang="en-US" sz="1100">
                <a:latin typeface="Tahoma" pitchFamily="34" charset="0"/>
              </a:rPr>
              <a:t> = 11</a:t>
            </a:r>
          </a:p>
        </p:txBody>
      </p:sp>
      <p:sp>
        <p:nvSpPr>
          <p:cNvPr id="89184" name="Rectangle 245"/>
          <p:cNvSpPr>
            <a:spLocks noChangeArrowheads="1"/>
          </p:cNvSpPr>
          <p:nvPr/>
        </p:nvSpPr>
        <p:spPr bwMode="auto">
          <a:xfrm>
            <a:off x="6072188" y="2173288"/>
            <a:ext cx="2309812" cy="1112837"/>
          </a:xfrm>
          <a:prstGeom prst="rect">
            <a:avLst/>
          </a:prstGeom>
          <a:solidFill>
            <a:srgbClr val="FF0000">
              <a:alpha val="30196"/>
            </a:srgbClr>
          </a:solidFill>
          <a:ln w="28575">
            <a:noFill/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/>
          </a:p>
        </p:txBody>
      </p:sp>
      <p:sp>
        <p:nvSpPr>
          <p:cNvPr id="89185" name="Rectangle 245"/>
          <p:cNvSpPr>
            <a:spLocks noChangeArrowheads="1"/>
          </p:cNvSpPr>
          <p:nvPr/>
        </p:nvSpPr>
        <p:spPr bwMode="auto">
          <a:xfrm>
            <a:off x="6072188" y="4286250"/>
            <a:ext cx="2309812" cy="1047750"/>
          </a:xfrm>
          <a:prstGeom prst="rect">
            <a:avLst/>
          </a:prstGeom>
          <a:solidFill>
            <a:srgbClr val="FF0000">
              <a:alpha val="30196"/>
            </a:srgbClr>
          </a:solidFill>
          <a:ln w="28575">
            <a:noFill/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/>
          </a:p>
        </p:txBody>
      </p:sp>
      <p:sp>
        <p:nvSpPr>
          <p:cNvPr id="89186" name="TextBox 11"/>
          <p:cNvSpPr txBox="1">
            <a:spLocks noChangeArrowheads="1"/>
          </p:cNvSpPr>
          <p:nvPr/>
        </p:nvSpPr>
        <p:spPr bwMode="auto">
          <a:xfrm>
            <a:off x="6600825" y="1247775"/>
            <a:ext cx="16240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Common to all 4 </a:t>
            </a:r>
          </a:p>
          <a:p>
            <a:r>
              <a:rPr lang="en-US" sz="1600"/>
              <a:t>3-to-4 decoders </a:t>
            </a:r>
          </a:p>
        </p:txBody>
      </p:sp>
      <p:sp>
        <p:nvSpPr>
          <p:cNvPr id="89187" name="Rectangle 12"/>
          <p:cNvSpPr>
            <a:spLocks noChangeArrowheads="1"/>
          </p:cNvSpPr>
          <p:nvPr/>
        </p:nvSpPr>
        <p:spPr bwMode="auto">
          <a:xfrm>
            <a:off x="6800850" y="1771650"/>
            <a:ext cx="904875" cy="314325"/>
          </a:xfrm>
          <a:prstGeom prst="rect">
            <a:avLst/>
          </a:prstGeom>
          <a:solidFill>
            <a:srgbClr val="FFFF00">
              <a:alpha val="36862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5133975" y="1771650"/>
            <a:ext cx="1619250" cy="314325"/>
          </a:xfrm>
          <a:prstGeom prst="rect">
            <a:avLst/>
          </a:prstGeom>
          <a:solidFill>
            <a:schemeClr val="accent5">
              <a:lumMod val="75000"/>
              <a:alpha val="3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9189" name="TextBox 14"/>
          <p:cNvSpPr txBox="1">
            <a:spLocks noChangeArrowheads="1"/>
          </p:cNvSpPr>
          <p:nvPr/>
        </p:nvSpPr>
        <p:spPr bwMode="auto">
          <a:xfrm>
            <a:off x="5153025" y="1238250"/>
            <a:ext cx="1520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Select 1 of the 4</a:t>
            </a:r>
          </a:p>
          <a:p>
            <a:r>
              <a:rPr lang="en-US" sz="1600"/>
              <a:t>2-to-4 decoders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4" name="Group 93"/>
          <p:cNvGrpSpPr>
            <a:grpSpLocks/>
          </p:cNvGrpSpPr>
          <p:nvPr/>
        </p:nvGrpSpPr>
        <p:grpSpPr bwMode="auto">
          <a:xfrm>
            <a:off x="3816350" y="1898650"/>
            <a:ext cx="2813050" cy="830263"/>
            <a:chOff x="3429000" y="1822148"/>
            <a:chExt cx="2812470" cy="830997"/>
          </a:xfrm>
        </p:grpSpPr>
        <p:sp>
          <p:nvSpPr>
            <p:cNvPr id="90166" name="Rectangle 4"/>
            <p:cNvSpPr>
              <a:spLocks noChangeArrowheads="1"/>
            </p:cNvSpPr>
            <p:nvPr/>
          </p:nvSpPr>
          <p:spPr bwMode="auto">
            <a:xfrm>
              <a:off x="4343400" y="1863435"/>
              <a:ext cx="914400" cy="76200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167" name="Line 10"/>
            <p:cNvSpPr>
              <a:spLocks noChangeShapeType="1"/>
            </p:cNvSpPr>
            <p:nvPr/>
          </p:nvSpPr>
          <p:spPr bwMode="auto">
            <a:xfrm>
              <a:off x="5257800" y="19673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68" name="Line 11"/>
            <p:cNvSpPr>
              <a:spLocks noChangeShapeType="1"/>
            </p:cNvSpPr>
            <p:nvPr/>
          </p:nvSpPr>
          <p:spPr bwMode="auto">
            <a:xfrm>
              <a:off x="5257800" y="21197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69" name="Line 12"/>
            <p:cNvSpPr>
              <a:spLocks noChangeShapeType="1"/>
            </p:cNvSpPr>
            <p:nvPr/>
          </p:nvSpPr>
          <p:spPr bwMode="auto">
            <a:xfrm>
              <a:off x="5257800" y="22721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70" name="Line 13"/>
            <p:cNvSpPr>
              <a:spLocks noChangeShapeType="1"/>
            </p:cNvSpPr>
            <p:nvPr/>
          </p:nvSpPr>
          <p:spPr bwMode="auto">
            <a:xfrm>
              <a:off x="5257800" y="24245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71" name="Text Box 38"/>
            <p:cNvSpPr txBox="1">
              <a:spLocks noChangeArrowheads="1"/>
            </p:cNvSpPr>
            <p:nvPr/>
          </p:nvSpPr>
          <p:spPr bwMode="auto">
            <a:xfrm>
              <a:off x="4267200" y="2026083"/>
              <a:ext cx="10668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2x4</a:t>
              </a:r>
              <a:br>
                <a:rPr lang="en-US" sz="1400"/>
              </a:br>
              <a:r>
                <a:rPr lang="en-US" sz="1400"/>
                <a:t>Decoder</a:t>
              </a:r>
            </a:p>
          </p:txBody>
        </p:sp>
        <p:sp>
          <p:nvSpPr>
            <p:cNvPr id="90172" name="Text Box 40"/>
            <p:cNvSpPr txBox="1">
              <a:spLocks noChangeArrowheads="1"/>
            </p:cNvSpPr>
            <p:nvPr/>
          </p:nvSpPr>
          <p:spPr bwMode="auto">
            <a:xfrm>
              <a:off x="5708070" y="1822148"/>
              <a:ext cx="533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/>
                <a:t>D</a:t>
              </a:r>
              <a:r>
                <a:rPr lang="en-US" sz="1200" baseline="-25000"/>
                <a:t>0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1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2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3</a:t>
              </a:r>
            </a:p>
          </p:txBody>
        </p:sp>
        <p:sp>
          <p:nvSpPr>
            <p:cNvPr id="90173" name="Line 89"/>
            <p:cNvSpPr>
              <a:spLocks noChangeShapeType="1"/>
            </p:cNvSpPr>
            <p:nvPr/>
          </p:nvSpPr>
          <p:spPr bwMode="auto">
            <a:xfrm>
              <a:off x="3886200" y="210589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74" name="Line 90"/>
            <p:cNvSpPr>
              <a:spLocks noChangeShapeType="1"/>
            </p:cNvSpPr>
            <p:nvPr/>
          </p:nvSpPr>
          <p:spPr bwMode="auto">
            <a:xfrm>
              <a:off x="3886200" y="233449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75" name="Text Box 92"/>
            <p:cNvSpPr txBox="1">
              <a:spLocks noChangeArrowheads="1"/>
            </p:cNvSpPr>
            <p:nvPr/>
          </p:nvSpPr>
          <p:spPr bwMode="auto">
            <a:xfrm>
              <a:off x="3429000" y="1953490"/>
              <a:ext cx="5334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A</a:t>
              </a:r>
              <a:r>
                <a:rPr lang="en-US" sz="1400" baseline="-25000"/>
                <a:t>0</a:t>
              </a:r>
              <a:br>
                <a:rPr lang="en-US" sz="1400" baseline="-25000"/>
              </a:br>
              <a:r>
                <a:rPr lang="en-US" sz="1400"/>
                <a:t>A</a:t>
              </a:r>
              <a:r>
                <a:rPr lang="en-US" sz="1400" baseline="-25000"/>
                <a:t>1</a:t>
              </a:r>
            </a:p>
          </p:txBody>
        </p:sp>
      </p:grpSp>
      <p:sp>
        <p:nvSpPr>
          <p:cNvPr id="90115" name="Title 6"/>
          <p:cNvSpPr>
            <a:spLocks noGrp="1"/>
          </p:cNvSpPr>
          <p:nvPr>
            <p:ph type="title"/>
          </p:nvPr>
        </p:nvSpPr>
        <p:spPr>
          <a:xfrm>
            <a:off x="601663" y="361950"/>
            <a:ext cx="7772400" cy="733425"/>
          </a:xfrm>
        </p:spPr>
        <p:txBody>
          <a:bodyPr/>
          <a:lstStyle/>
          <a:p>
            <a:r>
              <a:rPr lang="en-US" sz="2400" smtClean="0"/>
              <a:t>4-to-16 Decoder</a:t>
            </a:r>
          </a:p>
        </p:txBody>
      </p:sp>
      <p:grpSp>
        <p:nvGrpSpPr>
          <p:cNvPr id="90116" name="Group 94"/>
          <p:cNvGrpSpPr>
            <a:grpSpLocks/>
          </p:cNvGrpSpPr>
          <p:nvPr/>
        </p:nvGrpSpPr>
        <p:grpSpPr bwMode="auto">
          <a:xfrm>
            <a:off x="3816350" y="2995613"/>
            <a:ext cx="2813050" cy="830262"/>
            <a:chOff x="3429000" y="1822148"/>
            <a:chExt cx="2812470" cy="830997"/>
          </a:xfrm>
        </p:grpSpPr>
        <p:sp>
          <p:nvSpPr>
            <p:cNvPr id="90156" name="Rectangle 4"/>
            <p:cNvSpPr>
              <a:spLocks noChangeArrowheads="1"/>
            </p:cNvSpPr>
            <p:nvPr/>
          </p:nvSpPr>
          <p:spPr bwMode="auto">
            <a:xfrm>
              <a:off x="4343400" y="1863435"/>
              <a:ext cx="914400" cy="76200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157" name="Line 10"/>
            <p:cNvSpPr>
              <a:spLocks noChangeShapeType="1"/>
            </p:cNvSpPr>
            <p:nvPr/>
          </p:nvSpPr>
          <p:spPr bwMode="auto">
            <a:xfrm>
              <a:off x="5257800" y="19673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58" name="Line 11"/>
            <p:cNvSpPr>
              <a:spLocks noChangeShapeType="1"/>
            </p:cNvSpPr>
            <p:nvPr/>
          </p:nvSpPr>
          <p:spPr bwMode="auto">
            <a:xfrm>
              <a:off x="5257800" y="21197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59" name="Line 12"/>
            <p:cNvSpPr>
              <a:spLocks noChangeShapeType="1"/>
            </p:cNvSpPr>
            <p:nvPr/>
          </p:nvSpPr>
          <p:spPr bwMode="auto">
            <a:xfrm>
              <a:off x="5257800" y="22721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60" name="Line 13"/>
            <p:cNvSpPr>
              <a:spLocks noChangeShapeType="1"/>
            </p:cNvSpPr>
            <p:nvPr/>
          </p:nvSpPr>
          <p:spPr bwMode="auto">
            <a:xfrm>
              <a:off x="5257800" y="24245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61" name="Text Box 38"/>
            <p:cNvSpPr txBox="1">
              <a:spLocks noChangeArrowheads="1"/>
            </p:cNvSpPr>
            <p:nvPr/>
          </p:nvSpPr>
          <p:spPr bwMode="auto">
            <a:xfrm>
              <a:off x="4267200" y="2026083"/>
              <a:ext cx="10668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2x4</a:t>
              </a:r>
              <a:br>
                <a:rPr lang="en-US" sz="1400"/>
              </a:br>
              <a:r>
                <a:rPr lang="en-US" sz="1400"/>
                <a:t>Decoder</a:t>
              </a:r>
            </a:p>
          </p:txBody>
        </p:sp>
        <p:sp>
          <p:nvSpPr>
            <p:cNvPr id="90162" name="Text Box 40"/>
            <p:cNvSpPr txBox="1">
              <a:spLocks noChangeArrowheads="1"/>
            </p:cNvSpPr>
            <p:nvPr/>
          </p:nvSpPr>
          <p:spPr bwMode="auto">
            <a:xfrm>
              <a:off x="5708070" y="1822148"/>
              <a:ext cx="533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/>
                <a:t>D</a:t>
              </a:r>
              <a:r>
                <a:rPr lang="en-US" sz="1200" baseline="-25000"/>
                <a:t>4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5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6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7</a:t>
              </a:r>
            </a:p>
          </p:txBody>
        </p:sp>
        <p:sp>
          <p:nvSpPr>
            <p:cNvPr id="90163" name="Line 89"/>
            <p:cNvSpPr>
              <a:spLocks noChangeShapeType="1"/>
            </p:cNvSpPr>
            <p:nvPr/>
          </p:nvSpPr>
          <p:spPr bwMode="auto">
            <a:xfrm>
              <a:off x="3886200" y="210589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64" name="Line 90"/>
            <p:cNvSpPr>
              <a:spLocks noChangeShapeType="1"/>
            </p:cNvSpPr>
            <p:nvPr/>
          </p:nvSpPr>
          <p:spPr bwMode="auto">
            <a:xfrm>
              <a:off x="3886200" y="233449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65" name="Text Box 92"/>
            <p:cNvSpPr txBox="1">
              <a:spLocks noChangeArrowheads="1"/>
            </p:cNvSpPr>
            <p:nvPr/>
          </p:nvSpPr>
          <p:spPr bwMode="auto">
            <a:xfrm>
              <a:off x="3429000" y="1953490"/>
              <a:ext cx="5334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A</a:t>
              </a:r>
              <a:r>
                <a:rPr lang="en-US" sz="1400" baseline="-25000"/>
                <a:t>0</a:t>
              </a:r>
              <a:br>
                <a:rPr lang="en-US" sz="1400" baseline="-25000"/>
              </a:br>
              <a:r>
                <a:rPr lang="en-US" sz="1400"/>
                <a:t>A</a:t>
              </a:r>
              <a:r>
                <a:rPr lang="en-US" sz="1400" baseline="-25000"/>
                <a:t>1</a:t>
              </a:r>
            </a:p>
          </p:txBody>
        </p:sp>
      </p:grpSp>
      <p:grpSp>
        <p:nvGrpSpPr>
          <p:cNvPr id="90117" name="Group 105"/>
          <p:cNvGrpSpPr>
            <a:grpSpLocks/>
          </p:cNvGrpSpPr>
          <p:nvPr/>
        </p:nvGrpSpPr>
        <p:grpSpPr bwMode="auto">
          <a:xfrm>
            <a:off x="3816350" y="4092575"/>
            <a:ext cx="2813050" cy="830263"/>
            <a:chOff x="3429000" y="1822148"/>
            <a:chExt cx="2812470" cy="830997"/>
          </a:xfrm>
        </p:grpSpPr>
        <p:sp>
          <p:nvSpPr>
            <p:cNvPr id="90146" name="Rectangle 4"/>
            <p:cNvSpPr>
              <a:spLocks noChangeArrowheads="1"/>
            </p:cNvSpPr>
            <p:nvPr/>
          </p:nvSpPr>
          <p:spPr bwMode="auto">
            <a:xfrm>
              <a:off x="4343400" y="1863435"/>
              <a:ext cx="914400" cy="76200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147" name="Line 10"/>
            <p:cNvSpPr>
              <a:spLocks noChangeShapeType="1"/>
            </p:cNvSpPr>
            <p:nvPr/>
          </p:nvSpPr>
          <p:spPr bwMode="auto">
            <a:xfrm>
              <a:off x="5257800" y="19673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48" name="Line 11"/>
            <p:cNvSpPr>
              <a:spLocks noChangeShapeType="1"/>
            </p:cNvSpPr>
            <p:nvPr/>
          </p:nvSpPr>
          <p:spPr bwMode="auto">
            <a:xfrm>
              <a:off x="5257800" y="21197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49" name="Line 12"/>
            <p:cNvSpPr>
              <a:spLocks noChangeShapeType="1"/>
            </p:cNvSpPr>
            <p:nvPr/>
          </p:nvSpPr>
          <p:spPr bwMode="auto">
            <a:xfrm>
              <a:off x="5257800" y="22721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50" name="Line 13"/>
            <p:cNvSpPr>
              <a:spLocks noChangeShapeType="1"/>
            </p:cNvSpPr>
            <p:nvPr/>
          </p:nvSpPr>
          <p:spPr bwMode="auto">
            <a:xfrm>
              <a:off x="5257800" y="24245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51" name="Text Box 38"/>
            <p:cNvSpPr txBox="1">
              <a:spLocks noChangeArrowheads="1"/>
            </p:cNvSpPr>
            <p:nvPr/>
          </p:nvSpPr>
          <p:spPr bwMode="auto">
            <a:xfrm>
              <a:off x="4267200" y="2026083"/>
              <a:ext cx="10668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2x4</a:t>
              </a:r>
              <a:br>
                <a:rPr lang="en-US" sz="1400"/>
              </a:br>
              <a:r>
                <a:rPr lang="en-US" sz="1400"/>
                <a:t>Decoder</a:t>
              </a:r>
            </a:p>
          </p:txBody>
        </p:sp>
        <p:sp>
          <p:nvSpPr>
            <p:cNvPr id="90152" name="Text Box 40"/>
            <p:cNvSpPr txBox="1">
              <a:spLocks noChangeArrowheads="1"/>
            </p:cNvSpPr>
            <p:nvPr/>
          </p:nvSpPr>
          <p:spPr bwMode="auto">
            <a:xfrm>
              <a:off x="5708070" y="1822148"/>
              <a:ext cx="533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/>
                <a:t>D</a:t>
              </a:r>
              <a:r>
                <a:rPr lang="en-US" sz="1200" baseline="-25000"/>
                <a:t>8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9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10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11</a:t>
              </a:r>
            </a:p>
          </p:txBody>
        </p:sp>
        <p:sp>
          <p:nvSpPr>
            <p:cNvPr id="90153" name="Line 89"/>
            <p:cNvSpPr>
              <a:spLocks noChangeShapeType="1"/>
            </p:cNvSpPr>
            <p:nvPr/>
          </p:nvSpPr>
          <p:spPr bwMode="auto">
            <a:xfrm>
              <a:off x="3886200" y="210589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54" name="Line 90"/>
            <p:cNvSpPr>
              <a:spLocks noChangeShapeType="1"/>
            </p:cNvSpPr>
            <p:nvPr/>
          </p:nvSpPr>
          <p:spPr bwMode="auto">
            <a:xfrm>
              <a:off x="3886200" y="233449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55" name="Text Box 92"/>
            <p:cNvSpPr txBox="1">
              <a:spLocks noChangeArrowheads="1"/>
            </p:cNvSpPr>
            <p:nvPr/>
          </p:nvSpPr>
          <p:spPr bwMode="auto">
            <a:xfrm>
              <a:off x="3429000" y="1953490"/>
              <a:ext cx="5334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A</a:t>
              </a:r>
              <a:r>
                <a:rPr lang="en-US" sz="1400" baseline="-25000"/>
                <a:t>0</a:t>
              </a:r>
              <a:br>
                <a:rPr lang="en-US" sz="1400" baseline="-25000"/>
              </a:br>
              <a:r>
                <a:rPr lang="en-US" sz="1400"/>
                <a:t>A</a:t>
              </a:r>
              <a:r>
                <a:rPr lang="en-US" sz="1400" baseline="-25000"/>
                <a:t>1</a:t>
              </a:r>
            </a:p>
          </p:txBody>
        </p:sp>
      </p:grpSp>
      <p:grpSp>
        <p:nvGrpSpPr>
          <p:cNvPr id="90118" name="Group 116"/>
          <p:cNvGrpSpPr>
            <a:grpSpLocks/>
          </p:cNvGrpSpPr>
          <p:nvPr/>
        </p:nvGrpSpPr>
        <p:grpSpPr bwMode="auto">
          <a:xfrm>
            <a:off x="3816350" y="5189538"/>
            <a:ext cx="2813050" cy="830262"/>
            <a:chOff x="3429000" y="1822148"/>
            <a:chExt cx="2812470" cy="830997"/>
          </a:xfrm>
        </p:grpSpPr>
        <p:sp>
          <p:nvSpPr>
            <p:cNvPr id="90136" name="Rectangle 4"/>
            <p:cNvSpPr>
              <a:spLocks noChangeArrowheads="1"/>
            </p:cNvSpPr>
            <p:nvPr/>
          </p:nvSpPr>
          <p:spPr bwMode="auto">
            <a:xfrm>
              <a:off x="4343400" y="1863435"/>
              <a:ext cx="914400" cy="76200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137" name="Line 10"/>
            <p:cNvSpPr>
              <a:spLocks noChangeShapeType="1"/>
            </p:cNvSpPr>
            <p:nvPr/>
          </p:nvSpPr>
          <p:spPr bwMode="auto">
            <a:xfrm>
              <a:off x="5257800" y="19673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38" name="Line 11"/>
            <p:cNvSpPr>
              <a:spLocks noChangeShapeType="1"/>
            </p:cNvSpPr>
            <p:nvPr/>
          </p:nvSpPr>
          <p:spPr bwMode="auto">
            <a:xfrm>
              <a:off x="5257800" y="21197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39" name="Line 12"/>
            <p:cNvSpPr>
              <a:spLocks noChangeShapeType="1"/>
            </p:cNvSpPr>
            <p:nvPr/>
          </p:nvSpPr>
          <p:spPr bwMode="auto">
            <a:xfrm>
              <a:off x="5257800" y="22721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40" name="Line 13"/>
            <p:cNvSpPr>
              <a:spLocks noChangeShapeType="1"/>
            </p:cNvSpPr>
            <p:nvPr/>
          </p:nvSpPr>
          <p:spPr bwMode="auto">
            <a:xfrm>
              <a:off x="5257800" y="2424545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41" name="Text Box 38"/>
            <p:cNvSpPr txBox="1">
              <a:spLocks noChangeArrowheads="1"/>
            </p:cNvSpPr>
            <p:nvPr/>
          </p:nvSpPr>
          <p:spPr bwMode="auto">
            <a:xfrm>
              <a:off x="4267200" y="2026083"/>
              <a:ext cx="10668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2x4</a:t>
              </a:r>
              <a:br>
                <a:rPr lang="en-US" sz="1400"/>
              </a:br>
              <a:r>
                <a:rPr lang="en-US" sz="1400"/>
                <a:t>Decoder</a:t>
              </a:r>
            </a:p>
          </p:txBody>
        </p:sp>
        <p:sp>
          <p:nvSpPr>
            <p:cNvPr id="90142" name="Text Box 40"/>
            <p:cNvSpPr txBox="1">
              <a:spLocks noChangeArrowheads="1"/>
            </p:cNvSpPr>
            <p:nvPr/>
          </p:nvSpPr>
          <p:spPr bwMode="auto">
            <a:xfrm>
              <a:off x="5708070" y="1822148"/>
              <a:ext cx="533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/>
                <a:t>D</a:t>
              </a:r>
              <a:r>
                <a:rPr lang="en-US" sz="1200" baseline="-25000"/>
                <a:t>12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13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14</a:t>
              </a:r>
              <a:br>
                <a:rPr lang="en-US" sz="1200" baseline="-25000"/>
              </a:br>
              <a:r>
                <a:rPr lang="en-US" sz="1200"/>
                <a:t>D</a:t>
              </a:r>
              <a:r>
                <a:rPr lang="en-US" sz="1200" baseline="-25000"/>
                <a:t>15</a:t>
              </a:r>
            </a:p>
          </p:txBody>
        </p:sp>
        <p:sp>
          <p:nvSpPr>
            <p:cNvPr id="90143" name="Line 89"/>
            <p:cNvSpPr>
              <a:spLocks noChangeShapeType="1"/>
            </p:cNvSpPr>
            <p:nvPr/>
          </p:nvSpPr>
          <p:spPr bwMode="auto">
            <a:xfrm>
              <a:off x="3886200" y="210589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44" name="Line 90"/>
            <p:cNvSpPr>
              <a:spLocks noChangeShapeType="1"/>
            </p:cNvSpPr>
            <p:nvPr/>
          </p:nvSpPr>
          <p:spPr bwMode="auto">
            <a:xfrm>
              <a:off x="3886200" y="233449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45" name="Text Box 92"/>
            <p:cNvSpPr txBox="1">
              <a:spLocks noChangeArrowheads="1"/>
            </p:cNvSpPr>
            <p:nvPr/>
          </p:nvSpPr>
          <p:spPr bwMode="auto">
            <a:xfrm>
              <a:off x="3429000" y="1953490"/>
              <a:ext cx="5334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A</a:t>
              </a:r>
              <a:r>
                <a:rPr lang="en-US" sz="1400" baseline="-25000"/>
                <a:t>0</a:t>
              </a:r>
              <a:br>
                <a:rPr lang="en-US" sz="1400" baseline="-25000"/>
              </a:br>
              <a:r>
                <a:rPr lang="en-US" sz="1400"/>
                <a:t>A</a:t>
              </a:r>
              <a:r>
                <a:rPr lang="en-US" sz="1400" baseline="-25000"/>
                <a:t>1</a:t>
              </a:r>
            </a:p>
          </p:txBody>
        </p:sp>
      </p:grpSp>
      <p:sp>
        <p:nvSpPr>
          <p:cNvPr id="90119" name="Rectangle 4"/>
          <p:cNvSpPr>
            <a:spLocks noChangeArrowheads="1"/>
          </p:cNvSpPr>
          <p:nvPr/>
        </p:nvSpPr>
        <p:spPr bwMode="auto">
          <a:xfrm>
            <a:off x="1828800" y="3630613"/>
            <a:ext cx="914400" cy="762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120" name="Line 10"/>
          <p:cNvSpPr>
            <a:spLocks noChangeShapeType="1"/>
          </p:cNvSpPr>
          <p:nvPr/>
        </p:nvSpPr>
        <p:spPr bwMode="auto">
          <a:xfrm>
            <a:off x="2743200" y="3733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0121" name="Line 11"/>
          <p:cNvSpPr>
            <a:spLocks noChangeShapeType="1"/>
          </p:cNvSpPr>
          <p:nvPr/>
        </p:nvSpPr>
        <p:spPr bwMode="auto">
          <a:xfrm>
            <a:off x="2743200" y="390683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0122" name="Line 13"/>
          <p:cNvSpPr>
            <a:spLocks noChangeShapeType="1"/>
          </p:cNvSpPr>
          <p:nvPr/>
        </p:nvSpPr>
        <p:spPr bwMode="auto">
          <a:xfrm>
            <a:off x="2743200" y="4191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0123" name="Text Box 38"/>
          <p:cNvSpPr txBox="1">
            <a:spLocks noChangeArrowheads="1"/>
          </p:cNvSpPr>
          <p:nvPr/>
        </p:nvSpPr>
        <p:spPr bwMode="auto">
          <a:xfrm>
            <a:off x="1752600" y="3792538"/>
            <a:ext cx="1066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2x4</a:t>
            </a:r>
            <a:br>
              <a:rPr lang="en-US" sz="1400"/>
            </a:br>
            <a:r>
              <a:rPr lang="en-US" sz="1400"/>
              <a:t>Decoder</a:t>
            </a:r>
          </a:p>
        </p:txBody>
      </p:sp>
      <p:sp>
        <p:nvSpPr>
          <p:cNvPr id="90124" name="Line 89"/>
          <p:cNvSpPr>
            <a:spLocks noChangeShapeType="1"/>
          </p:cNvSpPr>
          <p:nvPr/>
        </p:nvSpPr>
        <p:spPr bwMode="auto">
          <a:xfrm>
            <a:off x="1371600" y="387191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0125" name="Line 90"/>
          <p:cNvSpPr>
            <a:spLocks noChangeShapeType="1"/>
          </p:cNvSpPr>
          <p:nvPr/>
        </p:nvSpPr>
        <p:spPr bwMode="auto">
          <a:xfrm>
            <a:off x="1371600" y="410051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0126" name="Text Box 92"/>
          <p:cNvSpPr txBox="1">
            <a:spLocks noChangeArrowheads="1"/>
          </p:cNvSpPr>
          <p:nvPr/>
        </p:nvSpPr>
        <p:spPr bwMode="auto">
          <a:xfrm>
            <a:off x="914400" y="3719513"/>
            <a:ext cx="53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A</a:t>
            </a:r>
            <a:r>
              <a:rPr lang="en-US" sz="1400" baseline="-25000"/>
              <a:t>2</a:t>
            </a:r>
            <a:br>
              <a:rPr lang="en-US" sz="1400" baseline="-25000"/>
            </a:br>
            <a:r>
              <a:rPr lang="en-US" sz="1400"/>
              <a:t>A</a:t>
            </a:r>
            <a:r>
              <a:rPr lang="en-US" sz="1400" baseline="-25000"/>
              <a:t>3</a:t>
            </a:r>
          </a:p>
        </p:txBody>
      </p:sp>
      <p:cxnSp>
        <p:nvCxnSpPr>
          <p:cNvPr id="90127" name="Elbow Connector 139"/>
          <p:cNvCxnSpPr>
            <a:cxnSpLocks noChangeShapeType="1"/>
            <a:stCxn id="90166" idx="2"/>
            <a:endCxn id="90120" idx="1"/>
          </p:cNvCxnSpPr>
          <p:nvPr/>
        </p:nvCxnSpPr>
        <p:spPr bwMode="auto">
          <a:xfrm rot="5400000">
            <a:off x="3716337" y="2262188"/>
            <a:ext cx="1031875" cy="1911350"/>
          </a:xfrm>
          <a:prstGeom prst="bentConnector3">
            <a:avLst>
              <a:gd name="adj1" fmla="val 16444"/>
            </a:avLst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/>
          </a:ln>
        </p:spPr>
      </p:cxnSp>
      <p:cxnSp>
        <p:nvCxnSpPr>
          <p:cNvPr id="90128" name="Elbow Connector 142"/>
          <p:cNvCxnSpPr>
            <a:cxnSpLocks noChangeShapeType="1"/>
            <a:stCxn id="90121" idx="1"/>
            <a:endCxn id="90156" idx="2"/>
          </p:cNvCxnSpPr>
          <p:nvPr/>
        </p:nvCxnSpPr>
        <p:spPr bwMode="auto">
          <a:xfrm rot="5400000" flipH="1" flipV="1">
            <a:off x="4178300" y="2897188"/>
            <a:ext cx="107950" cy="1911350"/>
          </a:xfrm>
          <a:prstGeom prst="bentConnector3">
            <a:avLst>
              <a:gd name="adj1" fmla="val 1903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0129" name="Elbow Connector 145"/>
          <p:cNvCxnSpPr>
            <a:cxnSpLocks noChangeShapeType="1"/>
            <a:stCxn id="90119" idx="3"/>
            <a:endCxn id="90146" idx="2"/>
          </p:cNvCxnSpPr>
          <p:nvPr/>
        </p:nvCxnSpPr>
        <p:spPr bwMode="auto">
          <a:xfrm>
            <a:off x="2743200" y="4011613"/>
            <a:ext cx="2444750" cy="884237"/>
          </a:xfrm>
          <a:prstGeom prst="bentConnector4">
            <a:avLst>
              <a:gd name="adj1" fmla="val 40653"/>
              <a:gd name="adj2" fmla="val 12584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0130" name="Shape 159"/>
          <p:cNvCxnSpPr>
            <a:cxnSpLocks noChangeShapeType="1"/>
            <a:stCxn id="90122" idx="1"/>
            <a:endCxn id="90136" idx="2"/>
          </p:cNvCxnSpPr>
          <p:nvPr/>
        </p:nvCxnSpPr>
        <p:spPr bwMode="auto">
          <a:xfrm rot="16200000" flipH="1">
            <a:off x="3331368" y="4136232"/>
            <a:ext cx="1801813" cy="1911350"/>
          </a:xfrm>
          <a:prstGeom prst="bentConnector5">
            <a:avLst>
              <a:gd name="adj1" fmla="val 107046"/>
              <a:gd name="adj2" fmla="val 38042"/>
              <a:gd name="adj3" fmla="val 107083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0131" name="TextBox 59"/>
          <p:cNvSpPr txBox="1">
            <a:spLocks noChangeArrowheads="1"/>
          </p:cNvSpPr>
          <p:nvPr/>
        </p:nvSpPr>
        <p:spPr bwMode="auto">
          <a:xfrm>
            <a:off x="5191125" y="2657475"/>
            <a:ext cx="309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E</a:t>
            </a:r>
          </a:p>
        </p:txBody>
      </p:sp>
      <p:sp>
        <p:nvSpPr>
          <p:cNvPr id="90132" name="Text Box 40"/>
          <p:cNvSpPr txBox="1">
            <a:spLocks noChangeArrowheads="1"/>
          </p:cNvSpPr>
          <p:nvPr/>
        </p:nvSpPr>
        <p:spPr bwMode="auto">
          <a:xfrm>
            <a:off x="2800350" y="3536950"/>
            <a:ext cx="533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D</a:t>
            </a:r>
            <a:r>
              <a:rPr lang="en-US" sz="1200" baseline="-25000"/>
              <a:t>0</a:t>
            </a:r>
            <a:br>
              <a:rPr lang="en-US" sz="1200" baseline="-25000"/>
            </a:br>
            <a:r>
              <a:rPr lang="en-US" sz="1200"/>
              <a:t>D</a:t>
            </a:r>
            <a:r>
              <a:rPr lang="en-US" sz="1200" baseline="-25000"/>
              <a:t>1</a:t>
            </a:r>
            <a:br>
              <a:rPr lang="en-US" sz="1200" baseline="-25000"/>
            </a:br>
            <a:r>
              <a:rPr lang="en-US" sz="1200"/>
              <a:t>D</a:t>
            </a:r>
            <a:r>
              <a:rPr lang="en-US" sz="1200" baseline="-25000"/>
              <a:t>2</a:t>
            </a:r>
            <a:br>
              <a:rPr lang="en-US" sz="1200" baseline="-25000"/>
            </a:br>
            <a:r>
              <a:rPr lang="en-US" sz="1200"/>
              <a:t>D</a:t>
            </a:r>
            <a:r>
              <a:rPr lang="en-US" sz="1200" baseline="-25000"/>
              <a:t>3</a:t>
            </a:r>
          </a:p>
        </p:txBody>
      </p:sp>
      <p:cxnSp>
        <p:nvCxnSpPr>
          <p:cNvPr id="90133" name="Elbow Connector 142"/>
          <p:cNvCxnSpPr>
            <a:cxnSpLocks noChangeShapeType="1"/>
          </p:cNvCxnSpPr>
          <p:nvPr/>
        </p:nvCxnSpPr>
        <p:spPr bwMode="auto">
          <a:xfrm rot="5400000" flipH="1" flipV="1">
            <a:off x="1244600" y="3497263"/>
            <a:ext cx="107950" cy="1911350"/>
          </a:xfrm>
          <a:prstGeom prst="bentConnector3">
            <a:avLst>
              <a:gd name="adj1" fmla="val 1903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0134" name="TextBox 64"/>
          <p:cNvSpPr txBox="1">
            <a:spLocks noChangeArrowheads="1"/>
          </p:cNvSpPr>
          <p:nvPr/>
        </p:nvSpPr>
        <p:spPr bwMode="auto">
          <a:xfrm>
            <a:off x="2247900" y="4391025"/>
            <a:ext cx="309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E</a:t>
            </a:r>
          </a:p>
        </p:txBody>
      </p:sp>
      <p:sp>
        <p:nvSpPr>
          <p:cNvPr id="90135" name="TextBox 66"/>
          <p:cNvSpPr txBox="1">
            <a:spLocks noChangeArrowheads="1"/>
          </p:cNvSpPr>
          <p:nvPr/>
        </p:nvSpPr>
        <p:spPr bwMode="auto">
          <a:xfrm>
            <a:off x="314325" y="4238625"/>
            <a:ext cx="1362075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/>
              <a:t>Enable</a:t>
            </a:r>
            <a:r>
              <a:rPr lang="en-US" sz="1400"/>
              <a:t> for the</a:t>
            </a:r>
          </a:p>
          <a:p>
            <a:r>
              <a:rPr lang="en-US" sz="1400" b="1">
                <a:solidFill>
                  <a:srgbClr val="FF0000"/>
                </a:solidFill>
              </a:rPr>
              <a:t>full</a:t>
            </a:r>
            <a:r>
              <a:rPr lang="en-US" sz="1400"/>
              <a:t> 4-to16 decoder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735013" y="0"/>
            <a:ext cx="8228012" cy="1020763"/>
          </a:xfrm>
        </p:spPr>
        <p:txBody>
          <a:bodyPr/>
          <a:lstStyle/>
          <a:p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Example 4: </a:t>
            </a:r>
            <a:b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Hardware that compares two unsigned 4-bit numbers and passes the larger of the two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Times New Roman" pitchFamily="18" charset="0"/>
              <a:buNone/>
            </a:pPr>
            <a:r>
              <a:rPr lang="en-US" sz="2400" smtClean="0"/>
              <a:t>Solution: We will use a </a:t>
            </a:r>
            <a:r>
              <a:rPr lang="en-US" sz="2400" smtClean="0">
                <a:solidFill>
                  <a:srgbClr val="FF0000"/>
                </a:solidFill>
              </a:rPr>
              <a:t>magnitude comparator </a:t>
            </a:r>
            <a:r>
              <a:rPr lang="en-US" sz="2400" smtClean="0"/>
              <a:t>and a Quad 2-to-1 MUX. How?</a:t>
            </a:r>
          </a:p>
        </p:txBody>
      </p:sp>
      <p:pic>
        <p:nvPicPr>
          <p:cNvPr id="911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925" y="2176463"/>
            <a:ext cx="5572125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1141" name="Straight Arrow Connector 6"/>
          <p:cNvCxnSpPr>
            <a:cxnSpLocks noChangeShapeType="1"/>
          </p:cNvCxnSpPr>
          <p:nvPr/>
        </p:nvCxnSpPr>
        <p:spPr bwMode="auto">
          <a:xfrm rot="5400000">
            <a:off x="3433762" y="2033588"/>
            <a:ext cx="2143125" cy="15621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91142" name="TextBox 7"/>
          <p:cNvSpPr txBox="1">
            <a:spLocks noChangeArrowheads="1"/>
          </p:cNvSpPr>
          <p:nvPr/>
        </p:nvSpPr>
        <p:spPr bwMode="auto">
          <a:xfrm>
            <a:off x="4343400" y="5495925"/>
            <a:ext cx="1362075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8000"/>
                </a:solidFill>
              </a:rPr>
              <a:t>Only 1 bit</a:t>
            </a:r>
          </a:p>
          <a:p>
            <a:r>
              <a:rPr lang="en-US" sz="1400" b="1">
                <a:solidFill>
                  <a:srgbClr val="008000"/>
                </a:solidFill>
              </a:rPr>
              <a:t>Active at a time</a:t>
            </a:r>
            <a:endParaRPr lang="en-US" sz="1400">
              <a:solidFill>
                <a:srgbClr val="008000"/>
              </a:solidFill>
            </a:endParaRPr>
          </a:p>
        </p:txBody>
      </p:sp>
      <p:sp>
        <p:nvSpPr>
          <p:cNvPr id="91143" name="TextBox 8"/>
          <p:cNvSpPr txBox="1">
            <a:spLocks noChangeArrowheads="1"/>
          </p:cNvSpPr>
          <p:nvPr/>
        </p:nvSpPr>
        <p:spPr bwMode="auto">
          <a:xfrm>
            <a:off x="3400425" y="4886325"/>
            <a:ext cx="65722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8000"/>
                </a:solidFill>
              </a:rPr>
              <a:t>MSI Block</a:t>
            </a:r>
            <a:endParaRPr lang="en-US" sz="140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735013" y="0"/>
            <a:ext cx="8228012" cy="1020763"/>
          </a:xfrm>
        </p:spPr>
        <p:txBody>
          <a:bodyPr/>
          <a:lstStyle/>
          <a:p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Example 4: </a:t>
            </a:r>
            <a:b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Hardware that compares two unsigned 4-bit numbers and passes the larger of the two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Times New Roman" pitchFamily="18" charset="0"/>
              <a:buNone/>
            </a:pPr>
            <a:r>
              <a:rPr lang="en-US" sz="2400" smtClean="0"/>
              <a:t>Solution: We will use a </a:t>
            </a:r>
            <a:r>
              <a:rPr lang="en-US" sz="2400" smtClean="0">
                <a:solidFill>
                  <a:srgbClr val="FF0000"/>
                </a:solidFill>
              </a:rPr>
              <a:t>magnitude comparator </a:t>
            </a:r>
            <a:r>
              <a:rPr lang="en-US" sz="2400" smtClean="0"/>
              <a:t>and a Quad 2-to-1 MUX. How?</a:t>
            </a:r>
          </a:p>
        </p:txBody>
      </p:sp>
      <p:pic>
        <p:nvPicPr>
          <p:cNvPr id="921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925" y="2176463"/>
            <a:ext cx="5572125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2165" name="Straight Arrow Connector 6"/>
          <p:cNvCxnSpPr>
            <a:cxnSpLocks noChangeShapeType="1"/>
          </p:cNvCxnSpPr>
          <p:nvPr/>
        </p:nvCxnSpPr>
        <p:spPr bwMode="auto">
          <a:xfrm rot="5400000">
            <a:off x="3433762" y="2033588"/>
            <a:ext cx="2143125" cy="15621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92166" name="TextBox 7"/>
          <p:cNvSpPr txBox="1">
            <a:spLocks noChangeArrowheads="1"/>
          </p:cNvSpPr>
          <p:nvPr/>
        </p:nvSpPr>
        <p:spPr bwMode="auto">
          <a:xfrm>
            <a:off x="4343400" y="5495925"/>
            <a:ext cx="1362075" cy="738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8000"/>
                </a:solidFill>
              </a:rPr>
              <a:t>Only 1 bit</a:t>
            </a:r>
          </a:p>
          <a:p>
            <a:r>
              <a:rPr lang="en-US" sz="1400" b="1">
                <a:solidFill>
                  <a:srgbClr val="008000"/>
                </a:solidFill>
              </a:rPr>
              <a:t>Active at a time</a:t>
            </a:r>
            <a:endParaRPr lang="en-US" sz="1400">
              <a:solidFill>
                <a:srgbClr val="008000"/>
              </a:solidFill>
            </a:endParaRPr>
          </a:p>
        </p:txBody>
      </p:sp>
      <p:sp>
        <p:nvSpPr>
          <p:cNvPr id="92167" name="TextBox 8"/>
          <p:cNvSpPr txBox="1">
            <a:spLocks noChangeArrowheads="1"/>
          </p:cNvSpPr>
          <p:nvPr/>
        </p:nvSpPr>
        <p:spPr bwMode="auto">
          <a:xfrm>
            <a:off x="3400425" y="4886325"/>
            <a:ext cx="65722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8000"/>
                </a:solidFill>
              </a:rPr>
              <a:t>MSI Block</a:t>
            </a:r>
            <a:endParaRPr lang="en-US" sz="140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Example 5: BCD to Excess-3 Code Converter using a decoder and straight binary encoder</a:t>
            </a:r>
            <a:endParaRPr lang="en-US" sz="2400" smtClean="0"/>
          </a:p>
        </p:txBody>
      </p:sp>
      <p:pic>
        <p:nvPicPr>
          <p:cNvPr id="9318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7288" y="1562100"/>
            <a:ext cx="4062412" cy="4548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318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313" y="1590675"/>
            <a:ext cx="4110037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9" name="TextBox 8"/>
          <p:cNvSpPr txBox="1">
            <a:spLocks noChangeArrowheads="1"/>
          </p:cNvSpPr>
          <p:nvPr/>
        </p:nvSpPr>
        <p:spPr bwMode="auto">
          <a:xfrm>
            <a:off x="4248150" y="4381500"/>
            <a:ext cx="1038225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8000"/>
                </a:solidFill>
              </a:rPr>
              <a:t>BCD: 0 - 9</a:t>
            </a:r>
            <a:endParaRPr lang="en-US" sz="1400">
              <a:solidFill>
                <a:srgbClr val="008000"/>
              </a:solidFill>
            </a:endParaRPr>
          </a:p>
        </p:txBody>
      </p:sp>
      <p:sp>
        <p:nvSpPr>
          <p:cNvPr id="93190" name="TextBox 9"/>
          <p:cNvSpPr txBox="1">
            <a:spLocks noChangeArrowheads="1"/>
          </p:cNvSpPr>
          <p:nvPr/>
        </p:nvSpPr>
        <p:spPr bwMode="auto">
          <a:xfrm>
            <a:off x="8105775" y="6191250"/>
            <a:ext cx="103822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0000"/>
                </a:solidFill>
              </a:rPr>
              <a:t>Excess-3:  3 - 12</a:t>
            </a:r>
            <a:endParaRPr lang="en-US" sz="1400">
              <a:solidFill>
                <a:srgbClr val="FF0000"/>
              </a:solidFill>
            </a:endParaRPr>
          </a:p>
        </p:txBody>
      </p:sp>
      <p:sp>
        <p:nvSpPr>
          <p:cNvPr id="93191" name="TextBox 10"/>
          <p:cNvSpPr txBox="1">
            <a:spLocks noChangeArrowheads="1"/>
          </p:cNvSpPr>
          <p:nvPr/>
        </p:nvSpPr>
        <p:spPr bwMode="auto">
          <a:xfrm>
            <a:off x="0" y="1571625"/>
            <a:ext cx="676275" cy="2616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8000"/>
                </a:solidFill>
              </a:rPr>
              <a:t>Index</a:t>
            </a:r>
          </a:p>
          <a:p>
            <a:r>
              <a:rPr lang="en-US" sz="1500" b="1">
                <a:solidFill>
                  <a:srgbClr val="008000"/>
                </a:solidFill>
              </a:rPr>
              <a:t>0</a:t>
            </a:r>
            <a:endParaRPr lang="en-US" sz="1500">
              <a:solidFill>
                <a:srgbClr val="008000"/>
              </a:solidFill>
            </a:endParaRPr>
          </a:p>
          <a:p>
            <a:r>
              <a:rPr lang="en-US" sz="1500">
                <a:solidFill>
                  <a:srgbClr val="008000"/>
                </a:solidFill>
              </a:rPr>
              <a:t>1</a:t>
            </a:r>
          </a:p>
          <a:p>
            <a:r>
              <a:rPr lang="en-US" sz="1500" b="1">
                <a:solidFill>
                  <a:srgbClr val="008000"/>
                </a:solidFill>
              </a:rPr>
              <a:t>2</a:t>
            </a:r>
          </a:p>
          <a:p>
            <a:r>
              <a:rPr lang="en-US" sz="1500" b="1">
                <a:solidFill>
                  <a:srgbClr val="008000"/>
                </a:solidFill>
              </a:rPr>
              <a:t>3</a:t>
            </a:r>
          </a:p>
          <a:p>
            <a:r>
              <a:rPr lang="en-US" sz="1500" b="1">
                <a:solidFill>
                  <a:srgbClr val="008000"/>
                </a:solidFill>
              </a:rPr>
              <a:t>4</a:t>
            </a:r>
          </a:p>
          <a:p>
            <a:r>
              <a:rPr lang="en-US" sz="1500" b="1">
                <a:solidFill>
                  <a:srgbClr val="008000"/>
                </a:solidFill>
              </a:rPr>
              <a:t>5</a:t>
            </a:r>
          </a:p>
          <a:p>
            <a:r>
              <a:rPr lang="en-US" sz="1500" b="1">
                <a:solidFill>
                  <a:srgbClr val="008000"/>
                </a:solidFill>
              </a:rPr>
              <a:t>6</a:t>
            </a:r>
          </a:p>
          <a:p>
            <a:r>
              <a:rPr lang="en-US" sz="1500" b="1">
                <a:solidFill>
                  <a:srgbClr val="008000"/>
                </a:solidFill>
              </a:rPr>
              <a:t>7</a:t>
            </a:r>
          </a:p>
          <a:p>
            <a:r>
              <a:rPr lang="en-US" sz="1500" b="1">
                <a:solidFill>
                  <a:srgbClr val="008000"/>
                </a:solidFill>
              </a:rPr>
              <a:t>8</a:t>
            </a:r>
          </a:p>
          <a:p>
            <a:r>
              <a:rPr lang="en-US" sz="1500" b="1">
                <a:solidFill>
                  <a:srgbClr val="008000"/>
                </a:solidFill>
              </a:rPr>
              <a:t>9</a:t>
            </a:r>
            <a:endParaRPr lang="en-US" sz="1500">
              <a:solidFill>
                <a:srgbClr val="008000"/>
              </a:solidFill>
            </a:endParaRPr>
          </a:p>
        </p:txBody>
      </p:sp>
      <p:sp>
        <p:nvSpPr>
          <p:cNvPr id="93192" name="TextBox 11"/>
          <p:cNvSpPr txBox="1">
            <a:spLocks noChangeArrowheads="1"/>
          </p:cNvSpPr>
          <p:nvPr/>
        </p:nvSpPr>
        <p:spPr bwMode="auto">
          <a:xfrm>
            <a:off x="3105150" y="1257300"/>
            <a:ext cx="885825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0000"/>
                </a:solidFill>
              </a:rPr>
              <a:t>Excess-3</a:t>
            </a:r>
            <a:endParaRPr lang="en-US" sz="1400">
              <a:solidFill>
                <a:srgbClr val="FF0000"/>
              </a:solidFill>
            </a:endParaRPr>
          </a:p>
        </p:txBody>
      </p:sp>
      <p:sp>
        <p:nvSpPr>
          <p:cNvPr id="93193" name="TextBox 12"/>
          <p:cNvSpPr txBox="1">
            <a:spLocks noChangeArrowheads="1"/>
          </p:cNvSpPr>
          <p:nvPr/>
        </p:nvSpPr>
        <p:spPr bwMode="auto">
          <a:xfrm>
            <a:off x="1552575" y="1285875"/>
            <a:ext cx="7620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8000"/>
                </a:solidFill>
              </a:rPr>
              <a:t>BCD</a:t>
            </a:r>
            <a:endParaRPr lang="en-US" sz="1400">
              <a:solidFill>
                <a:srgbClr val="008000"/>
              </a:solidFill>
            </a:endParaRPr>
          </a:p>
        </p:txBody>
      </p:sp>
      <p:sp>
        <p:nvSpPr>
          <p:cNvPr id="93194" name="Rectangle 13"/>
          <p:cNvSpPr>
            <a:spLocks noChangeArrowheads="1"/>
          </p:cNvSpPr>
          <p:nvPr/>
        </p:nvSpPr>
        <p:spPr bwMode="auto">
          <a:xfrm>
            <a:off x="6134100" y="1724025"/>
            <a:ext cx="276225" cy="2447925"/>
          </a:xfrm>
          <a:prstGeom prst="rect">
            <a:avLst/>
          </a:prstGeom>
          <a:solidFill>
            <a:schemeClr val="accent1">
              <a:alpha val="36862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3195" name="Rectangle 14"/>
          <p:cNvSpPr>
            <a:spLocks noChangeArrowheads="1"/>
          </p:cNvSpPr>
          <p:nvPr/>
        </p:nvSpPr>
        <p:spPr bwMode="auto">
          <a:xfrm>
            <a:off x="7534275" y="2533650"/>
            <a:ext cx="276225" cy="2514600"/>
          </a:xfrm>
          <a:prstGeom prst="rect">
            <a:avLst/>
          </a:prstGeom>
          <a:solidFill>
            <a:srgbClr val="FFFF00">
              <a:alpha val="36862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E4FDD0F9-BE9E-4E3B-978C-919703A2CAD5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 startAt="3"/>
            </a:pPr>
            <a:r>
              <a:rPr lang="en-US" smtClean="0">
                <a:cs typeface="Times New Roman" pitchFamily="18" charset="0"/>
              </a:rPr>
              <a:t>Optimization</a:t>
            </a:r>
          </a:p>
          <a:p>
            <a:pPr marL="990600" lvl="1" indent="-533400">
              <a:buFontTx/>
              <a:buAutoNum type="alphaLcPeriod"/>
            </a:pPr>
            <a:r>
              <a:rPr lang="en-US" smtClean="0">
                <a:cs typeface="Times New Roman" pitchFamily="18" charset="0"/>
              </a:rPr>
              <a:t>2-level using</a:t>
            </a:r>
            <a:br>
              <a:rPr lang="en-US" smtClean="0">
                <a:cs typeface="Times New Roman" pitchFamily="18" charset="0"/>
              </a:rPr>
            </a:br>
            <a:r>
              <a:rPr lang="en-US" smtClean="0">
                <a:cs typeface="Times New Roman" pitchFamily="18" charset="0"/>
              </a:rPr>
              <a:t>K-maps</a:t>
            </a:r>
          </a:p>
          <a:p>
            <a:pPr marL="609600" indent="-609600">
              <a:buFontTx/>
              <a:buNone/>
            </a:pPr>
            <a:r>
              <a:rPr lang="en-US" sz="2400" smtClean="0">
                <a:cs typeface="Times New Roman" pitchFamily="18" charset="0"/>
              </a:rPr>
              <a:t>W = A + BC + BD</a:t>
            </a:r>
          </a:p>
          <a:p>
            <a:pPr marL="609600" indent="-609600">
              <a:buFontTx/>
              <a:buNone/>
            </a:pPr>
            <a:r>
              <a:rPr lang="en-US" sz="2400" smtClean="0">
                <a:cs typeface="Times New Roman" pitchFamily="18" charset="0"/>
              </a:rPr>
              <a:t>X =    C +    D + B</a:t>
            </a:r>
          </a:p>
          <a:p>
            <a:pPr marL="609600" indent="-609600">
              <a:buFontTx/>
              <a:buNone/>
            </a:pPr>
            <a:r>
              <a:rPr lang="en-US" sz="2400" smtClean="0">
                <a:cs typeface="Times New Roman" pitchFamily="18" charset="0"/>
              </a:rPr>
              <a:t>Y = CD + </a:t>
            </a:r>
          </a:p>
          <a:p>
            <a:pPr marL="609600" indent="-609600">
              <a:buFontTx/>
              <a:buNone/>
            </a:pPr>
            <a:r>
              <a:rPr lang="en-US" sz="2400" smtClean="0">
                <a:cs typeface="Times New Roman" pitchFamily="18" charset="0"/>
              </a:rPr>
              <a:t>Z =  </a:t>
            </a:r>
            <a:br>
              <a:rPr lang="en-US" sz="2400" smtClean="0">
                <a:cs typeface="Times New Roman" pitchFamily="18" charset="0"/>
              </a:rPr>
            </a:br>
            <a:endParaRPr lang="en-US" sz="2400" smtClean="0">
              <a:cs typeface="Times New Roman" pitchFamily="18" charset="0"/>
            </a:endParaRPr>
          </a:p>
        </p:txBody>
      </p:sp>
      <p:sp>
        <p:nvSpPr>
          <p:cNvPr id="20484" name="Rectangle 3"/>
          <p:cNvSpPr>
            <a:spLocks noChangeAspect="1" noChangeArrowheads="1"/>
          </p:cNvSpPr>
          <p:nvPr/>
        </p:nvSpPr>
        <p:spPr bwMode="auto">
          <a:xfrm>
            <a:off x="4021138" y="1631950"/>
            <a:ext cx="1735137" cy="1677988"/>
          </a:xfrm>
          <a:prstGeom prst="rect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5" name="Rectangle 4"/>
          <p:cNvSpPr>
            <a:spLocks noChangeAspect="1" noChangeArrowheads="1"/>
          </p:cNvSpPr>
          <p:nvPr/>
        </p:nvSpPr>
        <p:spPr bwMode="auto">
          <a:xfrm>
            <a:off x="5975350" y="2335213"/>
            <a:ext cx="2206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B</a:t>
            </a:r>
            <a:endParaRPr lang="en-US" sz="2400" b="1"/>
          </a:p>
        </p:txBody>
      </p:sp>
      <p:sp>
        <p:nvSpPr>
          <p:cNvPr id="20486" name="Rectangle 5"/>
          <p:cNvSpPr>
            <a:spLocks noChangeAspect="1" noChangeArrowheads="1"/>
          </p:cNvSpPr>
          <p:nvPr/>
        </p:nvSpPr>
        <p:spPr bwMode="auto">
          <a:xfrm>
            <a:off x="5268913" y="1279525"/>
            <a:ext cx="2190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C</a:t>
            </a:r>
            <a:endParaRPr lang="en-US" sz="2400" b="1"/>
          </a:p>
        </p:txBody>
      </p:sp>
      <p:sp>
        <p:nvSpPr>
          <p:cNvPr id="20487" name="Rectangle 6"/>
          <p:cNvSpPr>
            <a:spLocks noChangeAspect="1" noChangeArrowheads="1"/>
          </p:cNvSpPr>
          <p:nvPr/>
        </p:nvSpPr>
        <p:spPr bwMode="auto">
          <a:xfrm>
            <a:off x="4835525" y="3444875"/>
            <a:ext cx="2190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D</a:t>
            </a:r>
            <a:endParaRPr lang="en-US" sz="2400" b="1"/>
          </a:p>
        </p:txBody>
      </p:sp>
      <p:sp>
        <p:nvSpPr>
          <p:cNvPr id="20488" name="Rectangle 7"/>
          <p:cNvSpPr>
            <a:spLocks noChangeAspect="1" noChangeArrowheads="1"/>
          </p:cNvSpPr>
          <p:nvPr/>
        </p:nvSpPr>
        <p:spPr bwMode="auto">
          <a:xfrm>
            <a:off x="3751263" y="2809875"/>
            <a:ext cx="219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A</a:t>
            </a:r>
            <a:endParaRPr lang="en-US" sz="2400" b="1"/>
          </a:p>
        </p:txBody>
      </p:sp>
      <p:sp>
        <p:nvSpPr>
          <p:cNvPr id="20489" name="Line 8"/>
          <p:cNvSpPr>
            <a:spLocks noChangeAspect="1" noChangeShapeType="1"/>
          </p:cNvSpPr>
          <p:nvPr/>
        </p:nvSpPr>
        <p:spPr bwMode="auto">
          <a:xfrm>
            <a:off x="3751263" y="2476500"/>
            <a:ext cx="2005012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0" name="Line 9"/>
          <p:cNvSpPr>
            <a:spLocks noChangeAspect="1" noChangeShapeType="1"/>
          </p:cNvSpPr>
          <p:nvPr/>
        </p:nvSpPr>
        <p:spPr bwMode="auto">
          <a:xfrm>
            <a:off x="4891088" y="1419225"/>
            <a:ext cx="1587" cy="19002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1" name="Line 10"/>
          <p:cNvSpPr>
            <a:spLocks noChangeAspect="1" noChangeShapeType="1"/>
          </p:cNvSpPr>
          <p:nvPr/>
        </p:nvSpPr>
        <p:spPr bwMode="auto">
          <a:xfrm>
            <a:off x="4454525" y="1631950"/>
            <a:ext cx="3175" cy="20050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2" name="Line 11"/>
          <p:cNvSpPr>
            <a:spLocks noChangeAspect="1" noChangeShapeType="1"/>
          </p:cNvSpPr>
          <p:nvPr/>
        </p:nvSpPr>
        <p:spPr bwMode="auto">
          <a:xfrm>
            <a:off x="5322888" y="1631950"/>
            <a:ext cx="3175" cy="20050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3" name="Line 12"/>
          <p:cNvSpPr>
            <a:spLocks noChangeAspect="1" noChangeShapeType="1"/>
          </p:cNvSpPr>
          <p:nvPr/>
        </p:nvSpPr>
        <p:spPr bwMode="auto">
          <a:xfrm>
            <a:off x="4021138" y="2898775"/>
            <a:ext cx="2008187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4" name="Line 13"/>
          <p:cNvSpPr>
            <a:spLocks noChangeAspect="1" noChangeShapeType="1"/>
          </p:cNvSpPr>
          <p:nvPr/>
        </p:nvSpPr>
        <p:spPr bwMode="auto">
          <a:xfrm>
            <a:off x="4021138" y="2054225"/>
            <a:ext cx="2008187" cy="31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5" name="Rectangle 14"/>
          <p:cNvSpPr>
            <a:spLocks noChangeAspect="1" noChangeArrowheads="1"/>
          </p:cNvSpPr>
          <p:nvPr/>
        </p:nvSpPr>
        <p:spPr bwMode="auto">
          <a:xfrm>
            <a:off x="4346575" y="18875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0</a:t>
            </a:r>
            <a:endParaRPr lang="en-US" sz="3200" b="1"/>
          </a:p>
        </p:txBody>
      </p:sp>
      <p:sp>
        <p:nvSpPr>
          <p:cNvPr id="20496" name="Rectangle 15"/>
          <p:cNvSpPr>
            <a:spLocks noChangeAspect="1" noChangeArrowheads="1"/>
          </p:cNvSpPr>
          <p:nvPr/>
        </p:nvSpPr>
        <p:spPr bwMode="auto">
          <a:xfrm>
            <a:off x="4779963" y="18875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497" name="Rectangle 16"/>
          <p:cNvSpPr>
            <a:spLocks noChangeAspect="1" noChangeArrowheads="1"/>
          </p:cNvSpPr>
          <p:nvPr/>
        </p:nvSpPr>
        <p:spPr bwMode="auto">
          <a:xfrm>
            <a:off x="5216525" y="18875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3</a:t>
            </a:r>
            <a:endParaRPr lang="en-US" sz="3200" b="1"/>
          </a:p>
        </p:txBody>
      </p:sp>
      <p:sp>
        <p:nvSpPr>
          <p:cNvPr id="20498" name="Rectangle 17"/>
          <p:cNvSpPr>
            <a:spLocks noChangeAspect="1" noChangeArrowheads="1"/>
          </p:cNvSpPr>
          <p:nvPr/>
        </p:nvSpPr>
        <p:spPr bwMode="auto">
          <a:xfrm>
            <a:off x="5649913" y="1887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2</a:t>
            </a:r>
            <a:endParaRPr lang="en-US" sz="3200" b="1"/>
          </a:p>
        </p:txBody>
      </p:sp>
      <p:sp>
        <p:nvSpPr>
          <p:cNvPr id="20499" name="Rectangle 18"/>
          <p:cNvSpPr>
            <a:spLocks noChangeAspect="1" noChangeArrowheads="1"/>
          </p:cNvSpPr>
          <p:nvPr/>
        </p:nvSpPr>
        <p:spPr bwMode="auto">
          <a:xfrm>
            <a:off x="4346575" y="2311400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4</a:t>
            </a:r>
            <a:endParaRPr lang="en-US" sz="3200" b="1"/>
          </a:p>
        </p:txBody>
      </p:sp>
      <p:sp>
        <p:nvSpPr>
          <p:cNvPr id="20500" name="Rectangle 19"/>
          <p:cNvSpPr>
            <a:spLocks noChangeAspect="1" noChangeArrowheads="1"/>
          </p:cNvSpPr>
          <p:nvPr/>
        </p:nvSpPr>
        <p:spPr bwMode="auto">
          <a:xfrm>
            <a:off x="4779963" y="2311400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5</a:t>
            </a:r>
            <a:endParaRPr lang="en-US" sz="3200" b="1"/>
          </a:p>
        </p:txBody>
      </p:sp>
      <p:sp>
        <p:nvSpPr>
          <p:cNvPr id="20501" name="Rectangle 20"/>
          <p:cNvSpPr>
            <a:spLocks noChangeAspect="1" noChangeArrowheads="1"/>
          </p:cNvSpPr>
          <p:nvPr/>
        </p:nvSpPr>
        <p:spPr bwMode="auto">
          <a:xfrm>
            <a:off x="5216525" y="2311400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7</a:t>
            </a:r>
            <a:endParaRPr lang="en-US" sz="3200" b="1"/>
          </a:p>
        </p:txBody>
      </p:sp>
      <p:sp>
        <p:nvSpPr>
          <p:cNvPr id="20502" name="Rectangle 21"/>
          <p:cNvSpPr>
            <a:spLocks noChangeAspect="1" noChangeArrowheads="1"/>
          </p:cNvSpPr>
          <p:nvPr/>
        </p:nvSpPr>
        <p:spPr bwMode="auto">
          <a:xfrm>
            <a:off x="5649913" y="2311400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6</a:t>
            </a:r>
            <a:endParaRPr lang="en-US" sz="3200" b="1"/>
          </a:p>
        </p:txBody>
      </p:sp>
      <p:sp>
        <p:nvSpPr>
          <p:cNvPr id="20503" name="Rectangle 22"/>
          <p:cNvSpPr>
            <a:spLocks noChangeAspect="1" noChangeArrowheads="1"/>
          </p:cNvSpPr>
          <p:nvPr/>
        </p:nvSpPr>
        <p:spPr bwMode="auto">
          <a:xfrm>
            <a:off x="4292600" y="2733675"/>
            <a:ext cx="100013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12</a:t>
            </a:r>
            <a:endParaRPr lang="en-US" sz="3200" b="1"/>
          </a:p>
        </p:txBody>
      </p:sp>
      <p:sp>
        <p:nvSpPr>
          <p:cNvPr id="20504" name="Rectangle 23"/>
          <p:cNvSpPr>
            <a:spLocks noChangeAspect="1" noChangeArrowheads="1"/>
          </p:cNvSpPr>
          <p:nvPr/>
        </p:nvSpPr>
        <p:spPr bwMode="auto">
          <a:xfrm>
            <a:off x="4727575" y="2733675"/>
            <a:ext cx="100013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13</a:t>
            </a:r>
            <a:endParaRPr lang="en-US" sz="3200" b="1"/>
          </a:p>
        </p:txBody>
      </p:sp>
      <p:sp>
        <p:nvSpPr>
          <p:cNvPr id="20505" name="Rectangle 24"/>
          <p:cNvSpPr>
            <a:spLocks noChangeAspect="1" noChangeArrowheads="1"/>
          </p:cNvSpPr>
          <p:nvPr/>
        </p:nvSpPr>
        <p:spPr bwMode="auto">
          <a:xfrm>
            <a:off x="5160963" y="2733675"/>
            <a:ext cx="100012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15</a:t>
            </a:r>
            <a:endParaRPr lang="en-US" sz="3200" b="1"/>
          </a:p>
        </p:txBody>
      </p:sp>
      <p:sp>
        <p:nvSpPr>
          <p:cNvPr id="20506" name="Rectangle 25"/>
          <p:cNvSpPr>
            <a:spLocks noChangeAspect="1" noChangeArrowheads="1"/>
          </p:cNvSpPr>
          <p:nvPr/>
        </p:nvSpPr>
        <p:spPr bwMode="auto">
          <a:xfrm>
            <a:off x="5594350" y="2733675"/>
            <a:ext cx="100013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14</a:t>
            </a:r>
            <a:endParaRPr lang="en-US" sz="3200" b="1"/>
          </a:p>
        </p:txBody>
      </p:sp>
      <p:sp>
        <p:nvSpPr>
          <p:cNvPr id="20507" name="Rectangle 26"/>
          <p:cNvSpPr>
            <a:spLocks noChangeAspect="1" noChangeArrowheads="1"/>
          </p:cNvSpPr>
          <p:nvPr/>
        </p:nvSpPr>
        <p:spPr bwMode="auto">
          <a:xfrm>
            <a:off x="4346575" y="3155950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8</a:t>
            </a:r>
            <a:endParaRPr lang="en-US" sz="3200" b="1"/>
          </a:p>
        </p:txBody>
      </p:sp>
      <p:sp>
        <p:nvSpPr>
          <p:cNvPr id="20508" name="Rectangle 27"/>
          <p:cNvSpPr>
            <a:spLocks noChangeAspect="1" noChangeArrowheads="1"/>
          </p:cNvSpPr>
          <p:nvPr/>
        </p:nvSpPr>
        <p:spPr bwMode="auto">
          <a:xfrm>
            <a:off x="4779963" y="3155950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9</a:t>
            </a:r>
            <a:endParaRPr lang="en-US" sz="3200" b="1"/>
          </a:p>
        </p:txBody>
      </p:sp>
      <p:sp>
        <p:nvSpPr>
          <p:cNvPr id="20509" name="Rectangle 28"/>
          <p:cNvSpPr>
            <a:spLocks noChangeAspect="1" noChangeArrowheads="1"/>
          </p:cNvSpPr>
          <p:nvPr/>
        </p:nvSpPr>
        <p:spPr bwMode="auto">
          <a:xfrm>
            <a:off x="5160963" y="3155950"/>
            <a:ext cx="1016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11</a:t>
            </a:r>
            <a:endParaRPr lang="en-US" sz="3200" b="1"/>
          </a:p>
        </p:txBody>
      </p:sp>
      <p:sp>
        <p:nvSpPr>
          <p:cNvPr id="20510" name="Rectangle 29"/>
          <p:cNvSpPr>
            <a:spLocks noChangeAspect="1" noChangeArrowheads="1"/>
          </p:cNvSpPr>
          <p:nvPr/>
        </p:nvSpPr>
        <p:spPr bwMode="auto">
          <a:xfrm>
            <a:off x="5594350" y="3155950"/>
            <a:ext cx="1016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10</a:t>
            </a:r>
            <a:endParaRPr lang="en-US" sz="3200" b="1"/>
          </a:p>
        </p:txBody>
      </p:sp>
      <p:sp>
        <p:nvSpPr>
          <p:cNvPr id="20511" name="Rectangle 30"/>
          <p:cNvSpPr>
            <a:spLocks noChangeAspect="1" noChangeArrowheads="1"/>
          </p:cNvSpPr>
          <p:nvPr/>
        </p:nvSpPr>
        <p:spPr bwMode="auto">
          <a:xfrm>
            <a:off x="4184650" y="1665288"/>
            <a:ext cx="93663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12" name="Rectangle 31"/>
          <p:cNvSpPr>
            <a:spLocks noChangeAspect="1" noChangeArrowheads="1"/>
          </p:cNvSpPr>
          <p:nvPr/>
        </p:nvSpPr>
        <p:spPr bwMode="auto">
          <a:xfrm>
            <a:off x="5486400" y="2089150"/>
            <a:ext cx="95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13" name="Rectangle 32"/>
          <p:cNvSpPr>
            <a:spLocks noChangeAspect="1" noChangeArrowheads="1"/>
          </p:cNvSpPr>
          <p:nvPr/>
        </p:nvSpPr>
        <p:spPr bwMode="auto">
          <a:xfrm>
            <a:off x="4184650" y="2089150"/>
            <a:ext cx="95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14" name="Rectangle 33"/>
          <p:cNvSpPr>
            <a:spLocks noChangeAspect="1" noChangeArrowheads="1"/>
          </p:cNvSpPr>
          <p:nvPr/>
        </p:nvSpPr>
        <p:spPr bwMode="auto">
          <a:xfrm>
            <a:off x="4184650" y="2933700"/>
            <a:ext cx="952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15" name="Rectangle 34"/>
          <p:cNvSpPr>
            <a:spLocks noChangeAspect="1" noChangeArrowheads="1"/>
          </p:cNvSpPr>
          <p:nvPr/>
        </p:nvSpPr>
        <p:spPr bwMode="auto">
          <a:xfrm>
            <a:off x="4184650" y="2513013"/>
            <a:ext cx="138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16" name="Rectangle 35"/>
          <p:cNvSpPr>
            <a:spLocks noChangeAspect="1" noChangeArrowheads="1"/>
          </p:cNvSpPr>
          <p:nvPr/>
        </p:nvSpPr>
        <p:spPr bwMode="auto">
          <a:xfrm>
            <a:off x="4565650" y="2513013"/>
            <a:ext cx="138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17" name="Rectangle 36"/>
          <p:cNvSpPr>
            <a:spLocks noChangeAspect="1" noChangeArrowheads="1"/>
          </p:cNvSpPr>
          <p:nvPr/>
        </p:nvSpPr>
        <p:spPr bwMode="auto">
          <a:xfrm>
            <a:off x="5053013" y="2513013"/>
            <a:ext cx="138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18" name="Rectangle 37"/>
          <p:cNvSpPr>
            <a:spLocks noChangeAspect="1" noChangeArrowheads="1"/>
          </p:cNvSpPr>
          <p:nvPr/>
        </p:nvSpPr>
        <p:spPr bwMode="auto">
          <a:xfrm>
            <a:off x="5053013" y="2933700"/>
            <a:ext cx="13811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19" name="Rectangle 38"/>
          <p:cNvSpPr>
            <a:spLocks noChangeAspect="1" noChangeArrowheads="1"/>
          </p:cNvSpPr>
          <p:nvPr/>
        </p:nvSpPr>
        <p:spPr bwMode="auto">
          <a:xfrm>
            <a:off x="5430838" y="2933700"/>
            <a:ext cx="1397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20" name="Rectangle 39"/>
          <p:cNvSpPr>
            <a:spLocks noChangeAspect="1" noChangeArrowheads="1"/>
          </p:cNvSpPr>
          <p:nvPr/>
        </p:nvSpPr>
        <p:spPr bwMode="auto">
          <a:xfrm>
            <a:off x="5486400" y="2513013"/>
            <a:ext cx="138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21" name="Rectangle 40"/>
          <p:cNvSpPr>
            <a:spLocks noChangeAspect="1" noChangeArrowheads="1"/>
          </p:cNvSpPr>
          <p:nvPr/>
        </p:nvSpPr>
        <p:spPr bwMode="auto">
          <a:xfrm>
            <a:off x="5486400" y="1665288"/>
            <a:ext cx="93663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22" name="Rectangle 41"/>
          <p:cNvSpPr>
            <a:spLocks noChangeAspect="1" noChangeArrowheads="1"/>
          </p:cNvSpPr>
          <p:nvPr/>
        </p:nvSpPr>
        <p:spPr bwMode="auto">
          <a:xfrm>
            <a:off x="6905625" y="1631950"/>
            <a:ext cx="1735138" cy="1677988"/>
          </a:xfrm>
          <a:prstGeom prst="rect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3" name="Rectangle 42"/>
          <p:cNvSpPr>
            <a:spLocks noChangeAspect="1" noChangeArrowheads="1"/>
          </p:cNvSpPr>
          <p:nvPr/>
        </p:nvSpPr>
        <p:spPr bwMode="auto">
          <a:xfrm>
            <a:off x="8859838" y="2335213"/>
            <a:ext cx="2206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B</a:t>
            </a:r>
            <a:endParaRPr lang="en-US" sz="2400" b="1"/>
          </a:p>
        </p:txBody>
      </p:sp>
      <p:sp>
        <p:nvSpPr>
          <p:cNvPr id="20524" name="Rectangle 43"/>
          <p:cNvSpPr>
            <a:spLocks noChangeAspect="1" noChangeArrowheads="1"/>
          </p:cNvSpPr>
          <p:nvPr/>
        </p:nvSpPr>
        <p:spPr bwMode="auto">
          <a:xfrm>
            <a:off x="8153400" y="1279525"/>
            <a:ext cx="2190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C</a:t>
            </a:r>
            <a:endParaRPr lang="en-US" sz="2400" b="1"/>
          </a:p>
        </p:txBody>
      </p:sp>
      <p:sp>
        <p:nvSpPr>
          <p:cNvPr id="20525" name="Rectangle 44"/>
          <p:cNvSpPr>
            <a:spLocks noChangeAspect="1" noChangeArrowheads="1"/>
          </p:cNvSpPr>
          <p:nvPr/>
        </p:nvSpPr>
        <p:spPr bwMode="auto">
          <a:xfrm>
            <a:off x="7720013" y="3444875"/>
            <a:ext cx="2190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D</a:t>
            </a:r>
            <a:endParaRPr lang="en-US" sz="2400" b="1"/>
          </a:p>
        </p:txBody>
      </p:sp>
      <p:sp>
        <p:nvSpPr>
          <p:cNvPr id="20526" name="Rectangle 45"/>
          <p:cNvSpPr>
            <a:spLocks noChangeAspect="1" noChangeArrowheads="1"/>
          </p:cNvSpPr>
          <p:nvPr/>
        </p:nvSpPr>
        <p:spPr bwMode="auto">
          <a:xfrm>
            <a:off x="6635750" y="2809875"/>
            <a:ext cx="219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A</a:t>
            </a:r>
            <a:endParaRPr lang="en-US" sz="2400" b="1"/>
          </a:p>
        </p:txBody>
      </p:sp>
      <p:sp>
        <p:nvSpPr>
          <p:cNvPr id="20527" name="Line 46"/>
          <p:cNvSpPr>
            <a:spLocks noChangeAspect="1" noChangeShapeType="1"/>
          </p:cNvSpPr>
          <p:nvPr/>
        </p:nvSpPr>
        <p:spPr bwMode="auto">
          <a:xfrm>
            <a:off x="6635750" y="2476500"/>
            <a:ext cx="2005013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8" name="Line 47"/>
          <p:cNvSpPr>
            <a:spLocks noChangeAspect="1" noChangeShapeType="1"/>
          </p:cNvSpPr>
          <p:nvPr/>
        </p:nvSpPr>
        <p:spPr bwMode="auto">
          <a:xfrm>
            <a:off x="7775575" y="1419225"/>
            <a:ext cx="1588" cy="19002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9" name="Line 48"/>
          <p:cNvSpPr>
            <a:spLocks noChangeAspect="1" noChangeShapeType="1"/>
          </p:cNvSpPr>
          <p:nvPr/>
        </p:nvSpPr>
        <p:spPr bwMode="auto">
          <a:xfrm>
            <a:off x="7339013" y="1631950"/>
            <a:ext cx="3175" cy="20050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0" name="Line 49"/>
          <p:cNvSpPr>
            <a:spLocks noChangeAspect="1" noChangeShapeType="1"/>
          </p:cNvSpPr>
          <p:nvPr/>
        </p:nvSpPr>
        <p:spPr bwMode="auto">
          <a:xfrm>
            <a:off x="8207375" y="1631950"/>
            <a:ext cx="3175" cy="20050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1" name="Line 50"/>
          <p:cNvSpPr>
            <a:spLocks noChangeAspect="1" noChangeShapeType="1"/>
          </p:cNvSpPr>
          <p:nvPr/>
        </p:nvSpPr>
        <p:spPr bwMode="auto">
          <a:xfrm>
            <a:off x="6905625" y="2898775"/>
            <a:ext cx="2008188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2" name="Line 51"/>
          <p:cNvSpPr>
            <a:spLocks noChangeAspect="1" noChangeShapeType="1"/>
          </p:cNvSpPr>
          <p:nvPr/>
        </p:nvSpPr>
        <p:spPr bwMode="auto">
          <a:xfrm>
            <a:off x="6905625" y="2054225"/>
            <a:ext cx="2008188" cy="31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3" name="Rectangle 52"/>
          <p:cNvSpPr>
            <a:spLocks noChangeAspect="1" noChangeArrowheads="1"/>
          </p:cNvSpPr>
          <p:nvPr/>
        </p:nvSpPr>
        <p:spPr bwMode="auto">
          <a:xfrm>
            <a:off x="7231063" y="18875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0</a:t>
            </a:r>
            <a:endParaRPr lang="en-US" sz="3200" b="1"/>
          </a:p>
        </p:txBody>
      </p:sp>
      <p:sp>
        <p:nvSpPr>
          <p:cNvPr id="20534" name="Rectangle 53"/>
          <p:cNvSpPr>
            <a:spLocks noChangeAspect="1" noChangeArrowheads="1"/>
          </p:cNvSpPr>
          <p:nvPr/>
        </p:nvSpPr>
        <p:spPr bwMode="auto">
          <a:xfrm>
            <a:off x="7664450" y="1887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35" name="Rectangle 54"/>
          <p:cNvSpPr>
            <a:spLocks noChangeAspect="1" noChangeArrowheads="1"/>
          </p:cNvSpPr>
          <p:nvPr/>
        </p:nvSpPr>
        <p:spPr bwMode="auto">
          <a:xfrm>
            <a:off x="8101013" y="1887538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3</a:t>
            </a:r>
            <a:endParaRPr lang="en-US" sz="3200" b="1"/>
          </a:p>
        </p:txBody>
      </p:sp>
      <p:sp>
        <p:nvSpPr>
          <p:cNvPr id="20536" name="Rectangle 55"/>
          <p:cNvSpPr>
            <a:spLocks noChangeAspect="1" noChangeArrowheads="1"/>
          </p:cNvSpPr>
          <p:nvPr/>
        </p:nvSpPr>
        <p:spPr bwMode="auto">
          <a:xfrm>
            <a:off x="8532813" y="1887538"/>
            <a:ext cx="52387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2</a:t>
            </a:r>
            <a:endParaRPr lang="en-US" sz="3200" b="1"/>
          </a:p>
        </p:txBody>
      </p:sp>
      <p:sp>
        <p:nvSpPr>
          <p:cNvPr id="20537" name="Rectangle 56"/>
          <p:cNvSpPr>
            <a:spLocks noChangeAspect="1" noChangeArrowheads="1"/>
          </p:cNvSpPr>
          <p:nvPr/>
        </p:nvSpPr>
        <p:spPr bwMode="auto">
          <a:xfrm>
            <a:off x="7231063" y="2311400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4</a:t>
            </a:r>
            <a:endParaRPr lang="en-US" sz="3200" b="1"/>
          </a:p>
        </p:txBody>
      </p:sp>
      <p:sp>
        <p:nvSpPr>
          <p:cNvPr id="20538" name="Rectangle 57"/>
          <p:cNvSpPr>
            <a:spLocks noChangeAspect="1" noChangeArrowheads="1"/>
          </p:cNvSpPr>
          <p:nvPr/>
        </p:nvSpPr>
        <p:spPr bwMode="auto">
          <a:xfrm>
            <a:off x="7664450" y="2311400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5</a:t>
            </a:r>
            <a:endParaRPr lang="en-US" sz="3200" b="1"/>
          </a:p>
        </p:txBody>
      </p:sp>
      <p:sp>
        <p:nvSpPr>
          <p:cNvPr id="20539" name="Rectangle 58"/>
          <p:cNvSpPr>
            <a:spLocks noChangeAspect="1" noChangeArrowheads="1"/>
          </p:cNvSpPr>
          <p:nvPr/>
        </p:nvSpPr>
        <p:spPr bwMode="auto">
          <a:xfrm>
            <a:off x="8101013" y="2311400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7</a:t>
            </a:r>
            <a:endParaRPr lang="en-US" sz="3200" b="1"/>
          </a:p>
        </p:txBody>
      </p:sp>
      <p:sp>
        <p:nvSpPr>
          <p:cNvPr id="20540" name="Rectangle 59"/>
          <p:cNvSpPr>
            <a:spLocks noChangeAspect="1" noChangeArrowheads="1"/>
          </p:cNvSpPr>
          <p:nvPr/>
        </p:nvSpPr>
        <p:spPr bwMode="auto">
          <a:xfrm>
            <a:off x="8532813" y="2311400"/>
            <a:ext cx="52387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6</a:t>
            </a:r>
            <a:endParaRPr lang="en-US" sz="3200" b="1"/>
          </a:p>
        </p:txBody>
      </p:sp>
      <p:sp>
        <p:nvSpPr>
          <p:cNvPr id="20541" name="Rectangle 60"/>
          <p:cNvSpPr>
            <a:spLocks noChangeAspect="1" noChangeArrowheads="1"/>
          </p:cNvSpPr>
          <p:nvPr/>
        </p:nvSpPr>
        <p:spPr bwMode="auto">
          <a:xfrm>
            <a:off x="7177088" y="2733675"/>
            <a:ext cx="100012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12</a:t>
            </a:r>
            <a:endParaRPr lang="en-US" sz="3200" b="1"/>
          </a:p>
        </p:txBody>
      </p:sp>
      <p:sp>
        <p:nvSpPr>
          <p:cNvPr id="20542" name="Rectangle 61"/>
          <p:cNvSpPr>
            <a:spLocks noChangeAspect="1" noChangeArrowheads="1"/>
          </p:cNvSpPr>
          <p:nvPr/>
        </p:nvSpPr>
        <p:spPr bwMode="auto">
          <a:xfrm>
            <a:off x="7612063" y="2733675"/>
            <a:ext cx="100012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13</a:t>
            </a:r>
            <a:endParaRPr lang="en-US" sz="3200" b="1"/>
          </a:p>
        </p:txBody>
      </p:sp>
      <p:sp>
        <p:nvSpPr>
          <p:cNvPr id="20543" name="Rectangle 62"/>
          <p:cNvSpPr>
            <a:spLocks noChangeAspect="1" noChangeArrowheads="1"/>
          </p:cNvSpPr>
          <p:nvPr/>
        </p:nvSpPr>
        <p:spPr bwMode="auto">
          <a:xfrm>
            <a:off x="8045450" y="2733675"/>
            <a:ext cx="100013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15</a:t>
            </a:r>
            <a:endParaRPr lang="en-US" sz="3200" b="1"/>
          </a:p>
        </p:txBody>
      </p:sp>
      <p:sp>
        <p:nvSpPr>
          <p:cNvPr id="20544" name="Rectangle 63"/>
          <p:cNvSpPr>
            <a:spLocks noChangeAspect="1" noChangeArrowheads="1"/>
          </p:cNvSpPr>
          <p:nvPr/>
        </p:nvSpPr>
        <p:spPr bwMode="auto">
          <a:xfrm>
            <a:off x="8478838" y="2733675"/>
            <a:ext cx="100012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14</a:t>
            </a:r>
            <a:endParaRPr lang="en-US" sz="3200" b="1"/>
          </a:p>
        </p:txBody>
      </p:sp>
      <p:sp>
        <p:nvSpPr>
          <p:cNvPr id="20545" name="Rectangle 64"/>
          <p:cNvSpPr>
            <a:spLocks noChangeAspect="1" noChangeArrowheads="1"/>
          </p:cNvSpPr>
          <p:nvPr/>
        </p:nvSpPr>
        <p:spPr bwMode="auto">
          <a:xfrm>
            <a:off x="7231063" y="3155950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8</a:t>
            </a:r>
            <a:endParaRPr lang="en-US" sz="3200" b="1"/>
          </a:p>
        </p:txBody>
      </p:sp>
      <p:sp>
        <p:nvSpPr>
          <p:cNvPr id="20546" name="Rectangle 65"/>
          <p:cNvSpPr>
            <a:spLocks noChangeAspect="1" noChangeArrowheads="1"/>
          </p:cNvSpPr>
          <p:nvPr/>
        </p:nvSpPr>
        <p:spPr bwMode="auto">
          <a:xfrm>
            <a:off x="7664450" y="3155950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9</a:t>
            </a:r>
            <a:endParaRPr lang="en-US" sz="3200" b="1"/>
          </a:p>
        </p:txBody>
      </p:sp>
      <p:sp>
        <p:nvSpPr>
          <p:cNvPr id="20547" name="Rectangle 66"/>
          <p:cNvSpPr>
            <a:spLocks noChangeAspect="1" noChangeArrowheads="1"/>
          </p:cNvSpPr>
          <p:nvPr/>
        </p:nvSpPr>
        <p:spPr bwMode="auto">
          <a:xfrm>
            <a:off x="8045450" y="3155950"/>
            <a:ext cx="1016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11</a:t>
            </a:r>
            <a:endParaRPr lang="en-US" sz="3200" b="1"/>
          </a:p>
        </p:txBody>
      </p:sp>
      <p:sp>
        <p:nvSpPr>
          <p:cNvPr id="20548" name="Rectangle 67"/>
          <p:cNvSpPr>
            <a:spLocks noChangeAspect="1" noChangeArrowheads="1"/>
          </p:cNvSpPr>
          <p:nvPr/>
        </p:nvSpPr>
        <p:spPr bwMode="auto">
          <a:xfrm>
            <a:off x="8478838" y="3155950"/>
            <a:ext cx="1016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10</a:t>
            </a:r>
            <a:endParaRPr lang="en-US" sz="3200" b="1"/>
          </a:p>
        </p:txBody>
      </p:sp>
      <p:sp>
        <p:nvSpPr>
          <p:cNvPr id="20549" name="Rectangle 68"/>
          <p:cNvSpPr>
            <a:spLocks noChangeAspect="1" noChangeArrowheads="1"/>
          </p:cNvSpPr>
          <p:nvPr/>
        </p:nvSpPr>
        <p:spPr bwMode="auto">
          <a:xfrm>
            <a:off x="7069138" y="1665288"/>
            <a:ext cx="93662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50" name="Rectangle 69"/>
          <p:cNvSpPr>
            <a:spLocks noChangeAspect="1" noChangeArrowheads="1"/>
          </p:cNvSpPr>
          <p:nvPr/>
        </p:nvSpPr>
        <p:spPr bwMode="auto">
          <a:xfrm>
            <a:off x="7937500" y="2089150"/>
            <a:ext cx="95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51" name="Rectangle 70"/>
          <p:cNvSpPr>
            <a:spLocks noChangeAspect="1" noChangeArrowheads="1"/>
          </p:cNvSpPr>
          <p:nvPr/>
        </p:nvSpPr>
        <p:spPr bwMode="auto">
          <a:xfrm>
            <a:off x="7069138" y="2089150"/>
            <a:ext cx="95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52" name="Rectangle 71"/>
          <p:cNvSpPr>
            <a:spLocks noChangeAspect="1" noChangeArrowheads="1"/>
          </p:cNvSpPr>
          <p:nvPr/>
        </p:nvSpPr>
        <p:spPr bwMode="auto">
          <a:xfrm>
            <a:off x="7069138" y="2933700"/>
            <a:ext cx="952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53" name="Rectangle 72"/>
          <p:cNvSpPr>
            <a:spLocks noChangeAspect="1" noChangeArrowheads="1"/>
          </p:cNvSpPr>
          <p:nvPr/>
        </p:nvSpPr>
        <p:spPr bwMode="auto">
          <a:xfrm>
            <a:off x="7069138" y="2513013"/>
            <a:ext cx="138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54" name="Rectangle 73"/>
          <p:cNvSpPr>
            <a:spLocks noChangeAspect="1" noChangeArrowheads="1"/>
          </p:cNvSpPr>
          <p:nvPr/>
        </p:nvSpPr>
        <p:spPr bwMode="auto">
          <a:xfrm>
            <a:off x="7450138" y="2513013"/>
            <a:ext cx="138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55" name="Rectangle 74"/>
          <p:cNvSpPr>
            <a:spLocks noChangeAspect="1" noChangeArrowheads="1"/>
          </p:cNvSpPr>
          <p:nvPr/>
        </p:nvSpPr>
        <p:spPr bwMode="auto">
          <a:xfrm>
            <a:off x="7937500" y="2513013"/>
            <a:ext cx="138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56" name="Rectangle 75"/>
          <p:cNvSpPr>
            <a:spLocks noChangeAspect="1" noChangeArrowheads="1"/>
          </p:cNvSpPr>
          <p:nvPr/>
        </p:nvSpPr>
        <p:spPr bwMode="auto">
          <a:xfrm>
            <a:off x="7937500" y="2933700"/>
            <a:ext cx="138113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57" name="Rectangle 76"/>
          <p:cNvSpPr>
            <a:spLocks noChangeAspect="1" noChangeArrowheads="1"/>
          </p:cNvSpPr>
          <p:nvPr/>
        </p:nvSpPr>
        <p:spPr bwMode="auto">
          <a:xfrm>
            <a:off x="8315325" y="2933700"/>
            <a:ext cx="1397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58" name="Rectangle 77"/>
          <p:cNvSpPr>
            <a:spLocks noChangeAspect="1" noChangeArrowheads="1"/>
          </p:cNvSpPr>
          <p:nvPr/>
        </p:nvSpPr>
        <p:spPr bwMode="auto">
          <a:xfrm>
            <a:off x="8370888" y="2513013"/>
            <a:ext cx="138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59" name="Rectangle 78"/>
          <p:cNvSpPr>
            <a:spLocks noChangeAspect="1" noChangeArrowheads="1"/>
          </p:cNvSpPr>
          <p:nvPr/>
        </p:nvSpPr>
        <p:spPr bwMode="auto">
          <a:xfrm>
            <a:off x="7937500" y="1665288"/>
            <a:ext cx="93663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60" name="Rectangle 79"/>
          <p:cNvSpPr>
            <a:spLocks noChangeAspect="1" noChangeArrowheads="1"/>
          </p:cNvSpPr>
          <p:nvPr/>
        </p:nvSpPr>
        <p:spPr bwMode="auto">
          <a:xfrm>
            <a:off x="4060825" y="4587875"/>
            <a:ext cx="1735138" cy="1677988"/>
          </a:xfrm>
          <a:prstGeom prst="rect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1" name="Rectangle 80"/>
          <p:cNvSpPr>
            <a:spLocks noChangeAspect="1" noChangeArrowheads="1"/>
          </p:cNvSpPr>
          <p:nvPr/>
        </p:nvSpPr>
        <p:spPr bwMode="auto">
          <a:xfrm>
            <a:off x="6013450" y="5291138"/>
            <a:ext cx="2206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B</a:t>
            </a:r>
            <a:endParaRPr lang="en-US" sz="2400" b="1"/>
          </a:p>
        </p:txBody>
      </p:sp>
      <p:sp>
        <p:nvSpPr>
          <p:cNvPr id="20562" name="Rectangle 81"/>
          <p:cNvSpPr>
            <a:spLocks noChangeAspect="1" noChangeArrowheads="1"/>
          </p:cNvSpPr>
          <p:nvPr/>
        </p:nvSpPr>
        <p:spPr bwMode="auto">
          <a:xfrm>
            <a:off x="5307013" y="4235450"/>
            <a:ext cx="2206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C</a:t>
            </a:r>
            <a:endParaRPr lang="en-US" sz="2400" b="1"/>
          </a:p>
        </p:txBody>
      </p:sp>
      <p:sp>
        <p:nvSpPr>
          <p:cNvPr id="20563" name="Rectangle 82"/>
          <p:cNvSpPr>
            <a:spLocks noChangeAspect="1" noChangeArrowheads="1"/>
          </p:cNvSpPr>
          <p:nvPr/>
        </p:nvSpPr>
        <p:spPr bwMode="auto">
          <a:xfrm>
            <a:off x="4873625" y="6400800"/>
            <a:ext cx="220663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D</a:t>
            </a:r>
            <a:endParaRPr lang="en-US" sz="2400" b="1"/>
          </a:p>
        </p:txBody>
      </p:sp>
      <p:sp>
        <p:nvSpPr>
          <p:cNvPr id="20564" name="Rectangle 83"/>
          <p:cNvSpPr>
            <a:spLocks noChangeAspect="1" noChangeArrowheads="1"/>
          </p:cNvSpPr>
          <p:nvPr/>
        </p:nvSpPr>
        <p:spPr bwMode="auto">
          <a:xfrm>
            <a:off x="3787775" y="5767388"/>
            <a:ext cx="2190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A</a:t>
            </a:r>
            <a:endParaRPr lang="en-US" sz="2400" b="1"/>
          </a:p>
        </p:txBody>
      </p:sp>
      <p:sp>
        <p:nvSpPr>
          <p:cNvPr id="20565" name="Line 84"/>
          <p:cNvSpPr>
            <a:spLocks noChangeAspect="1" noChangeShapeType="1"/>
          </p:cNvSpPr>
          <p:nvPr/>
        </p:nvSpPr>
        <p:spPr bwMode="auto">
          <a:xfrm>
            <a:off x="3787775" y="5432425"/>
            <a:ext cx="2008188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6" name="Line 85"/>
          <p:cNvSpPr>
            <a:spLocks noChangeAspect="1" noChangeShapeType="1"/>
          </p:cNvSpPr>
          <p:nvPr/>
        </p:nvSpPr>
        <p:spPr bwMode="auto">
          <a:xfrm>
            <a:off x="4927600" y="4375150"/>
            <a:ext cx="1588" cy="19034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7" name="Line 86"/>
          <p:cNvSpPr>
            <a:spLocks noChangeAspect="1" noChangeShapeType="1"/>
          </p:cNvSpPr>
          <p:nvPr/>
        </p:nvSpPr>
        <p:spPr bwMode="auto">
          <a:xfrm>
            <a:off x="4494213" y="4587875"/>
            <a:ext cx="1587" cy="20050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8" name="Line 87"/>
          <p:cNvSpPr>
            <a:spLocks noChangeAspect="1" noChangeShapeType="1"/>
          </p:cNvSpPr>
          <p:nvPr/>
        </p:nvSpPr>
        <p:spPr bwMode="auto">
          <a:xfrm>
            <a:off x="5362575" y="4587875"/>
            <a:ext cx="1588" cy="20050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9" name="Line 88"/>
          <p:cNvSpPr>
            <a:spLocks noChangeAspect="1" noChangeShapeType="1"/>
          </p:cNvSpPr>
          <p:nvPr/>
        </p:nvSpPr>
        <p:spPr bwMode="auto">
          <a:xfrm>
            <a:off x="4060825" y="5854700"/>
            <a:ext cx="2005013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0" name="Line 89"/>
          <p:cNvSpPr>
            <a:spLocks noChangeAspect="1" noChangeShapeType="1"/>
          </p:cNvSpPr>
          <p:nvPr/>
        </p:nvSpPr>
        <p:spPr bwMode="auto">
          <a:xfrm>
            <a:off x="4060825" y="5010150"/>
            <a:ext cx="2005013" cy="31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1" name="Rectangle 90"/>
          <p:cNvSpPr>
            <a:spLocks noChangeAspect="1" noChangeArrowheads="1"/>
          </p:cNvSpPr>
          <p:nvPr/>
        </p:nvSpPr>
        <p:spPr bwMode="auto">
          <a:xfrm>
            <a:off x="4386263" y="48466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0</a:t>
            </a:r>
            <a:endParaRPr lang="en-US" sz="3200" b="1"/>
          </a:p>
        </p:txBody>
      </p:sp>
      <p:sp>
        <p:nvSpPr>
          <p:cNvPr id="20572" name="Rectangle 91"/>
          <p:cNvSpPr>
            <a:spLocks noChangeAspect="1" noChangeArrowheads="1"/>
          </p:cNvSpPr>
          <p:nvPr/>
        </p:nvSpPr>
        <p:spPr bwMode="auto">
          <a:xfrm>
            <a:off x="4819650" y="48466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73" name="Rectangle 92"/>
          <p:cNvSpPr>
            <a:spLocks noChangeAspect="1" noChangeArrowheads="1"/>
          </p:cNvSpPr>
          <p:nvPr/>
        </p:nvSpPr>
        <p:spPr bwMode="auto">
          <a:xfrm>
            <a:off x="5253038" y="48466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3</a:t>
            </a:r>
            <a:endParaRPr lang="en-US" sz="3200" b="1"/>
          </a:p>
        </p:txBody>
      </p:sp>
      <p:sp>
        <p:nvSpPr>
          <p:cNvPr id="20574" name="Rectangle 93"/>
          <p:cNvSpPr>
            <a:spLocks noChangeAspect="1" noChangeArrowheads="1"/>
          </p:cNvSpPr>
          <p:nvPr/>
        </p:nvSpPr>
        <p:spPr bwMode="auto">
          <a:xfrm>
            <a:off x="5688013" y="48466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2</a:t>
            </a:r>
            <a:endParaRPr lang="en-US" sz="3200" b="1"/>
          </a:p>
        </p:txBody>
      </p:sp>
      <p:sp>
        <p:nvSpPr>
          <p:cNvPr id="20575" name="Rectangle 94"/>
          <p:cNvSpPr>
            <a:spLocks noChangeAspect="1" noChangeArrowheads="1"/>
          </p:cNvSpPr>
          <p:nvPr/>
        </p:nvSpPr>
        <p:spPr bwMode="auto">
          <a:xfrm>
            <a:off x="4386263" y="5267325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4</a:t>
            </a:r>
            <a:endParaRPr lang="en-US" sz="3200" b="1"/>
          </a:p>
        </p:txBody>
      </p:sp>
      <p:sp>
        <p:nvSpPr>
          <p:cNvPr id="20576" name="Rectangle 95"/>
          <p:cNvSpPr>
            <a:spLocks noChangeAspect="1" noChangeArrowheads="1"/>
          </p:cNvSpPr>
          <p:nvPr/>
        </p:nvSpPr>
        <p:spPr bwMode="auto">
          <a:xfrm>
            <a:off x="4819650" y="5267325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5</a:t>
            </a:r>
            <a:endParaRPr lang="en-US" sz="3200" b="1"/>
          </a:p>
        </p:txBody>
      </p:sp>
      <p:sp>
        <p:nvSpPr>
          <p:cNvPr id="20577" name="Rectangle 96"/>
          <p:cNvSpPr>
            <a:spLocks noChangeAspect="1" noChangeArrowheads="1"/>
          </p:cNvSpPr>
          <p:nvPr/>
        </p:nvSpPr>
        <p:spPr bwMode="auto">
          <a:xfrm>
            <a:off x="5253038" y="5267325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7</a:t>
            </a:r>
            <a:endParaRPr lang="en-US" sz="3200" b="1"/>
          </a:p>
        </p:txBody>
      </p:sp>
      <p:sp>
        <p:nvSpPr>
          <p:cNvPr id="20578" name="Rectangle 97"/>
          <p:cNvSpPr>
            <a:spLocks noChangeAspect="1" noChangeArrowheads="1"/>
          </p:cNvSpPr>
          <p:nvPr/>
        </p:nvSpPr>
        <p:spPr bwMode="auto">
          <a:xfrm>
            <a:off x="5688013" y="5267325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6</a:t>
            </a:r>
            <a:endParaRPr lang="en-US" sz="3200" b="1"/>
          </a:p>
        </p:txBody>
      </p:sp>
      <p:sp>
        <p:nvSpPr>
          <p:cNvPr id="20579" name="Rectangle 98"/>
          <p:cNvSpPr>
            <a:spLocks noChangeAspect="1" noChangeArrowheads="1"/>
          </p:cNvSpPr>
          <p:nvPr/>
        </p:nvSpPr>
        <p:spPr bwMode="auto">
          <a:xfrm>
            <a:off x="4330700" y="5689600"/>
            <a:ext cx="100013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12</a:t>
            </a:r>
            <a:endParaRPr lang="en-US" sz="3200" b="1"/>
          </a:p>
        </p:txBody>
      </p:sp>
      <p:sp>
        <p:nvSpPr>
          <p:cNvPr id="20580" name="Rectangle 99"/>
          <p:cNvSpPr>
            <a:spLocks noChangeAspect="1" noChangeArrowheads="1"/>
          </p:cNvSpPr>
          <p:nvPr/>
        </p:nvSpPr>
        <p:spPr bwMode="auto">
          <a:xfrm>
            <a:off x="4764088" y="5689600"/>
            <a:ext cx="100012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13</a:t>
            </a:r>
            <a:endParaRPr lang="en-US" sz="3200" b="1"/>
          </a:p>
        </p:txBody>
      </p:sp>
      <p:sp>
        <p:nvSpPr>
          <p:cNvPr id="20581" name="Rectangle 100"/>
          <p:cNvSpPr>
            <a:spLocks noChangeAspect="1" noChangeArrowheads="1"/>
          </p:cNvSpPr>
          <p:nvPr/>
        </p:nvSpPr>
        <p:spPr bwMode="auto">
          <a:xfrm>
            <a:off x="5199063" y="5689600"/>
            <a:ext cx="100012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15</a:t>
            </a:r>
            <a:endParaRPr lang="en-US" sz="3200" b="1"/>
          </a:p>
        </p:txBody>
      </p:sp>
      <p:sp>
        <p:nvSpPr>
          <p:cNvPr id="20582" name="Rectangle 101"/>
          <p:cNvSpPr>
            <a:spLocks noChangeAspect="1" noChangeArrowheads="1"/>
          </p:cNvSpPr>
          <p:nvPr/>
        </p:nvSpPr>
        <p:spPr bwMode="auto">
          <a:xfrm>
            <a:off x="5632450" y="5689600"/>
            <a:ext cx="100013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14</a:t>
            </a:r>
            <a:endParaRPr lang="en-US" sz="3200" b="1"/>
          </a:p>
        </p:txBody>
      </p:sp>
      <p:sp>
        <p:nvSpPr>
          <p:cNvPr id="20583" name="Rectangle 102"/>
          <p:cNvSpPr>
            <a:spLocks noChangeAspect="1" noChangeArrowheads="1"/>
          </p:cNvSpPr>
          <p:nvPr/>
        </p:nvSpPr>
        <p:spPr bwMode="auto">
          <a:xfrm>
            <a:off x="4386263" y="6113463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8</a:t>
            </a:r>
            <a:endParaRPr lang="en-US" sz="3200" b="1"/>
          </a:p>
        </p:txBody>
      </p:sp>
      <p:sp>
        <p:nvSpPr>
          <p:cNvPr id="20584" name="Rectangle 103"/>
          <p:cNvSpPr>
            <a:spLocks noChangeAspect="1" noChangeArrowheads="1"/>
          </p:cNvSpPr>
          <p:nvPr/>
        </p:nvSpPr>
        <p:spPr bwMode="auto">
          <a:xfrm>
            <a:off x="4819650" y="6113463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9</a:t>
            </a:r>
            <a:endParaRPr lang="en-US" sz="3200" b="1"/>
          </a:p>
        </p:txBody>
      </p:sp>
      <p:sp>
        <p:nvSpPr>
          <p:cNvPr id="20585" name="Rectangle 104"/>
          <p:cNvSpPr>
            <a:spLocks noChangeAspect="1" noChangeArrowheads="1"/>
          </p:cNvSpPr>
          <p:nvPr/>
        </p:nvSpPr>
        <p:spPr bwMode="auto">
          <a:xfrm>
            <a:off x="5199063" y="6113463"/>
            <a:ext cx="1016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11</a:t>
            </a:r>
            <a:endParaRPr lang="en-US" sz="3200" b="1"/>
          </a:p>
        </p:txBody>
      </p:sp>
      <p:sp>
        <p:nvSpPr>
          <p:cNvPr id="20586" name="Rectangle 105"/>
          <p:cNvSpPr>
            <a:spLocks noChangeAspect="1" noChangeArrowheads="1"/>
          </p:cNvSpPr>
          <p:nvPr/>
        </p:nvSpPr>
        <p:spPr bwMode="auto">
          <a:xfrm>
            <a:off x="5632450" y="6113463"/>
            <a:ext cx="1016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10</a:t>
            </a:r>
            <a:endParaRPr lang="en-US" sz="3200" b="1"/>
          </a:p>
        </p:txBody>
      </p:sp>
      <p:sp>
        <p:nvSpPr>
          <p:cNvPr id="20587" name="Rectangle 106"/>
          <p:cNvSpPr>
            <a:spLocks noChangeAspect="1" noChangeArrowheads="1"/>
          </p:cNvSpPr>
          <p:nvPr/>
        </p:nvSpPr>
        <p:spPr bwMode="auto">
          <a:xfrm>
            <a:off x="4711700" y="4624388"/>
            <a:ext cx="952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88" name="Rectangle 107"/>
          <p:cNvSpPr>
            <a:spLocks noChangeAspect="1" noChangeArrowheads="1"/>
          </p:cNvSpPr>
          <p:nvPr/>
        </p:nvSpPr>
        <p:spPr bwMode="auto">
          <a:xfrm>
            <a:off x="5089525" y="4624388"/>
            <a:ext cx="952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89" name="Rectangle 108"/>
          <p:cNvSpPr>
            <a:spLocks noChangeAspect="1" noChangeArrowheads="1"/>
          </p:cNvSpPr>
          <p:nvPr/>
        </p:nvSpPr>
        <p:spPr bwMode="auto">
          <a:xfrm>
            <a:off x="4222750" y="5045075"/>
            <a:ext cx="968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90" name="Rectangle 109"/>
          <p:cNvSpPr>
            <a:spLocks noChangeAspect="1" noChangeArrowheads="1"/>
          </p:cNvSpPr>
          <p:nvPr/>
        </p:nvSpPr>
        <p:spPr bwMode="auto">
          <a:xfrm>
            <a:off x="4656138" y="5891213"/>
            <a:ext cx="95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91" name="Rectangle 110"/>
          <p:cNvSpPr>
            <a:spLocks noChangeAspect="1" noChangeArrowheads="1"/>
          </p:cNvSpPr>
          <p:nvPr/>
        </p:nvSpPr>
        <p:spPr bwMode="auto">
          <a:xfrm>
            <a:off x="4222750" y="5468938"/>
            <a:ext cx="138113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92" name="Rectangle 111"/>
          <p:cNvSpPr>
            <a:spLocks noChangeAspect="1" noChangeArrowheads="1"/>
          </p:cNvSpPr>
          <p:nvPr/>
        </p:nvSpPr>
        <p:spPr bwMode="auto">
          <a:xfrm>
            <a:off x="4602163" y="5468938"/>
            <a:ext cx="138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93" name="Rectangle 112"/>
          <p:cNvSpPr>
            <a:spLocks noChangeAspect="1" noChangeArrowheads="1"/>
          </p:cNvSpPr>
          <p:nvPr/>
        </p:nvSpPr>
        <p:spPr bwMode="auto">
          <a:xfrm>
            <a:off x="5089525" y="5468938"/>
            <a:ext cx="138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94" name="Rectangle 113"/>
          <p:cNvSpPr>
            <a:spLocks noChangeAspect="1" noChangeArrowheads="1"/>
          </p:cNvSpPr>
          <p:nvPr/>
        </p:nvSpPr>
        <p:spPr bwMode="auto">
          <a:xfrm>
            <a:off x="5089525" y="5891213"/>
            <a:ext cx="138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95" name="Rectangle 114"/>
          <p:cNvSpPr>
            <a:spLocks noChangeAspect="1" noChangeArrowheads="1"/>
          </p:cNvSpPr>
          <p:nvPr/>
        </p:nvSpPr>
        <p:spPr bwMode="auto">
          <a:xfrm>
            <a:off x="5470525" y="5891213"/>
            <a:ext cx="138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96" name="Rectangle 115"/>
          <p:cNvSpPr>
            <a:spLocks noChangeAspect="1" noChangeArrowheads="1"/>
          </p:cNvSpPr>
          <p:nvPr/>
        </p:nvSpPr>
        <p:spPr bwMode="auto">
          <a:xfrm>
            <a:off x="5524500" y="5468938"/>
            <a:ext cx="138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597" name="Rectangle 116"/>
          <p:cNvSpPr>
            <a:spLocks noChangeAspect="1" noChangeArrowheads="1"/>
          </p:cNvSpPr>
          <p:nvPr/>
        </p:nvSpPr>
        <p:spPr bwMode="auto">
          <a:xfrm>
            <a:off x="5524500" y="4624388"/>
            <a:ext cx="93663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598" name="Rectangle 117"/>
          <p:cNvSpPr>
            <a:spLocks noChangeAspect="1" noChangeArrowheads="1"/>
          </p:cNvSpPr>
          <p:nvPr/>
        </p:nvSpPr>
        <p:spPr bwMode="auto">
          <a:xfrm>
            <a:off x="6945313" y="4587875"/>
            <a:ext cx="1735137" cy="1677988"/>
          </a:xfrm>
          <a:prstGeom prst="rect">
            <a:avLst/>
          </a:prstGeom>
          <a:noFill/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9" name="Rectangle 118"/>
          <p:cNvSpPr>
            <a:spLocks noChangeAspect="1" noChangeArrowheads="1"/>
          </p:cNvSpPr>
          <p:nvPr/>
        </p:nvSpPr>
        <p:spPr bwMode="auto">
          <a:xfrm>
            <a:off x="8897938" y="5291138"/>
            <a:ext cx="2206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B</a:t>
            </a:r>
            <a:endParaRPr lang="en-US" sz="2400" b="1"/>
          </a:p>
        </p:txBody>
      </p:sp>
      <p:sp>
        <p:nvSpPr>
          <p:cNvPr id="20600" name="Rectangle 119"/>
          <p:cNvSpPr>
            <a:spLocks noChangeAspect="1" noChangeArrowheads="1"/>
          </p:cNvSpPr>
          <p:nvPr/>
        </p:nvSpPr>
        <p:spPr bwMode="auto">
          <a:xfrm>
            <a:off x="8191500" y="4235450"/>
            <a:ext cx="222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C</a:t>
            </a:r>
            <a:endParaRPr lang="en-US" sz="2400" b="1"/>
          </a:p>
        </p:txBody>
      </p:sp>
      <p:sp>
        <p:nvSpPr>
          <p:cNvPr id="20601" name="Rectangle 120"/>
          <p:cNvSpPr>
            <a:spLocks noChangeAspect="1" noChangeArrowheads="1"/>
          </p:cNvSpPr>
          <p:nvPr/>
        </p:nvSpPr>
        <p:spPr bwMode="auto">
          <a:xfrm>
            <a:off x="7758113" y="6400800"/>
            <a:ext cx="22225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D</a:t>
            </a:r>
            <a:endParaRPr lang="en-US" sz="2400" b="1"/>
          </a:p>
        </p:txBody>
      </p:sp>
      <p:sp>
        <p:nvSpPr>
          <p:cNvPr id="20602" name="Rectangle 121"/>
          <p:cNvSpPr>
            <a:spLocks noChangeAspect="1" noChangeArrowheads="1"/>
          </p:cNvSpPr>
          <p:nvPr/>
        </p:nvSpPr>
        <p:spPr bwMode="auto">
          <a:xfrm>
            <a:off x="6672263" y="5767388"/>
            <a:ext cx="2190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SWISS" charset="0"/>
              </a:rPr>
              <a:t>A</a:t>
            </a:r>
            <a:endParaRPr lang="en-US" sz="2400" b="1"/>
          </a:p>
        </p:txBody>
      </p:sp>
      <p:sp>
        <p:nvSpPr>
          <p:cNvPr id="20603" name="Line 122"/>
          <p:cNvSpPr>
            <a:spLocks noChangeAspect="1" noChangeShapeType="1"/>
          </p:cNvSpPr>
          <p:nvPr/>
        </p:nvSpPr>
        <p:spPr bwMode="auto">
          <a:xfrm>
            <a:off x="6672263" y="5432425"/>
            <a:ext cx="2008187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4" name="Line 123"/>
          <p:cNvSpPr>
            <a:spLocks noChangeAspect="1" noChangeShapeType="1"/>
          </p:cNvSpPr>
          <p:nvPr/>
        </p:nvSpPr>
        <p:spPr bwMode="auto">
          <a:xfrm>
            <a:off x="7812088" y="4375150"/>
            <a:ext cx="1587" cy="19034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5" name="Line 124"/>
          <p:cNvSpPr>
            <a:spLocks noChangeAspect="1" noChangeShapeType="1"/>
          </p:cNvSpPr>
          <p:nvPr/>
        </p:nvSpPr>
        <p:spPr bwMode="auto">
          <a:xfrm>
            <a:off x="7378700" y="4587875"/>
            <a:ext cx="1588" cy="20050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6" name="Line 125"/>
          <p:cNvSpPr>
            <a:spLocks noChangeAspect="1" noChangeShapeType="1"/>
          </p:cNvSpPr>
          <p:nvPr/>
        </p:nvSpPr>
        <p:spPr bwMode="auto">
          <a:xfrm>
            <a:off x="8247063" y="4587875"/>
            <a:ext cx="1587" cy="20050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7" name="Line 126"/>
          <p:cNvSpPr>
            <a:spLocks noChangeAspect="1" noChangeShapeType="1"/>
          </p:cNvSpPr>
          <p:nvPr/>
        </p:nvSpPr>
        <p:spPr bwMode="auto">
          <a:xfrm>
            <a:off x="6945313" y="5854700"/>
            <a:ext cx="2005012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8" name="Line 127"/>
          <p:cNvSpPr>
            <a:spLocks noChangeAspect="1" noChangeShapeType="1"/>
          </p:cNvSpPr>
          <p:nvPr/>
        </p:nvSpPr>
        <p:spPr bwMode="auto">
          <a:xfrm>
            <a:off x="6945313" y="5010150"/>
            <a:ext cx="2005012" cy="31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9" name="Rectangle 128"/>
          <p:cNvSpPr>
            <a:spLocks noChangeAspect="1" noChangeArrowheads="1"/>
          </p:cNvSpPr>
          <p:nvPr/>
        </p:nvSpPr>
        <p:spPr bwMode="auto">
          <a:xfrm>
            <a:off x="7270750" y="48466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0</a:t>
            </a:r>
            <a:endParaRPr lang="en-US" sz="3200" b="1"/>
          </a:p>
        </p:txBody>
      </p:sp>
      <p:sp>
        <p:nvSpPr>
          <p:cNvPr id="20610" name="Rectangle 129"/>
          <p:cNvSpPr>
            <a:spLocks noChangeAspect="1" noChangeArrowheads="1"/>
          </p:cNvSpPr>
          <p:nvPr/>
        </p:nvSpPr>
        <p:spPr bwMode="auto">
          <a:xfrm>
            <a:off x="7704138" y="48466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611" name="Rectangle 130"/>
          <p:cNvSpPr>
            <a:spLocks noChangeAspect="1" noChangeArrowheads="1"/>
          </p:cNvSpPr>
          <p:nvPr/>
        </p:nvSpPr>
        <p:spPr bwMode="auto">
          <a:xfrm>
            <a:off x="8137525" y="48466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3</a:t>
            </a:r>
            <a:endParaRPr lang="en-US" sz="3200" b="1"/>
          </a:p>
        </p:txBody>
      </p:sp>
      <p:sp>
        <p:nvSpPr>
          <p:cNvPr id="20612" name="Rectangle 131"/>
          <p:cNvSpPr>
            <a:spLocks noChangeAspect="1" noChangeArrowheads="1"/>
          </p:cNvSpPr>
          <p:nvPr/>
        </p:nvSpPr>
        <p:spPr bwMode="auto">
          <a:xfrm>
            <a:off x="8572500" y="4846638"/>
            <a:ext cx="508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2</a:t>
            </a:r>
            <a:endParaRPr lang="en-US" sz="3200" b="1"/>
          </a:p>
        </p:txBody>
      </p:sp>
      <p:sp>
        <p:nvSpPr>
          <p:cNvPr id="20613" name="Rectangle 132"/>
          <p:cNvSpPr>
            <a:spLocks noChangeAspect="1" noChangeArrowheads="1"/>
          </p:cNvSpPr>
          <p:nvPr/>
        </p:nvSpPr>
        <p:spPr bwMode="auto">
          <a:xfrm>
            <a:off x="7270750" y="5267325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4</a:t>
            </a:r>
            <a:endParaRPr lang="en-US" sz="3200" b="1"/>
          </a:p>
        </p:txBody>
      </p:sp>
      <p:sp>
        <p:nvSpPr>
          <p:cNvPr id="20614" name="Rectangle 133"/>
          <p:cNvSpPr>
            <a:spLocks noChangeAspect="1" noChangeArrowheads="1"/>
          </p:cNvSpPr>
          <p:nvPr/>
        </p:nvSpPr>
        <p:spPr bwMode="auto">
          <a:xfrm>
            <a:off x="7704138" y="5267325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5</a:t>
            </a:r>
            <a:endParaRPr lang="en-US" sz="3200" b="1"/>
          </a:p>
        </p:txBody>
      </p:sp>
      <p:sp>
        <p:nvSpPr>
          <p:cNvPr id="20615" name="Rectangle 134"/>
          <p:cNvSpPr>
            <a:spLocks noChangeAspect="1" noChangeArrowheads="1"/>
          </p:cNvSpPr>
          <p:nvPr/>
        </p:nvSpPr>
        <p:spPr bwMode="auto">
          <a:xfrm>
            <a:off x="8137525" y="5267325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7</a:t>
            </a:r>
            <a:endParaRPr lang="en-US" sz="3200" b="1"/>
          </a:p>
        </p:txBody>
      </p:sp>
      <p:sp>
        <p:nvSpPr>
          <p:cNvPr id="20616" name="Rectangle 135"/>
          <p:cNvSpPr>
            <a:spLocks noChangeAspect="1" noChangeArrowheads="1"/>
          </p:cNvSpPr>
          <p:nvPr/>
        </p:nvSpPr>
        <p:spPr bwMode="auto">
          <a:xfrm>
            <a:off x="8572500" y="5267325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6</a:t>
            </a:r>
            <a:endParaRPr lang="en-US" sz="3200" b="1"/>
          </a:p>
        </p:txBody>
      </p:sp>
      <p:sp>
        <p:nvSpPr>
          <p:cNvPr id="20617" name="Rectangle 136"/>
          <p:cNvSpPr>
            <a:spLocks noChangeAspect="1" noChangeArrowheads="1"/>
          </p:cNvSpPr>
          <p:nvPr/>
        </p:nvSpPr>
        <p:spPr bwMode="auto">
          <a:xfrm>
            <a:off x="7215188" y="5689600"/>
            <a:ext cx="1016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12</a:t>
            </a:r>
            <a:endParaRPr lang="en-US" sz="3200" b="1"/>
          </a:p>
        </p:txBody>
      </p:sp>
      <p:sp>
        <p:nvSpPr>
          <p:cNvPr id="20618" name="Rectangle 137"/>
          <p:cNvSpPr>
            <a:spLocks noChangeAspect="1" noChangeArrowheads="1"/>
          </p:cNvSpPr>
          <p:nvPr/>
        </p:nvSpPr>
        <p:spPr bwMode="auto">
          <a:xfrm>
            <a:off x="7648575" y="5689600"/>
            <a:ext cx="1016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13</a:t>
            </a:r>
            <a:endParaRPr lang="en-US" sz="3200" b="1"/>
          </a:p>
        </p:txBody>
      </p:sp>
      <p:sp>
        <p:nvSpPr>
          <p:cNvPr id="20619" name="Rectangle 138"/>
          <p:cNvSpPr>
            <a:spLocks noChangeAspect="1" noChangeArrowheads="1"/>
          </p:cNvSpPr>
          <p:nvPr/>
        </p:nvSpPr>
        <p:spPr bwMode="auto">
          <a:xfrm>
            <a:off x="8083550" y="5689600"/>
            <a:ext cx="1016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15</a:t>
            </a:r>
            <a:endParaRPr lang="en-US" sz="3200" b="1"/>
          </a:p>
        </p:txBody>
      </p:sp>
      <p:sp>
        <p:nvSpPr>
          <p:cNvPr id="20620" name="Rectangle 139"/>
          <p:cNvSpPr>
            <a:spLocks noChangeAspect="1" noChangeArrowheads="1"/>
          </p:cNvSpPr>
          <p:nvPr/>
        </p:nvSpPr>
        <p:spPr bwMode="auto">
          <a:xfrm>
            <a:off x="8516938" y="5689600"/>
            <a:ext cx="1016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14</a:t>
            </a:r>
            <a:endParaRPr lang="en-US" sz="3200" b="1"/>
          </a:p>
        </p:txBody>
      </p:sp>
      <p:sp>
        <p:nvSpPr>
          <p:cNvPr id="20621" name="Rectangle 140"/>
          <p:cNvSpPr>
            <a:spLocks noChangeAspect="1" noChangeArrowheads="1"/>
          </p:cNvSpPr>
          <p:nvPr/>
        </p:nvSpPr>
        <p:spPr bwMode="auto">
          <a:xfrm>
            <a:off x="7270750" y="6113463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8</a:t>
            </a:r>
            <a:endParaRPr lang="en-US" sz="3200" b="1"/>
          </a:p>
        </p:txBody>
      </p:sp>
      <p:sp>
        <p:nvSpPr>
          <p:cNvPr id="20622" name="Rectangle 141"/>
          <p:cNvSpPr>
            <a:spLocks noChangeAspect="1" noChangeArrowheads="1"/>
          </p:cNvSpPr>
          <p:nvPr/>
        </p:nvSpPr>
        <p:spPr bwMode="auto">
          <a:xfrm>
            <a:off x="7704138" y="6113463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9</a:t>
            </a:r>
            <a:endParaRPr lang="en-US" sz="3200" b="1"/>
          </a:p>
        </p:txBody>
      </p:sp>
      <p:sp>
        <p:nvSpPr>
          <p:cNvPr id="20623" name="Rectangle 142"/>
          <p:cNvSpPr>
            <a:spLocks noChangeAspect="1" noChangeArrowheads="1"/>
          </p:cNvSpPr>
          <p:nvPr/>
        </p:nvSpPr>
        <p:spPr bwMode="auto">
          <a:xfrm>
            <a:off x="8083550" y="6113463"/>
            <a:ext cx="1016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11</a:t>
            </a:r>
            <a:endParaRPr lang="en-US" sz="3200" b="1"/>
          </a:p>
        </p:txBody>
      </p:sp>
      <p:sp>
        <p:nvSpPr>
          <p:cNvPr id="20624" name="Rectangle 143"/>
          <p:cNvSpPr>
            <a:spLocks noChangeAspect="1" noChangeArrowheads="1"/>
          </p:cNvSpPr>
          <p:nvPr/>
        </p:nvSpPr>
        <p:spPr bwMode="auto">
          <a:xfrm>
            <a:off x="8516938" y="6113463"/>
            <a:ext cx="1016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 b="1">
                <a:solidFill>
                  <a:srgbClr val="000000"/>
                </a:solidFill>
              </a:rPr>
              <a:t>10</a:t>
            </a:r>
            <a:endParaRPr lang="en-US" sz="3200" b="1"/>
          </a:p>
        </p:txBody>
      </p:sp>
      <p:sp>
        <p:nvSpPr>
          <p:cNvPr id="20625" name="Rectangle 144"/>
          <p:cNvSpPr>
            <a:spLocks noChangeAspect="1" noChangeArrowheads="1"/>
          </p:cNvSpPr>
          <p:nvPr/>
        </p:nvSpPr>
        <p:spPr bwMode="auto">
          <a:xfrm>
            <a:off x="7596188" y="5045075"/>
            <a:ext cx="952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626" name="Rectangle 145"/>
          <p:cNvSpPr>
            <a:spLocks noChangeAspect="1" noChangeArrowheads="1"/>
          </p:cNvSpPr>
          <p:nvPr/>
        </p:nvSpPr>
        <p:spPr bwMode="auto">
          <a:xfrm>
            <a:off x="8408988" y="5045075"/>
            <a:ext cx="9683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627" name="Rectangle 146"/>
          <p:cNvSpPr>
            <a:spLocks noChangeAspect="1" noChangeArrowheads="1"/>
          </p:cNvSpPr>
          <p:nvPr/>
        </p:nvSpPr>
        <p:spPr bwMode="auto">
          <a:xfrm>
            <a:off x="7107238" y="5891213"/>
            <a:ext cx="95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628" name="Rectangle 147"/>
          <p:cNvSpPr>
            <a:spLocks noChangeAspect="1" noChangeArrowheads="1"/>
          </p:cNvSpPr>
          <p:nvPr/>
        </p:nvSpPr>
        <p:spPr bwMode="auto">
          <a:xfrm>
            <a:off x="7107238" y="5468938"/>
            <a:ext cx="138112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629" name="Rectangle 148"/>
          <p:cNvSpPr>
            <a:spLocks noChangeAspect="1" noChangeArrowheads="1"/>
          </p:cNvSpPr>
          <p:nvPr/>
        </p:nvSpPr>
        <p:spPr bwMode="auto">
          <a:xfrm>
            <a:off x="7486650" y="5468938"/>
            <a:ext cx="138113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630" name="Rectangle 149"/>
          <p:cNvSpPr>
            <a:spLocks noChangeAspect="1" noChangeArrowheads="1"/>
          </p:cNvSpPr>
          <p:nvPr/>
        </p:nvSpPr>
        <p:spPr bwMode="auto">
          <a:xfrm>
            <a:off x="7974013" y="5468938"/>
            <a:ext cx="138112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631" name="Rectangle 150"/>
          <p:cNvSpPr>
            <a:spLocks noChangeAspect="1" noChangeArrowheads="1"/>
          </p:cNvSpPr>
          <p:nvPr/>
        </p:nvSpPr>
        <p:spPr bwMode="auto">
          <a:xfrm>
            <a:off x="7974013" y="5891213"/>
            <a:ext cx="138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632" name="Rectangle 151"/>
          <p:cNvSpPr>
            <a:spLocks noChangeAspect="1" noChangeArrowheads="1"/>
          </p:cNvSpPr>
          <p:nvPr/>
        </p:nvSpPr>
        <p:spPr bwMode="auto">
          <a:xfrm>
            <a:off x="8355013" y="5891213"/>
            <a:ext cx="138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633" name="Rectangle 152"/>
          <p:cNvSpPr>
            <a:spLocks noChangeAspect="1" noChangeArrowheads="1"/>
          </p:cNvSpPr>
          <p:nvPr/>
        </p:nvSpPr>
        <p:spPr bwMode="auto">
          <a:xfrm>
            <a:off x="8408988" y="5468938"/>
            <a:ext cx="138112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X</a:t>
            </a:r>
            <a:endParaRPr lang="en-US" sz="3200" b="1"/>
          </a:p>
        </p:txBody>
      </p:sp>
      <p:sp>
        <p:nvSpPr>
          <p:cNvPr id="20634" name="Rectangle 153"/>
          <p:cNvSpPr>
            <a:spLocks noChangeAspect="1" noChangeArrowheads="1"/>
          </p:cNvSpPr>
          <p:nvPr/>
        </p:nvSpPr>
        <p:spPr bwMode="auto">
          <a:xfrm>
            <a:off x="7540625" y="5891213"/>
            <a:ext cx="936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635" name="Rectangle 154"/>
          <p:cNvSpPr>
            <a:spLocks noChangeAspect="1" noChangeArrowheads="1"/>
          </p:cNvSpPr>
          <p:nvPr/>
        </p:nvSpPr>
        <p:spPr bwMode="auto">
          <a:xfrm>
            <a:off x="7981950" y="5045075"/>
            <a:ext cx="952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>
                <a:solidFill>
                  <a:srgbClr val="000000"/>
                </a:solidFill>
              </a:rPr>
              <a:t>1</a:t>
            </a:r>
            <a:endParaRPr lang="en-US" sz="3200" b="1"/>
          </a:p>
        </p:txBody>
      </p:sp>
      <p:sp>
        <p:nvSpPr>
          <p:cNvPr id="20636" name="Rectangle 155"/>
          <p:cNvSpPr>
            <a:spLocks noChangeAspect="1" noChangeArrowheads="1"/>
          </p:cNvSpPr>
          <p:nvPr/>
        </p:nvSpPr>
        <p:spPr bwMode="auto">
          <a:xfrm>
            <a:off x="7226300" y="3883025"/>
            <a:ext cx="11652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SWISS" charset="0"/>
              </a:rPr>
              <a:t>W map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20637" name="Rectangle 156"/>
          <p:cNvSpPr>
            <a:spLocks noChangeAspect="1" noChangeArrowheads="1"/>
          </p:cNvSpPr>
          <p:nvPr/>
        </p:nvSpPr>
        <p:spPr bwMode="auto">
          <a:xfrm>
            <a:off x="3751263" y="1331913"/>
            <a:ext cx="177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SWISS" charset="0"/>
              </a:rPr>
              <a:t>z</a:t>
            </a:r>
            <a:endParaRPr lang="en-US" sz="2800" b="1"/>
          </a:p>
        </p:txBody>
      </p:sp>
      <p:grpSp>
        <p:nvGrpSpPr>
          <p:cNvPr id="20638" name="Group 157"/>
          <p:cNvGrpSpPr>
            <a:grpSpLocks/>
          </p:cNvGrpSpPr>
          <p:nvPr/>
        </p:nvGrpSpPr>
        <p:grpSpPr bwMode="auto">
          <a:xfrm>
            <a:off x="1270000" y="3246438"/>
            <a:ext cx="387350" cy="457200"/>
            <a:chOff x="655" y="3361"/>
            <a:chExt cx="244" cy="288"/>
          </a:xfrm>
        </p:grpSpPr>
        <p:sp>
          <p:nvSpPr>
            <p:cNvPr id="20706" name="Line 158"/>
            <p:cNvSpPr>
              <a:spLocks noChangeShapeType="1"/>
            </p:cNvSpPr>
            <p:nvPr/>
          </p:nvSpPr>
          <p:spPr bwMode="auto">
            <a:xfrm>
              <a:off x="718" y="340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7" name="Text Box 159"/>
            <p:cNvSpPr txBox="1">
              <a:spLocks noChangeArrowheads="1"/>
            </p:cNvSpPr>
            <p:nvPr/>
          </p:nvSpPr>
          <p:spPr bwMode="auto">
            <a:xfrm>
              <a:off x="655" y="3361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B</a:t>
              </a:r>
            </a:p>
          </p:txBody>
        </p:sp>
      </p:grpSp>
      <p:grpSp>
        <p:nvGrpSpPr>
          <p:cNvPr id="20639" name="Group 160"/>
          <p:cNvGrpSpPr>
            <a:grpSpLocks/>
          </p:cNvGrpSpPr>
          <p:nvPr/>
        </p:nvGrpSpPr>
        <p:grpSpPr bwMode="auto">
          <a:xfrm>
            <a:off x="3008313" y="3252788"/>
            <a:ext cx="404812" cy="457200"/>
            <a:chOff x="655" y="3361"/>
            <a:chExt cx="255" cy="288"/>
          </a:xfrm>
        </p:grpSpPr>
        <p:sp>
          <p:nvSpPr>
            <p:cNvPr id="20704" name="Line 161"/>
            <p:cNvSpPr>
              <a:spLocks noChangeShapeType="1"/>
            </p:cNvSpPr>
            <p:nvPr/>
          </p:nvSpPr>
          <p:spPr bwMode="auto">
            <a:xfrm>
              <a:off x="718" y="340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5" name="Text Box 162"/>
            <p:cNvSpPr txBox="1">
              <a:spLocks noChangeArrowheads="1"/>
            </p:cNvSpPr>
            <p:nvPr/>
          </p:nvSpPr>
          <p:spPr bwMode="auto">
            <a:xfrm>
              <a:off x="655" y="3361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C</a:t>
              </a:r>
            </a:p>
          </p:txBody>
        </p:sp>
      </p:grpSp>
      <p:grpSp>
        <p:nvGrpSpPr>
          <p:cNvPr id="20640" name="Group 163"/>
          <p:cNvGrpSpPr>
            <a:grpSpLocks/>
          </p:cNvGrpSpPr>
          <p:nvPr/>
        </p:nvGrpSpPr>
        <p:grpSpPr bwMode="auto">
          <a:xfrm>
            <a:off x="3249613" y="3241675"/>
            <a:ext cx="404812" cy="457200"/>
            <a:chOff x="2047" y="2042"/>
            <a:chExt cx="255" cy="288"/>
          </a:xfrm>
        </p:grpSpPr>
        <p:sp>
          <p:nvSpPr>
            <p:cNvPr id="20702" name="Line 164"/>
            <p:cNvSpPr>
              <a:spLocks noChangeShapeType="1"/>
            </p:cNvSpPr>
            <p:nvPr/>
          </p:nvSpPr>
          <p:spPr bwMode="auto">
            <a:xfrm>
              <a:off x="2110" y="209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3" name="Text Box 165"/>
            <p:cNvSpPr txBox="1">
              <a:spLocks noChangeArrowheads="1"/>
            </p:cNvSpPr>
            <p:nvPr/>
          </p:nvSpPr>
          <p:spPr bwMode="auto">
            <a:xfrm>
              <a:off x="2047" y="204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D</a:t>
              </a:r>
            </a:p>
          </p:txBody>
        </p:sp>
      </p:grpSp>
      <p:grpSp>
        <p:nvGrpSpPr>
          <p:cNvPr id="20641" name="Group 166"/>
          <p:cNvGrpSpPr>
            <a:grpSpLocks/>
          </p:cNvGrpSpPr>
          <p:nvPr/>
        </p:nvGrpSpPr>
        <p:grpSpPr bwMode="auto">
          <a:xfrm>
            <a:off x="2036763" y="3241675"/>
            <a:ext cx="387350" cy="457200"/>
            <a:chOff x="655" y="3361"/>
            <a:chExt cx="244" cy="288"/>
          </a:xfrm>
        </p:grpSpPr>
        <p:sp>
          <p:nvSpPr>
            <p:cNvPr id="20700" name="Line 167"/>
            <p:cNvSpPr>
              <a:spLocks noChangeShapeType="1"/>
            </p:cNvSpPr>
            <p:nvPr/>
          </p:nvSpPr>
          <p:spPr bwMode="auto">
            <a:xfrm>
              <a:off x="718" y="340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1" name="Text Box 168"/>
            <p:cNvSpPr txBox="1">
              <a:spLocks noChangeArrowheads="1"/>
            </p:cNvSpPr>
            <p:nvPr/>
          </p:nvSpPr>
          <p:spPr bwMode="auto">
            <a:xfrm>
              <a:off x="655" y="3361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B</a:t>
              </a:r>
            </a:p>
          </p:txBody>
        </p:sp>
      </p:grpSp>
      <p:grpSp>
        <p:nvGrpSpPr>
          <p:cNvPr id="20642" name="Group 169"/>
          <p:cNvGrpSpPr>
            <a:grpSpLocks/>
          </p:cNvGrpSpPr>
          <p:nvPr/>
        </p:nvGrpSpPr>
        <p:grpSpPr bwMode="auto">
          <a:xfrm>
            <a:off x="2017713" y="3690938"/>
            <a:ext cx="404812" cy="457200"/>
            <a:chOff x="655" y="3361"/>
            <a:chExt cx="255" cy="288"/>
          </a:xfrm>
        </p:grpSpPr>
        <p:sp>
          <p:nvSpPr>
            <p:cNvPr id="20698" name="Line 170"/>
            <p:cNvSpPr>
              <a:spLocks noChangeShapeType="1"/>
            </p:cNvSpPr>
            <p:nvPr/>
          </p:nvSpPr>
          <p:spPr bwMode="auto">
            <a:xfrm>
              <a:off x="718" y="340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99" name="Text Box 171"/>
            <p:cNvSpPr txBox="1">
              <a:spLocks noChangeArrowheads="1"/>
            </p:cNvSpPr>
            <p:nvPr/>
          </p:nvSpPr>
          <p:spPr bwMode="auto">
            <a:xfrm>
              <a:off x="655" y="3361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C</a:t>
              </a:r>
            </a:p>
          </p:txBody>
        </p:sp>
      </p:grpSp>
      <p:grpSp>
        <p:nvGrpSpPr>
          <p:cNvPr id="20643" name="Group 172"/>
          <p:cNvGrpSpPr>
            <a:grpSpLocks/>
          </p:cNvGrpSpPr>
          <p:nvPr/>
        </p:nvGrpSpPr>
        <p:grpSpPr bwMode="auto">
          <a:xfrm>
            <a:off x="2259013" y="3694113"/>
            <a:ext cx="404812" cy="457200"/>
            <a:chOff x="655" y="3361"/>
            <a:chExt cx="255" cy="288"/>
          </a:xfrm>
        </p:grpSpPr>
        <p:sp>
          <p:nvSpPr>
            <p:cNvPr id="20696" name="Line 173"/>
            <p:cNvSpPr>
              <a:spLocks noChangeShapeType="1"/>
            </p:cNvSpPr>
            <p:nvPr/>
          </p:nvSpPr>
          <p:spPr bwMode="auto">
            <a:xfrm>
              <a:off x="718" y="340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97" name="Text Box 174"/>
            <p:cNvSpPr txBox="1">
              <a:spLocks noChangeArrowheads="1"/>
            </p:cNvSpPr>
            <p:nvPr/>
          </p:nvSpPr>
          <p:spPr bwMode="auto">
            <a:xfrm>
              <a:off x="655" y="3361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D</a:t>
              </a:r>
            </a:p>
          </p:txBody>
        </p:sp>
      </p:grpSp>
      <p:sp>
        <p:nvSpPr>
          <p:cNvPr id="20644" name="AutoShape 175"/>
          <p:cNvSpPr>
            <a:spLocks noChangeArrowheads="1"/>
          </p:cNvSpPr>
          <p:nvPr/>
        </p:nvSpPr>
        <p:spPr bwMode="auto">
          <a:xfrm>
            <a:off x="7415213" y="5035550"/>
            <a:ext cx="771525" cy="784225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45" name="AutoShape 176"/>
          <p:cNvSpPr>
            <a:spLocks noChangeArrowheads="1"/>
          </p:cNvSpPr>
          <p:nvPr/>
        </p:nvSpPr>
        <p:spPr bwMode="auto">
          <a:xfrm>
            <a:off x="7886700" y="5075238"/>
            <a:ext cx="714375" cy="709612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46" name="AutoShape 177"/>
          <p:cNvSpPr>
            <a:spLocks noChangeArrowheads="1"/>
          </p:cNvSpPr>
          <p:nvPr/>
        </p:nvSpPr>
        <p:spPr bwMode="auto">
          <a:xfrm>
            <a:off x="7008813" y="5487988"/>
            <a:ext cx="1628775" cy="75565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3200" b="1"/>
          </a:p>
        </p:txBody>
      </p:sp>
      <p:sp>
        <p:nvSpPr>
          <p:cNvPr id="20647" name="AutoShape 178"/>
          <p:cNvSpPr>
            <a:spLocks noChangeArrowheads="1"/>
          </p:cNvSpPr>
          <p:nvPr/>
        </p:nvSpPr>
        <p:spPr bwMode="auto">
          <a:xfrm>
            <a:off x="6967538" y="1676400"/>
            <a:ext cx="323850" cy="1566863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648" name="Group 179"/>
          <p:cNvGrpSpPr>
            <a:grpSpLocks/>
          </p:cNvGrpSpPr>
          <p:nvPr/>
        </p:nvGrpSpPr>
        <p:grpSpPr bwMode="auto">
          <a:xfrm>
            <a:off x="4533900" y="4537075"/>
            <a:ext cx="796925" cy="1825625"/>
            <a:chOff x="2856" y="2858"/>
            <a:chExt cx="502" cy="1150"/>
          </a:xfrm>
        </p:grpSpPr>
        <p:grpSp>
          <p:nvGrpSpPr>
            <p:cNvPr id="20684" name="Group 180"/>
            <p:cNvGrpSpPr>
              <a:grpSpLocks/>
            </p:cNvGrpSpPr>
            <p:nvPr/>
          </p:nvGrpSpPr>
          <p:grpSpPr bwMode="auto">
            <a:xfrm>
              <a:off x="2862" y="3737"/>
              <a:ext cx="496" cy="271"/>
              <a:chOff x="2862" y="3713"/>
              <a:chExt cx="496" cy="271"/>
            </a:xfrm>
          </p:grpSpPr>
          <p:sp>
            <p:nvSpPr>
              <p:cNvPr id="20691" name="Arc 181"/>
              <p:cNvSpPr>
                <a:spLocks/>
              </p:cNvSpPr>
              <p:nvPr/>
            </p:nvSpPr>
            <p:spPr bwMode="auto">
              <a:xfrm>
                <a:off x="3300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92" name="Line 182"/>
              <p:cNvSpPr>
                <a:spLocks noChangeShapeType="1"/>
              </p:cNvSpPr>
              <p:nvPr/>
            </p:nvSpPr>
            <p:spPr bwMode="auto">
              <a:xfrm>
                <a:off x="3358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3" name="Line 183"/>
              <p:cNvSpPr>
                <a:spLocks noChangeShapeType="1"/>
              </p:cNvSpPr>
              <p:nvPr/>
            </p:nvSpPr>
            <p:spPr bwMode="auto">
              <a:xfrm flipH="1">
                <a:off x="2916" y="3713"/>
                <a:ext cx="393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4" name="Arc 184"/>
              <p:cNvSpPr>
                <a:spLocks/>
              </p:cNvSpPr>
              <p:nvPr/>
            </p:nvSpPr>
            <p:spPr bwMode="auto">
              <a:xfrm flipH="1">
                <a:off x="2862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95" name="Line 185"/>
              <p:cNvSpPr>
                <a:spLocks noChangeShapeType="1"/>
              </p:cNvSpPr>
              <p:nvPr/>
            </p:nvSpPr>
            <p:spPr bwMode="auto">
              <a:xfrm>
                <a:off x="2863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685" name="Group 186"/>
            <p:cNvGrpSpPr>
              <a:grpSpLocks/>
            </p:cNvGrpSpPr>
            <p:nvPr/>
          </p:nvGrpSpPr>
          <p:grpSpPr bwMode="auto">
            <a:xfrm flipV="1">
              <a:off x="2856" y="2858"/>
              <a:ext cx="496" cy="271"/>
              <a:chOff x="2862" y="3713"/>
              <a:chExt cx="496" cy="271"/>
            </a:xfrm>
          </p:grpSpPr>
          <p:sp>
            <p:nvSpPr>
              <p:cNvPr id="20686" name="Arc 187"/>
              <p:cNvSpPr>
                <a:spLocks/>
              </p:cNvSpPr>
              <p:nvPr/>
            </p:nvSpPr>
            <p:spPr bwMode="auto">
              <a:xfrm>
                <a:off x="3300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87" name="Line 188"/>
              <p:cNvSpPr>
                <a:spLocks noChangeShapeType="1"/>
              </p:cNvSpPr>
              <p:nvPr/>
            </p:nvSpPr>
            <p:spPr bwMode="auto">
              <a:xfrm>
                <a:off x="3358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8" name="Line 189"/>
              <p:cNvSpPr>
                <a:spLocks noChangeShapeType="1"/>
              </p:cNvSpPr>
              <p:nvPr/>
            </p:nvSpPr>
            <p:spPr bwMode="auto">
              <a:xfrm flipH="1">
                <a:off x="2916" y="3713"/>
                <a:ext cx="393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9" name="Arc 190"/>
              <p:cNvSpPr>
                <a:spLocks/>
              </p:cNvSpPr>
              <p:nvPr/>
            </p:nvSpPr>
            <p:spPr bwMode="auto">
              <a:xfrm flipH="1">
                <a:off x="2862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90" name="Line 191"/>
              <p:cNvSpPr>
                <a:spLocks noChangeShapeType="1"/>
              </p:cNvSpPr>
              <p:nvPr/>
            </p:nvSpPr>
            <p:spPr bwMode="auto">
              <a:xfrm>
                <a:off x="2863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0649" name="Group 192"/>
          <p:cNvGrpSpPr>
            <a:grpSpLocks/>
          </p:cNvGrpSpPr>
          <p:nvPr/>
        </p:nvGrpSpPr>
        <p:grpSpPr bwMode="auto">
          <a:xfrm>
            <a:off x="4967288" y="4503738"/>
            <a:ext cx="796925" cy="1820862"/>
            <a:chOff x="3129" y="2837"/>
            <a:chExt cx="502" cy="1147"/>
          </a:xfrm>
        </p:grpSpPr>
        <p:grpSp>
          <p:nvGrpSpPr>
            <p:cNvPr id="20672" name="Group 193"/>
            <p:cNvGrpSpPr>
              <a:grpSpLocks/>
            </p:cNvGrpSpPr>
            <p:nvPr/>
          </p:nvGrpSpPr>
          <p:grpSpPr bwMode="auto">
            <a:xfrm flipV="1">
              <a:off x="3129" y="2837"/>
              <a:ext cx="496" cy="271"/>
              <a:chOff x="2862" y="3713"/>
              <a:chExt cx="496" cy="271"/>
            </a:xfrm>
          </p:grpSpPr>
          <p:sp>
            <p:nvSpPr>
              <p:cNvPr id="20679" name="Arc 194"/>
              <p:cNvSpPr>
                <a:spLocks/>
              </p:cNvSpPr>
              <p:nvPr/>
            </p:nvSpPr>
            <p:spPr bwMode="auto">
              <a:xfrm>
                <a:off x="3300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80" name="Line 195"/>
              <p:cNvSpPr>
                <a:spLocks noChangeShapeType="1"/>
              </p:cNvSpPr>
              <p:nvPr/>
            </p:nvSpPr>
            <p:spPr bwMode="auto">
              <a:xfrm>
                <a:off x="3358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1" name="Line 196"/>
              <p:cNvSpPr>
                <a:spLocks noChangeShapeType="1"/>
              </p:cNvSpPr>
              <p:nvPr/>
            </p:nvSpPr>
            <p:spPr bwMode="auto">
              <a:xfrm flipH="1">
                <a:off x="2916" y="3713"/>
                <a:ext cx="393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2" name="Arc 197"/>
              <p:cNvSpPr>
                <a:spLocks/>
              </p:cNvSpPr>
              <p:nvPr/>
            </p:nvSpPr>
            <p:spPr bwMode="auto">
              <a:xfrm flipH="1">
                <a:off x="2862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83" name="Line 198"/>
              <p:cNvSpPr>
                <a:spLocks noChangeShapeType="1"/>
              </p:cNvSpPr>
              <p:nvPr/>
            </p:nvSpPr>
            <p:spPr bwMode="auto">
              <a:xfrm>
                <a:off x="2863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673" name="Group 199"/>
            <p:cNvGrpSpPr>
              <a:grpSpLocks/>
            </p:cNvGrpSpPr>
            <p:nvPr/>
          </p:nvGrpSpPr>
          <p:grpSpPr bwMode="auto">
            <a:xfrm>
              <a:off x="3135" y="3713"/>
              <a:ext cx="496" cy="271"/>
              <a:chOff x="2862" y="3713"/>
              <a:chExt cx="496" cy="271"/>
            </a:xfrm>
          </p:grpSpPr>
          <p:sp>
            <p:nvSpPr>
              <p:cNvPr id="20674" name="Arc 200"/>
              <p:cNvSpPr>
                <a:spLocks/>
              </p:cNvSpPr>
              <p:nvPr/>
            </p:nvSpPr>
            <p:spPr bwMode="auto">
              <a:xfrm>
                <a:off x="3300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75" name="Line 201"/>
              <p:cNvSpPr>
                <a:spLocks noChangeShapeType="1"/>
              </p:cNvSpPr>
              <p:nvPr/>
            </p:nvSpPr>
            <p:spPr bwMode="auto">
              <a:xfrm>
                <a:off x="3358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6" name="Line 202"/>
              <p:cNvSpPr>
                <a:spLocks noChangeShapeType="1"/>
              </p:cNvSpPr>
              <p:nvPr/>
            </p:nvSpPr>
            <p:spPr bwMode="auto">
              <a:xfrm flipH="1">
                <a:off x="2916" y="3713"/>
                <a:ext cx="393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7" name="Arc 203"/>
              <p:cNvSpPr>
                <a:spLocks/>
              </p:cNvSpPr>
              <p:nvPr/>
            </p:nvSpPr>
            <p:spPr bwMode="auto">
              <a:xfrm flipH="1">
                <a:off x="2862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78" name="Line 204"/>
              <p:cNvSpPr>
                <a:spLocks noChangeShapeType="1"/>
              </p:cNvSpPr>
              <p:nvPr/>
            </p:nvSpPr>
            <p:spPr bwMode="auto">
              <a:xfrm>
                <a:off x="2863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0650" name="Group 205"/>
          <p:cNvGrpSpPr>
            <a:grpSpLocks/>
          </p:cNvGrpSpPr>
          <p:nvPr/>
        </p:nvGrpSpPr>
        <p:grpSpPr bwMode="auto">
          <a:xfrm>
            <a:off x="3905250" y="1668463"/>
            <a:ext cx="1946275" cy="1593850"/>
            <a:chOff x="2460" y="1051"/>
            <a:chExt cx="1226" cy="1004"/>
          </a:xfrm>
        </p:grpSpPr>
        <p:grpSp>
          <p:nvGrpSpPr>
            <p:cNvPr id="20660" name="Group 206"/>
            <p:cNvGrpSpPr>
              <a:grpSpLocks/>
            </p:cNvGrpSpPr>
            <p:nvPr/>
          </p:nvGrpSpPr>
          <p:grpSpPr bwMode="auto">
            <a:xfrm rot="5400000" flipH="1" flipV="1">
              <a:off x="3033" y="1397"/>
              <a:ext cx="999" cy="307"/>
              <a:chOff x="2862" y="3713"/>
              <a:chExt cx="496" cy="271"/>
            </a:xfrm>
          </p:grpSpPr>
          <p:sp>
            <p:nvSpPr>
              <p:cNvPr id="20667" name="Arc 207"/>
              <p:cNvSpPr>
                <a:spLocks/>
              </p:cNvSpPr>
              <p:nvPr/>
            </p:nvSpPr>
            <p:spPr bwMode="auto">
              <a:xfrm>
                <a:off x="3300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68" name="Line 208"/>
              <p:cNvSpPr>
                <a:spLocks noChangeShapeType="1"/>
              </p:cNvSpPr>
              <p:nvPr/>
            </p:nvSpPr>
            <p:spPr bwMode="auto">
              <a:xfrm>
                <a:off x="3358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9" name="Line 209"/>
              <p:cNvSpPr>
                <a:spLocks noChangeShapeType="1"/>
              </p:cNvSpPr>
              <p:nvPr/>
            </p:nvSpPr>
            <p:spPr bwMode="auto">
              <a:xfrm flipH="1">
                <a:off x="2916" y="3713"/>
                <a:ext cx="393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0" name="Arc 210"/>
              <p:cNvSpPr>
                <a:spLocks/>
              </p:cNvSpPr>
              <p:nvPr/>
            </p:nvSpPr>
            <p:spPr bwMode="auto">
              <a:xfrm flipH="1">
                <a:off x="2862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71" name="Line 211"/>
              <p:cNvSpPr>
                <a:spLocks noChangeShapeType="1"/>
              </p:cNvSpPr>
              <p:nvPr/>
            </p:nvSpPr>
            <p:spPr bwMode="auto">
              <a:xfrm>
                <a:off x="2863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661" name="Group 212"/>
            <p:cNvGrpSpPr>
              <a:grpSpLocks/>
            </p:cNvGrpSpPr>
            <p:nvPr/>
          </p:nvGrpSpPr>
          <p:grpSpPr bwMode="auto">
            <a:xfrm rot="16200000" flipV="1">
              <a:off x="2114" y="1402"/>
              <a:ext cx="999" cy="307"/>
              <a:chOff x="2862" y="3713"/>
              <a:chExt cx="496" cy="271"/>
            </a:xfrm>
          </p:grpSpPr>
          <p:sp>
            <p:nvSpPr>
              <p:cNvPr id="20662" name="Arc 213"/>
              <p:cNvSpPr>
                <a:spLocks/>
              </p:cNvSpPr>
              <p:nvPr/>
            </p:nvSpPr>
            <p:spPr bwMode="auto">
              <a:xfrm>
                <a:off x="3300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63" name="Line 214"/>
              <p:cNvSpPr>
                <a:spLocks noChangeShapeType="1"/>
              </p:cNvSpPr>
              <p:nvPr/>
            </p:nvSpPr>
            <p:spPr bwMode="auto">
              <a:xfrm>
                <a:off x="3358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4" name="Line 215"/>
              <p:cNvSpPr>
                <a:spLocks noChangeShapeType="1"/>
              </p:cNvSpPr>
              <p:nvPr/>
            </p:nvSpPr>
            <p:spPr bwMode="auto">
              <a:xfrm flipH="1">
                <a:off x="2916" y="3713"/>
                <a:ext cx="393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5" name="Arc 216"/>
              <p:cNvSpPr>
                <a:spLocks/>
              </p:cNvSpPr>
              <p:nvPr/>
            </p:nvSpPr>
            <p:spPr bwMode="auto">
              <a:xfrm flipH="1">
                <a:off x="2862" y="3713"/>
                <a:ext cx="56" cy="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66" name="Line 217"/>
              <p:cNvSpPr>
                <a:spLocks noChangeShapeType="1"/>
              </p:cNvSpPr>
              <p:nvPr/>
            </p:nvSpPr>
            <p:spPr bwMode="auto">
              <a:xfrm>
                <a:off x="2863" y="3765"/>
                <a:ext cx="0" cy="219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0651" name="AutoShape 218"/>
          <p:cNvSpPr>
            <a:spLocks noChangeArrowheads="1"/>
          </p:cNvSpPr>
          <p:nvPr/>
        </p:nvSpPr>
        <p:spPr bwMode="auto">
          <a:xfrm>
            <a:off x="4133850" y="5053013"/>
            <a:ext cx="307975" cy="784225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52" name="AutoShape 219"/>
          <p:cNvSpPr>
            <a:spLocks noChangeArrowheads="1"/>
          </p:cNvSpPr>
          <p:nvPr/>
        </p:nvSpPr>
        <p:spPr bwMode="auto">
          <a:xfrm>
            <a:off x="7834313" y="1671638"/>
            <a:ext cx="323850" cy="1566862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653" name="Group 220"/>
          <p:cNvGrpSpPr>
            <a:grpSpLocks/>
          </p:cNvGrpSpPr>
          <p:nvPr/>
        </p:nvGrpSpPr>
        <p:grpSpPr bwMode="auto">
          <a:xfrm>
            <a:off x="1244600" y="4137025"/>
            <a:ext cx="404813" cy="457200"/>
            <a:chOff x="2047" y="2042"/>
            <a:chExt cx="255" cy="288"/>
          </a:xfrm>
        </p:grpSpPr>
        <p:sp>
          <p:nvSpPr>
            <p:cNvPr id="20658" name="Line 221"/>
            <p:cNvSpPr>
              <a:spLocks noChangeShapeType="1"/>
            </p:cNvSpPr>
            <p:nvPr/>
          </p:nvSpPr>
          <p:spPr bwMode="auto">
            <a:xfrm>
              <a:off x="2110" y="209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59" name="Text Box 222"/>
            <p:cNvSpPr txBox="1">
              <a:spLocks noChangeArrowheads="1"/>
            </p:cNvSpPr>
            <p:nvPr/>
          </p:nvSpPr>
          <p:spPr bwMode="auto">
            <a:xfrm>
              <a:off x="2047" y="204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D</a:t>
              </a:r>
            </a:p>
          </p:txBody>
        </p:sp>
      </p:grpSp>
      <p:sp>
        <p:nvSpPr>
          <p:cNvPr id="20654" name="Rectangle 223"/>
          <p:cNvSpPr>
            <a:spLocks noChangeArrowheads="1"/>
          </p:cNvSpPr>
          <p:nvPr/>
        </p:nvSpPr>
        <p:spPr bwMode="auto">
          <a:xfrm>
            <a:off x="973138" y="0"/>
            <a:ext cx="7834312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latin typeface="Arial" pitchFamily="34" charset="0"/>
              </a:rPr>
              <a:t>Design Example 1: </a:t>
            </a:r>
            <a:br>
              <a:rPr lang="en-US" sz="3200" b="1">
                <a:latin typeface="Arial" pitchFamily="34" charset="0"/>
              </a:rPr>
            </a:br>
            <a:r>
              <a:rPr lang="en-US" sz="3200" b="1">
                <a:latin typeface="Arial" pitchFamily="34" charset="0"/>
              </a:rPr>
              <a:t>BCD to Excess 3 Code Converter</a:t>
            </a:r>
          </a:p>
        </p:txBody>
      </p:sp>
      <p:sp>
        <p:nvSpPr>
          <p:cNvPr id="20655" name="Rectangle 224"/>
          <p:cNvSpPr>
            <a:spLocks noChangeAspect="1" noChangeArrowheads="1"/>
          </p:cNvSpPr>
          <p:nvPr/>
        </p:nvSpPr>
        <p:spPr bwMode="auto">
          <a:xfrm>
            <a:off x="4252913" y="3954463"/>
            <a:ext cx="1066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SWISS" charset="0"/>
              </a:rPr>
              <a:t>X map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20656" name="Rectangle 225"/>
          <p:cNvSpPr>
            <a:spLocks noChangeAspect="1" noChangeArrowheads="1"/>
          </p:cNvSpPr>
          <p:nvPr/>
        </p:nvSpPr>
        <p:spPr bwMode="auto">
          <a:xfrm>
            <a:off x="7112000" y="1060450"/>
            <a:ext cx="1066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SWISS" charset="0"/>
              </a:rPr>
              <a:t>Y map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20657" name="Rectangle 226"/>
          <p:cNvSpPr>
            <a:spLocks noChangeAspect="1" noChangeArrowheads="1"/>
          </p:cNvSpPr>
          <p:nvPr/>
        </p:nvSpPr>
        <p:spPr bwMode="auto">
          <a:xfrm>
            <a:off x="4160838" y="1049338"/>
            <a:ext cx="10477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SWISS" charset="0"/>
              </a:rPr>
              <a:t>Z map</a:t>
            </a:r>
            <a:endParaRPr 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Number Placeholder 3"/>
          <p:cNvSpPr txBox="1">
            <a:spLocks noGrp="1"/>
          </p:cNvSpPr>
          <p:nvPr/>
        </p:nvSpPr>
        <p:spPr bwMode="auto">
          <a:xfrm>
            <a:off x="6737350" y="6489700"/>
            <a:ext cx="23812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600">
                <a:cs typeface="Times New Roman" pitchFamily="18" charset="0"/>
              </a:rPr>
              <a:t>Chapter 3 - Part 1        </a:t>
            </a:r>
            <a:fld id="{2F60BC99-6D31-4797-9C6D-8419FF80CB6C}" type="slidenum">
              <a:rPr lang="en-US" sz="1600">
                <a:cs typeface="Times New Roman" pitchFamily="18" charset="0"/>
              </a:rPr>
              <a:pPr/>
              <a:t>80</a:t>
            </a:fld>
            <a:endParaRPr lang="en-US" sz="1600">
              <a:cs typeface="Times New Roman" pitchFamily="18" charset="0"/>
            </a:endParaRPr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231775"/>
            <a:ext cx="8085138" cy="766763"/>
          </a:xfrm>
        </p:spPr>
        <p:txBody>
          <a:bodyPr/>
          <a:lstStyle/>
          <a:p>
            <a:pPr algn="ctr"/>
            <a:r>
              <a:rPr lang="en-US" sz="3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Unit 3: Combinational Logic Design</a:t>
            </a:r>
            <a:br>
              <a:rPr lang="en-US" sz="3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Overview</a:t>
            </a:r>
          </a:p>
        </p:txBody>
      </p:sp>
      <p:sp>
        <p:nvSpPr>
          <p:cNvPr id="9728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03338"/>
            <a:ext cx="9144000" cy="5554662"/>
          </a:xfrm>
          <a:solidFill>
            <a:srgbClr val="FFFFFF"/>
          </a:solidFill>
        </p:spPr>
        <p:txBody>
          <a:bodyPr/>
          <a:lstStyle/>
          <a:p>
            <a:pPr marL="457200" indent="-457200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en-US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Logic </a:t>
            </a:r>
            <a:r>
              <a:rPr lang="en-U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Design Procedure</a:t>
            </a:r>
            <a:r>
              <a:rPr lang="en-US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with Examples:             BCD to Excess-3 Code Converter, BCD to 7-Segment Display Converter, Equality Comparator 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en-US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Iterative Arithmetic Circuits: Half &amp; Full adders, Ripple Carry Adder, Carry Look-ahead adder, Binary Adder-</a:t>
            </a:r>
            <a:r>
              <a:rPr lang="en-US" sz="2800" b="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Subtractor</a:t>
            </a:r>
            <a:endParaRPr lang="en-US" sz="2800" b="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ClrTx/>
              <a:buFont typeface="Wingdings" pitchFamily="2" charset="2"/>
              <a:buNone/>
              <a:defRPr/>
            </a:pPr>
            <a:r>
              <a:rPr lang="en-US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3.	Enabling, Decoding and Demultiplexing, Encoding, Selecting (Multiplexing)</a:t>
            </a:r>
          </a:p>
          <a:p>
            <a:pPr marL="514350" indent="-514350">
              <a:buClrTx/>
              <a:buFont typeface="Wingdings" pitchFamily="2" charset="2"/>
              <a:buAutoNum type="arabicPeriod" startAt="4"/>
              <a:defRPr/>
            </a:pPr>
            <a:r>
              <a:rPr lang="en-US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Implementation of combinational function using decoders and using multiplexers</a:t>
            </a:r>
          </a:p>
          <a:p>
            <a:pPr marL="514350" indent="-514350">
              <a:buClrTx/>
              <a:buFont typeface="Wingdings" pitchFamily="2" charset="2"/>
              <a:buAutoNum type="arabicPeriod" startAt="4"/>
              <a:defRPr/>
            </a:pPr>
            <a:r>
              <a:rPr lang="en-US" sz="2800" b="0" dirty="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Design examples using MSI functional blocks (Handout)</a:t>
            </a:r>
          </a:p>
          <a:p>
            <a:pPr marL="514350" indent="-514350">
              <a:buClrTx/>
              <a:buFont typeface="Wingdings" pitchFamily="2" charset="2"/>
              <a:buAutoNum type="arabicPeriod" startAt="4"/>
              <a:defRPr/>
            </a:pPr>
            <a:endParaRPr lang="en-US" sz="2800" b="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3 - Part 1        </a:t>
            </a:r>
            <a:fld id="{49709526-F150-4A43-9804-20479680DE11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9138" y="1314450"/>
            <a:ext cx="8424862" cy="5027613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 startAt="3"/>
            </a:pPr>
            <a:r>
              <a:rPr lang="en-US" smtClean="0">
                <a:cs typeface="Times New Roman" pitchFamily="18" charset="0"/>
              </a:rPr>
              <a:t>Logic Optimization (continued)</a:t>
            </a:r>
          </a:p>
          <a:p>
            <a:pPr marL="990600" lvl="1" indent="-533400">
              <a:buFontTx/>
              <a:buAutoNum type="alphaLcPeriod" startAt="2"/>
            </a:pPr>
            <a:r>
              <a:rPr lang="en-US" smtClean="0">
                <a:cs typeface="Times New Roman" pitchFamily="18" charset="0"/>
              </a:rPr>
              <a:t>Start with SOPs (2-level) from the K-maps</a:t>
            </a:r>
            <a:r>
              <a:rPr lang="en-US" sz="2400" smtClean="0">
                <a:cs typeface="Times New Roman" pitchFamily="18" charset="0"/>
              </a:rPr>
              <a:t>:</a:t>
            </a:r>
            <a:r>
              <a:rPr lang="en-US" smtClean="0">
                <a:cs typeface="Times New Roman" pitchFamily="18" charset="0"/>
              </a:rPr>
              <a:t/>
            </a:r>
            <a:br>
              <a:rPr lang="en-US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W = A + BC + BD		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X =    C +    D + B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Y = CD + 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cs typeface="Times New Roman" pitchFamily="18" charset="0"/>
              </a:rPr>
              <a:t>Z =             			</a:t>
            </a:r>
          </a:p>
          <a:p>
            <a:pPr marL="990600" lvl="1" indent="-533400"/>
            <a:r>
              <a:rPr lang="en-US" smtClean="0">
                <a:cs typeface="Times New Roman" pitchFamily="18" charset="0"/>
              </a:rPr>
              <a:t>Extracting a common factor:</a:t>
            </a:r>
          </a:p>
          <a:p>
            <a:pPr marL="990600" lvl="1" indent="-533400">
              <a:buFontTx/>
              <a:buNone/>
            </a:pPr>
            <a:r>
              <a:rPr lang="en-US" sz="2400" smtClean="0">
                <a:cs typeface="Times New Roman" pitchFamily="18" charset="0"/>
              </a:rPr>
              <a:t>       </a:t>
            </a:r>
            <a:r>
              <a:rPr lang="en-US" sz="2400" smtClean="0">
                <a:solidFill>
                  <a:srgbClr val="660066"/>
                </a:solidFill>
                <a:cs typeface="Times New Roman" pitchFamily="18" charset="0"/>
              </a:rPr>
              <a:t>T</a:t>
            </a:r>
            <a:r>
              <a:rPr lang="en-US" sz="2400" baseline="-20000" smtClean="0">
                <a:solidFill>
                  <a:srgbClr val="660066"/>
                </a:solidFill>
                <a:cs typeface="Times New Roman" pitchFamily="18" charset="0"/>
              </a:rPr>
              <a:t>1</a:t>
            </a:r>
            <a:r>
              <a:rPr lang="en-US" sz="2400" smtClean="0">
                <a:cs typeface="Times New Roman" pitchFamily="18" charset="0"/>
              </a:rPr>
              <a:t> = C + D</a:t>
            </a:r>
            <a:r>
              <a:rPr lang="en-US" sz="3200" smtClean="0">
                <a:cs typeface="Times New Roman" pitchFamily="18" charset="0"/>
              </a:rPr>
              <a:t/>
            </a:r>
            <a:br>
              <a:rPr lang="en-US" sz="3200" smtClean="0">
                <a:cs typeface="Times New Roman" pitchFamily="18" charset="0"/>
              </a:rPr>
            </a:br>
            <a:r>
              <a:rPr lang="en-US" sz="2400" smtClean="0">
                <a:solidFill>
                  <a:srgbClr val="FF0000"/>
                </a:solidFill>
                <a:cs typeface="Times New Roman" pitchFamily="18" charset="0"/>
              </a:rPr>
              <a:t>W</a:t>
            </a:r>
            <a:r>
              <a:rPr lang="en-US" sz="2400" smtClean="0">
                <a:cs typeface="Times New Roman" pitchFamily="18" charset="0"/>
              </a:rPr>
              <a:t> = A + B</a:t>
            </a:r>
            <a:r>
              <a:rPr lang="en-US" sz="2400" smtClean="0">
                <a:solidFill>
                  <a:srgbClr val="660066"/>
                </a:solidFill>
                <a:cs typeface="Times New Roman" pitchFamily="18" charset="0"/>
              </a:rPr>
              <a:t>T</a:t>
            </a:r>
            <a:r>
              <a:rPr lang="en-US" sz="2400" baseline="-20000" smtClean="0">
                <a:solidFill>
                  <a:srgbClr val="660066"/>
                </a:solidFill>
                <a:cs typeface="Times New Roman" pitchFamily="18" charset="0"/>
              </a:rPr>
              <a:t>1</a:t>
            </a:r>
            <a:r>
              <a:rPr lang="en-US" sz="2400" smtClean="0">
                <a:cs typeface="Times New Roman" pitchFamily="18" charset="0"/>
              </a:rPr>
              <a:t> </a:t>
            </a:r>
            <a:r>
              <a:rPr lang="en-US" smtClean="0">
                <a:cs typeface="Times New Roman" pitchFamily="18" charset="0"/>
              </a:rPr>
              <a:t/>
            </a:r>
            <a:br>
              <a:rPr lang="en-US" smtClean="0">
                <a:cs typeface="Times New Roman" pitchFamily="18" charset="0"/>
              </a:rPr>
            </a:br>
            <a:r>
              <a:rPr lang="en-US" sz="2400" smtClean="0">
                <a:solidFill>
                  <a:srgbClr val="336600"/>
                </a:solidFill>
                <a:cs typeface="Times New Roman" pitchFamily="18" charset="0"/>
              </a:rPr>
              <a:t>X</a:t>
            </a:r>
            <a:r>
              <a:rPr lang="en-US" sz="2400" smtClean="0">
                <a:cs typeface="Times New Roman" pitchFamily="18" charset="0"/>
              </a:rPr>
              <a:t> =     </a:t>
            </a:r>
            <a:r>
              <a:rPr lang="en-US" sz="2400" smtClean="0">
                <a:solidFill>
                  <a:srgbClr val="660066"/>
                </a:solidFill>
                <a:cs typeface="Times New Roman" pitchFamily="18" charset="0"/>
              </a:rPr>
              <a:t>T</a:t>
            </a:r>
            <a:r>
              <a:rPr lang="en-US" sz="2400" baseline="-20000" smtClean="0">
                <a:solidFill>
                  <a:srgbClr val="660066"/>
                </a:solidFill>
                <a:cs typeface="Times New Roman" pitchFamily="18" charset="0"/>
              </a:rPr>
              <a:t>1</a:t>
            </a:r>
            <a:r>
              <a:rPr lang="en-US" sz="2400" smtClean="0">
                <a:cs typeface="Times New Roman" pitchFamily="18" charset="0"/>
              </a:rPr>
              <a:t> + B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solidFill>
                  <a:srgbClr val="6600CC"/>
                </a:solidFill>
                <a:cs typeface="Times New Roman" pitchFamily="18" charset="0"/>
              </a:rPr>
              <a:t>Y</a:t>
            </a:r>
            <a:r>
              <a:rPr lang="en-US" sz="2400" smtClean="0">
                <a:cs typeface="Times New Roman" pitchFamily="18" charset="0"/>
              </a:rPr>
              <a:t> = CD + </a:t>
            </a:r>
            <a:br>
              <a:rPr lang="en-US" sz="2400" smtClean="0">
                <a:cs typeface="Times New Roman" pitchFamily="18" charset="0"/>
              </a:rPr>
            </a:br>
            <a:r>
              <a:rPr lang="en-US" sz="2400" smtClean="0">
                <a:solidFill>
                  <a:srgbClr val="000066"/>
                </a:solidFill>
                <a:cs typeface="Times New Roman" pitchFamily="18" charset="0"/>
              </a:rPr>
              <a:t>Z</a:t>
            </a:r>
            <a:r>
              <a:rPr lang="en-US" sz="2400" smtClean="0">
                <a:cs typeface="Times New Roman" pitchFamily="18" charset="0"/>
              </a:rPr>
              <a:t> =			</a:t>
            </a:r>
          </a:p>
        </p:txBody>
      </p:sp>
      <p:grpSp>
        <p:nvGrpSpPr>
          <p:cNvPr id="21508" name="Group 3"/>
          <p:cNvGrpSpPr>
            <a:grpSpLocks/>
          </p:cNvGrpSpPr>
          <p:nvPr/>
        </p:nvGrpSpPr>
        <p:grpSpPr bwMode="auto">
          <a:xfrm>
            <a:off x="2255838" y="2674938"/>
            <a:ext cx="2398712" cy="1190625"/>
            <a:chOff x="1421" y="1685"/>
            <a:chExt cx="1511" cy="750"/>
          </a:xfrm>
        </p:grpSpPr>
        <p:grpSp>
          <p:nvGrpSpPr>
            <p:cNvPr id="21528" name="Group 4"/>
            <p:cNvGrpSpPr>
              <a:grpSpLocks/>
            </p:cNvGrpSpPr>
            <p:nvPr/>
          </p:nvGrpSpPr>
          <p:grpSpPr bwMode="auto">
            <a:xfrm>
              <a:off x="1421" y="1685"/>
              <a:ext cx="244" cy="288"/>
              <a:chOff x="1781" y="1667"/>
              <a:chExt cx="244" cy="288"/>
            </a:xfrm>
          </p:grpSpPr>
          <p:sp>
            <p:nvSpPr>
              <p:cNvPr id="21547" name="Line 5"/>
              <p:cNvSpPr>
                <a:spLocks noChangeShapeType="1"/>
              </p:cNvSpPr>
              <p:nvPr/>
            </p:nvSpPr>
            <p:spPr bwMode="auto">
              <a:xfrm>
                <a:off x="1844" y="1721"/>
                <a:ext cx="1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8" name="Text Box 6"/>
              <p:cNvSpPr txBox="1">
                <a:spLocks noChangeArrowheads="1"/>
              </p:cNvSpPr>
              <p:nvPr/>
            </p:nvSpPr>
            <p:spPr bwMode="auto">
              <a:xfrm>
                <a:off x="1781" y="1667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b="1"/>
                  <a:t>B</a:t>
                </a:r>
              </a:p>
            </p:txBody>
          </p:sp>
        </p:grpSp>
        <p:grpSp>
          <p:nvGrpSpPr>
            <p:cNvPr id="21529" name="Group 7"/>
            <p:cNvGrpSpPr>
              <a:grpSpLocks/>
            </p:cNvGrpSpPr>
            <p:nvPr/>
          </p:nvGrpSpPr>
          <p:grpSpPr bwMode="auto">
            <a:xfrm>
              <a:off x="2525" y="1689"/>
              <a:ext cx="255" cy="288"/>
              <a:chOff x="2525" y="1689"/>
              <a:chExt cx="255" cy="288"/>
            </a:xfrm>
          </p:grpSpPr>
          <p:sp>
            <p:nvSpPr>
              <p:cNvPr id="21545" name="Line 8"/>
              <p:cNvSpPr>
                <a:spLocks noChangeShapeType="1"/>
              </p:cNvSpPr>
              <p:nvPr/>
            </p:nvSpPr>
            <p:spPr bwMode="auto">
              <a:xfrm>
                <a:off x="2588" y="1746"/>
                <a:ext cx="1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6" name="Text Box 9"/>
              <p:cNvSpPr txBox="1">
                <a:spLocks noChangeArrowheads="1"/>
              </p:cNvSpPr>
              <p:nvPr/>
            </p:nvSpPr>
            <p:spPr bwMode="auto">
              <a:xfrm>
                <a:off x="2525" y="168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b="1"/>
                  <a:t>C</a:t>
                </a:r>
              </a:p>
            </p:txBody>
          </p:sp>
        </p:grpSp>
        <p:grpSp>
          <p:nvGrpSpPr>
            <p:cNvPr id="21530" name="Group 10"/>
            <p:cNvGrpSpPr>
              <a:grpSpLocks/>
            </p:cNvGrpSpPr>
            <p:nvPr/>
          </p:nvGrpSpPr>
          <p:grpSpPr bwMode="auto">
            <a:xfrm>
              <a:off x="2677" y="1691"/>
              <a:ext cx="255" cy="288"/>
              <a:chOff x="2047" y="2042"/>
              <a:chExt cx="255" cy="288"/>
            </a:xfrm>
          </p:grpSpPr>
          <p:sp>
            <p:nvSpPr>
              <p:cNvPr id="21543" name="Line 11"/>
              <p:cNvSpPr>
                <a:spLocks noChangeShapeType="1"/>
              </p:cNvSpPr>
              <p:nvPr/>
            </p:nvSpPr>
            <p:spPr bwMode="auto">
              <a:xfrm>
                <a:off x="2110" y="2096"/>
                <a:ext cx="1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4" name="Text Box 12"/>
              <p:cNvSpPr txBox="1">
                <a:spLocks noChangeArrowheads="1"/>
              </p:cNvSpPr>
              <p:nvPr/>
            </p:nvSpPr>
            <p:spPr bwMode="auto">
              <a:xfrm>
                <a:off x="2047" y="204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b="1"/>
                  <a:t>D</a:t>
                </a:r>
              </a:p>
            </p:txBody>
          </p:sp>
        </p:grpSp>
        <p:grpSp>
          <p:nvGrpSpPr>
            <p:cNvPr id="21531" name="Group 13"/>
            <p:cNvGrpSpPr>
              <a:grpSpLocks/>
            </p:cNvGrpSpPr>
            <p:nvPr/>
          </p:nvGrpSpPr>
          <p:grpSpPr bwMode="auto">
            <a:xfrm>
              <a:off x="1913" y="1691"/>
              <a:ext cx="244" cy="288"/>
              <a:chOff x="655" y="3361"/>
              <a:chExt cx="244" cy="288"/>
            </a:xfrm>
          </p:grpSpPr>
          <p:sp>
            <p:nvSpPr>
              <p:cNvPr id="21541" name="Line 14"/>
              <p:cNvSpPr>
                <a:spLocks noChangeShapeType="1"/>
              </p:cNvSpPr>
              <p:nvPr/>
            </p:nvSpPr>
            <p:spPr bwMode="auto">
              <a:xfrm>
                <a:off x="718" y="3406"/>
                <a:ext cx="1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2" name="Text Box 15"/>
              <p:cNvSpPr txBox="1">
                <a:spLocks noChangeArrowheads="1"/>
              </p:cNvSpPr>
              <p:nvPr/>
            </p:nvSpPr>
            <p:spPr bwMode="auto">
              <a:xfrm>
                <a:off x="655" y="3361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b="1"/>
                  <a:t>B</a:t>
                </a:r>
              </a:p>
            </p:txBody>
          </p:sp>
        </p:grpSp>
        <p:grpSp>
          <p:nvGrpSpPr>
            <p:cNvPr id="21532" name="Group 16"/>
            <p:cNvGrpSpPr>
              <a:grpSpLocks/>
            </p:cNvGrpSpPr>
            <p:nvPr/>
          </p:nvGrpSpPr>
          <p:grpSpPr bwMode="auto">
            <a:xfrm>
              <a:off x="1910" y="1920"/>
              <a:ext cx="255" cy="288"/>
              <a:chOff x="655" y="3361"/>
              <a:chExt cx="255" cy="288"/>
            </a:xfrm>
          </p:grpSpPr>
          <p:sp>
            <p:nvSpPr>
              <p:cNvPr id="21539" name="Line 17"/>
              <p:cNvSpPr>
                <a:spLocks noChangeShapeType="1"/>
              </p:cNvSpPr>
              <p:nvPr/>
            </p:nvSpPr>
            <p:spPr bwMode="auto">
              <a:xfrm>
                <a:off x="718" y="3406"/>
                <a:ext cx="1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0" name="Text Box 18"/>
              <p:cNvSpPr txBox="1">
                <a:spLocks noChangeArrowheads="1"/>
              </p:cNvSpPr>
              <p:nvPr/>
            </p:nvSpPr>
            <p:spPr bwMode="auto">
              <a:xfrm>
                <a:off x="655" y="3361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b="1"/>
                  <a:t>C</a:t>
                </a:r>
              </a:p>
            </p:txBody>
          </p:sp>
        </p:grpSp>
        <p:grpSp>
          <p:nvGrpSpPr>
            <p:cNvPr id="21533" name="Group 19"/>
            <p:cNvGrpSpPr>
              <a:grpSpLocks/>
            </p:cNvGrpSpPr>
            <p:nvPr/>
          </p:nvGrpSpPr>
          <p:grpSpPr bwMode="auto">
            <a:xfrm>
              <a:off x="2062" y="1913"/>
              <a:ext cx="255" cy="288"/>
              <a:chOff x="2422" y="1895"/>
              <a:chExt cx="255" cy="288"/>
            </a:xfrm>
          </p:grpSpPr>
          <p:sp>
            <p:nvSpPr>
              <p:cNvPr id="21537" name="Line 20"/>
              <p:cNvSpPr>
                <a:spLocks noChangeShapeType="1"/>
              </p:cNvSpPr>
              <p:nvPr/>
            </p:nvSpPr>
            <p:spPr bwMode="auto">
              <a:xfrm>
                <a:off x="2485" y="1949"/>
                <a:ext cx="1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8" name="Text Box 21"/>
              <p:cNvSpPr txBox="1">
                <a:spLocks noChangeArrowheads="1"/>
              </p:cNvSpPr>
              <p:nvPr/>
            </p:nvSpPr>
            <p:spPr bwMode="auto">
              <a:xfrm>
                <a:off x="2422" y="1895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b="1"/>
                  <a:t>D</a:t>
                </a:r>
              </a:p>
            </p:txBody>
          </p:sp>
        </p:grpSp>
        <p:grpSp>
          <p:nvGrpSpPr>
            <p:cNvPr id="21534" name="Group 22"/>
            <p:cNvGrpSpPr>
              <a:grpSpLocks/>
            </p:cNvGrpSpPr>
            <p:nvPr/>
          </p:nvGrpSpPr>
          <p:grpSpPr bwMode="auto">
            <a:xfrm>
              <a:off x="1423" y="2147"/>
              <a:ext cx="255" cy="288"/>
              <a:chOff x="2047" y="2042"/>
              <a:chExt cx="255" cy="288"/>
            </a:xfrm>
          </p:grpSpPr>
          <p:sp>
            <p:nvSpPr>
              <p:cNvPr id="21535" name="Line 23"/>
              <p:cNvSpPr>
                <a:spLocks noChangeShapeType="1"/>
              </p:cNvSpPr>
              <p:nvPr/>
            </p:nvSpPr>
            <p:spPr bwMode="auto">
              <a:xfrm>
                <a:off x="2110" y="2096"/>
                <a:ext cx="1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6" name="Text Box 24"/>
              <p:cNvSpPr txBox="1">
                <a:spLocks noChangeArrowheads="1"/>
              </p:cNvSpPr>
              <p:nvPr/>
            </p:nvSpPr>
            <p:spPr bwMode="auto">
              <a:xfrm>
                <a:off x="2047" y="204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b="1"/>
                  <a:t>D</a:t>
                </a:r>
              </a:p>
            </p:txBody>
          </p:sp>
        </p:grpSp>
      </p:grpSp>
      <p:grpSp>
        <p:nvGrpSpPr>
          <p:cNvPr id="21509" name="Group 25"/>
          <p:cNvGrpSpPr>
            <a:grpSpLocks/>
          </p:cNvGrpSpPr>
          <p:nvPr/>
        </p:nvGrpSpPr>
        <p:grpSpPr bwMode="auto">
          <a:xfrm>
            <a:off x="2327275" y="5089525"/>
            <a:ext cx="387350" cy="457200"/>
            <a:chOff x="1781" y="1667"/>
            <a:chExt cx="244" cy="288"/>
          </a:xfrm>
        </p:grpSpPr>
        <p:sp>
          <p:nvSpPr>
            <p:cNvPr id="21526" name="Line 26"/>
            <p:cNvSpPr>
              <a:spLocks noChangeShapeType="1"/>
            </p:cNvSpPr>
            <p:nvPr/>
          </p:nvSpPr>
          <p:spPr bwMode="auto">
            <a:xfrm>
              <a:off x="1844" y="1721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7" name="Text Box 27"/>
            <p:cNvSpPr txBox="1">
              <a:spLocks noChangeArrowheads="1"/>
            </p:cNvSpPr>
            <p:nvPr/>
          </p:nvSpPr>
          <p:spPr bwMode="auto">
            <a:xfrm>
              <a:off x="1781" y="1667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B</a:t>
              </a:r>
            </a:p>
          </p:txBody>
        </p:sp>
      </p:grpSp>
      <p:grpSp>
        <p:nvGrpSpPr>
          <p:cNvPr id="21510" name="Group 28"/>
          <p:cNvGrpSpPr>
            <a:grpSpLocks/>
          </p:cNvGrpSpPr>
          <p:nvPr/>
        </p:nvGrpSpPr>
        <p:grpSpPr bwMode="auto">
          <a:xfrm>
            <a:off x="3394075" y="5086350"/>
            <a:ext cx="404813" cy="457200"/>
            <a:chOff x="2525" y="1689"/>
            <a:chExt cx="255" cy="288"/>
          </a:xfrm>
        </p:grpSpPr>
        <p:sp>
          <p:nvSpPr>
            <p:cNvPr id="21524" name="Line 29"/>
            <p:cNvSpPr>
              <a:spLocks noChangeShapeType="1"/>
            </p:cNvSpPr>
            <p:nvPr/>
          </p:nvSpPr>
          <p:spPr bwMode="auto">
            <a:xfrm>
              <a:off x="2588" y="174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5" name="Text Box 30"/>
            <p:cNvSpPr txBox="1">
              <a:spLocks noChangeArrowheads="1"/>
            </p:cNvSpPr>
            <p:nvPr/>
          </p:nvSpPr>
          <p:spPr bwMode="auto">
            <a:xfrm>
              <a:off x="2525" y="1689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C</a:t>
              </a:r>
            </a:p>
          </p:txBody>
        </p:sp>
      </p:grpSp>
      <p:grpSp>
        <p:nvGrpSpPr>
          <p:cNvPr id="21511" name="Group 31"/>
          <p:cNvGrpSpPr>
            <a:grpSpLocks/>
          </p:cNvGrpSpPr>
          <p:nvPr/>
        </p:nvGrpSpPr>
        <p:grpSpPr bwMode="auto">
          <a:xfrm>
            <a:off x="3635375" y="5089525"/>
            <a:ext cx="404813" cy="457200"/>
            <a:chOff x="2047" y="2042"/>
            <a:chExt cx="255" cy="288"/>
          </a:xfrm>
        </p:grpSpPr>
        <p:sp>
          <p:nvSpPr>
            <p:cNvPr id="21522" name="Line 32"/>
            <p:cNvSpPr>
              <a:spLocks noChangeShapeType="1"/>
            </p:cNvSpPr>
            <p:nvPr/>
          </p:nvSpPr>
          <p:spPr bwMode="auto">
            <a:xfrm>
              <a:off x="2110" y="209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3" name="Text Box 33"/>
            <p:cNvSpPr txBox="1">
              <a:spLocks noChangeArrowheads="1"/>
            </p:cNvSpPr>
            <p:nvPr/>
          </p:nvSpPr>
          <p:spPr bwMode="auto">
            <a:xfrm>
              <a:off x="2047" y="204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D</a:t>
              </a:r>
            </a:p>
          </p:txBody>
        </p:sp>
      </p:grpSp>
      <p:grpSp>
        <p:nvGrpSpPr>
          <p:cNvPr id="21512" name="Group 34"/>
          <p:cNvGrpSpPr>
            <a:grpSpLocks/>
          </p:cNvGrpSpPr>
          <p:nvPr/>
        </p:nvGrpSpPr>
        <p:grpSpPr bwMode="auto">
          <a:xfrm>
            <a:off x="3060700" y="5467350"/>
            <a:ext cx="404813" cy="457200"/>
            <a:chOff x="655" y="3361"/>
            <a:chExt cx="255" cy="288"/>
          </a:xfrm>
        </p:grpSpPr>
        <p:sp>
          <p:nvSpPr>
            <p:cNvPr id="21520" name="Line 35"/>
            <p:cNvSpPr>
              <a:spLocks noChangeShapeType="1"/>
            </p:cNvSpPr>
            <p:nvPr/>
          </p:nvSpPr>
          <p:spPr bwMode="auto">
            <a:xfrm>
              <a:off x="718" y="340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1" name="Text Box 36"/>
            <p:cNvSpPr txBox="1">
              <a:spLocks noChangeArrowheads="1"/>
            </p:cNvSpPr>
            <p:nvPr/>
          </p:nvSpPr>
          <p:spPr bwMode="auto">
            <a:xfrm>
              <a:off x="655" y="3361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C</a:t>
              </a:r>
            </a:p>
          </p:txBody>
        </p:sp>
      </p:grpSp>
      <p:grpSp>
        <p:nvGrpSpPr>
          <p:cNvPr id="21513" name="Group 37"/>
          <p:cNvGrpSpPr>
            <a:grpSpLocks/>
          </p:cNvGrpSpPr>
          <p:nvPr/>
        </p:nvGrpSpPr>
        <p:grpSpPr bwMode="auto">
          <a:xfrm>
            <a:off x="3302000" y="5456238"/>
            <a:ext cx="404813" cy="457200"/>
            <a:chOff x="2422" y="1895"/>
            <a:chExt cx="255" cy="288"/>
          </a:xfrm>
        </p:grpSpPr>
        <p:sp>
          <p:nvSpPr>
            <p:cNvPr id="21518" name="Line 38"/>
            <p:cNvSpPr>
              <a:spLocks noChangeShapeType="1"/>
            </p:cNvSpPr>
            <p:nvPr/>
          </p:nvSpPr>
          <p:spPr bwMode="auto">
            <a:xfrm>
              <a:off x="2485" y="1949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19" name="Text Box 39"/>
            <p:cNvSpPr txBox="1">
              <a:spLocks noChangeArrowheads="1"/>
            </p:cNvSpPr>
            <p:nvPr/>
          </p:nvSpPr>
          <p:spPr bwMode="auto">
            <a:xfrm>
              <a:off x="2422" y="1895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D</a:t>
              </a:r>
            </a:p>
          </p:txBody>
        </p:sp>
      </p:grpSp>
      <p:grpSp>
        <p:nvGrpSpPr>
          <p:cNvPr id="21514" name="Group 40"/>
          <p:cNvGrpSpPr>
            <a:grpSpLocks/>
          </p:cNvGrpSpPr>
          <p:nvPr/>
        </p:nvGrpSpPr>
        <p:grpSpPr bwMode="auto">
          <a:xfrm>
            <a:off x="2273300" y="5813425"/>
            <a:ext cx="404813" cy="457200"/>
            <a:chOff x="2047" y="2042"/>
            <a:chExt cx="255" cy="288"/>
          </a:xfrm>
        </p:grpSpPr>
        <p:sp>
          <p:nvSpPr>
            <p:cNvPr id="21516" name="Line 41"/>
            <p:cNvSpPr>
              <a:spLocks noChangeShapeType="1"/>
            </p:cNvSpPr>
            <p:nvPr/>
          </p:nvSpPr>
          <p:spPr bwMode="auto">
            <a:xfrm>
              <a:off x="2110" y="2096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17" name="Text Box 42"/>
            <p:cNvSpPr txBox="1">
              <a:spLocks noChangeArrowheads="1"/>
            </p:cNvSpPr>
            <p:nvPr/>
          </p:nvSpPr>
          <p:spPr bwMode="auto">
            <a:xfrm>
              <a:off x="2047" y="204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D</a:t>
              </a:r>
            </a:p>
          </p:txBody>
        </p:sp>
      </p:grpSp>
      <p:sp>
        <p:nvSpPr>
          <p:cNvPr id="21515" name="Rectangle 43"/>
          <p:cNvSpPr>
            <a:spLocks noChangeArrowheads="1"/>
          </p:cNvSpPr>
          <p:nvPr/>
        </p:nvSpPr>
        <p:spPr bwMode="auto">
          <a:xfrm>
            <a:off x="962025" y="149225"/>
            <a:ext cx="74422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latin typeface="Arial" pitchFamily="34" charset="0"/>
              </a:rPr>
              <a:t>Design Example 2: </a:t>
            </a:r>
            <a:br>
              <a:rPr lang="en-US" sz="3200" b="1">
                <a:latin typeface="Arial" pitchFamily="34" charset="0"/>
              </a:rPr>
            </a:br>
            <a:r>
              <a:rPr lang="en-US" sz="3200" b="1">
                <a:latin typeface="Arial" pitchFamily="34" charset="0"/>
              </a:rPr>
              <a:t>BCD to Excess 3 Code Converter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9999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23935</TotalTime>
  <Words>5711</Words>
  <Application>Microsoft Office PowerPoint</Application>
  <PresentationFormat>On-screen Show (4:3)</PresentationFormat>
  <Paragraphs>1920</Paragraphs>
  <Slides>80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90" baseType="lpstr">
      <vt:lpstr>Times New Roman</vt:lpstr>
      <vt:lpstr>Arial</vt:lpstr>
      <vt:lpstr>Wingdings</vt:lpstr>
      <vt:lpstr>Helvetica</vt:lpstr>
      <vt:lpstr>SWISS</vt:lpstr>
      <vt:lpstr>TimesTen</vt:lpstr>
      <vt:lpstr>Symbol</vt:lpstr>
      <vt:lpstr>Tahoma</vt:lpstr>
      <vt:lpstr>Monotype Sorts</vt:lpstr>
      <vt:lpstr>Default Design</vt:lpstr>
      <vt:lpstr>Slide 1</vt:lpstr>
      <vt:lpstr>Unit 3: Combinational Logic Design Contents</vt:lpstr>
      <vt:lpstr>Combinational Logic Circuits</vt:lpstr>
      <vt:lpstr>Design Procedure: 5 Stages</vt:lpstr>
      <vt:lpstr>Design Procedure</vt:lpstr>
      <vt:lpstr>Design Example 1:  BCD to Excess 3 Code Converter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Design Example 2:  BCD to 7-Segment Decoder for LED </vt:lpstr>
      <vt:lpstr>Design Example 2:  BCD to 7-Segment Decoder</vt:lpstr>
      <vt:lpstr>Design Example 2:  BCD to 7-Segment Decoder</vt:lpstr>
      <vt:lpstr>Hierarchical Design Example:  Equality Comparator</vt:lpstr>
      <vt:lpstr>Hierarchical Design Example:  Equality Comparator</vt:lpstr>
      <vt:lpstr>Advantages of the Hierarchical Approach to Design</vt:lpstr>
      <vt:lpstr>Iterative (Repetitive)  Arithmetic Combinational Circuits</vt:lpstr>
      <vt:lpstr>Block Diagram of a 1D Iterative Array</vt:lpstr>
      <vt:lpstr>Functional Blocks: Addition</vt:lpstr>
      <vt:lpstr>Functional Block: Half-Adder</vt:lpstr>
      <vt:lpstr>Logic Simplification: Half-Adder</vt:lpstr>
      <vt:lpstr>Five Implementations: Half-Adder</vt:lpstr>
      <vt:lpstr>Implementations: Half-Adder</vt:lpstr>
      <vt:lpstr>Functional Block: Full-Adder</vt:lpstr>
      <vt:lpstr>Logic Optimization: Full-Adder</vt:lpstr>
      <vt:lpstr>Equations: Full-Adder</vt:lpstr>
      <vt:lpstr>Implementation: 1-bit Full Adder</vt:lpstr>
      <vt:lpstr>4-bit Ripple-Carry Binary Adder</vt:lpstr>
      <vt:lpstr>4-bit Ripple-Carry Adder:                 Carry Propagation &amp; Delay</vt:lpstr>
      <vt:lpstr>Carry Lookahead Adder</vt:lpstr>
      <vt:lpstr>Carry Lookahead Development</vt:lpstr>
      <vt:lpstr>Carry Lookahead Development</vt:lpstr>
      <vt:lpstr>Delay for the 4-bit Carry Lookahead adder</vt:lpstr>
      <vt:lpstr>Adder/Subtractor Hardware                    for Unsigned Numbers: </vt:lpstr>
      <vt:lpstr>Adder/Subtractor Combined Hardware for Signed 2’s Complement notation</vt:lpstr>
      <vt:lpstr>Other Combinational Logic Functions</vt:lpstr>
      <vt:lpstr>Functions and Functional Blocks</vt:lpstr>
      <vt:lpstr>1. Enabling Function</vt:lpstr>
      <vt:lpstr>2. Decoding </vt:lpstr>
      <vt:lpstr>Decoder Design: 3-to-8 Example Direct Approach: Generate All Minterms</vt:lpstr>
      <vt:lpstr>(n-to-2n) Decoder Examples Hierarchical Decoder Design</vt:lpstr>
      <vt:lpstr>Decoder Expansion: 3-to-8 Example Hierarchical Decoder Design</vt:lpstr>
      <vt:lpstr>Decoder with Enable (EN)</vt:lpstr>
      <vt:lpstr>Decoder Expansion  Example: 3-to-8 from two 2-to-4 with EN</vt:lpstr>
      <vt:lpstr>3. What is a Demultiplexer?</vt:lpstr>
      <vt:lpstr>Decoder with Enable = Demultiplexer</vt:lpstr>
      <vt:lpstr>4. Encoding</vt:lpstr>
      <vt:lpstr>Example: 8-to-3 Encoder Octal-to-binary encoder</vt:lpstr>
      <vt:lpstr>Example: 8-to-3 Encoder Octal-to-binary encoder</vt:lpstr>
      <vt:lpstr>Priority Encoder</vt:lpstr>
      <vt:lpstr>4-to-2 Priority Encoder  Example: Higher Significant Line has Higher Priority </vt:lpstr>
      <vt:lpstr>2-to-4 Priority Encoder Example</vt:lpstr>
      <vt:lpstr>5. Selecting (Multiplexing): 2n-to-1</vt:lpstr>
      <vt:lpstr>The simplest Multiplexer n = 1  21-to-1 MUX</vt:lpstr>
      <vt:lpstr>Example: 4-to-1-line Multiplexer, Using</vt:lpstr>
      <vt:lpstr>Expanding Multiplexer Width: m-wide n-to-1 MUX Example: 8-wide 4-to-1 MUX</vt:lpstr>
      <vt:lpstr>Implementing Combinational Functions </vt:lpstr>
      <vt:lpstr>1. Using Decoder + OR Gates:  Truth Table ( m Form)</vt:lpstr>
      <vt:lpstr>Decoder + OR Gates: Example 1-bit adder (with carries at I/P and O/P)</vt:lpstr>
      <vt:lpstr>2. Using Multiplexers: Truth Table,  m Form</vt:lpstr>
      <vt:lpstr>Using Multiplexers: Truth Table,  m Form</vt:lpstr>
      <vt:lpstr>  Using Multiplexers: Example  The 1-bit adder- Conventional approach</vt:lpstr>
      <vt:lpstr>  Using Multiplexers: Example  The 1-bit adder- A more efficient approach</vt:lpstr>
      <vt:lpstr> Using Multiplexers: Example  F (A,B,C,D) = m(1,3,4,11,12,13,14,15)</vt:lpstr>
      <vt:lpstr>Design Examples  Using MSI Functional Blocks</vt:lpstr>
      <vt:lpstr>Example 1: Adding three 4-bit numbers</vt:lpstr>
      <vt:lpstr>Adding three 4-bit numbers</vt:lpstr>
      <vt:lpstr>Example 2: Adding two 16-bit numbers using 4-bit adders </vt:lpstr>
      <vt:lpstr>Example 3:  Design a 4-to-16 Decoder  Using 2-to-4 Decoders with Enable</vt:lpstr>
      <vt:lpstr>4-to-16 Decoder</vt:lpstr>
      <vt:lpstr>Example 4:  Hardware that compares two unsigned 4-bit numbers and passes the larger of the two</vt:lpstr>
      <vt:lpstr>Example 4:  Hardware that compares two unsigned 4-bit numbers and passes the larger of the two</vt:lpstr>
      <vt:lpstr>Example 5: BCD to Excess-3 Code Converter using a decoder and straight binary encoder</vt:lpstr>
      <vt:lpstr>Unit 3: Combinational Logic Design Overview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2 - Part 1 - PPT - Mano &amp; Kime - 2nd Ed</dc:title>
  <dc:creator>Kaminski &amp; Kime</dc:creator>
  <dc:description>Fall 2001 Draft</dc:description>
  <cp:lastModifiedBy>Dr. Marwan Abu-Amara</cp:lastModifiedBy>
  <cp:revision>793</cp:revision>
  <cp:lastPrinted>1999-06-21T13:11:14Z</cp:lastPrinted>
  <dcterms:created xsi:type="dcterms:W3CDTF">1999-02-14T20:48:18Z</dcterms:created>
  <dcterms:modified xsi:type="dcterms:W3CDTF">2010-10-27T06:46:17Z</dcterms:modified>
  <cp:category/>
</cp:coreProperties>
</file>